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  <a:srgbClr val="D1B2E8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03A3-208F-40FF-A815-481E41046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BC7B4-6ED9-4848-9D09-66F39F118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4796-CA3A-4D80-A6B4-0398283C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C03-E07B-4F8F-8170-8AB28236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0D51-CE27-49A9-A3CC-FEF8BFCF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F282-F0F9-417B-8CA7-C92476F2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AC27F-23CA-4949-A386-D960BB920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211F-B804-43A9-8004-3310CC0D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7730-8ECE-4AFE-9B89-8D75D43A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344C-D922-4D01-A47B-3091A634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41D5E-6B8F-4C2C-B0C5-C8EC45455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063D5-B5E3-440F-8C67-235D5C8E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DC08-9B22-4478-A69B-C338F594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47C4-614A-43D9-BA12-3EB9F0AE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FA11-8367-41A9-A08A-28880BA8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27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3B61-60E0-4DD2-A0E5-45A680B8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D24D-2449-4665-85A4-CF6BDF0C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7939-2B44-4C1D-91D9-191528B3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C756-7E62-4801-AAD5-F285292C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490B-FF70-4857-A8E7-C2DCBF56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F41A-860C-4700-98C9-A3E54EA4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0008-324E-4599-B6DD-33D76125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B4485-9066-4174-B7D0-47209D94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D9A2-FB0A-425F-AE0D-51683968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025F-28A5-493B-8444-BE7E445C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81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33C7-84A5-4C1F-917E-13784C74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DFCD-7F7F-43A1-AAA4-E460AE0C4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179B6-1CDD-4A27-B967-BE37F1AA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0B11-9A9B-4886-ACA4-B9413A93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D6C8-E079-48A2-8B78-7C6C88F2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EB270-1E91-4B48-8C57-4900F621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6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F4DB-059E-4E20-8849-13B5AB19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90333-EEEA-4E1F-8419-7F30CB83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69C7F-10ED-4C10-A708-BAA419413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81F73-9D42-4E6E-8731-6F2662350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D55FF-6D43-406B-97E5-2223336F8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9A5C3-2AA0-4132-93B1-CCA0FB9E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0174-2CA1-48B8-869B-DF84D972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435FF-AA38-4354-921B-DFA35736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6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FE6F-0183-4EF9-8668-FA932CA1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88458-3F69-4A29-BD27-655DF095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5B383-AE5F-4452-A776-0C64B68F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ED278-8EF4-481D-BB9B-A7D96B81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0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0C679-E036-48EA-9BC2-063F27E6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5766C-E059-4F99-B376-C8971194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8355C-E61B-4BAB-B5F1-6329DA93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72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435F-1CA1-427D-82C0-892D2BA5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176E-7709-46E0-A627-5EB7C2CD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D48F-7319-4924-B8DF-98132694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68AFF-C95B-4062-97CE-5A62339B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9F9D0-69AF-4588-8275-9A5B8511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00F12-C3BF-4A5E-A91B-BE427D7A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CC54-4900-4210-8FD0-941CBB56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00CDB-D6D2-465F-972E-2C7E19EB6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DF819-6358-4858-9D11-489A4B808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1133-D058-4668-9E3A-27A3D495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0F2B4-6D07-4751-BFB4-DFE7DA00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ECB26-F6A9-4752-AE47-C15B0590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4EA94-A68E-4DBD-8A0A-A642CC25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36A25-98FD-4464-ACC6-67DD197A1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18E1-EF56-456E-B62A-8BC3EF13D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0025-5DC5-452C-A42C-258002A36255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718A-E129-4E9D-B5BA-563BFEB25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64AD-D6E2-4649-90B7-62CE3CB88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945F-8A1C-4B8F-A618-D3F58AC0C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1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2C671273-F577-4043-84A2-09E75D6C4492}"/>
              </a:ext>
            </a:extLst>
          </p:cNvPr>
          <p:cNvSpPr>
            <a:spLocks/>
          </p:cNvSpPr>
          <p:nvPr/>
        </p:nvSpPr>
        <p:spPr>
          <a:xfrm>
            <a:off x="4857226" y="1203343"/>
            <a:ext cx="3666049" cy="1858639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6B19FC8-78D0-4D6F-B94F-1C0270A7D5FE}"/>
              </a:ext>
            </a:extLst>
          </p:cNvPr>
          <p:cNvSpPr>
            <a:spLocks/>
          </p:cNvSpPr>
          <p:nvPr/>
        </p:nvSpPr>
        <p:spPr>
          <a:xfrm>
            <a:off x="7002886" y="1529349"/>
            <a:ext cx="1332000" cy="35822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Standard Scaling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65CDB53-A0DA-44B6-81B1-ACA6434007E5}"/>
              </a:ext>
            </a:extLst>
          </p:cNvPr>
          <p:cNvSpPr>
            <a:spLocks/>
          </p:cNvSpPr>
          <p:nvPr/>
        </p:nvSpPr>
        <p:spPr>
          <a:xfrm>
            <a:off x="5053181" y="1529349"/>
            <a:ext cx="1332000" cy="35822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Standard Scaler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A0A6559-C174-4475-BA98-6134A0748DA4}"/>
              </a:ext>
            </a:extLst>
          </p:cNvPr>
          <p:cNvSpPr>
            <a:spLocks/>
          </p:cNvSpPr>
          <p:nvPr/>
        </p:nvSpPr>
        <p:spPr>
          <a:xfrm>
            <a:off x="5932881" y="3867953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ML Classifier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1124CE29-5D9E-4431-B079-C12134926A6F}"/>
              </a:ext>
            </a:extLst>
          </p:cNvPr>
          <p:cNvSpPr>
            <a:spLocks/>
          </p:cNvSpPr>
          <p:nvPr/>
        </p:nvSpPr>
        <p:spPr>
          <a:xfrm>
            <a:off x="5932881" y="3258703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1D491B7-71DB-414F-B50C-0B07350BC7D0}"/>
              </a:ext>
            </a:extLst>
          </p:cNvPr>
          <p:cNvCxnSpPr>
            <a:cxnSpLocks/>
            <a:stCxn id="57" idx="2"/>
            <a:endCxn id="19" idx="0"/>
          </p:cNvCxnSpPr>
          <p:nvPr/>
        </p:nvCxnSpPr>
        <p:spPr>
          <a:xfrm>
            <a:off x="6598881" y="3618703"/>
            <a:ext cx="0" cy="249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0746589C-991A-481B-A855-F19728451D94}"/>
              </a:ext>
            </a:extLst>
          </p:cNvPr>
          <p:cNvSpPr txBox="1"/>
          <p:nvPr/>
        </p:nvSpPr>
        <p:spPr>
          <a:xfrm>
            <a:off x="5489500" y="627061"/>
            <a:ext cx="218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Randomized Search CV</a:t>
            </a:r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0F190111-D157-4D6B-86F0-015BA09B4A64}"/>
              </a:ext>
            </a:extLst>
          </p:cNvPr>
          <p:cNvSpPr>
            <a:spLocks noChangeAspect="1"/>
          </p:cNvSpPr>
          <p:nvPr/>
        </p:nvSpPr>
        <p:spPr>
          <a:xfrm>
            <a:off x="6462052" y="2657004"/>
            <a:ext cx="276212" cy="2762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CA2A19BC-A49B-4BBC-89A7-FA50571086C0}"/>
              </a:ext>
            </a:extLst>
          </p:cNvPr>
          <p:cNvCxnSpPr>
            <a:cxnSpLocks/>
            <a:stCxn id="23" idx="2"/>
            <a:endCxn id="389" idx="6"/>
          </p:cNvCxnSpPr>
          <p:nvPr/>
        </p:nvCxnSpPr>
        <p:spPr>
          <a:xfrm rot="5400000">
            <a:off x="7090447" y="2208281"/>
            <a:ext cx="234647" cy="93901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or: Elbow 392">
            <a:extLst>
              <a:ext uri="{FF2B5EF4-FFF2-40B4-BE49-F238E27FC236}">
                <a16:creationId xmlns:a16="http://schemas.microsoft.com/office/drawing/2014/main" id="{3ABA7687-63CB-4790-B4D4-ED26397810D8}"/>
              </a:ext>
            </a:extLst>
          </p:cNvPr>
          <p:cNvCxnSpPr>
            <a:cxnSpLocks/>
            <a:stCxn id="18" idx="2"/>
            <a:endCxn id="389" idx="2"/>
          </p:cNvCxnSpPr>
          <p:nvPr/>
        </p:nvCxnSpPr>
        <p:spPr>
          <a:xfrm rot="16200000" flipH="1">
            <a:off x="5636847" y="1969904"/>
            <a:ext cx="907539" cy="7428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C234B925-BB8B-4F8C-AD23-B2000E79973C}"/>
              </a:ext>
            </a:extLst>
          </p:cNvPr>
          <p:cNvCxnSpPr>
            <a:cxnSpLocks/>
            <a:stCxn id="389" idx="4"/>
            <a:endCxn id="57" idx="0"/>
          </p:cNvCxnSpPr>
          <p:nvPr/>
        </p:nvCxnSpPr>
        <p:spPr>
          <a:xfrm flipH="1">
            <a:off x="6598881" y="2933216"/>
            <a:ext cx="1277" cy="325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66D0B1A8-D901-067F-F940-871764A9EF43}"/>
              </a:ext>
            </a:extLst>
          </p:cNvPr>
          <p:cNvSpPr>
            <a:spLocks/>
          </p:cNvSpPr>
          <p:nvPr/>
        </p:nvSpPr>
        <p:spPr>
          <a:xfrm>
            <a:off x="7011275" y="2202242"/>
            <a:ext cx="1332000" cy="35822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PCA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B999D6-AFC0-8495-72FB-C0D9D46C89A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16200000" flipH="1">
            <a:off x="7515744" y="2040711"/>
            <a:ext cx="314672" cy="83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5A3B13-C47F-2CF3-6697-442B8087072C}"/>
              </a:ext>
            </a:extLst>
          </p:cNvPr>
          <p:cNvSpPr txBox="1"/>
          <p:nvPr/>
        </p:nvSpPr>
        <p:spPr>
          <a:xfrm>
            <a:off x="5504993" y="875817"/>
            <a:ext cx="218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Estimator: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83585-FC7B-BE2E-FE52-D9948A992705}"/>
              </a:ext>
            </a:extLst>
          </p:cNvPr>
          <p:cNvSpPr txBox="1"/>
          <p:nvPr/>
        </p:nvSpPr>
        <p:spPr>
          <a:xfrm>
            <a:off x="5559162" y="1226009"/>
            <a:ext cx="218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Feature Union</a:t>
            </a:r>
          </a:p>
        </p:txBody>
      </p:sp>
    </p:spTree>
    <p:extLst>
      <p:ext uri="{BB962C8B-B14F-4D97-AF65-F5344CB8AC3E}">
        <p14:creationId xmlns:p14="http://schemas.microsoft.com/office/powerpoint/2010/main" val="193205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148DA872-6684-E72A-532B-7A7DBEAA39B6}"/>
              </a:ext>
            </a:extLst>
          </p:cNvPr>
          <p:cNvSpPr>
            <a:spLocks/>
          </p:cNvSpPr>
          <p:nvPr/>
        </p:nvSpPr>
        <p:spPr>
          <a:xfrm>
            <a:off x="5706144" y="380495"/>
            <a:ext cx="4470401" cy="786233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2C671273-F577-4043-84A2-09E75D6C4492}"/>
              </a:ext>
            </a:extLst>
          </p:cNvPr>
          <p:cNvSpPr>
            <a:spLocks/>
          </p:cNvSpPr>
          <p:nvPr/>
        </p:nvSpPr>
        <p:spPr>
          <a:xfrm>
            <a:off x="2449584" y="2285522"/>
            <a:ext cx="4612285" cy="2768282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D032AEBE-0AF4-49D4-9951-C197A8D26FCE}"/>
              </a:ext>
            </a:extLst>
          </p:cNvPr>
          <p:cNvSpPr>
            <a:spLocks/>
          </p:cNvSpPr>
          <p:nvPr/>
        </p:nvSpPr>
        <p:spPr>
          <a:xfrm>
            <a:off x="2231265" y="453897"/>
            <a:ext cx="1332000" cy="65097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Home Credit Raw Databases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4FF6286-2204-4968-B04D-278EB6C26B8C}"/>
              </a:ext>
            </a:extLst>
          </p:cNvPr>
          <p:cNvSpPr>
            <a:spLocks/>
          </p:cNvSpPr>
          <p:nvPr/>
        </p:nvSpPr>
        <p:spPr>
          <a:xfrm>
            <a:off x="4115328" y="594689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Data Retrieval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BC0AA8-6409-4A6D-999A-5BF133D7A888}"/>
              </a:ext>
            </a:extLst>
          </p:cNvPr>
          <p:cNvCxnSpPr>
            <a:cxnSpLocks noChangeAspect="1"/>
            <a:stCxn id="5" idx="4"/>
            <a:endCxn id="6" idx="1"/>
          </p:cNvCxnSpPr>
          <p:nvPr/>
        </p:nvCxnSpPr>
        <p:spPr>
          <a:xfrm flipV="1">
            <a:off x="3563265" y="774689"/>
            <a:ext cx="552063" cy="4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6B19FC8-78D0-4D6F-B94F-1C0270A7D5FE}"/>
              </a:ext>
            </a:extLst>
          </p:cNvPr>
          <p:cNvSpPr>
            <a:spLocks/>
          </p:cNvSpPr>
          <p:nvPr/>
        </p:nvSpPr>
        <p:spPr>
          <a:xfrm>
            <a:off x="5583107" y="2477559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Standard Scaler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65CDB53-A0DA-44B6-81B1-ACA6434007E5}"/>
              </a:ext>
            </a:extLst>
          </p:cNvPr>
          <p:cNvSpPr>
            <a:spLocks/>
          </p:cNvSpPr>
          <p:nvPr/>
        </p:nvSpPr>
        <p:spPr>
          <a:xfrm>
            <a:off x="4079393" y="2470668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Standard Scaler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A0A6559-C174-4475-BA98-6134A0748DA4}"/>
              </a:ext>
            </a:extLst>
          </p:cNvPr>
          <p:cNvSpPr>
            <a:spLocks/>
          </p:cNvSpPr>
          <p:nvPr/>
        </p:nvSpPr>
        <p:spPr>
          <a:xfrm>
            <a:off x="4770560" y="4614328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ML Classifier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F9EE659-550D-48C2-B89F-4F11A9B07222}"/>
              </a:ext>
            </a:extLst>
          </p:cNvPr>
          <p:cNvSpPr>
            <a:spLocks/>
          </p:cNvSpPr>
          <p:nvPr/>
        </p:nvSpPr>
        <p:spPr>
          <a:xfrm>
            <a:off x="4770560" y="5192575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Random Search Cross-Validation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549A13C-0F12-4C01-9070-6EC1A8454831}"/>
              </a:ext>
            </a:extLst>
          </p:cNvPr>
          <p:cNvSpPr>
            <a:spLocks/>
          </p:cNvSpPr>
          <p:nvPr/>
        </p:nvSpPr>
        <p:spPr>
          <a:xfrm>
            <a:off x="7288066" y="5559291"/>
            <a:ext cx="1332000" cy="964617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Transform Probabilities into Indebtedness Index and Categories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0CDEE91F-9FB3-4E44-893B-878E2AD3CF78}"/>
              </a:ext>
            </a:extLst>
          </p:cNvPr>
          <p:cNvSpPr>
            <a:spLocks/>
          </p:cNvSpPr>
          <p:nvPr/>
        </p:nvSpPr>
        <p:spPr>
          <a:xfrm>
            <a:off x="5804643" y="445508"/>
            <a:ext cx="1332000" cy="65097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Application + Bureau Datasets Merge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3FEB64-7182-4138-A391-EC57FF3B49A3}"/>
              </a:ext>
            </a:extLst>
          </p:cNvPr>
          <p:cNvCxnSpPr>
            <a:cxnSpLocks noChangeAspect="1"/>
            <a:stCxn id="6" idx="3"/>
            <a:endCxn id="2" idx="1"/>
          </p:cNvCxnSpPr>
          <p:nvPr/>
        </p:nvCxnSpPr>
        <p:spPr>
          <a:xfrm flipV="1">
            <a:off x="5447328" y="773612"/>
            <a:ext cx="258816" cy="1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4D1FDB90-4494-490C-B136-3D8CBC5322C5}"/>
              </a:ext>
            </a:extLst>
          </p:cNvPr>
          <p:cNvSpPr>
            <a:spLocks/>
          </p:cNvSpPr>
          <p:nvPr/>
        </p:nvSpPr>
        <p:spPr>
          <a:xfrm>
            <a:off x="4935034" y="1411622"/>
            <a:ext cx="1332000" cy="65097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Train / Test Dataset Split (stratified)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1124CE29-5D9E-4431-B079-C12134926A6F}"/>
              </a:ext>
            </a:extLst>
          </p:cNvPr>
          <p:cNvSpPr>
            <a:spLocks/>
          </p:cNvSpPr>
          <p:nvPr/>
        </p:nvSpPr>
        <p:spPr>
          <a:xfrm>
            <a:off x="4770560" y="4052891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135" name="Flowchart: Process 134">
            <a:extLst>
              <a:ext uri="{FF2B5EF4-FFF2-40B4-BE49-F238E27FC236}">
                <a16:creationId xmlns:a16="http://schemas.microsoft.com/office/drawing/2014/main" id="{C02CB20B-22FB-42B8-939E-311197482745}"/>
              </a:ext>
            </a:extLst>
          </p:cNvPr>
          <p:cNvSpPr>
            <a:spLocks/>
          </p:cNvSpPr>
          <p:nvPr/>
        </p:nvSpPr>
        <p:spPr>
          <a:xfrm>
            <a:off x="7288066" y="4695820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Final Metrics Evaluation</a:t>
            </a:r>
          </a:p>
        </p:txBody>
      </p:sp>
      <p:sp>
        <p:nvSpPr>
          <p:cNvPr id="148" name="Flowchart: Decision 147">
            <a:extLst>
              <a:ext uri="{FF2B5EF4-FFF2-40B4-BE49-F238E27FC236}">
                <a16:creationId xmlns:a16="http://schemas.microsoft.com/office/drawing/2014/main" id="{608B364F-2944-4C71-92F3-AE81B07C608E}"/>
              </a:ext>
            </a:extLst>
          </p:cNvPr>
          <p:cNvSpPr>
            <a:spLocks/>
          </p:cNvSpPr>
          <p:nvPr/>
        </p:nvSpPr>
        <p:spPr>
          <a:xfrm>
            <a:off x="4283122" y="5803909"/>
            <a:ext cx="2304000" cy="7200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Satisfactory Model Performance Achieved?</a:t>
            </a:r>
          </a:p>
        </p:txBody>
      </p:sp>
      <p:sp>
        <p:nvSpPr>
          <p:cNvPr id="157" name="Flowchart: Process 156">
            <a:extLst>
              <a:ext uri="{FF2B5EF4-FFF2-40B4-BE49-F238E27FC236}">
                <a16:creationId xmlns:a16="http://schemas.microsoft.com/office/drawing/2014/main" id="{53090BB8-A0B9-4C6F-A9A5-C0550E3CBCA4}"/>
              </a:ext>
            </a:extLst>
          </p:cNvPr>
          <p:cNvSpPr>
            <a:spLocks/>
          </p:cNvSpPr>
          <p:nvPr/>
        </p:nvSpPr>
        <p:spPr>
          <a:xfrm>
            <a:off x="2314461" y="5422216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Tuning (change parameters)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7B7B0E1-6712-43D4-B40A-D64E05E3EE63}"/>
              </a:ext>
            </a:extLst>
          </p:cNvPr>
          <p:cNvSpPr txBox="1"/>
          <p:nvPr/>
        </p:nvSpPr>
        <p:spPr>
          <a:xfrm>
            <a:off x="3448400" y="5803909"/>
            <a:ext cx="48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F6A27F3-A447-45F5-9599-F28FB6A01144}"/>
              </a:ext>
            </a:extLst>
          </p:cNvPr>
          <p:cNvSpPr txBox="1"/>
          <p:nvPr/>
        </p:nvSpPr>
        <p:spPr>
          <a:xfrm>
            <a:off x="6431051" y="5836135"/>
            <a:ext cx="48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211" name="Flowchart: Process 210">
            <a:extLst>
              <a:ext uri="{FF2B5EF4-FFF2-40B4-BE49-F238E27FC236}">
                <a16:creationId xmlns:a16="http://schemas.microsoft.com/office/drawing/2014/main" id="{A32A9831-EBC1-4B7B-BCC5-E11D5EDE9CFD}"/>
              </a:ext>
            </a:extLst>
          </p:cNvPr>
          <p:cNvSpPr>
            <a:spLocks/>
          </p:cNvSpPr>
          <p:nvPr/>
        </p:nvSpPr>
        <p:spPr>
          <a:xfrm>
            <a:off x="7288066" y="2504868"/>
            <a:ext cx="1332000" cy="6516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Train Final (best) Model on Entire Train Dataset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3" name="Flowchart: Process 212">
            <a:extLst>
              <a:ext uri="{FF2B5EF4-FFF2-40B4-BE49-F238E27FC236}">
                <a16:creationId xmlns:a16="http://schemas.microsoft.com/office/drawing/2014/main" id="{865F108E-8650-48AB-9661-CCB9404201CB}"/>
              </a:ext>
            </a:extLst>
          </p:cNvPr>
          <p:cNvSpPr>
            <a:spLocks/>
          </p:cNvSpPr>
          <p:nvPr/>
        </p:nvSpPr>
        <p:spPr>
          <a:xfrm>
            <a:off x="7288066" y="3858350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Test on Entire Test Dataset</a:t>
            </a:r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EA3504E8-75BA-4C7E-9749-8F932C741861}"/>
              </a:ext>
            </a:extLst>
          </p:cNvPr>
          <p:cNvCxnSpPr>
            <a:cxnSpLocks/>
            <a:stCxn id="2" idx="2"/>
            <a:endCxn id="52" idx="0"/>
          </p:cNvCxnSpPr>
          <p:nvPr/>
        </p:nvCxnSpPr>
        <p:spPr>
          <a:xfrm rot="5400000">
            <a:off x="6648743" y="119020"/>
            <a:ext cx="244894" cy="23403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C57BE79C-FFE9-4F12-B0D6-F7039A19A574}"/>
              </a:ext>
            </a:extLst>
          </p:cNvPr>
          <p:cNvCxnSpPr>
            <a:cxnSpLocks/>
            <a:stCxn id="157" idx="0"/>
            <a:endCxn id="87" idx="2"/>
          </p:cNvCxnSpPr>
          <p:nvPr/>
        </p:nvCxnSpPr>
        <p:spPr>
          <a:xfrm rot="16200000" flipV="1">
            <a:off x="1365499" y="3807253"/>
            <a:ext cx="2771652" cy="458273"/>
          </a:xfrm>
          <a:prstGeom prst="bentConnector4">
            <a:avLst>
              <a:gd name="adj1" fmla="val 7232"/>
              <a:gd name="adj2" fmla="val 19521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DEEFEB15-A0ED-4145-9581-067658C7DB3A}"/>
              </a:ext>
            </a:extLst>
          </p:cNvPr>
          <p:cNvCxnSpPr>
            <a:cxnSpLocks/>
            <a:stCxn id="148" idx="1"/>
            <a:endCxn id="157" idx="2"/>
          </p:cNvCxnSpPr>
          <p:nvPr/>
        </p:nvCxnSpPr>
        <p:spPr>
          <a:xfrm rot="10800000">
            <a:off x="2980462" y="5782217"/>
            <a:ext cx="1302661" cy="38169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CB7D8B00-C528-4DD7-B8A9-D974221936E6}"/>
              </a:ext>
            </a:extLst>
          </p:cNvPr>
          <p:cNvCxnSpPr>
            <a:cxnSpLocks/>
            <a:stCxn id="148" idx="3"/>
            <a:endCxn id="211" idx="0"/>
          </p:cNvCxnSpPr>
          <p:nvPr/>
        </p:nvCxnSpPr>
        <p:spPr>
          <a:xfrm flipV="1">
            <a:off x="6587122" y="2504868"/>
            <a:ext cx="1366944" cy="3659041"/>
          </a:xfrm>
          <a:prstGeom prst="bentConnector4">
            <a:avLst>
              <a:gd name="adj1" fmla="val 42209"/>
              <a:gd name="adj2" fmla="val 10624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1D491B7-71DB-414F-B50C-0B07350BC7D0}"/>
              </a:ext>
            </a:extLst>
          </p:cNvPr>
          <p:cNvCxnSpPr>
            <a:cxnSpLocks/>
            <a:stCxn id="57" idx="2"/>
            <a:endCxn id="19" idx="0"/>
          </p:cNvCxnSpPr>
          <p:nvPr/>
        </p:nvCxnSpPr>
        <p:spPr>
          <a:xfrm>
            <a:off x="5436560" y="4412891"/>
            <a:ext cx="0" cy="20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1297FC16-CA3B-4B52-9754-B13AADF4124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436560" y="4974328"/>
            <a:ext cx="0" cy="21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04657ED2-39AE-4EFF-934F-95EB5D429D09}"/>
              </a:ext>
            </a:extLst>
          </p:cNvPr>
          <p:cNvCxnSpPr>
            <a:cxnSpLocks/>
            <a:stCxn id="20" idx="2"/>
            <a:endCxn id="148" idx="0"/>
          </p:cNvCxnSpPr>
          <p:nvPr/>
        </p:nvCxnSpPr>
        <p:spPr>
          <a:xfrm flipH="1">
            <a:off x="5435122" y="5552575"/>
            <a:ext cx="1438" cy="251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4F34F7D7-B233-4361-92A2-FD9CC6472511}"/>
              </a:ext>
            </a:extLst>
          </p:cNvPr>
          <p:cNvCxnSpPr>
            <a:cxnSpLocks/>
            <a:stCxn id="211" idx="2"/>
            <a:endCxn id="213" idx="0"/>
          </p:cNvCxnSpPr>
          <p:nvPr/>
        </p:nvCxnSpPr>
        <p:spPr>
          <a:xfrm>
            <a:off x="7954066" y="3156468"/>
            <a:ext cx="0" cy="701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560BF013-0BD8-4361-AEC6-B283C9B2A2BE}"/>
              </a:ext>
            </a:extLst>
          </p:cNvPr>
          <p:cNvCxnSpPr>
            <a:cxnSpLocks/>
            <a:stCxn id="213" idx="2"/>
            <a:endCxn id="135" idx="0"/>
          </p:cNvCxnSpPr>
          <p:nvPr/>
        </p:nvCxnSpPr>
        <p:spPr>
          <a:xfrm>
            <a:off x="7954066" y="4218350"/>
            <a:ext cx="0" cy="477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BE5752B2-0C05-4457-9C6D-2CB035FDD0E6}"/>
              </a:ext>
            </a:extLst>
          </p:cNvPr>
          <p:cNvCxnSpPr>
            <a:cxnSpLocks/>
            <a:stCxn id="135" idx="2"/>
            <a:endCxn id="21" idx="0"/>
          </p:cNvCxnSpPr>
          <p:nvPr/>
        </p:nvCxnSpPr>
        <p:spPr>
          <a:xfrm>
            <a:off x="7954066" y="5055820"/>
            <a:ext cx="0" cy="503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4F63EDDC-8767-4FB5-B812-69EEB072E027}"/>
              </a:ext>
            </a:extLst>
          </p:cNvPr>
          <p:cNvCxnSpPr>
            <a:cxnSpLocks/>
            <a:stCxn id="316" idx="2"/>
            <a:endCxn id="211" idx="3"/>
          </p:cNvCxnSpPr>
          <p:nvPr/>
        </p:nvCxnSpPr>
        <p:spPr>
          <a:xfrm flipH="1">
            <a:off x="8620066" y="2830403"/>
            <a:ext cx="338015" cy="2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DC73C01E-B259-4064-9A12-D36BB9EBBF92}"/>
              </a:ext>
            </a:extLst>
          </p:cNvPr>
          <p:cNvCxnSpPr>
            <a:cxnSpLocks/>
            <a:stCxn id="88" idx="2"/>
            <a:endCxn id="213" idx="3"/>
          </p:cNvCxnSpPr>
          <p:nvPr/>
        </p:nvCxnSpPr>
        <p:spPr>
          <a:xfrm flipH="1">
            <a:off x="8620066" y="4034833"/>
            <a:ext cx="339137" cy="351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114CF39D-064E-41A1-9741-3853292087C8}"/>
              </a:ext>
            </a:extLst>
          </p:cNvPr>
          <p:cNvCxnSpPr>
            <a:cxnSpLocks/>
            <a:stCxn id="52" idx="3"/>
            <a:endCxn id="363" idx="2"/>
          </p:cNvCxnSpPr>
          <p:nvPr/>
        </p:nvCxnSpPr>
        <p:spPr>
          <a:xfrm flipV="1">
            <a:off x="6267034" y="1735094"/>
            <a:ext cx="921496" cy="201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4CBC40AA-A12C-4AF6-B062-C275ACA2405D}"/>
              </a:ext>
            </a:extLst>
          </p:cNvPr>
          <p:cNvCxnSpPr>
            <a:cxnSpLocks/>
            <a:stCxn id="52" idx="1"/>
            <a:endCxn id="357" idx="4"/>
          </p:cNvCxnSpPr>
          <p:nvPr/>
        </p:nvCxnSpPr>
        <p:spPr>
          <a:xfrm flipH="1" flipV="1">
            <a:off x="3886328" y="1716124"/>
            <a:ext cx="1048706" cy="2098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 388">
            <a:extLst>
              <a:ext uri="{FF2B5EF4-FFF2-40B4-BE49-F238E27FC236}">
                <a16:creationId xmlns:a16="http://schemas.microsoft.com/office/drawing/2014/main" id="{0F190111-D157-4D6B-86F0-015BA09B4A64}"/>
              </a:ext>
            </a:extLst>
          </p:cNvPr>
          <p:cNvSpPr>
            <a:spLocks noChangeAspect="1"/>
          </p:cNvSpPr>
          <p:nvPr/>
        </p:nvSpPr>
        <p:spPr>
          <a:xfrm>
            <a:off x="5302924" y="3466172"/>
            <a:ext cx="276212" cy="2762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CA2A19BC-A49B-4BBC-89A7-FA50571086C0}"/>
              </a:ext>
            </a:extLst>
          </p:cNvPr>
          <p:cNvCxnSpPr>
            <a:cxnSpLocks/>
            <a:stCxn id="23" idx="2"/>
            <a:endCxn id="389" idx="6"/>
          </p:cNvCxnSpPr>
          <p:nvPr/>
        </p:nvCxnSpPr>
        <p:spPr>
          <a:xfrm rot="5400000">
            <a:off x="5805180" y="3142423"/>
            <a:ext cx="235811" cy="6878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or: Elbow 392">
            <a:extLst>
              <a:ext uri="{FF2B5EF4-FFF2-40B4-BE49-F238E27FC236}">
                <a16:creationId xmlns:a16="http://schemas.microsoft.com/office/drawing/2014/main" id="{3ABA7687-63CB-4790-B4D4-ED26397810D8}"/>
              </a:ext>
            </a:extLst>
          </p:cNvPr>
          <p:cNvCxnSpPr>
            <a:cxnSpLocks/>
            <a:stCxn id="18" idx="2"/>
            <a:endCxn id="389" idx="2"/>
          </p:cNvCxnSpPr>
          <p:nvPr/>
        </p:nvCxnSpPr>
        <p:spPr>
          <a:xfrm rot="16200000" flipH="1">
            <a:off x="4637353" y="2938707"/>
            <a:ext cx="773610" cy="5575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C234B925-BB8B-4F8C-AD23-B2000E79973C}"/>
              </a:ext>
            </a:extLst>
          </p:cNvPr>
          <p:cNvCxnSpPr>
            <a:cxnSpLocks/>
            <a:stCxn id="389" idx="4"/>
            <a:endCxn id="57" idx="0"/>
          </p:cNvCxnSpPr>
          <p:nvPr/>
        </p:nvCxnSpPr>
        <p:spPr>
          <a:xfrm flipH="1">
            <a:off x="5436560" y="3742384"/>
            <a:ext cx="4470" cy="31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9D2B9D8A-B1B8-4285-8A9E-77A0F4C45FEF}"/>
              </a:ext>
            </a:extLst>
          </p:cNvPr>
          <p:cNvCxnSpPr>
            <a:cxnSpLocks/>
            <a:stCxn id="52" idx="2"/>
            <a:endCxn id="253" idx="0"/>
          </p:cNvCxnSpPr>
          <p:nvPr/>
        </p:nvCxnSpPr>
        <p:spPr>
          <a:xfrm rot="5400000">
            <a:off x="5066919" y="1751406"/>
            <a:ext cx="222925" cy="84530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20C9C-3E6D-0D23-B7C8-3A5CFE7EC69E}"/>
              </a:ext>
            </a:extLst>
          </p:cNvPr>
          <p:cNvGrpSpPr/>
          <p:nvPr/>
        </p:nvGrpSpPr>
        <p:grpSpPr>
          <a:xfrm>
            <a:off x="2554328" y="1332675"/>
            <a:ext cx="1332000" cy="563449"/>
            <a:chOff x="2512383" y="872614"/>
            <a:chExt cx="1332000" cy="563449"/>
          </a:xfrm>
        </p:grpSpPr>
        <p:sp>
          <p:nvSpPr>
            <p:cNvPr id="357" name="Flowchart: Magnetic Disk 356">
              <a:extLst>
                <a:ext uri="{FF2B5EF4-FFF2-40B4-BE49-F238E27FC236}">
                  <a16:creationId xmlns:a16="http://schemas.microsoft.com/office/drawing/2014/main" id="{3567D428-08A5-4309-998C-6FCD52B9E344}"/>
                </a:ext>
              </a:extLst>
            </p:cNvPr>
            <p:cNvSpPr>
              <a:spLocks/>
            </p:cNvSpPr>
            <p:nvPr/>
          </p:nvSpPr>
          <p:spPr>
            <a:xfrm>
              <a:off x="2512383" y="1076063"/>
              <a:ext cx="1332000" cy="360000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Train Dataset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EDB3B51D-6C8D-4B9D-A2C8-E7316CC2E0D5}"/>
                </a:ext>
              </a:extLst>
            </p:cNvPr>
            <p:cNvSpPr txBox="1"/>
            <p:nvPr/>
          </p:nvSpPr>
          <p:spPr>
            <a:xfrm>
              <a:off x="2909114" y="872614"/>
              <a:ext cx="48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70%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A0C638-4B48-3A91-9D8B-B2632CB875D5}"/>
              </a:ext>
            </a:extLst>
          </p:cNvPr>
          <p:cNvGrpSpPr/>
          <p:nvPr/>
        </p:nvGrpSpPr>
        <p:grpSpPr>
          <a:xfrm>
            <a:off x="7188530" y="1346558"/>
            <a:ext cx="1332000" cy="568536"/>
            <a:chOff x="7146585" y="1010999"/>
            <a:chExt cx="1332000" cy="568536"/>
          </a:xfrm>
        </p:grpSpPr>
        <p:sp>
          <p:nvSpPr>
            <p:cNvPr id="363" name="Flowchart: Magnetic Disk 362">
              <a:extLst>
                <a:ext uri="{FF2B5EF4-FFF2-40B4-BE49-F238E27FC236}">
                  <a16:creationId xmlns:a16="http://schemas.microsoft.com/office/drawing/2014/main" id="{5D07F7D5-1E34-4513-B2D0-367F1687CE3B}"/>
                </a:ext>
              </a:extLst>
            </p:cNvPr>
            <p:cNvSpPr>
              <a:spLocks/>
            </p:cNvSpPr>
            <p:nvPr/>
          </p:nvSpPr>
          <p:spPr>
            <a:xfrm>
              <a:off x="7146585" y="1219535"/>
              <a:ext cx="1332000" cy="360000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Test Dataset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358CF0D-3C57-4520-9462-E33BF2DD929E}"/>
                </a:ext>
              </a:extLst>
            </p:cNvPr>
            <p:cNvSpPr txBox="1"/>
            <p:nvPr/>
          </p:nvSpPr>
          <p:spPr>
            <a:xfrm>
              <a:off x="7550624" y="1010999"/>
              <a:ext cx="48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30%</a:t>
              </a:r>
            </a:p>
          </p:txBody>
        </p:sp>
      </p:grp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D274004A-330A-48B8-9549-A2E4B03FB8F9}"/>
              </a:ext>
            </a:extLst>
          </p:cNvPr>
          <p:cNvCxnSpPr>
            <a:cxnSpLocks/>
            <a:stCxn id="87" idx="4"/>
            <a:endCxn id="18" idx="1"/>
          </p:cNvCxnSpPr>
          <p:nvPr/>
        </p:nvCxnSpPr>
        <p:spPr>
          <a:xfrm>
            <a:off x="3854188" y="2650564"/>
            <a:ext cx="225205" cy="1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A4FF7F-F8EA-1E1C-CA59-5D3F3D888B70}"/>
              </a:ext>
            </a:extLst>
          </p:cNvPr>
          <p:cNvGrpSpPr/>
          <p:nvPr/>
        </p:nvGrpSpPr>
        <p:grpSpPr>
          <a:xfrm>
            <a:off x="2522188" y="2262985"/>
            <a:ext cx="1332000" cy="567579"/>
            <a:chOff x="1992210" y="1957731"/>
            <a:chExt cx="1332000" cy="567579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06C96556-266D-4F42-9D85-B5BDCD4FC38C}"/>
                </a:ext>
              </a:extLst>
            </p:cNvPr>
            <p:cNvSpPr>
              <a:spLocks/>
            </p:cNvSpPr>
            <p:nvPr/>
          </p:nvSpPr>
          <p:spPr>
            <a:xfrm>
              <a:off x="1992210" y="2165310"/>
              <a:ext cx="1332000" cy="360000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Train Dataset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5056A4C-E227-4675-8395-A2653B5B01B9}"/>
                </a:ext>
              </a:extLst>
            </p:cNvPr>
            <p:cNvSpPr txBox="1"/>
            <p:nvPr/>
          </p:nvSpPr>
          <p:spPr>
            <a:xfrm>
              <a:off x="2409510" y="1957731"/>
              <a:ext cx="48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70%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6D170D-45BE-B589-EC0F-659525F74C6C}"/>
              </a:ext>
            </a:extLst>
          </p:cNvPr>
          <p:cNvGrpSpPr/>
          <p:nvPr/>
        </p:nvGrpSpPr>
        <p:grpSpPr>
          <a:xfrm>
            <a:off x="8959203" y="3652495"/>
            <a:ext cx="1332000" cy="562338"/>
            <a:chOff x="9538656" y="3319648"/>
            <a:chExt cx="1332000" cy="562338"/>
          </a:xfrm>
        </p:grpSpPr>
        <p:sp>
          <p:nvSpPr>
            <p:cNvPr id="88" name="Flowchart: Magnetic Disk 87">
              <a:extLst>
                <a:ext uri="{FF2B5EF4-FFF2-40B4-BE49-F238E27FC236}">
                  <a16:creationId xmlns:a16="http://schemas.microsoft.com/office/drawing/2014/main" id="{4ACC99F6-5993-4169-B0A0-4FD9FBD71B62}"/>
                </a:ext>
              </a:extLst>
            </p:cNvPr>
            <p:cNvSpPr>
              <a:spLocks/>
            </p:cNvSpPr>
            <p:nvPr/>
          </p:nvSpPr>
          <p:spPr>
            <a:xfrm>
              <a:off x="9538656" y="3521986"/>
              <a:ext cx="1332000" cy="360000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Test Dataset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A60642-E0DC-4F31-A9E7-6CCAC52A3406}"/>
                </a:ext>
              </a:extLst>
            </p:cNvPr>
            <p:cNvSpPr txBox="1"/>
            <p:nvPr/>
          </p:nvSpPr>
          <p:spPr>
            <a:xfrm>
              <a:off x="9974091" y="3319648"/>
              <a:ext cx="48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30%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229F28-00A0-5F38-11F1-69FAC8B3EC35}"/>
              </a:ext>
            </a:extLst>
          </p:cNvPr>
          <p:cNvGrpSpPr/>
          <p:nvPr/>
        </p:nvGrpSpPr>
        <p:grpSpPr>
          <a:xfrm>
            <a:off x="8958081" y="2438825"/>
            <a:ext cx="1332000" cy="571578"/>
            <a:chOff x="9538656" y="1957731"/>
            <a:chExt cx="1332000" cy="571578"/>
          </a:xfrm>
        </p:grpSpPr>
        <p:sp>
          <p:nvSpPr>
            <p:cNvPr id="316" name="Flowchart: Magnetic Disk 315">
              <a:extLst>
                <a:ext uri="{FF2B5EF4-FFF2-40B4-BE49-F238E27FC236}">
                  <a16:creationId xmlns:a16="http://schemas.microsoft.com/office/drawing/2014/main" id="{B37EF10A-BA41-4A02-A646-6D973FFB1CFF}"/>
                </a:ext>
              </a:extLst>
            </p:cNvPr>
            <p:cNvSpPr>
              <a:spLocks/>
            </p:cNvSpPr>
            <p:nvPr/>
          </p:nvSpPr>
          <p:spPr>
            <a:xfrm>
              <a:off x="9538656" y="2169309"/>
              <a:ext cx="1332000" cy="360000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Train Dataset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4C5F4C-8FD1-4E35-86F3-D7BCB2969E58}"/>
                </a:ext>
              </a:extLst>
            </p:cNvPr>
            <p:cNvSpPr txBox="1"/>
            <p:nvPr/>
          </p:nvSpPr>
          <p:spPr>
            <a:xfrm>
              <a:off x="9957762" y="1957731"/>
              <a:ext cx="48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/>
                <a:t>70%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801361-1A38-D2B2-0BD3-7466FA7B06EC}"/>
              </a:ext>
            </a:extLst>
          </p:cNvPr>
          <p:cNvSpPr txBox="1"/>
          <p:nvPr/>
        </p:nvSpPr>
        <p:spPr>
          <a:xfrm>
            <a:off x="8093880" y="1114321"/>
            <a:ext cx="218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Data Preparation &amp; Pre-processing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F452C49-B6D3-C968-4889-FE59BBD25532}"/>
              </a:ext>
            </a:extLst>
          </p:cNvPr>
          <p:cNvSpPr>
            <a:spLocks/>
          </p:cNvSpPr>
          <p:nvPr/>
        </p:nvSpPr>
        <p:spPr>
          <a:xfrm>
            <a:off x="7298932" y="566444"/>
            <a:ext cx="1332000" cy="37985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Manual Feature Engineering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98D2D71-FDFB-211B-21F5-70A24401CF63}"/>
              </a:ext>
            </a:extLst>
          </p:cNvPr>
          <p:cNvSpPr>
            <a:spLocks/>
          </p:cNvSpPr>
          <p:nvPr/>
        </p:nvSpPr>
        <p:spPr>
          <a:xfrm>
            <a:off x="8746018" y="445508"/>
            <a:ext cx="1332000" cy="65097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One-Hot Encoding and Replacing Missing Values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66D0B1A8-D901-067F-F940-871764A9EF43}"/>
              </a:ext>
            </a:extLst>
          </p:cNvPr>
          <p:cNvSpPr>
            <a:spLocks/>
          </p:cNvSpPr>
          <p:nvPr/>
        </p:nvSpPr>
        <p:spPr>
          <a:xfrm>
            <a:off x="5601034" y="3008467"/>
            <a:ext cx="1332000" cy="36000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PCA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B999D6-AFC0-8495-72FB-C0D9D46C89A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16200000" flipH="1">
            <a:off x="6172616" y="2914049"/>
            <a:ext cx="170908" cy="17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EFC4A84-62A1-0A8B-9D4F-A748EA2E1E89}"/>
              </a:ext>
            </a:extLst>
          </p:cNvPr>
          <p:cNvSpPr txBox="1"/>
          <p:nvPr/>
        </p:nvSpPr>
        <p:spPr>
          <a:xfrm>
            <a:off x="2008644" y="4792194"/>
            <a:ext cx="1414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Pipeline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E3B43628-83A3-12D6-BD96-2799B2A6FF1F}"/>
              </a:ext>
            </a:extLst>
          </p:cNvPr>
          <p:cNvSpPr>
            <a:spLocks/>
          </p:cNvSpPr>
          <p:nvPr/>
        </p:nvSpPr>
        <p:spPr>
          <a:xfrm>
            <a:off x="3966551" y="2399822"/>
            <a:ext cx="3020480" cy="1451632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B3B7C9-75A2-7FA1-587A-4D07460B9C61}"/>
              </a:ext>
            </a:extLst>
          </p:cNvPr>
          <p:cNvSpPr txBox="1"/>
          <p:nvPr/>
        </p:nvSpPr>
        <p:spPr>
          <a:xfrm>
            <a:off x="3907436" y="3612230"/>
            <a:ext cx="102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Feature Union</a:t>
            </a:r>
          </a:p>
        </p:txBody>
      </p:sp>
    </p:spTree>
    <p:extLst>
      <p:ext uri="{BB962C8B-B14F-4D97-AF65-F5344CB8AC3E}">
        <p14:creationId xmlns:p14="http://schemas.microsoft.com/office/powerpoint/2010/main" val="140001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123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Turri</dc:creator>
  <cp:lastModifiedBy>Ricardo Turri</cp:lastModifiedBy>
  <cp:revision>32</cp:revision>
  <dcterms:created xsi:type="dcterms:W3CDTF">2022-06-05T13:51:39Z</dcterms:created>
  <dcterms:modified xsi:type="dcterms:W3CDTF">2022-09-18T21:39:45Z</dcterms:modified>
</cp:coreProperties>
</file>