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8"/>
  </p:notesMasterIdLst>
  <p:sldIdLst>
    <p:sldId id="256" r:id="rId6"/>
    <p:sldId id="260" r:id="rId7"/>
    <p:sldId id="325" r:id="rId8"/>
    <p:sldId id="330" r:id="rId9"/>
    <p:sldId id="322" r:id="rId10"/>
    <p:sldId id="326" r:id="rId11"/>
    <p:sldId id="327" r:id="rId12"/>
    <p:sldId id="319" r:id="rId13"/>
    <p:sldId id="320" r:id="rId14"/>
    <p:sldId id="328" r:id="rId15"/>
    <p:sldId id="324" r:id="rId16"/>
    <p:sldId id="329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BBB"/>
    <a:srgbClr val="618BA1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86535" autoAdjust="0"/>
  </p:normalViewPr>
  <p:slideViewPr>
    <p:cSldViewPr>
      <p:cViewPr varScale="1">
        <p:scale>
          <a:sx n="58" d="100"/>
          <a:sy n="58" d="100"/>
        </p:scale>
        <p:origin x="16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C16E3-F25A-457F-9E74-C213123596C3}" type="datetimeFigureOut">
              <a:rPr lang="pt-PT" smtClean="0"/>
              <a:t>15/09/2021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19D97-3566-4655-923D-6441A2100D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55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44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75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30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356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1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976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67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88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19D97-3566-4655-923D-6441A2100D9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8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18" tIns="45710" rIns="91418" bIns="45710"/>
          <a:lstStyle>
            <a:lvl1pPr marL="0" indent="0" algn="ctr">
              <a:buNone/>
              <a:defRPr b="1"/>
            </a:lvl1pPr>
            <a:lvl2pPr marL="457090" indent="0" algn="ctr">
              <a:buNone/>
              <a:defRPr/>
            </a:lvl2pPr>
            <a:lvl3pPr marL="914180" indent="0" algn="ctr">
              <a:buNone/>
              <a:defRPr/>
            </a:lvl3pPr>
            <a:lvl4pPr marL="1371270" indent="0" algn="ctr">
              <a:buNone/>
              <a:defRPr/>
            </a:lvl4pPr>
            <a:lvl5pPr marL="1828361" indent="0" algn="ctr">
              <a:buNone/>
              <a:defRPr/>
            </a:lvl5pPr>
            <a:lvl6pPr marL="2285451" indent="0" algn="ctr">
              <a:buNone/>
              <a:defRPr/>
            </a:lvl6pPr>
            <a:lvl7pPr marL="2742542" indent="0" algn="ctr">
              <a:buNone/>
              <a:defRPr/>
            </a:lvl7pPr>
            <a:lvl8pPr marL="3199632" indent="0" algn="ctr">
              <a:buNone/>
              <a:defRPr/>
            </a:lvl8pPr>
            <a:lvl9pPr marL="3656722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18" tIns="45710" rIns="91418" bIns="45710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 lIns="91418" tIns="45710" rIns="91418" bIns="4571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 lIns="91418" tIns="45710" rIns="91418" bIns="45710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 lIns="91418" tIns="45710" rIns="91418" bIns="4571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166191"/>
            <a:ext cx="8229600" cy="4959975"/>
          </a:xfrm>
          <a:prstGeom prst="rect">
            <a:avLst/>
          </a:prstGeom>
        </p:spPr>
        <p:txBody>
          <a:bodyPr lIns="91418" tIns="45710" rIns="91418" bIns="4571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35051" y="1676400"/>
            <a:ext cx="3787775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6" y="1676400"/>
            <a:ext cx="3787775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FD100-406C-44F0-97CA-AD610F8CC60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879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9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18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77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1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9" y="0"/>
            <a:ext cx="8229600" cy="927652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196752"/>
            <a:ext cx="8229600" cy="4896544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95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7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876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15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2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lIns="91418" tIns="45710" rIns="91418" bIns="4571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18" tIns="45710" rIns="91418" bIns="45710"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18" tIns="45710" rIns="91418" bIns="45710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18" tIns="45710" rIns="91418" bIns="45710"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  <a:prstGeom prst="rect">
            <a:avLst/>
          </a:prstGeom>
        </p:spPr>
        <p:txBody>
          <a:bodyPr lIns="91418" tIns="45710" rIns="91418" bIns="45710"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0"/>
            <a:ext cx="8229600" cy="887896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lIns="91418" tIns="45710" rIns="91418" bIns="4571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 lIns="91418" tIns="45710" rIns="91418" bIns="45710"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18" tIns="45710" rIns="91418" bIns="4571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18" tIns="45710" rIns="91418" bIns="45710"/>
          <a:lstStyle>
            <a:lvl1pPr marL="0" indent="0">
              <a:buNone/>
              <a:defRPr sz="3200"/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18" tIns="45710" rIns="91418" bIns="45710"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09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18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27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361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8BF2E40-8E3B-47D7-A7F0-5919669BC38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15/09/2021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63541B4-DDA0-4006-ABD9-B3DD0C65C64B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artjs.org/docs/latest/" TargetMode="External"/><Relationship Id="rId3" Type="http://schemas.openxmlformats.org/officeDocument/2006/relationships/hyperlink" Target="https://bootswatch.com/cerulean/" TargetMode="External"/><Relationship Id="rId7" Type="http://schemas.openxmlformats.org/officeDocument/2006/relationships/hyperlink" Target="https://www.nopcommerce.com/pt" TargetMode="External"/><Relationship Id="rId12" Type="http://schemas.openxmlformats.org/officeDocument/2006/relationships/hyperlink" Target="https://www.jetbrains.com/decompiler/" TargetMode="External"/><Relationship Id="rId2" Type="http://schemas.openxmlformats.org/officeDocument/2006/relationships/hyperlink" Target="http://eventcloud.aspnetboilerplate.com/app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agger.io/" TargetMode="External"/><Relationship Id="rId11" Type="http://schemas.openxmlformats.org/officeDocument/2006/relationships/hyperlink" Target="https://www.jetbrains.com/dotcover/" TargetMode="External"/><Relationship Id="rId5" Type="http://schemas.openxmlformats.org/officeDocument/2006/relationships/hyperlink" Target="https://dapper-tutorial.net/" TargetMode="External"/><Relationship Id="rId10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automapper.org/" TargetMode="External"/><Relationship Id="rId9" Type="http://schemas.openxmlformats.org/officeDocument/2006/relationships/hyperlink" Target="https://www.rabbitmq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ia.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ontend.nopcommerc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min-demo.nopcommerce.com/Adm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www.</a:t>
            </a:r>
            <a:r>
              <a:rPr lang="pt-BR" b="1" dirty="0"/>
              <a:t>amazonia.pt</a:t>
            </a:r>
            <a:endParaRPr lang="pt-PT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8568952" cy="584775"/>
          </a:xfrm>
          <a:prstGeom prst="rect">
            <a:avLst/>
          </a:prstGeom>
        </p:spPr>
        <p:txBody>
          <a:bodyPr lIns="91418" tIns="45710" rIns="91418" bIns="45710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pt-PT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melhor livraria online do mundo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098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dirty="0"/>
              <a:t>Desafios que queremos resolver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B99CC0-7AF1-4793-AD21-F2AE2517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119600"/>
            <a:ext cx="8229600" cy="4525963"/>
          </a:xfrm>
        </p:spPr>
        <p:txBody>
          <a:bodyPr lIns="91418" tIns="45710" rIns="91418" bIns="45710"/>
          <a:lstStyle/>
          <a:p>
            <a:pPr algn="just"/>
            <a:r>
              <a:rPr lang="pt-PT" sz="2400" b="0" dirty="0"/>
              <a:t>Pretendemos ser a maior livraria do mundo portanto precisamos de um serviço respondendo 24x7 com o mínimo downtime possível;</a:t>
            </a:r>
          </a:p>
          <a:p>
            <a:pPr algn="just"/>
            <a:r>
              <a:rPr lang="pt-PT" sz="2400" b="0" dirty="0"/>
              <a:t>Precisamos tratar problemas de concorrência e de limitação de estoques, portanto fila de mensagens e programação paralela faz parte dos nossos requisitos funcionais;</a:t>
            </a:r>
          </a:p>
          <a:p>
            <a:pPr algn="just"/>
            <a:r>
              <a:rPr lang="pt-PT" sz="2400" b="0" dirty="0"/>
              <a:t>Hoje, estamos vendendo livros, mas pode ser que um dia venhamos a vender inclusive serviços na nuvem e precisamos estar preparados para esse crescimento;</a:t>
            </a:r>
          </a:p>
          <a:p>
            <a:pPr algn="just"/>
            <a:r>
              <a:rPr lang="pt-PT" sz="2000" b="0" dirty="0"/>
              <a:t>...</a:t>
            </a:r>
            <a:endParaRPr lang="pt-PT" sz="2400" b="0" dirty="0"/>
          </a:p>
        </p:txBody>
      </p:sp>
    </p:spTree>
    <p:extLst>
      <p:ext uri="{BB962C8B-B14F-4D97-AF65-F5344CB8AC3E}">
        <p14:creationId xmlns:p14="http://schemas.microsoft.com/office/powerpoint/2010/main" val="365510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BF417-CBBA-4C41-949C-DA6842A6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 bibliografia</a:t>
            </a:r>
            <a:endParaRPr lang="pt-PT" dirty="0"/>
          </a:p>
        </p:txBody>
      </p:sp>
      <p:pic>
        <p:nvPicPr>
          <p:cNvPr id="2050" name="Picture 2" descr="Amazon.com: Refactoring: Improving the Design of Existing Code  (Addison-Wesley Signature Series (Fowler)) eBook : Martin, Fowler: Kindle  Store">
            <a:extLst>
              <a:ext uri="{FF2B5EF4-FFF2-40B4-BE49-F238E27FC236}">
                <a16:creationId xmlns:a16="http://schemas.microsoft.com/office/drawing/2014/main" id="{B889A9AD-95ED-4FA5-B3EF-34C8F0651B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4" y="1190020"/>
            <a:ext cx="1687788" cy="20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inuousDelivery">
            <a:extLst>
              <a:ext uri="{FF2B5EF4-FFF2-40B4-BE49-F238E27FC236}">
                <a16:creationId xmlns:a16="http://schemas.microsoft.com/office/drawing/2014/main" id="{3D692CBA-2C55-4375-860F-CDBD4E99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26" y="1203928"/>
            <a:ext cx="1573673" cy="20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rum: The Art of Doing Twice the Work in Half the Time | Amazon.com.br">
            <a:extLst>
              <a:ext uri="{FF2B5EF4-FFF2-40B4-BE49-F238E27FC236}">
                <a16:creationId xmlns:a16="http://schemas.microsoft.com/office/drawing/2014/main" id="{4591961E-10CA-4D5E-91A0-29334DF2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42" y="1203928"/>
            <a:ext cx="1425373" cy="20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vro-nao-me-faca-pensar-steve-krug - Gabriel Silvestri">
            <a:extLst>
              <a:ext uri="{FF2B5EF4-FFF2-40B4-BE49-F238E27FC236}">
                <a16:creationId xmlns:a16="http://schemas.microsoft.com/office/drawing/2014/main" id="{052CE5E7-D278-4F1F-AB2D-D5E9FBB8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82" y="1203928"/>
            <a:ext cx="1616951" cy="20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eyond Software Architecture: Creating and Sustaining Winning Solutions">
            <a:extLst>
              <a:ext uri="{FF2B5EF4-FFF2-40B4-BE49-F238E27FC236}">
                <a16:creationId xmlns:a16="http://schemas.microsoft.com/office/drawing/2014/main" id="{FA575341-24B5-4591-8879-3FC398DB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" y="3645024"/>
            <a:ext cx="1689848" cy="21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ragmatic Programmer - HUNT, ANDREW - Compra Livros na Fnac.pt">
            <a:extLst>
              <a:ext uri="{FF2B5EF4-FFF2-40B4-BE49-F238E27FC236}">
                <a16:creationId xmlns:a16="http://schemas.microsoft.com/office/drawing/2014/main" id="{DFEE7C7D-9ABB-4CD4-B384-6E969080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82" y="3645024"/>
            <a:ext cx="1616951" cy="21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racking the Coding Interview: 189 Programming Questions and Solutions |  Amazon.com.br">
            <a:extLst>
              <a:ext uri="{FF2B5EF4-FFF2-40B4-BE49-F238E27FC236}">
                <a16:creationId xmlns:a16="http://schemas.microsoft.com/office/drawing/2014/main" id="{0C49F185-EC82-480E-9E54-401F36BE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43" y="3621898"/>
            <a:ext cx="1425373" cy="21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A4BABCC2-4419-4169-9B0D-E525E0B8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30" y="3619274"/>
            <a:ext cx="1565569" cy="21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4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BF417-CBBA-4C41-949C-DA6842A6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interessantes</a:t>
            </a:r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776AF87-EA77-4812-B42C-29E1E45A446A}"/>
              </a:ext>
            </a:extLst>
          </p:cNvPr>
          <p:cNvSpPr txBox="1"/>
          <p:nvPr/>
        </p:nvSpPr>
        <p:spPr>
          <a:xfrm>
            <a:off x="755576" y="1484784"/>
            <a:ext cx="64206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2"/>
              </a:rPr>
              <a:t>http://eventcloud.aspnetboilerplate.com/app/home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https://bootswatch.com/cerulean/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4"/>
              </a:rPr>
              <a:t>https://automapper.org/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5"/>
              </a:rPr>
              <a:t>https://dapper-tutorial.net/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6"/>
              </a:rPr>
              <a:t>https://swagger.io/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7"/>
              </a:rPr>
              <a:t>https://www.nopcommerce.com/pt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8"/>
              </a:rPr>
              <a:t>https://www.chartjs.org/docs/latest/</a:t>
            </a:r>
            <a:r>
              <a:rPr lang="pt-P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9"/>
              </a:rPr>
              <a:t>https://www.rabbitmq.com/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10"/>
              </a:rPr>
              <a:t>https://www.docker.com/products/docker-desktop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hlinkClick r:id="rId11"/>
              </a:rPr>
              <a:t>https://www.jetbrains.com/dotcover/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hlinkClick r:id="rId12"/>
              </a:rPr>
              <a:t>https://www.jetbrains.com/decompiler/</a:t>
            </a:r>
            <a:r>
              <a:rPr lang="pt-PT"/>
              <a:t> 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423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dirty="0"/>
              <a:t>Bem vindo à Amazônia.pt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3" y="1119437"/>
            <a:ext cx="8229600" cy="4525963"/>
          </a:xfrm>
        </p:spPr>
        <p:txBody>
          <a:bodyPr/>
          <a:lstStyle/>
          <a:p>
            <a:pPr algn="just"/>
            <a:r>
              <a:rPr lang="pt-BR" b="0" dirty="0"/>
              <a:t>Parabéns, você acaba de ser contratado para desenvolver a melhor aplicação de livraria do mundo.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Você será pago em Dólares do Zimbábue, com direito a muitas horas extraordinárias (que obviamente não serão faturadas).</a:t>
            </a:r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226202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dirty="0"/>
              <a:t>Bem vindo à Amazônia.pt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3" y="1119437"/>
            <a:ext cx="8229600" cy="4525963"/>
          </a:xfrm>
        </p:spPr>
        <p:txBody>
          <a:bodyPr/>
          <a:lstStyle/>
          <a:p>
            <a:pPr algn="just"/>
            <a:r>
              <a:rPr lang="pt-BR" sz="2800" b="0" dirty="0"/>
              <a:t>Na livraria online </a:t>
            </a:r>
            <a:r>
              <a:rPr lang="pt-BR" sz="2800" b="0" dirty="0">
                <a:hlinkClick r:id="rId3"/>
              </a:rPr>
              <a:t>www.amazonia.pt</a:t>
            </a:r>
            <a:r>
              <a:rPr lang="pt-BR" sz="2800" b="0" dirty="0"/>
              <a:t> você terá a oportunidade de desenvolver as seguintes habilidades:</a:t>
            </a:r>
          </a:p>
          <a:p>
            <a:pPr algn="just"/>
            <a:endParaRPr lang="pt-PT" b="0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83516ACF-C02F-4724-86A9-D5955383F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6624736" cy="36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8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B064587-80E8-4AFE-9C46-DA92ABCC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1165225"/>
            <a:ext cx="3521075" cy="26765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47F147-FDB0-4400-B464-7BD5F05C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3" y="3913188"/>
            <a:ext cx="3521075" cy="22098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27571F-42E1-42F8-9AC1-92FC33CDA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475" y="1165225"/>
            <a:ext cx="4371975" cy="29305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DE025B1-4D26-4478-8B44-48EB11418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475" y="4167188"/>
            <a:ext cx="4371975" cy="10239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C040F9A-1AAA-4A04-980A-3A6125E1F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5" y="5267325"/>
            <a:ext cx="4371975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7079" y="0"/>
            <a:ext cx="8229600" cy="927652"/>
          </a:xfrm>
          <a:prstGeom prst="rect">
            <a:avLst/>
          </a:prstGeom>
        </p:spPr>
        <p:txBody>
          <a:bodyPr/>
          <a:lstStyle/>
          <a:p>
            <a:r>
              <a:rPr lang="pt-BR" sz="4000" dirty="0">
                <a:solidFill>
                  <a:schemeClr val="bg1"/>
                </a:solidFill>
              </a:rPr>
              <a:t>D</a:t>
            </a:r>
            <a:r>
              <a:rPr lang="pt-PT" sz="4000" dirty="0">
                <a:solidFill>
                  <a:schemeClr val="bg1"/>
                </a:solidFill>
              </a:rPr>
              <a:t>eveloper ToolBox</a:t>
            </a:r>
          </a:p>
        </p:txBody>
      </p:sp>
    </p:spTree>
    <p:extLst>
      <p:ext uri="{BB962C8B-B14F-4D97-AF65-F5344CB8AC3E}">
        <p14:creationId xmlns:p14="http://schemas.microsoft.com/office/powerpoint/2010/main" val="286387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dirty="0"/>
              <a:t>Por baixo dos panos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9" y="1119600"/>
            <a:ext cx="8229600" cy="4525963"/>
          </a:xfrm>
        </p:spPr>
        <p:txBody>
          <a:bodyPr lIns="91418" tIns="45710" rIns="91418" bIns="45710"/>
          <a:lstStyle/>
          <a:p>
            <a:pPr algn="just"/>
            <a:endParaRPr lang="pt-BR" sz="2400" b="0" dirty="0"/>
          </a:p>
          <a:p>
            <a:pPr algn="just"/>
            <a:endParaRPr lang="pt-PT" b="0" dirty="0"/>
          </a:p>
        </p:txBody>
      </p:sp>
      <p:pic>
        <p:nvPicPr>
          <p:cNvPr id="1026" name="Picture 2" descr="Azure DevOps – a evolução do VSTS (Visual Studio Team Services) – Digital  Strategy and IT Innovation">
            <a:extLst>
              <a:ext uri="{FF2B5EF4-FFF2-40B4-BE49-F238E27FC236}">
                <a16:creationId xmlns:a16="http://schemas.microsoft.com/office/drawing/2014/main" id="{2462D81B-EA9E-4258-96E9-2F282021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" y="955956"/>
            <a:ext cx="5426564" cy="247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F68703-FD9E-410E-9E16-3BC887F65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" y="3687186"/>
            <a:ext cx="4851405" cy="1412705"/>
          </a:xfrm>
          <a:prstGeom prst="rect">
            <a:avLst/>
          </a:prstGeom>
        </p:spPr>
      </p:pic>
      <p:pic>
        <p:nvPicPr>
          <p:cNvPr id="1030" name="Picture 6" descr="Microsoft Azure Cloud | Optimize your applications | Conseil 3D">
            <a:extLst>
              <a:ext uri="{FF2B5EF4-FFF2-40B4-BE49-F238E27FC236}">
                <a16:creationId xmlns:a16="http://schemas.microsoft.com/office/drawing/2014/main" id="{BB0C0C02-99FC-4B7F-890E-D2244571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71" y="4653136"/>
            <a:ext cx="3139451" cy="14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0" dirty="0"/>
              <a:t>P</a:t>
            </a:r>
            <a:r>
              <a:rPr lang="pt-PT" sz="4000" b="0" dirty="0"/>
              <a:t>rodutos da Amazonia.pt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9" y="1119600"/>
            <a:ext cx="8229600" cy="4525963"/>
          </a:xfrm>
        </p:spPr>
        <p:txBody>
          <a:bodyPr lIns="91418" tIns="45710" rIns="91418" bIns="45710"/>
          <a:lstStyle/>
          <a:p>
            <a:pPr algn="just"/>
            <a:r>
              <a:rPr lang="pt-PT" sz="2400" b="0" dirty="0"/>
              <a:t>Sabemos que a especialização em um ramo de vendas nos torna os melhores do mundo no que fazemos, portanto, vendemos livros. </a:t>
            </a:r>
          </a:p>
          <a:p>
            <a:pPr algn="just"/>
            <a:r>
              <a:rPr lang="pt-PT" sz="2400" b="0" dirty="0"/>
              <a:t>Livros em formato digital, em papel ou áudio-livros é o cerne da nossa empresa.</a:t>
            </a:r>
          </a:p>
          <a:p>
            <a:pPr algn="just"/>
            <a:r>
              <a:rPr lang="pt-PT" sz="2400" b="0" dirty="0"/>
              <a:t>Nessa semana decidimos implementar algumas promoções:</a:t>
            </a:r>
          </a:p>
          <a:p>
            <a:pPr lvl="1" algn="just"/>
            <a:r>
              <a:rPr lang="pt-PT" sz="2000" dirty="0"/>
              <a:t>Livros de Tecnologia tem 10% de desconto no seu valor final</a:t>
            </a:r>
          </a:p>
          <a:p>
            <a:pPr lvl="1" algn="just"/>
            <a:r>
              <a:rPr lang="pt-PT" sz="2000" b="0" dirty="0"/>
              <a:t>Comprando 2 livros de um mesmo autor, receba 50% de desconto na compra de um terceiro.</a:t>
            </a:r>
          </a:p>
        </p:txBody>
      </p:sp>
    </p:spTree>
    <p:extLst>
      <p:ext uri="{BB962C8B-B14F-4D97-AF65-F5344CB8AC3E}">
        <p14:creationId xmlns:p14="http://schemas.microsoft.com/office/powerpoint/2010/main" val="346230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0" dirty="0"/>
              <a:t>Sobre os livros</a:t>
            </a:r>
            <a:endParaRPr lang="pt-PT" sz="4000" b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40E232-0C3C-496E-AD38-C56EEA45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568"/>
            <a:ext cx="9042104" cy="48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1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dirty="0"/>
              <a:t>Alguma inspiração frontend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19BAEB-313D-4001-9A9B-1C31A1EA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838" y="1196181"/>
            <a:ext cx="8229600" cy="437197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2252EE9-8CAB-4CE7-B299-667C298586D8}"/>
              </a:ext>
            </a:extLst>
          </p:cNvPr>
          <p:cNvSpPr txBox="1"/>
          <p:nvPr/>
        </p:nvSpPr>
        <p:spPr>
          <a:xfrm>
            <a:off x="1331640" y="58366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https://frontend.nopcommerce.com/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51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b="0" dirty="0"/>
              <a:t>Alguma inspiração backend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A21013-9EEB-4163-B8E7-57FF98AF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838" y="1196181"/>
            <a:ext cx="8229600" cy="437197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2C91E7-0602-4FC6-A602-EE367FCB7DF4}"/>
              </a:ext>
            </a:extLst>
          </p:cNvPr>
          <p:cNvSpPr txBox="1"/>
          <p:nvPr/>
        </p:nvSpPr>
        <p:spPr>
          <a:xfrm>
            <a:off x="395536" y="5803998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https://admin-demo.nopcommerce.com/Admin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3657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88DD5AE1630E4E8C9F4CCC1D5C829C" ma:contentTypeVersion="12" ma:contentTypeDescription="Criar um novo documento." ma:contentTypeScope="" ma:versionID="847f9437d4baf68ec54abbdc9c0c650a">
  <xsd:schema xmlns:xsd="http://www.w3.org/2001/XMLSchema" xmlns:xs="http://www.w3.org/2001/XMLSchema" xmlns:p="http://schemas.microsoft.com/office/2006/metadata/properties" xmlns:ns2="7cb339fc-e539-4b5f-9318-f88ec514e851" xmlns:ns3="111e0f01-019b-4315-a817-ec8004bad6dd" targetNamespace="http://schemas.microsoft.com/office/2006/metadata/properties" ma:root="true" ma:fieldsID="4cd332945387fd556ca035b5e899badd" ns2:_="" ns3:_="">
    <xsd:import namespace="7cb339fc-e539-4b5f-9318-f88ec514e851"/>
    <xsd:import namespace="111e0f01-019b-4315-a817-ec8004bad6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339fc-e539-4b5f-9318-f88ec514e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e0f01-019b-4315-a817-ec8004bad6d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09F7EC-4D1B-4C44-AC4E-CD91721441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339fc-e539-4b5f-9318-f88ec514e851"/>
    <ds:schemaRef ds:uri="111e0f01-019b-4315-a817-ec8004bad6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CE34D4-1B50-483F-9E39-DFEEDFCA10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3351E4-13A3-47E9-8080-0FCECDADAF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49023</TotalTime>
  <Words>383</Words>
  <Application>Microsoft Office PowerPoint</Application>
  <PresentationFormat>Apresentação na tela (4:3)</PresentationFormat>
  <Paragraphs>48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Theme2</vt:lpstr>
      <vt:lpstr>3_Office Theme</vt:lpstr>
      <vt:lpstr>www.amazonia.pt</vt:lpstr>
      <vt:lpstr>Bem vindo à Amazônia.pt</vt:lpstr>
      <vt:lpstr>Bem vindo à Amazônia.pt</vt:lpstr>
      <vt:lpstr>Developer ToolBox</vt:lpstr>
      <vt:lpstr>Por baixo dos panos</vt:lpstr>
      <vt:lpstr>Produtos da Amazonia.pt</vt:lpstr>
      <vt:lpstr>Sobre os livros</vt:lpstr>
      <vt:lpstr>Alguma inspiração frontend</vt:lpstr>
      <vt:lpstr>Alguma inspiração backend</vt:lpstr>
      <vt:lpstr>Desafios que queremos resolver</vt:lpstr>
      <vt:lpstr>Alguma bibliografia</vt:lpstr>
      <vt:lpstr>Links interessantes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cegoc</dc:creator>
  <cp:lastModifiedBy>Jonatas Afonso ...</cp:lastModifiedBy>
  <cp:revision>711</cp:revision>
  <dcterms:created xsi:type="dcterms:W3CDTF">2015-03-12T14:55:13Z</dcterms:created>
  <dcterms:modified xsi:type="dcterms:W3CDTF">2021-09-15T20:35:22Z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0x010100C888DD5AE1630E4E8C9F4CCC1D5C829C</vt:lpwstr>
  </property>
  <property fmtid="{D5CDD505-2E9C-101B-9397-08002B2CF9AE}" pid="3" name="Order">
    <vt:r8>100</vt:r8>
  </property>
</Properties>
</file>