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0"/>
  </p:notesMasterIdLst>
  <p:handoutMasterIdLst>
    <p:handoutMasterId r:id="rId31"/>
  </p:handoutMasterIdLst>
  <p:sldIdLst>
    <p:sldId id="278" r:id="rId5"/>
    <p:sldId id="279" r:id="rId6"/>
    <p:sldId id="280" r:id="rId7"/>
    <p:sldId id="281" r:id="rId8"/>
    <p:sldId id="282" r:id="rId9"/>
    <p:sldId id="287" r:id="rId10"/>
    <p:sldId id="288" r:id="rId11"/>
    <p:sldId id="283" r:id="rId12"/>
    <p:sldId id="289" r:id="rId13"/>
    <p:sldId id="290" r:id="rId14"/>
    <p:sldId id="312" r:id="rId15"/>
    <p:sldId id="284" r:id="rId16"/>
    <p:sldId id="313" r:id="rId17"/>
    <p:sldId id="318" r:id="rId18"/>
    <p:sldId id="291" r:id="rId19"/>
    <p:sldId id="314" r:id="rId20"/>
    <p:sldId id="292" r:id="rId21"/>
    <p:sldId id="315" r:id="rId22"/>
    <p:sldId id="319" r:id="rId23"/>
    <p:sldId id="317" r:id="rId24"/>
    <p:sldId id="285" r:id="rId25"/>
    <p:sldId id="316" r:id="rId26"/>
    <p:sldId id="293" r:id="rId27"/>
    <p:sldId id="310" r:id="rId28"/>
    <p:sldId id="311" r:id="rId29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FB012-E420-4B95-AE63-A8D98F1E9FF8}" type="datetime1">
              <a:rPr lang="es-ES" smtClean="0"/>
              <a:t>01/03/2024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83E88-2765-4140-A04D-8B1D491FFF4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28893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BEC11F6-780B-4A70-BC74-0ABACE79CAA5}" type="datetime1">
              <a:rPr lang="es-ES" noProof="0" smtClean="0"/>
              <a:t>01/03/2024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7270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ES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1C7952-479D-4D4B-8F19-C6026F510D9E}" type="datetime1">
              <a:rPr lang="es-ES" noProof="0" smtClean="0"/>
              <a:t>01/03/2024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758912-430E-46D1-BA95-7CF218A879F9}" type="datetime1">
              <a:rPr lang="es-ES" noProof="0" smtClean="0"/>
              <a:t>01/03/2024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D604E1-623C-4365-B688-201238FB20C0}" type="datetime1">
              <a:rPr lang="es-ES" noProof="0" smtClean="0"/>
              <a:t>01/03/2024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2" name="Marcador de texto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ADFC75-E87D-46C2-9102-15C11F0259DB}" type="datetime1">
              <a:rPr lang="es-ES" noProof="0" smtClean="0"/>
              <a:t>01/03/2024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1" name="Cuadro de texto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Cuadro de texto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E54EC6-1219-49EE-8B80-3C24DE8E5A44}" type="datetime1">
              <a:rPr lang="es-ES" noProof="0" smtClean="0"/>
              <a:t>01/03/2024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7" name="Marcador de texto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4DCC15-8F35-48A3-948F-896E04D77AE9}" type="datetime1">
              <a:rPr lang="es-ES" noProof="0" smtClean="0"/>
              <a:t>01/03/2024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agen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agen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9" name="Marcador de texto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76F276-4198-468B-A622-B7B7E3766911}" type="datetime1">
              <a:rPr lang="es-ES" noProof="0" smtClean="0"/>
              <a:t>01/03/2024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5F9175-B10B-4641-995C-12E45A3F36CD}" type="datetime1">
              <a:rPr lang="es-ES" noProof="0" smtClean="0"/>
              <a:t>01/03/2024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CEA549-D5CD-4EAF-92DD-F120BAE2B00B}" type="datetime1">
              <a:rPr lang="es-ES" noProof="0" smtClean="0"/>
              <a:t>01/03/2024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9D2F8E-7231-4034-8D2D-3DE6DA3442B3}" type="datetime1">
              <a:rPr lang="es-ES" noProof="0" smtClean="0"/>
              <a:t>01/03/2024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agen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E704EA-5CB1-494A-9524-E0FAE6BBE6C4}" type="datetime1">
              <a:rPr lang="es-ES" noProof="0" smtClean="0"/>
              <a:t>01/03/2024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842E49-C804-4EEC-9941-A438EC0B005D}" type="datetime1">
              <a:rPr lang="es-ES" noProof="0" smtClean="0"/>
              <a:t>01/03/2024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CB7135-DC88-46C5-8577-B4652D9D518F}" type="datetime1">
              <a:rPr lang="es-ES" noProof="0" smtClean="0"/>
              <a:t>01/03/2024</a:t>
            </a:fld>
            <a:endParaRPr lang="es-ES" noProof="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0BDDAF-5FB4-4645-B812-33656A6F2B85}" type="datetime1">
              <a:rPr lang="es-ES" noProof="0" smtClean="0"/>
              <a:t>01/03/2024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3182DB-EE2B-4FEC-B9F5-C787A05118D2}" type="datetime1">
              <a:rPr lang="es-ES" noProof="0" smtClean="0"/>
              <a:t>01/03/2024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7305C6AA-9D71-4080-8813-13E932244C60}" type="datetime1">
              <a:rPr lang="es-ES" noProof="0" smtClean="0"/>
              <a:t>01/03/2024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uciml/breast-cancer-wisconsin-data" TargetMode="External"/><Relationship Id="rId2" Type="http://schemas.openxmlformats.org/officeDocument/2006/relationships/hyperlink" Target="https://www.kaggle.com/datasets/suvansh03/breast-cancer-augumented-datase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datasets/navamisunil/synthetic-breast-cancer-survival-prediction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192001" cy="6857990"/>
          </a:xfrm>
          <a:prstGeom prst="rect">
            <a:avLst/>
          </a:prstGeom>
        </p:spPr>
      </p:pic>
      <p:sp useBgFill="1">
        <p:nvSpPr>
          <p:cNvPr id="103" name="Forma libre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3"/>
            <a:ext cx="3485073" cy="2812751"/>
          </a:xfrm>
        </p:spPr>
        <p:txBody>
          <a:bodyPr rtlCol="0">
            <a:normAutofit/>
          </a:bodyPr>
          <a:lstStyle/>
          <a:p>
            <a:r>
              <a:rPr lang="es-ES" sz="4000" dirty="0" err="1"/>
              <a:t>Breast</a:t>
            </a:r>
            <a:r>
              <a:rPr lang="es-ES" sz="4000" dirty="0"/>
              <a:t> </a:t>
            </a:r>
            <a:r>
              <a:rPr lang="es-ES" sz="4000" dirty="0" err="1"/>
              <a:t>Cancer</a:t>
            </a:r>
            <a:r>
              <a:rPr lang="es-ES" sz="4000" dirty="0"/>
              <a:t>:</a:t>
            </a:r>
            <a:br>
              <a:rPr lang="es-ES" sz="4000" dirty="0"/>
            </a:br>
            <a:r>
              <a:rPr lang="es-ES" sz="4000" dirty="0"/>
              <a:t>Wisconsin hospital Data </a:t>
            </a:r>
            <a:br>
              <a:rPr lang="es-ES" sz="4000" dirty="0"/>
            </a:br>
            <a:r>
              <a:rPr lang="es-ES" sz="4000" dirty="0" err="1"/>
              <a:t>Augmented</a:t>
            </a:r>
            <a:endParaRPr lang="es-ES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619625"/>
            <a:ext cx="3485072" cy="564852"/>
          </a:xfrm>
        </p:spPr>
        <p:txBody>
          <a:bodyPr rtlCol="0">
            <a:normAutofit/>
          </a:bodyPr>
          <a:lstStyle/>
          <a:p>
            <a:pPr algn="l" rtl="0"/>
            <a:r>
              <a:rPr lang="es-ES" dirty="0"/>
              <a:t>Ricardo González </a:t>
            </a:r>
            <a:r>
              <a:rPr lang="es-ES" dirty="0" err="1"/>
              <a:t>Otal</a:t>
            </a:r>
            <a:endParaRPr lang="es-E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C1579D-00D6-DACA-7B8D-A99B7A1F3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Resultados regresión Logística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19117B8-3A6D-C6E0-E4E0-28CB0D6B6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308" y="2668555"/>
            <a:ext cx="4946467" cy="2638969"/>
          </a:xfrm>
        </p:spPr>
      </p:pic>
      <p:pic>
        <p:nvPicPr>
          <p:cNvPr id="6" name="Marcador de contenido 4">
            <a:extLst>
              <a:ext uri="{FF2B5EF4-FFF2-40B4-BE49-F238E27FC236}">
                <a16:creationId xmlns:a16="http://schemas.microsoft.com/office/drawing/2014/main" id="{7F34FDC4-740F-86D5-1D2C-6A151F3F7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525" y="2668555"/>
            <a:ext cx="5598368" cy="263896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3654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D48F34-8A80-5EF7-B72B-9505930E1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Resultados regresión logística</a:t>
            </a:r>
            <a:br>
              <a:rPr lang="es-ES" dirty="0"/>
            </a:br>
            <a:r>
              <a:rPr lang="es-ES" dirty="0" err="1"/>
              <a:t>Grid</a:t>
            </a:r>
            <a:endParaRPr lang="es-ES" dirty="0"/>
          </a:p>
        </p:txBody>
      </p:sp>
      <p:pic>
        <p:nvPicPr>
          <p:cNvPr id="4" name="Marcador de contenido 3" descr="Texto&#10;&#10;Descripción generada automáticamente">
            <a:extLst>
              <a:ext uri="{FF2B5EF4-FFF2-40B4-BE49-F238E27FC236}">
                <a16:creationId xmlns:a16="http://schemas.microsoft.com/office/drawing/2014/main" id="{8FEA8EBF-EA6F-366D-3C96-AB0466EB9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7338" y="2581274"/>
            <a:ext cx="4594860" cy="3495675"/>
          </a:xfrm>
        </p:spPr>
      </p:pic>
      <p:pic>
        <p:nvPicPr>
          <p:cNvPr id="6" name="Imagen 5" descr="Pantalla de celular con aplicaciones&#10;&#10;Descripción generada automáticamente con confianza media">
            <a:extLst>
              <a:ext uri="{FF2B5EF4-FFF2-40B4-BE49-F238E27FC236}">
                <a16:creationId xmlns:a16="http://schemas.microsoft.com/office/drawing/2014/main" id="{F7006EC2-38D6-F37A-36D8-CDBCE8941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02" y="2581273"/>
            <a:ext cx="501396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921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632CA5-327D-E2CB-B0DA-31BE4E67E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800" dirty="0"/>
              <a:t>Resultados </a:t>
            </a:r>
            <a:r>
              <a:rPr lang="es-ES" sz="4800" dirty="0" err="1"/>
              <a:t>Decision</a:t>
            </a:r>
            <a:r>
              <a:rPr lang="es-ES" sz="4800" dirty="0"/>
              <a:t> </a:t>
            </a:r>
            <a:r>
              <a:rPr lang="es-ES" sz="4800" dirty="0" err="1"/>
              <a:t>Tree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5FAA750-76F1-DB3A-B5F5-5D74C60F79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498" y="2953721"/>
            <a:ext cx="5673012" cy="2859249"/>
          </a:xfrm>
        </p:spPr>
      </p:pic>
      <p:pic>
        <p:nvPicPr>
          <p:cNvPr id="6" name="Marcador de contenido 4">
            <a:extLst>
              <a:ext uri="{FF2B5EF4-FFF2-40B4-BE49-F238E27FC236}">
                <a16:creationId xmlns:a16="http://schemas.microsoft.com/office/drawing/2014/main" id="{E9081B48-627D-1369-6719-CCD3479F9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251" y="2971526"/>
            <a:ext cx="4665306" cy="28236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678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A15C0C-67E8-0631-651D-6FE4A9313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4400" dirty="0"/>
              <a:t>Resultados </a:t>
            </a:r>
            <a:r>
              <a:rPr lang="es-ES" sz="4400" dirty="0" err="1"/>
              <a:t>Decision</a:t>
            </a:r>
            <a:r>
              <a:rPr lang="es-ES" sz="4400" dirty="0"/>
              <a:t> </a:t>
            </a:r>
            <a:r>
              <a:rPr lang="es-ES" sz="4400" dirty="0" err="1"/>
              <a:t>Tree</a:t>
            </a:r>
            <a:r>
              <a:rPr lang="es-ES" sz="4400" dirty="0"/>
              <a:t> </a:t>
            </a:r>
            <a:br>
              <a:rPr lang="es-ES" sz="4400" dirty="0"/>
            </a:br>
            <a:r>
              <a:rPr lang="es-ES" sz="4400" dirty="0" err="1"/>
              <a:t>Grid</a:t>
            </a:r>
            <a:endParaRPr lang="es-ES" dirty="0"/>
          </a:p>
        </p:txBody>
      </p:sp>
      <p:pic>
        <p:nvPicPr>
          <p:cNvPr id="4" name="Marcador de contenido 3" descr="Una captura de pantalla de un celular&#10;&#10;Descripción generada automáticamente con confianza media">
            <a:extLst>
              <a:ext uri="{FF2B5EF4-FFF2-40B4-BE49-F238E27FC236}">
                <a16:creationId xmlns:a16="http://schemas.microsoft.com/office/drawing/2014/main" id="{88AB3FC4-03A5-BF5F-A2E8-A7A99A0A8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372" y="2783205"/>
            <a:ext cx="5059680" cy="3074670"/>
          </a:xfrm>
        </p:spPr>
      </p:pic>
      <p:pic>
        <p:nvPicPr>
          <p:cNvPr id="6" name="Imagen 5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02B5D92F-5202-521D-2D80-DC0571173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920" y="2783205"/>
            <a:ext cx="4594860" cy="307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35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304A77-1CF8-71E7-2AE1-816E7DD3E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 </a:t>
            </a:r>
            <a:r>
              <a:rPr lang="es-ES" dirty="0" err="1"/>
              <a:t>Decision</a:t>
            </a:r>
            <a:r>
              <a:rPr lang="es-ES" dirty="0"/>
              <a:t> </a:t>
            </a:r>
            <a:r>
              <a:rPr lang="es-ES" dirty="0" err="1"/>
              <a:t>Tree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B59E6FA-F543-4639-5A38-DF30DB3683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0378" y="2309715"/>
            <a:ext cx="4073978" cy="371475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AE4866E-CA23-D76B-0094-21686C882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422" y="2309715"/>
            <a:ext cx="45732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678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BB7710-6F75-DF46-E1D6-254EA7600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Resultados </a:t>
            </a:r>
            <a:r>
              <a:rPr lang="es-ES" sz="4400" dirty="0" err="1"/>
              <a:t>RandomForest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77F057E-0280-29B4-079F-6B2F0B313F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160" y="2676448"/>
            <a:ext cx="5694784" cy="2744638"/>
          </a:xfrm>
        </p:spPr>
      </p:pic>
      <p:pic>
        <p:nvPicPr>
          <p:cNvPr id="6" name="Marcador de contenido 4">
            <a:extLst>
              <a:ext uri="{FF2B5EF4-FFF2-40B4-BE49-F238E27FC236}">
                <a16:creationId xmlns:a16="http://schemas.microsoft.com/office/drawing/2014/main" id="{C693DA88-ED6A-3C30-5C59-118CECA13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058" y="2645307"/>
            <a:ext cx="4767942" cy="280692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7659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6D3CF1-61A8-D2BE-04DA-E96A3BD84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Resultados </a:t>
            </a:r>
            <a:r>
              <a:rPr lang="es-ES" dirty="0" err="1"/>
              <a:t>RandomForest</a:t>
            </a:r>
            <a:br>
              <a:rPr lang="es-ES" dirty="0"/>
            </a:br>
            <a:r>
              <a:rPr lang="es-ES" dirty="0" err="1"/>
              <a:t>Grid</a:t>
            </a:r>
            <a:endParaRPr lang="es-ES" dirty="0"/>
          </a:p>
        </p:txBody>
      </p:sp>
      <p:pic>
        <p:nvPicPr>
          <p:cNvPr id="4" name="Marcador de contenido 3" descr="Pantalla de celular con aplicaciones&#10;&#10;Descripción generada automáticamente">
            <a:extLst>
              <a:ext uri="{FF2B5EF4-FFF2-40B4-BE49-F238E27FC236}">
                <a16:creationId xmlns:a16="http://schemas.microsoft.com/office/drawing/2014/main" id="{3DE7D893-1735-D6A4-09DD-5FB64BDB6F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592" y="2722245"/>
            <a:ext cx="4853940" cy="2887980"/>
          </a:xfrm>
        </p:spPr>
      </p:pic>
      <p:pic>
        <p:nvPicPr>
          <p:cNvPr id="6" name="Imagen 5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6E166627-BCD0-000A-808E-0FE805FC8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675" y="2722245"/>
            <a:ext cx="5272649" cy="288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013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E747E-B382-14CD-7F6A-A1BB656C0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/>
              <a:t>Resultados </a:t>
            </a:r>
            <a:r>
              <a:rPr lang="es-ES" sz="4800" dirty="0" err="1"/>
              <a:t>RandomForest</a:t>
            </a:r>
            <a:r>
              <a:rPr lang="es-ES" sz="4800" dirty="0"/>
              <a:t> </a:t>
            </a:r>
            <a:r>
              <a:rPr lang="es-ES" sz="4800" dirty="0" err="1"/>
              <a:t>Ensembled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CC54E69-C9C0-CD03-8BD8-BD3AF71D0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587" y="2920169"/>
            <a:ext cx="5122506" cy="3000375"/>
          </a:xfrm>
        </p:spPr>
      </p:pic>
      <p:pic>
        <p:nvPicPr>
          <p:cNvPr id="6" name="Marcador de contenido 4">
            <a:extLst>
              <a:ext uri="{FF2B5EF4-FFF2-40B4-BE49-F238E27FC236}">
                <a16:creationId xmlns:a16="http://schemas.microsoft.com/office/drawing/2014/main" id="{73247FA0-4EC5-6260-3567-AF1ACB944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676" y="2920168"/>
            <a:ext cx="5533053" cy="300037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7286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3C4EA3-29DA-A21F-FD1E-0AB699B89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4400" dirty="0"/>
              <a:t>Resultados </a:t>
            </a:r>
            <a:r>
              <a:rPr lang="es-ES" sz="4400" dirty="0" err="1"/>
              <a:t>RandomForest</a:t>
            </a:r>
            <a:r>
              <a:rPr lang="es-ES" sz="4400" dirty="0"/>
              <a:t> </a:t>
            </a:r>
            <a:r>
              <a:rPr lang="es-ES" sz="4400" dirty="0" err="1"/>
              <a:t>Ensembled</a:t>
            </a:r>
            <a:br>
              <a:rPr lang="es-ES" sz="4400" dirty="0"/>
            </a:br>
            <a:r>
              <a:rPr lang="es-ES" sz="4400" dirty="0" err="1"/>
              <a:t>Grid</a:t>
            </a:r>
            <a:endParaRPr lang="es-ES" dirty="0"/>
          </a:p>
        </p:txBody>
      </p:sp>
      <p:pic>
        <p:nvPicPr>
          <p:cNvPr id="13" name="Marcador de contenido 12" descr="Texto&#10;&#10;Descripción generada automáticamente">
            <a:extLst>
              <a:ext uri="{FF2B5EF4-FFF2-40B4-BE49-F238E27FC236}">
                <a16:creationId xmlns:a16="http://schemas.microsoft.com/office/drawing/2014/main" id="{D68B925E-E226-2178-5945-7F52882DB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8997" y="2849880"/>
            <a:ext cx="4450080" cy="2560320"/>
          </a:xfrm>
        </p:spPr>
      </p:pic>
      <p:pic>
        <p:nvPicPr>
          <p:cNvPr id="15" name="Imagen 14" descr="Pantalla de celular con aplicaciones&#10;&#10;Descripción generada automáticamente">
            <a:extLst>
              <a:ext uri="{FF2B5EF4-FFF2-40B4-BE49-F238E27FC236}">
                <a16:creationId xmlns:a16="http://schemas.microsoft.com/office/drawing/2014/main" id="{2E4F6C97-29F8-FAFD-CC65-7C937657B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23" y="2849880"/>
            <a:ext cx="4876800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80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974DB7-74E3-DD28-4E10-6763D036A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 </a:t>
            </a:r>
            <a:r>
              <a:rPr lang="es-ES" dirty="0" err="1"/>
              <a:t>RandomForest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F6D4032-1380-38C0-053B-4DCE39FDB7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5" y="2095111"/>
            <a:ext cx="4073978" cy="371475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3E7F791-DA6F-4CD7-4D40-1AD25E597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698" y="2095111"/>
            <a:ext cx="4972507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146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ángulo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4" name="Marcador de conteni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rtlCol="0" anchor="t">
            <a:normAutofit/>
          </a:bodyPr>
          <a:lstStyle/>
          <a:p>
            <a:pPr marL="36900" lvl="0" indent="0" rtl="0">
              <a:buNone/>
            </a:pPr>
            <a:r>
              <a:rPr lang="es-ES" sz="2400" dirty="0"/>
              <a:t>Introducción</a:t>
            </a:r>
          </a:p>
          <a:p>
            <a:pPr marL="36900" lvl="0" indent="0" rtl="0">
              <a:buNone/>
            </a:pPr>
            <a:r>
              <a:rPr lang="es-ES" sz="2400" dirty="0"/>
              <a:t>Fuentes</a:t>
            </a:r>
          </a:p>
          <a:p>
            <a:pPr marL="36900" lvl="0" indent="0" rtl="0">
              <a:buNone/>
            </a:pPr>
            <a:r>
              <a:rPr lang="es-ES" sz="2400" dirty="0"/>
              <a:t>Presentación Básica de Datos</a:t>
            </a:r>
          </a:p>
          <a:p>
            <a:pPr marL="36900" lvl="0" indent="0" rtl="0">
              <a:buNone/>
            </a:pPr>
            <a:r>
              <a:rPr lang="es-ES" sz="2400" dirty="0"/>
              <a:t>Hipótesis1</a:t>
            </a:r>
          </a:p>
          <a:p>
            <a:pPr marL="36900" lvl="0" indent="0" rtl="0">
              <a:buNone/>
            </a:pPr>
            <a:r>
              <a:rPr lang="es-ES" sz="2400" dirty="0"/>
              <a:t>Hipótesis 2</a:t>
            </a:r>
          </a:p>
          <a:p>
            <a:pPr marL="36900" lvl="0" indent="0" rtl="0">
              <a:buNone/>
            </a:pPr>
            <a:r>
              <a:rPr lang="es-ES" sz="2400" dirty="0"/>
              <a:t>Conclusiones</a:t>
            </a:r>
          </a:p>
          <a:p>
            <a:pPr marL="36900" lvl="0" indent="0" rtl="0">
              <a:buNone/>
            </a:pPr>
            <a:r>
              <a:rPr lang="es-ES" sz="2400" dirty="0"/>
              <a:t>Posibles mejoras</a:t>
            </a:r>
          </a:p>
          <a:p>
            <a:pPr rtl="0"/>
            <a:endParaRPr lang="es-ES" sz="2400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B8B7298D-C592-6C11-3A0B-359DA5DA4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2224846" cy="696686"/>
          </a:xfrm>
        </p:spPr>
        <p:txBody>
          <a:bodyPr>
            <a:normAutofit fontScale="90000"/>
          </a:bodyPr>
          <a:lstStyle/>
          <a:p>
            <a:pPr algn="l"/>
            <a:r>
              <a:rPr lang="es-ES" dirty="0" err="1"/>
              <a:t>Ínidice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FAC411-3523-147C-B015-86305C36F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 </a:t>
            </a:r>
            <a:r>
              <a:rPr lang="es-ES" dirty="0" err="1"/>
              <a:t>RandomForest</a:t>
            </a:r>
            <a:r>
              <a:rPr lang="es-ES" dirty="0"/>
              <a:t> </a:t>
            </a:r>
            <a:r>
              <a:rPr lang="es-ES" dirty="0" err="1"/>
              <a:t>Ensembled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9659AA1-B19A-6877-EF52-8F6084E3A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8452" y="2384361"/>
            <a:ext cx="4073978" cy="371475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6805841-B500-A4A9-05EC-E29228279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327" y="2300385"/>
            <a:ext cx="4478903" cy="371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378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26FE1-7BD0-BCF6-9C67-1170FFD82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Mejores Modelos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4AF754-0812-002B-5A9B-82AAA4F0C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900" indent="0">
              <a:buNone/>
            </a:pPr>
            <a:r>
              <a:rPr lang="es-ES" dirty="0"/>
              <a:t>El modelo que mejor </a:t>
            </a:r>
            <a:r>
              <a:rPr lang="es-ES" dirty="0" err="1"/>
              <a:t>Recall</a:t>
            </a:r>
            <a:r>
              <a:rPr lang="es-ES" dirty="0"/>
              <a:t> ha obtenido es el </a:t>
            </a:r>
            <a:r>
              <a:rPr lang="es-ES" dirty="0" err="1"/>
              <a:t>grid</a:t>
            </a:r>
            <a:r>
              <a:rPr lang="es-ES" dirty="0"/>
              <a:t> de ensemble </a:t>
            </a:r>
            <a:r>
              <a:rPr lang="es-ES" dirty="0" err="1"/>
              <a:t>randomForest</a:t>
            </a:r>
            <a:r>
              <a:rPr lang="es-ES" dirty="0"/>
              <a:t> con un 93%. Aun así, no sería el mejor modelo, dado su nula capacidad explicativa. En el mundo de la medicina se </a:t>
            </a:r>
            <a:r>
              <a:rPr lang="es-ES" dirty="0" err="1"/>
              <a:t>prefiren</a:t>
            </a:r>
            <a:r>
              <a:rPr lang="es-ES" dirty="0"/>
              <a:t> modelos explicativos.</a:t>
            </a:r>
          </a:p>
          <a:p>
            <a:pPr marL="36900" indent="0">
              <a:buNone/>
            </a:pPr>
            <a:endParaRPr lang="es-ES" dirty="0"/>
          </a:p>
          <a:p>
            <a:pPr marL="36900" indent="0">
              <a:buNone/>
            </a:pPr>
            <a:r>
              <a:rPr lang="es-ES" dirty="0"/>
              <a:t>El siguiente mejor fue </a:t>
            </a:r>
            <a:r>
              <a:rPr lang="es-ES" dirty="0" err="1"/>
              <a:t>RandomForest</a:t>
            </a:r>
            <a:r>
              <a:rPr lang="es-ES" dirty="0"/>
              <a:t> aunque apenas hay diferencia entre ambos</a:t>
            </a:r>
          </a:p>
          <a:p>
            <a:pPr marL="36900" indent="0">
              <a:buNone/>
            </a:pPr>
            <a:endParaRPr lang="es-ES" dirty="0"/>
          </a:p>
          <a:p>
            <a:pPr marL="36900" indent="0">
              <a:buNone/>
            </a:pPr>
            <a:r>
              <a:rPr lang="es-ES" dirty="0"/>
              <a:t>Después el árbol decisional.</a:t>
            </a:r>
          </a:p>
          <a:p>
            <a:pPr marL="36900" indent="0">
              <a:buNone/>
            </a:pPr>
            <a:endParaRPr lang="es-ES" dirty="0"/>
          </a:p>
          <a:p>
            <a:pPr marL="36900" indent="0">
              <a:buNone/>
            </a:pP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3980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592ED7-5BAE-2ED3-992F-B09DE99FE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Árbol</a:t>
            </a:r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4900C54E-CDD9-2524-30CE-3A4C3922A9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7775" y="2076450"/>
            <a:ext cx="9429749" cy="4248150"/>
          </a:xfrm>
        </p:spPr>
      </p:pic>
    </p:spTree>
    <p:extLst>
      <p:ext uri="{BB962C8B-B14F-4D97-AF65-F5344CB8AC3E}">
        <p14:creationId xmlns:p14="http://schemas.microsoft.com/office/powerpoint/2010/main" val="3784730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EADF79-FB95-1EC9-8C15-6951A5D77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Conclusiones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05000F1-9535-F70F-DB03-40A7C413C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s-ES" dirty="0"/>
              <a:t>Por esto es preferible modelos como el de regresión logística y los árboles de decisión. Dentro de árboles tuvo mejor </a:t>
            </a:r>
            <a:r>
              <a:rPr lang="es-ES" dirty="0" err="1"/>
              <a:t>recall</a:t>
            </a:r>
            <a:r>
              <a:rPr lang="es-ES" dirty="0"/>
              <a:t> el árbol sin el </a:t>
            </a:r>
            <a:r>
              <a:rPr lang="es-ES" dirty="0" err="1"/>
              <a:t>grid</a:t>
            </a:r>
            <a:r>
              <a:rPr lang="es-ES" dirty="0"/>
              <a:t> </a:t>
            </a:r>
            <a:r>
              <a:rPr lang="es-ES" dirty="0" err="1"/>
              <a:t>search</a:t>
            </a:r>
            <a:r>
              <a:rPr lang="es-ES" dirty="0"/>
              <a:t> con 88%.</a:t>
            </a:r>
          </a:p>
          <a:p>
            <a:pPr marL="36900" indent="0">
              <a:buNone/>
            </a:pPr>
            <a:endParaRPr lang="es-ES" dirty="0"/>
          </a:p>
          <a:p>
            <a:pPr marL="36900" indent="0">
              <a:buNone/>
            </a:pPr>
            <a:r>
              <a:rPr lang="es-ES" dirty="0"/>
              <a:t>Por tanto, teniendo modelos que han alcanzado unos valores de predicción superiores al modelo elegido, tampoco hay tanta diferencia en el </a:t>
            </a:r>
            <a:r>
              <a:rPr lang="es-ES" dirty="0" err="1"/>
              <a:t>recall</a:t>
            </a:r>
            <a:r>
              <a:rPr lang="es-ES" dirty="0"/>
              <a:t>, y he optado por un </a:t>
            </a:r>
            <a:r>
              <a:rPr lang="es-ES" dirty="0" err="1"/>
              <a:t>recall</a:t>
            </a:r>
            <a:r>
              <a:rPr lang="es-ES" dirty="0"/>
              <a:t> más bajo pero mayor capacidad explicativa del modelo. De </a:t>
            </a:r>
            <a:r>
              <a:rPr lang="es-ES" dirty="0" err="1"/>
              <a:t>todoas</a:t>
            </a:r>
            <a:r>
              <a:rPr lang="es-ES" dirty="0"/>
              <a:t> formas las diferencias en el </a:t>
            </a:r>
            <a:r>
              <a:rPr lang="es-ES" dirty="0" err="1"/>
              <a:t>recall</a:t>
            </a:r>
            <a:r>
              <a:rPr lang="es-ES" dirty="0"/>
              <a:t> no pasaban del 4%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6257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A1B0A9-1884-D60B-A5A4-D04C5BB9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Próximos pasos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8C246E-F125-8FA7-B372-F3F931E72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Incluir más datos de la fuente: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603621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1B3663-AA30-816C-EB33-F04B9D6FE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Gracias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3FD511-C2FA-0717-DC3B-9A4BDAC12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9844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B62EF0-642D-AD33-FE04-B96F8B2C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859417-7B84-EFCB-99CA-EA3A28DD2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866900"/>
            <a:ext cx="10600181" cy="4076700"/>
          </a:xfrm>
        </p:spPr>
        <p:txBody>
          <a:bodyPr>
            <a:normAutofit fontScale="92500" lnSpcReduction="10000"/>
          </a:bodyPr>
          <a:lstStyle/>
          <a:p>
            <a:r>
              <a:rPr lang="es-ES" b="0" dirty="0">
                <a:solidFill>
                  <a:srgbClr val="FFFFFF"/>
                </a:solidFill>
                <a:effectLst/>
              </a:rPr>
              <a:t>El Cáncer de mama es una de las variantes de cáncer más frecuente, y que puede resultar mortal. Por ese motivo pillarlo a tiempo es vital.</a:t>
            </a:r>
          </a:p>
          <a:p>
            <a:r>
              <a:rPr lang="es-ES" dirty="0">
                <a:solidFill>
                  <a:srgbClr val="FFFFFF"/>
                </a:solidFill>
                <a:effectLst/>
              </a:rPr>
              <a:t>Por ese motivo intentaremos encontrar el mejor clasificador posible.</a:t>
            </a:r>
            <a:endParaRPr lang="es-ES" b="0" dirty="0">
              <a:solidFill>
                <a:srgbClr val="FFFFFF"/>
              </a:solidFill>
              <a:effectLst/>
            </a:endParaRPr>
          </a:p>
          <a:p>
            <a:r>
              <a:rPr lang="es-ES" b="0" dirty="0">
                <a:solidFill>
                  <a:srgbClr val="FFFFFF"/>
                </a:solidFill>
                <a:effectLst/>
              </a:rPr>
              <a:t> </a:t>
            </a:r>
            <a:r>
              <a:rPr lang="es-ES" dirty="0">
                <a:solidFill>
                  <a:srgbClr val="FFFFFF"/>
                </a:solidFill>
                <a:effectLst/>
              </a:rPr>
              <a:t>Para este trabajo he contado con los datos disponibles por el hospital de Wisconsin que consiste en un data-set de cerca de 600 casos con más de 30 características y el diagnóstico (Benigno:0,Maligno:1). Este conjunto fue aumentado recientemente alcanzando los 1700 casos.  (+ de 1000 Benignos y algo más de 600 Malignos).</a:t>
            </a:r>
          </a:p>
          <a:p>
            <a:r>
              <a:rPr lang="es-ES" b="0" dirty="0">
                <a:solidFill>
                  <a:srgbClr val="FFFFFF"/>
                </a:solidFill>
                <a:effectLst/>
              </a:rPr>
              <a:t>La información corresponde a la traslación de la información obtenida de imágenes en una tabla donde quedan reflejadas características como: tamaño, radio, y otros parámetros referentes a nódulos en la imagen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65788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EC6CC8-7216-C744-F819-5013D30F7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D22426-6472-38B7-30B5-E9F1E616C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Fuentes de datos:</a:t>
            </a:r>
          </a:p>
          <a:p>
            <a:pPr marL="36900" indent="0">
              <a:buNone/>
            </a:pPr>
            <a:r>
              <a:rPr lang="es-ES" b="0" dirty="0">
                <a:solidFill>
                  <a:srgbClr val="FFFFFF"/>
                </a:solidFill>
                <a:effectLst/>
              </a:rPr>
              <a:t>	</a:t>
            </a:r>
            <a:r>
              <a:rPr lang="es-ES" b="0" dirty="0">
                <a:solidFill>
                  <a:srgbClr val="FFFFFF"/>
                </a:solidFill>
                <a:effectLst/>
                <a:hlinkClick r:id="rId2"/>
              </a:rPr>
              <a:t>https://www.kaggle.com/datasets/suvansh03/breast-cancer-augumented-dataset</a:t>
            </a:r>
            <a:endParaRPr lang="es-ES" b="0" dirty="0">
              <a:solidFill>
                <a:srgbClr val="FFFFFF"/>
              </a:solidFill>
              <a:effectLst/>
            </a:endParaRPr>
          </a:p>
          <a:p>
            <a:pPr marL="36900" indent="0">
              <a:buNone/>
            </a:pPr>
            <a:r>
              <a:rPr lang="es-ES" b="0" dirty="0">
                <a:solidFill>
                  <a:srgbClr val="FFFFFF"/>
                </a:solidFill>
                <a:effectLst/>
              </a:rPr>
              <a:t>	</a:t>
            </a:r>
            <a:r>
              <a:rPr lang="es-ES" b="0" dirty="0">
                <a:solidFill>
                  <a:srgbClr val="FFFFFF"/>
                </a:solidFill>
                <a:effectLst/>
                <a:hlinkClick r:id="rId3"/>
              </a:rPr>
              <a:t>https://www.kaggle.com/datasets/uciml/breast-cancer-wisconsin-data</a:t>
            </a:r>
            <a:endParaRPr lang="es-ES" b="0" dirty="0">
              <a:solidFill>
                <a:srgbClr val="FFFFFF"/>
              </a:solidFill>
              <a:effectLst/>
            </a:endParaRPr>
          </a:p>
          <a:p>
            <a:pPr marL="36900" indent="0">
              <a:buNone/>
            </a:pPr>
            <a:r>
              <a:rPr lang="es-ES" dirty="0">
                <a:solidFill>
                  <a:srgbClr val="FFFFFF"/>
                </a:solidFill>
                <a:effectLst/>
              </a:rPr>
              <a:t>	</a:t>
            </a:r>
            <a:r>
              <a:rPr lang="es-ES" dirty="0">
                <a:solidFill>
                  <a:srgbClr val="FFFFFF"/>
                </a:solidFill>
                <a:effectLst/>
                <a:hlinkClick r:id="rId4"/>
              </a:rPr>
              <a:t>https://www.kaggle.com/datasets/navamisunil/synthetic-breast-cancer-survival-prediction</a:t>
            </a:r>
            <a:endParaRPr lang="es-ES" dirty="0">
              <a:solidFill>
                <a:srgbClr val="FFFFFF"/>
              </a:solidFill>
              <a:effectLst/>
            </a:endParaRPr>
          </a:p>
          <a:p>
            <a:pPr marL="3690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9420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FA9EC1-ADF2-5B82-BFB6-BBD6B946F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4800" dirty="0"/>
              <a:t>Presentación Básica de Datos</a:t>
            </a:r>
            <a:br>
              <a:rPr lang="es-ES" sz="4800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D812B0-A577-1D8F-6292-4AA602F68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Features</a:t>
            </a:r>
            <a:r>
              <a:rPr lang="es-ES" dirty="0"/>
              <a:t>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413B083-7DF4-488C-8ACD-943848EAE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73" y="2615564"/>
            <a:ext cx="10720874" cy="263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954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3A18F9-3054-77F1-7710-5455BCD11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800" dirty="0"/>
              <a:t>Presentación Básica de Datos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853093-CDCD-E251-CB68-D898BE39F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s-ES" dirty="0"/>
              <a:t>Se trata de 31 </a:t>
            </a:r>
            <a:r>
              <a:rPr lang="es-ES" dirty="0" err="1"/>
              <a:t>features</a:t>
            </a:r>
            <a:r>
              <a:rPr lang="es-ES" dirty="0"/>
              <a:t> numéricos, que tras un análisis reduje a los 15 atributos que mayor correlación guardaba con nuestro </a:t>
            </a:r>
            <a:r>
              <a:rPr lang="es-ES" dirty="0" err="1"/>
              <a:t>tarjet</a:t>
            </a:r>
            <a:r>
              <a:rPr lang="es-ES" dirty="0"/>
              <a:t> Diagnosis.</a:t>
            </a:r>
          </a:p>
          <a:p>
            <a:pPr marL="36900" indent="0">
              <a:buNone/>
            </a:pPr>
            <a:r>
              <a:rPr lang="es-ES" dirty="0"/>
              <a:t>El número de muestras es de 1700 aprox.</a:t>
            </a:r>
          </a:p>
          <a:p>
            <a:pPr marL="36900" indent="0">
              <a:buNone/>
            </a:pPr>
            <a:r>
              <a:rPr lang="es-ES" dirty="0"/>
              <a:t>Disponemos de al más de 60% de benignos y casi 40% de malignos.</a:t>
            </a:r>
          </a:p>
          <a:p>
            <a:pPr marL="36900" indent="0">
              <a:buNone/>
            </a:pPr>
            <a:r>
              <a:rPr lang="es-ES" dirty="0"/>
              <a:t>Se trata pues de un problema de clasificación.</a:t>
            </a:r>
          </a:p>
        </p:txBody>
      </p:sp>
    </p:spTree>
    <p:extLst>
      <p:ext uri="{BB962C8B-B14F-4D97-AF65-F5344CB8AC3E}">
        <p14:creationId xmlns:p14="http://schemas.microsoft.com/office/powerpoint/2010/main" val="3257331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95132-E0FE-A62F-A155-B454E27D1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Presentación Básica de Datos</a:t>
            </a:r>
            <a:endParaRPr lang="es-E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E816CD4B-27A4-0927-118E-15C6A3E31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5577" y="2076450"/>
            <a:ext cx="3851321" cy="3714750"/>
          </a:xfrm>
        </p:spPr>
      </p:pic>
    </p:spTree>
    <p:extLst>
      <p:ext uri="{BB962C8B-B14F-4D97-AF65-F5344CB8AC3E}">
        <p14:creationId xmlns:p14="http://schemas.microsoft.com/office/powerpoint/2010/main" val="1474020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BBA6D2-740C-A367-B002-14CF9243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Algoritmos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F9CA5F-4871-1FA0-5BE2-54F0B2951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Algoritmos:</a:t>
            </a:r>
          </a:p>
          <a:p>
            <a:pPr marL="36900" indent="0">
              <a:buNone/>
            </a:pPr>
            <a:r>
              <a:rPr lang="es-ES" dirty="0"/>
              <a:t>	- Regresión Logística</a:t>
            </a:r>
          </a:p>
          <a:p>
            <a:pPr marL="36900" indent="0">
              <a:buNone/>
            </a:pPr>
            <a:r>
              <a:rPr lang="es-ES" dirty="0"/>
              <a:t>	- </a:t>
            </a:r>
            <a:r>
              <a:rPr lang="es-ES" dirty="0" err="1"/>
              <a:t>Decision</a:t>
            </a:r>
            <a:r>
              <a:rPr lang="es-ES" dirty="0"/>
              <a:t> </a:t>
            </a:r>
            <a:r>
              <a:rPr lang="es-ES" dirty="0" err="1"/>
              <a:t>Tree</a:t>
            </a:r>
            <a:endParaRPr lang="es-ES" dirty="0"/>
          </a:p>
          <a:p>
            <a:pPr marL="36900" indent="0">
              <a:buNone/>
            </a:pPr>
            <a:r>
              <a:rPr lang="es-ES" dirty="0"/>
              <a:t>	-</a:t>
            </a:r>
            <a:r>
              <a:rPr lang="es-ES" dirty="0" err="1"/>
              <a:t>RandomForest</a:t>
            </a:r>
            <a:endParaRPr lang="es-ES" dirty="0"/>
          </a:p>
          <a:p>
            <a:pPr marL="36900" indent="0">
              <a:buNone/>
            </a:pPr>
            <a:r>
              <a:rPr lang="es-ES" dirty="0"/>
              <a:t>	-Ensamble </a:t>
            </a:r>
            <a:r>
              <a:rPr lang="es-ES" dirty="0" err="1"/>
              <a:t>RandomForest</a:t>
            </a:r>
            <a:endParaRPr lang="es-ES" dirty="0"/>
          </a:p>
          <a:p>
            <a:pPr marL="36900" indent="0">
              <a:buNone/>
            </a:pPr>
            <a:r>
              <a:rPr lang="es-ES" dirty="0"/>
              <a:t>A todos se les aplicó validación cruzada y también </a:t>
            </a:r>
            <a:r>
              <a:rPr lang="es-ES" dirty="0" err="1"/>
              <a:t>gridSearch</a:t>
            </a:r>
            <a:r>
              <a:rPr lang="es-ES" dirty="0"/>
              <a:t>. Lo que da un total de 8 modelos, de los que en el resumen incluí los 3 mejores y de ellos seleccione el mejor.</a:t>
            </a:r>
          </a:p>
        </p:txBody>
      </p:sp>
    </p:spTree>
    <p:extLst>
      <p:ext uri="{BB962C8B-B14F-4D97-AF65-F5344CB8AC3E}">
        <p14:creationId xmlns:p14="http://schemas.microsoft.com/office/powerpoint/2010/main" val="1798460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414E4-DC1A-0268-BDCD-1FA9375F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4800" dirty="0"/>
              <a:t>Estandarización, </a:t>
            </a:r>
            <a:r>
              <a:rPr lang="es-ES" sz="4800" dirty="0" err="1"/>
              <a:t>train</a:t>
            </a:r>
            <a:r>
              <a:rPr lang="es-ES" sz="4800" dirty="0"/>
              <a:t>-test, validación y métricas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6FF9F3B-9766-1893-8FA9-1C3C012A8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Use </a:t>
            </a:r>
            <a:r>
              <a:rPr lang="es-ES" dirty="0" err="1"/>
              <a:t>StandardScaler</a:t>
            </a:r>
            <a:endParaRPr lang="es-ES" dirty="0"/>
          </a:p>
          <a:p>
            <a:r>
              <a:rPr lang="es-ES" dirty="0"/>
              <a:t>La separación en </a:t>
            </a:r>
            <a:r>
              <a:rPr lang="es-ES" dirty="0" err="1"/>
              <a:t>train</a:t>
            </a:r>
            <a:r>
              <a:rPr lang="es-ES" dirty="0"/>
              <a:t> y test fue de un 25%.</a:t>
            </a:r>
          </a:p>
          <a:p>
            <a:r>
              <a:rPr lang="es-ES" dirty="0"/>
              <a:t>La validación cruzada fue con </a:t>
            </a:r>
            <a:r>
              <a:rPr lang="es-ES" dirty="0" err="1"/>
              <a:t>cv</a:t>
            </a:r>
            <a:r>
              <a:rPr lang="es-ES" dirty="0"/>
              <a:t> = 5</a:t>
            </a:r>
          </a:p>
          <a:p>
            <a:r>
              <a:rPr lang="es-ES" dirty="0"/>
              <a:t>Como principal métrica nos fijaremos en la sensibilidad (</a:t>
            </a:r>
            <a:r>
              <a:rPr lang="es-ES" dirty="0" err="1"/>
              <a:t>Recall</a:t>
            </a:r>
            <a:r>
              <a:rPr lang="es-ES" dirty="0"/>
              <a:t>). Muy usada en el campo de la medicina. También miraremos el área de la curva Roc.</a:t>
            </a:r>
          </a:p>
          <a:p>
            <a:r>
              <a:rPr lang="es-ES" dirty="0"/>
              <a:t>Esto se aplicó igual a todos los modelos</a:t>
            </a:r>
          </a:p>
          <a:p>
            <a:pPr marL="3690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88117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072_TF55705232.potx" id="{48989EC3-9309-4897-8C0D-BDF2311BCEFB}" vid="{43797E30-B318-41B0-A673-A012DE2BDE9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{69ECCE7E-7FF8-4C7D-926F-2BC8C1946B19}tf55705232_win32</Template>
  <TotalTime>866</TotalTime>
  <Words>601</Words>
  <Application>Microsoft Office PowerPoint</Application>
  <PresentationFormat>Panorámica</PresentationFormat>
  <Paragraphs>70</Paragraphs>
  <Slides>25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9" baseType="lpstr">
      <vt:lpstr>Calibri</vt:lpstr>
      <vt:lpstr>Goudy Old Style</vt:lpstr>
      <vt:lpstr>Wingdings 2</vt:lpstr>
      <vt:lpstr>SlateVTI</vt:lpstr>
      <vt:lpstr>Breast Cancer: Wisconsin hospital Data  Augmented</vt:lpstr>
      <vt:lpstr>Ínidice</vt:lpstr>
      <vt:lpstr>Introducción</vt:lpstr>
      <vt:lpstr>Fuentes</vt:lpstr>
      <vt:lpstr>Presentación Básica de Datos </vt:lpstr>
      <vt:lpstr>Presentación Básica de Datos</vt:lpstr>
      <vt:lpstr>Presentación Básica de Datos</vt:lpstr>
      <vt:lpstr>Algoritmos</vt:lpstr>
      <vt:lpstr>Estandarización, train-test, validación y métricas</vt:lpstr>
      <vt:lpstr>Resultados regresión Logística</vt:lpstr>
      <vt:lpstr>Resultados regresión logística Grid</vt:lpstr>
      <vt:lpstr>Resultados Decision Tree</vt:lpstr>
      <vt:lpstr>Resultados Decision Tree  Grid</vt:lpstr>
      <vt:lpstr>Resultados Decision Tree</vt:lpstr>
      <vt:lpstr>Resultados RandomForest</vt:lpstr>
      <vt:lpstr>Resultados RandomForest Grid</vt:lpstr>
      <vt:lpstr>Resultados RandomForest Ensembled</vt:lpstr>
      <vt:lpstr>Resultados RandomForest Ensembled Grid</vt:lpstr>
      <vt:lpstr>Resultados RandomForest</vt:lpstr>
      <vt:lpstr>Resultados RandomForest Ensembled</vt:lpstr>
      <vt:lpstr>Mejores Modelos</vt:lpstr>
      <vt:lpstr>Árbol</vt:lpstr>
      <vt:lpstr>Conclusiones</vt:lpstr>
      <vt:lpstr>Próximos pasos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Terrorist Attacks Data  1970 - 2021</dc:title>
  <dc:creator>ricardo gonzalez</dc:creator>
  <cp:lastModifiedBy>ricardo gonzalez</cp:lastModifiedBy>
  <cp:revision>16</cp:revision>
  <dcterms:created xsi:type="dcterms:W3CDTF">2024-01-07T23:54:39Z</dcterms:created>
  <dcterms:modified xsi:type="dcterms:W3CDTF">2024-03-01T16:52:38Z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