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18" d="100"/>
          <a:sy n="118" d="100"/>
        </p:scale>
        <p:origin x="-180" y="-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DF56D-78F5-4C0D-9C3F-CF69798E05F1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88884-FDA0-4120-998A-ABAC71B3E67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88884-FDA0-4120-998A-ABAC71B3E67C}" type="slidenum">
              <a:rPr lang="pt-BR" smtClean="0"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88884-FDA0-4120-998A-ABAC71B3E67C}" type="slidenum">
              <a:rPr lang="pt-BR" smtClean="0"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88884-FDA0-4120-998A-ABAC71B3E67C}" type="slidenum">
              <a:rPr lang="pt-BR" smtClean="0"/>
              <a:t>27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109987"/>
            <a:ext cx="7772400" cy="6858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34730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7A4C-BB11-42BA-A7C9-0FE00FF3D15F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DC3-AF38-43E8-BE59-9E15DD7AD27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1018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744" y="205979"/>
            <a:ext cx="6419056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67744" y="1200151"/>
            <a:ext cx="6419056" cy="3394472"/>
          </a:xfrm>
        </p:spPr>
        <p:txBody>
          <a:bodyPr/>
          <a:lstStyle/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7A4C-BB11-42BA-A7C9-0FE00FF3D15F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DC3-AF38-43E8-BE59-9E15DD7AD27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7128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9542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563639"/>
            <a:ext cx="8229600" cy="303098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7A4C-BB11-42BA-A7C9-0FE00FF3D15F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DC3-AF38-43E8-BE59-9E15DD7AD27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134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7A4C-BB11-42BA-A7C9-0FE00FF3D15F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48DC3-AF38-43E8-BE59-9E15DD7AD27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324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Tratamento</a:t>
            </a:r>
            <a:r>
              <a:rPr lang="en-US" dirty="0" smtClean="0"/>
              <a:t> De Dados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Jucivaldo</a:t>
            </a:r>
            <a:r>
              <a:rPr lang="en-US" dirty="0" smtClean="0"/>
              <a:t> Ferreira - UFOPA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5440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Imagem 3" descr="4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3578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6494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fografico-Mobile-Busines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7" y="0"/>
            <a:ext cx="4714908" cy="50753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0273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Imagem 4" descr="infografico-uso-dados-movei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2" y="1089619"/>
            <a:ext cx="6529407" cy="405388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6494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0" y="1643056"/>
            <a:ext cx="2690824" cy="2450367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2428860" y="500048"/>
            <a:ext cx="59293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/>
              <a:t>Ferramentas</a:t>
            </a:r>
            <a:endParaRPr lang="pt-BR" sz="3000" b="1" dirty="0"/>
          </a:p>
        </p:txBody>
      </p:sp>
    </p:spTree>
    <p:extLst>
      <p:ext uri="{BB962C8B-B14F-4D97-AF65-F5344CB8AC3E}">
        <p14:creationId xmlns="" xmlns:p14="http://schemas.microsoft.com/office/powerpoint/2010/main" val="390273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214546" y="357172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Banco de Dados Relacional 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 flipH="1">
            <a:off x="2071670" y="857238"/>
            <a:ext cx="6812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Um banco de dados é uma aplicação que lhe permite armazenar e obter de volta dados com eficiência. O que o torna </a:t>
            </a:r>
            <a:r>
              <a:rPr lang="pt-BR" i="1" dirty="0" smtClean="0"/>
              <a:t>relacional</a:t>
            </a:r>
            <a:r>
              <a:rPr lang="pt-BR" dirty="0" smtClean="0"/>
              <a:t> é a maneira como os dados são armazenados e organizados no banco de dados.</a:t>
            </a:r>
            <a:endParaRPr lang="pt-BR" dirty="0"/>
          </a:p>
        </p:txBody>
      </p:sp>
      <p:pic>
        <p:nvPicPr>
          <p:cNvPr id="6" name="Imagem 5" descr="linguagem-sql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50" y="2143122"/>
            <a:ext cx="5600700" cy="26098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0273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db2image0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60" y="1071552"/>
            <a:ext cx="6115050" cy="28289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0273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esson17_img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1214428"/>
            <a:ext cx="6087136" cy="29124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0273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sgb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12" y="571486"/>
            <a:ext cx="5762938" cy="39536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0273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nosq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0"/>
            <a:ext cx="7286644" cy="1622849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 flipH="1">
            <a:off x="2000230" y="1785933"/>
            <a:ext cx="68123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 smtClean="0"/>
              <a:t>NoSQL</a:t>
            </a:r>
            <a:r>
              <a:rPr lang="pt-BR" dirty="0" smtClean="0"/>
              <a:t> é um movimento que promove soluções de armazenamento de dados não relacionais. Ele é composto por diversas ferramentas que, de forma particular e específica, resolvem problemas como tratamento de grandes volumes de dados, execução de consultas com baixa latência e modelos flexíveis de armazenamento de dados, como documentos XML ou JSON.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90273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kb_nosq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8" y="1"/>
            <a:ext cx="7286642" cy="2285998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857356" y="2285998"/>
            <a:ext cx="72866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Banco de dados que trabalham no esquema chave/valor (</a:t>
            </a:r>
            <a:r>
              <a:rPr lang="pt-BR" b="1" dirty="0" err="1" smtClean="0"/>
              <a:t>Key</a:t>
            </a:r>
            <a:r>
              <a:rPr lang="pt-BR" b="1" dirty="0" smtClean="0"/>
              <a:t>/</a:t>
            </a:r>
            <a:r>
              <a:rPr lang="pt-BR" b="1" dirty="0" err="1" smtClean="0"/>
              <a:t>Value</a:t>
            </a:r>
            <a:r>
              <a:rPr lang="pt-BR" b="1" dirty="0" smtClean="0"/>
              <a:t>):</a:t>
            </a:r>
            <a:r>
              <a:rPr lang="pt-BR" dirty="0" smtClean="0"/>
              <a:t> sistemas distribuídos nessa categoria, também conhecidos como tabelas de </a:t>
            </a:r>
            <a:r>
              <a:rPr lang="pt-BR" dirty="0" err="1" smtClean="0"/>
              <a:t>hash</a:t>
            </a:r>
            <a:r>
              <a:rPr lang="pt-BR" dirty="0" smtClean="0"/>
              <a:t> distribuídas, armazenam objetos indexados por chaves, e possibilitam a busca por esses objetos a partir de suas chaves</a:t>
            </a:r>
            <a:r>
              <a:rPr lang="pt-BR" dirty="0" smtClean="0"/>
              <a:t>.</a:t>
            </a:r>
          </a:p>
          <a:p>
            <a:pPr algn="just"/>
            <a:r>
              <a:rPr lang="pt-BR" b="1" dirty="0" smtClean="0"/>
              <a:t>Bancos de dados orientados a documentos:</a:t>
            </a:r>
            <a:r>
              <a:rPr lang="pt-BR" dirty="0" smtClean="0"/>
              <a:t> os documentos dos bancos dessa categoria, são coleções de atributos e valores, onde um atributo pode ser </a:t>
            </a:r>
            <a:r>
              <a:rPr lang="pt-BR" dirty="0" err="1" smtClean="0"/>
              <a:t>multi-valorado</a:t>
            </a:r>
            <a:r>
              <a:rPr lang="pt-BR" dirty="0" smtClean="0"/>
              <a:t>.</a:t>
            </a:r>
          </a:p>
          <a:p>
            <a:pPr algn="just"/>
            <a:r>
              <a:rPr lang="pt-BR" b="1" dirty="0" smtClean="0"/>
              <a:t>Bancos de dados de famílias de colunas </a:t>
            </a:r>
            <a:r>
              <a:rPr lang="pt-BR" dirty="0" smtClean="0"/>
              <a:t>: Bancos relacionais normalmente guardam os registros das tabelas contiguamente no disco.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90273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0140914175038!Brasão_da_Ufop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28794" y="71420"/>
            <a:ext cx="1836961" cy="1928809"/>
          </a:xfrm>
        </p:spPr>
      </p:pic>
      <p:pic>
        <p:nvPicPr>
          <p:cNvPr id="5" name="Imagem 4" descr="ciencia da computaca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0562" y="1571618"/>
            <a:ext cx="2071702" cy="1971861"/>
          </a:xfrm>
          <a:prstGeom prst="rect">
            <a:avLst/>
          </a:prstGeom>
        </p:spPr>
      </p:pic>
      <p:pic>
        <p:nvPicPr>
          <p:cNvPr id="6" name="Imagem 5" descr="global_385300322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206" y="3357568"/>
            <a:ext cx="1431798" cy="1571485"/>
          </a:xfrm>
          <a:prstGeom prst="rect">
            <a:avLst/>
          </a:prstGeom>
        </p:spPr>
      </p:pic>
      <p:pic>
        <p:nvPicPr>
          <p:cNvPr id="7" name="Imagem 6" descr="download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7641" y="383927"/>
            <a:ext cx="1981200" cy="971550"/>
          </a:xfrm>
          <a:prstGeom prst="rect">
            <a:avLst/>
          </a:prstGeom>
        </p:spPr>
      </p:pic>
      <p:pic>
        <p:nvPicPr>
          <p:cNvPr id="8" name="Imagem 7" descr="me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8794" y="3500444"/>
            <a:ext cx="2641270" cy="12698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0273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Bancos_NoSQL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857238"/>
            <a:ext cx="7262368" cy="34950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0273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SQLite370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0"/>
            <a:ext cx="4447257" cy="210503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857356" y="2285999"/>
            <a:ext cx="72866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O </a:t>
            </a:r>
            <a:r>
              <a:rPr lang="pt-BR" dirty="0" err="1" smtClean="0"/>
              <a:t>SQLite</a:t>
            </a:r>
            <a:r>
              <a:rPr lang="pt-BR" dirty="0" smtClean="0"/>
              <a:t> é uma ferramenta que permite com que desenvolvedores possam armazenar os dados de suas aplicações em tabelas e manipular esses dados através de comandos SQL. A diferença é que tudo isso pode ser feito sem que seja preciso acessar um SGBD. 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90273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000232" y="2643188"/>
            <a:ext cx="66718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/>
              <a:t>R é uma </a:t>
            </a:r>
            <a:r>
              <a:rPr lang="pt-BR" sz="2000" dirty="0" smtClean="0"/>
              <a:t>linguagem e ambiente para computação estatística e gráficos. É um projeto GNU, que é que foi desenvolvido no Bell </a:t>
            </a:r>
            <a:r>
              <a:rPr lang="pt-BR" sz="2000" dirty="0" err="1" smtClean="0"/>
              <a:t>Laboratories</a:t>
            </a:r>
            <a:r>
              <a:rPr lang="pt-BR" sz="2000" dirty="0" smtClean="0"/>
              <a:t> (antiga AT &amp; </a:t>
            </a:r>
            <a:r>
              <a:rPr lang="pt-BR" sz="2000" dirty="0" smtClean="0"/>
              <a:t>T, empresa </a:t>
            </a:r>
            <a:r>
              <a:rPr lang="pt-BR" sz="2000" dirty="0" err="1" smtClean="0"/>
              <a:t>Lucent</a:t>
            </a:r>
            <a:r>
              <a:rPr lang="pt-BR" sz="2000" dirty="0" smtClean="0"/>
              <a:t> Technologies) por John </a:t>
            </a:r>
            <a:r>
              <a:rPr lang="pt-BR" sz="2000" dirty="0" err="1" smtClean="0"/>
              <a:t>Chambers</a:t>
            </a:r>
            <a:r>
              <a:rPr lang="pt-BR" sz="2000" dirty="0" smtClean="0"/>
              <a:t> e colegas</a:t>
            </a:r>
            <a:r>
              <a:rPr lang="pt-BR" dirty="0" smtClean="0"/>
              <a:t>. </a:t>
            </a:r>
            <a:endParaRPr lang="pt-BR" dirty="0"/>
          </a:p>
        </p:txBody>
      </p:sp>
      <p:pic>
        <p:nvPicPr>
          <p:cNvPr id="4" name="Imagem 3" descr="RStudio-Ba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0"/>
            <a:ext cx="2428892" cy="2428892"/>
          </a:xfrm>
          <a:prstGeom prst="rect">
            <a:avLst/>
          </a:prstGeom>
        </p:spPr>
      </p:pic>
      <p:pic>
        <p:nvPicPr>
          <p:cNvPr id="5" name="Imagem 4" descr="blue-25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8" y="857238"/>
            <a:ext cx="3044233" cy="10715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0273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rstudio-his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4" y="0"/>
            <a:ext cx="6189193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0273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matla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94" y="0"/>
            <a:ext cx="2647960" cy="264796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071670" y="2714626"/>
            <a:ext cx="685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trata-se de um software interativo de alta performance voltado para o cálculo numérico. O MATLAB integra análise numérica, cálculo com matrizes, processamento de sinais e construção de gráficos em ambiente fácil de usar onde problemas e soluções são expressos somente como eles são escritos matematicamente, ao contrário da </a:t>
            </a:r>
            <a:r>
              <a:rPr lang="pt-BR" dirty="0" smtClean="0"/>
              <a:t>programação tradicional.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90273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mathworks.com/matlabcentral/fileexchange/screenshots/9704/origina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-1305"/>
            <a:ext cx="7286644" cy="51448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0273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hands-on_worksh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22" y="785800"/>
            <a:ext cx="5786458" cy="36004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0273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857488" y="1714494"/>
            <a:ext cx="5429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 smtClean="0"/>
              <a:t>Obrigado </a:t>
            </a:r>
          </a:p>
          <a:p>
            <a:pPr algn="ctr"/>
            <a:r>
              <a:rPr lang="pt-BR" sz="3000" dirty="0" smtClean="0"/>
              <a:t>jucivaldostm@gmail.com</a:t>
            </a:r>
            <a:endParaRPr lang="pt-BR" sz="3000" dirty="0"/>
          </a:p>
        </p:txBody>
      </p:sp>
    </p:spTree>
    <p:extLst>
      <p:ext uri="{BB962C8B-B14F-4D97-AF65-F5344CB8AC3E}">
        <p14:creationId xmlns="" xmlns:p14="http://schemas.microsoft.com/office/powerpoint/2010/main" val="390273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dois-caminhos-2_thumb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1214428"/>
            <a:ext cx="5376887" cy="36035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6494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Dados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dirty="0" smtClean="0"/>
              <a:t>Dado</a:t>
            </a:r>
            <a:r>
              <a:rPr lang="pt-BR" dirty="0" smtClean="0"/>
              <a:t> é qualquer elemento identificado em sua forma bruta que, por si só, não conduz a uma compreensão  de determinado fato ou situação. (Oliveira, 2005)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6494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Informação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pt-BR" u="sng" dirty="0" smtClean="0"/>
              <a:t>Informação</a:t>
            </a:r>
            <a:r>
              <a:rPr lang="pt-BR" dirty="0" smtClean="0"/>
              <a:t> é o dado trabalhado que permite ao executivo tomar decisões. (Oliveira, 2005)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60000"/>
              <a:buNone/>
            </a:pPr>
            <a:r>
              <a:rPr lang="pt-B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 </a:t>
            </a:r>
            <a:r>
              <a:rPr lang="pt-BR" u="sng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informações</a:t>
            </a:r>
            <a:r>
              <a:rPr lang="pt-B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são o resultado dos dados devidamente tratados, comparados, classificados, relacionáveis entre outros dados servindo para tomada de decisões e para melhor noção do objeto estudado.</a:t>
            </a:r>
            <a:endParaRPr lang="pt-BR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273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Conhecimento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está ligado ao relacionamento entre informações, categorização, aprendizagem e decisão. Inclui reflexão, síntese e contexto. 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6494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000114"/>
            <a:ext cx="3073234" cy="3214710"/>
          </a:xfrm>
          <a:prstGeom prst="rect">
            <a:avLst/>
          </a:prstGeom>
          <a:noFill/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1071552"/>
            <a:ext cx="2808288" cy="3240087"/>
          </a:xfrm>
          <a:prstGeom prst="rect">
            <a:avLst/>
          </a:prstGeom>
          <a:noFill/>
        </p:spPr>
      </p:pic>
      <p:cxnSp>
        <p:nvCxnSpPr>
          <p:cNvPr id="11" name="Conector de seta reta 10"/>
          <p:cNvCxnSpPr/>
          <p:nvPr/>
        </p:nvCxnSpPr>
        <p:spPr>
          <a:xfrm>
            <a:off x="5286380" y="2571750"/>
            <a:ext cx="642942" cy="1588"/>
          </a:xfrm>
          <a:prstGeom prst="straightConnector1">
            <a:avLst/>
          </a:prstGeom>
          <a:ln w="19050" cap="sq" cmpd="sng">
            <a:solidFill>
              <a:schemeClr val="tx1"/>
            </a:solidFill>
            <a:headEnd w="lg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000232" y="357172"/>
            <a:ext cx="32147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/>
              <a:t>Dados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572132" y="357172"/>
            <a:ext cx="32147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/>
              <a:t>Informação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90273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Conhecimento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357304"/>
            <a:ext cx="4071966" cy="35318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6494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285984" y="642924"/>
            <a:ext cx="6572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 smtClean="0"/>
              <a:t>Por que coletar, tratar e analisar dados ?</a:t>
            </a:r>
            <a:endParaRPr lang="pt-BR" sz="3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2285984" y="1500180"/>
            <a:ext cx="64294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# Tomada de decisões;</a:t>
            </a:r>
          </a:p>
          <a:p>
            <a:r>
              <a:rPr lang="pt-BR" dirty="0" smtClean="0"/>
              <a:t># Informações sobre Padrões;</a:t>
            </a:r>
          </a:p>
          <a:p>
            <a:r>
              <a:rPr lang="pt-BR" dirty="0" smtClean="0"/>
              <a:t># Organização;</a:t>
            </a:r>
          </a:p>
          <a:p>
            <a:r>
              <a:rPr lang="pt-BR" dirty="0" smtClean="0"/>
              <a:t>Entre outras ...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90273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4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241</Template>
  <TotalTime>1543</TotalTime>
  <Words>331</Words>
  <Application>Microsoft Office PowerPoint</Application>
  <PresentationFormat>Apresentação na tela (16:9)</PresentationFormat>
  <Paragraphs>33</Paragraphs>
  <Slides>27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241</vt:lpstr>
      <vt:lpstr>Introdução ao Tratamento De Dados  </vt:lpstr>
      <vt:lpstr>Slide 2</vt:lpstr>
      <vt:lpstr>Slide 3</vt:lpstr>
      <vt:lpstr>Dados </vt:lpstr>
      <vt:lpstr>Informação</vt:lpstr>
      <vt:lpstr>Conhecimento </vt:lpstr>
      <vt:lpstr>Slide 7</vt:lpstr>
      <vt:lpstr>Conhecimento 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Intrudução ao Tratamento De Dados</dc:title>
  <dc:creator>Dark_Side</dc:creator>
  <cp:lastModifiedBy>Dark_Side</cp:lastModifiedBy>
  <cp:revision>3</cp:revision>
  <dcterms:created xsi:type="dcterms:W3CDTF">2015-03-26T22:18:36Z</dcterms:created>
  <dcterms:modified xsi:type="dcterms:W3CDTF">2015-03-28T11:54:32Z</dcterms:modified>
</cp:coreProperties>
</file>