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9" r:id="rId2"/>
    <p:sldId id="281" r:id="rId3"/>
    <p:sldId id="287" r:id="rId4"/>
    <p:sldId id="282" r:id="rId5"/>
    <p:sldId id="284" r:id="rId6"/>
    <p:sldId id="285" r:id="rId7"/>
    <p:sldId id="288" r:id="rId8"/>
    <p:sldId id="289" r:id="rId9"/>
    <p:sldId id="290" r:id="rId10"/>
    <p:sldId id="294" r:id="rId11"/>
    <p:sldId id="296" r:id="rId12"/>
    <p:sldId id="295" r:id="rId13"/>
    <p:sldId id="292" r:id="rId14"/>
    <p:sldId id="297" r:id="rId15"/>
    <p:sldId id="298" r:id="rId16"/>
    <p:sldId id="299" r:id="rId17"/>
    <p:sldId id="300" r:id="rId18"/>
    <p:sldId id="301" r:id="rId19"/>
    <p:sldId id="302" r:id="rId20"/>
    <p:sldId id="303" r:id="rId21"/>
    <p:sldId id="304" r:id="rId22"/>
    <p:sldId id="291" r:id="rId23"/>
    <p:sldId id="293" r:id="rId24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22"/>
    <p:restoredTop sz="87458"/>
  </p:normalViewPr>
  <p:slideViewPr>
    <p:cSldViewPr>
      <p:cViewPr varScale="1">
        <p:scale>
          <a:sx n="135" d="100"/>
          <a:sy n="135" d="100"/>
        </p:scale>
        <p:origin x="616" y="1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363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3" d="100"/>
          <a:sy n="93" d="100"/>
        </p:scale>
        <p:origin x="-4328" y="-11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EDF6432-FB11-0644-954F-9CFEEEE9448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262F7C-A1EA-844E-9301-1AA92FA274E2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5F6D9B6-E5B6-6B4F-9277-BFB71C6BABE0}" type="datetimeFigureOut">
              <a:rPr lang="en-US" altLang="en-US"/>
              <a:pPr/>
              <a:t>5/9/19</a:t>
            </a:fld>
            <a:endParaRPr lang="pt-BR" altLang="en-US" dirty="0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2B700754-31A9-6446-B0C8-3FCF6292BA6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 dirty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097AA34D-9186-9343-9445-E3985AEF9E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noProof="0"/>
              <a:t>Click to edit Master text styles</a:t>
            </a:r>
          </a:p>
          <a:p>
            <a:pPr lvl="1"/>
            <a:r>
              <a:rPr lang="x-none" noProof="0"/>
              <a:t>Second level</a:t>
            </a:r>
          </a:p>
          <a:p>
            <a:pPr lvl="2"/>
            <a:r>
              <a:rPr lang="x-none" noProof="0"/>
              <a:t>Third level</a:t>
            </a:r>
          </a:p>
          <a:p>
            <a:pPr lvl="3"/>
            <a:r>
              <a:rPr lang="x-none" noProof="0"/>
              <a:t>Fourth level</a:t>
            </a:r>
          </a:p>
          <a:p>
            <a:pPr lvl="4"/>
            <a:r>
              <a:rPr lang="x-none" noProof="0"/>
              <a:t>Fifth level</a:t>
            </a:r>
            <a:endParaRPr lang="pt-BR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718887-4EB5-FC4B-A4FF-AC0C8E831B0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35ACBE-FBA5-6440-8C96-7D445CFF7F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1583D2B-6F92-4A4C-A6F8-9707436BB596}" type="slidenum">
              <a:rPr lang="pt-BR" altLang="en-US"/>
              <a:pPr/>
              <a:t>‹#›</a:t>
            </a:fld>
            <a:endParaRPr lang="pt-B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normalmente desenvolvidos e suportados por diferentes fornecedores ou hospedados em hardware de computador separado. Por exemplo, um sistema de contabilidade de custos pode combinar dados da folha de pagamento, vendas e compras.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83D2B-6F92-4A4C-A6F8-9707436BB596}" type="slidenum">
              <a:rPr lang="pt-BR" altLang="en-US" smtClean="0"/>
              <a:pPr/>
              <a:t>6</a:t>
            </a:fld>
            <a:endParaRPr lang="pt-BR" altLang="en-US" dirty="0"/>
          </a:p>
        </p:txBody>
      </p:sp>
    </p:spTree>
    <p:extLst>
      <p:ext uri="{BB962C8B-B14F-4D97-AF65-F5344CB8AC3E}">
        <p14:creationId xmlns:p14="http://schemas.microsoft.com/office/powerpoint/2010/main" val="40429465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83D2B-6F92-4A4C-A6F8-9707436BB596}" type="slidenum">
              <a:rPr lang="pt-BR" altLang="en-US" smtClean="0"/>
              <a:pPr/>
              <a:t>7</a:t>
            </a:fld>
            <a:endParaRPr lang="pt-BR" altLang="en-US" dirty="0"/>
          </a:p>
        </p:txBody>
      </p:sp>
    </p:spTree>
    <p:extLst>
      <p:ext uri="{BB962C8B-B14F-4D97-AF65-F5344CB8AC3E}">
        <p14:creationId xmlns:p14="http://schemas.microsoft.com/office/powerpoint/2010/main" val="8083218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Destroying or mutilating information by inappropriate pre-processing</a:t>
            </a:r>
          </a:p>
          <a:p>
            <a:pPr lvl="1" eaLnBrk="1" hangingPunct="1"/>
            <a:r>
              <a:rPr lang="en-US" altLang="en-US" dirty="0"/>
              <a:t>Inappropriate aggregation</a:t>
            </a:r>
          </a:p>
          <a:p>
            <a:pPr lvl="1" eaLnBrk="1" hangingPunct="1"/>
            <a:r>
              <a:rPr lang="en-US" altLang="en-US" dirty="0"/>
              <a:t>Nulls converted to default values</a:t>
            </a:r>
          </a:p>
          <a:p>
            <a:pPr eaLnBrk="1" hangingPunct="1"/>
            <a:r>
              <a:rPr lang="en-US" altLang="en-US" dirty="0"/>
              <a:t>Loss of data:</a:t>
            </a:r>
          </a:p>
          <a:p>
            <a:pPr lvl="1" eaLnBrk="1" hangingPunct="1"/>
            <a:r>
              <a:rPr lang="en-US" altLang="en-US" dirty="0"/>
              <a:t>Buffer overflows</a:t>
            </a:r>
          </a:p>
          <a:p>
            <a:pPr lvl="1" eaLnBrk="1" hangingPunct="1"/>
            <a:r>
              <a:rPr lang="en-US" altLang="en-US" dirty="0"/>
              <a:t>Transmission problems</a:t>
            </a:r>
          </a:p>
          <a:p>
            <a:pPr lvl="1" eaLnBrk="1" hangingPunct="1"/>
            <a:r>
              <a:rPr lang="en-US" altLang="en-US" dirty="0"/>
              <a:t>No checks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83D2B-6F92-4A4C-A6F8-9707436BB596}" type="slidenum">
              <a:rPr lang="pt-BR" altLang="en-US" smtClean="0"/>
              <a:pPr/>
              <a:t>12</a:t>
            </a:fld>
            <a:endParaRPr lang="pt-BR" altLang="en-US" dirty="0"/>
          </a:p>
        </p:txBody>
      </p:sp>
    </p:spTree>
    <p:extLst>
      <p:ext uri="{BB962C8B-B14F-4D97-AF65-F5344CB8AC3E}">
        <p14:creationId xmlns:p14="http://schemas.microsoft.com/office/powerpoint/2010/main" val="8884749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83D2B-6F92-4A4C-A6F8-9707436BB596}" type="slidenum">
              <a:rPr lang="pt-BR" altLang="en-US" smtClean="0"/>
              <a:pPr/>
              <a:t>13</a:t>
            </a:fld>
            <a:endParaRPr lang="pt-BR" altLang="en-US" dirty="0"/>
          </a:p>
        </p:txBody>
      </p:sp>
    </p:spTree>
    <p:extLst>
      <p:ext uri="{BB962C8B-B14F-4D97-AF65-F5344CB8AC3E}">
        <p14:creationId xmlns:p14="http://schemas.microsoft.com/office/powerpoint/2010/main" val="30261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7" descr="AF PPT Migra‹o da M#609F37.jpg">
            <a:extLst>
              <a:ext uri="{FF2B5EF4-FFF2-40B4-BE49-F238E27FC236}">
                <a16:creationId xmlns:a16="http://schemas.microsoft.com/office/drawing/2014/main" id="{30935372-5D9D-F941-93BD-2F306E8FE72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dirty="0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sp>
        <p:nvSpPr>
          <p:cNvPr id="5" name="Espaço Reservado para Data 3">
            <a:extLst>
              <a:ext uri="{FF2B5EF4-FFF2-40B4-BE49-F238E27FC236}">
                <a16:creationId xmlns:a16="http://schemas.microsoft.com/office/drawing/2014/main" id="{B215E7C7-FB6D-6940-BF6B-E52F67134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E8D8F78-83A2-5D40-9AE9-18EF6BF1A302}" type="datetimeFigureOut">
              <a:rPr lang="pt-BR" altLang="en-US"/>
              <a:pPr/>
              <a:t>09/05/2019</a:t>
            </a:fld>
            <a:endParaRPr lang="pt-BR" altLang="en-US" dirty="0"/>
          </a:p>
        </p:txBody>
      </p:sp>
      <p:sp>
        <p:nvSpPr>
          <p:cNvPr id="6" name="Espaço Reservado para Rodapé 4">
            <a:extLst>
              <a:ext uri="{FF2B5EF4-FFF2-40B4-BE49-F238E27FC236}">
                <a16:creationId xmlns:a16="http://schemas.microsoft.com/office/drawing/2014/main" id="{2AA37B3F-F877-C149-9DCC-FC24BB44E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5">
            <a:extLst>
              <a:ext uri="{FF2B5EF4-FFF2-40B4-BE49-F238E27FC236}">
                <a16:creationId xmlns:a16="http://schemas.microsoft.com/office/drawing/2014/main" id="{F2141299-45E3-F146-986F-F58E02FD7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5BF6D4-F485-F446-84E9-5DC7C3D698BF}" type="slidenum">
              <a:rPr lang="pt-BR" altLang="en-US"/>
              <a:pPr/>
              <a:t>‹#›</a:t>
            </a:fld>
            <a:endParaRPr lang="pt-BR" altLang="en-US" dirty="0"/>
          </a:p>
        </p:txBody>
      </p:sp>
    </p:spTree>
    <p:extLst>
      <p:ext uri="{BB962C8B-B14F-4D97-AF65-F5344CB8AC3E}">
        <p14:creationId xmlns:p14="http://schemas.microsoft.com/office/powerpoint/2010/main" val="2698472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1EC09FB-5652-D243-8250-0C86ED948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06E4DB5-FAD1-474D-B844-CB78905EDC51}" type="datetimeFigureOut">
              <a:rPr lang="pt-BR" altLang="en-US"/>
              <a:pPr/>
              <a:t>09/05/2019</a:t>
            </a:fld>
            <a:endParaRPr lang="pt-BR" alt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E1AE0F7-4589-D64C-A657-6776FCC01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6DBF839-AE9E-8545-A941-1E0EB2C5C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22991E-C4A0-5E47-A085-EDCF1453B50F}" type="slidenum">
              <a:rPr lang="pt-BR" altLang="en-US"/>
              <a:pPr/>
              <a:t>‹#›</a:t>
            </a:fld>
            <a:endParaRPr lang="pt-BR" altLang="en-US" dirty="0"/>
          </a:p>
        </p:txBody>
      </p:sp>
    </p:spTree>
    <p:extLst>
      <p:ext uri="{BB962C8B-B14F-4D97-AF65-F5344CB8AC3E}">
        <p14:creationId xmlns:p14="http://schemas.microsoft.com/office/powerpoint/2010/main" val="1381800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3AE8235-B856-5048-9204-80206FB58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74CD09C-E875-7D46-962F-1107EA136C5F}" type="datetimeFigureOut">
              <a:rPr lang="pt-BR" altLang="en-US"/>
              <a:pPr/>
              <a:t>09/05/2019</a:t>
            </a:fld>
            <a:endParaRPr lang="pt-BR" alt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6B23E03-84AD-D449-98FC-DBB967687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1984ADF-C5BD-1C45-90EB-2AAFC4132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ED15E0-64B0-E247-BC55-467A262EBCD4}" type="slidenum">
              <a:rPr lang="pt-BR" altLang="en-US"/>
              <a:pPr/>
              <a:t>‹#›</a:t>
            </a:fld>
            <a:endParaRPr lang="pt-BR" altLang="en-US" dirty="0"/>
          </a:p>
        </p:txBody>
      </p:sp>
    </p:spTree>
    <p:extLst>
      <p:ext uri="{BB962C8B-B14F-4D97-AF65-F5344CB8AC3E}">
        <p14:creationId xmlns:p14="http://schemas.microsoft.com/office/powerpoint/2010/main" val="3539575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3EDBF7E-5F9F-4A49-BA12-D178E2A82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104E7CD-9E2D-7443-9B54-D13F7C8B52D6}" type="datetimeFigureOut">
              <a:rPr lang="pt-BR" altLang="en-US"/>
              <a:pPr/>
              <a:t>09/05/2019</a:t>
            </a:fld>
            <a:endParaRPr lang="pt-BR" alt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3F90B4F-2956-5E46-AE9D-D7CD26315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BA2C98B-89A5-FA48-B9D9-A84130D0A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E48473-3FBE-1444-AF29-27B56439B74C}" type="slidenum">
              <a:rPr lang="pt-BR" altLang="en-US"/>
              <a:pPr/>
              <a:t>‹#›</a:t>
            </a:fld>
            <a:endParaRPr lang="pt-BR" altLang="en-US" dirty="0"/>
          </a:p>
        </p:txBody>
      </p:sp>
    </p:spTree>
    <p:extLst>
      <p:ext uri="{BB962C8B-B14F-4D97-AF65-F5344CB8AC3E}">
        <p14:creationId xmlns:p14="http://schemas.microsoft.com/office/powerpoint/2010/main" val="3001249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92A5A4-DAA9-6040-B272-6E0435CF4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1902009-F03D-1045-AD20-D63DF43090AB}" type="datetimeFigureOut">
              <a:rPr lang="pt-BR" altLang="en-US"/>
              <a:pPr/>
              <a:t>09/05/2019</a:t>
            </a:fld>
            <a:endParaRPr lang="pt-BR" alt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D0E2A87-1A22-B343-B79C-4510BE307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2F5B7A3-9327-D247-8CD4-AF98EA6E3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D1226A-240C-094C-9218-C9263B4995D3}" type="slidenum">
              <a:rPr lang="pt-BR" altLang="en-US"/>
              <a:pPr/>
              <a:t>‹#›</a:t>
            </a:fld>
            <a:endParaRPr lang="pt-BR" altLang="en-US" dirty="0"/>
          </a:p>
        </p:txBody>
      </p:sp>
    </p:spTree>
    <p:extLst>
      <p:ext uri="{BB962C8B-B14F-4D97-AF65-F5344CB8AC3E}">
        <p14:creationId xmlns:p14="http://schemas.microsoft.com/office/powerpoint/2010/main" val="575566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3">
            <a:extLst>
              <a:ext uri="{FF2B5EF4-FFF2-40B4-BE49-F238E27FC236}">
                <a16:creationId xmlns:a16="http://schemas.microsoft.com/office/drawing/2014/main" id="{C46B2A66-66E2-1348-817B-0126E60B2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A341E76-733D-2241-BEEE-27C590362F24}" type="datetimeFigureOut">
              <a:rPr lang="pt-BR" altLang="en-US"/>
              <a:pPr/>
              <a:t>09/05/2019</a:t>
            </a:fld>
            <a:endParaRPr lang="pt-BR" altLang="en-US" dirty="0"/>
          </a:p>
        </p:txBody>
      </p:sp>
      <p:sp>
        <p:nvSpPr>
          <p:cNvPr id="6" name="Espaço Reservado para Rodapé 4">
            <a:extLst>
              <a:ext uri="{FF2B5EF4-FFF2-40B4-BE49-F238E27FC236}">
                <a16:creationId xmlns:a16="http://schemas.microsoft.com/office/drawing/2014/main" id="{9D1BD115-5494-E540-AB81-599907A68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5">
            <a:extLst>
              <a:ext uri="{FF2B5EF4-FFF2-40B4-BE49-F238E27FC236}">
                <a16:creationId xmlns:a16="http://schemas.microsoft.com/office/drawing/2014/main" id="{5B4E785D-EB2F-124E-99EF-7FFF05C52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BB057D-197F-8A42-A7D2-BE26C0D21E1D}" type="slidenum">
              <a:rPr lang="pt-BR" altLang="en-US"/>
              <a:pPr/>
              <a:t>‹#›</a:t>
            </a:fld>
            <a:endParaRPr lang="pt-BR" altLang="en-US" dirty="0"/>
          </a:p>
        </p:txBody>
      </p:sp>
    </p:spTree>
    <p:extLst>
      <p:ext uri="{BB962C8B-B14F-4D97-AF65-F5344CB8AC3E}">
        <p14:creationId xmlns:p14="http://schemas.microsoft.com/office/powerpoint/2010/main" val="1281867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3">
            <a:extLst>
              <a:ext uri="{FF2B5EF4-FFF2-40B4-BE49-F238E27FC236}">
                <a16:creationId xmlns:a16="http://schemas.microsoft.com/office/drawing/2014/main" id="{659E02D0-E1AA-E54E-8772-DA7E876F2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16A017B-93F2-9D47-872D-0A9A5E5E041C}" type="datetimeFigureOut">
              <a:rPr lang="pt-BR" altLang="en-US"/>
              <a:pPr/>
              <a:t>09/05/2019</a:t>
            </a:fld>
            <a:endParaRPr lang="pt-BR" altLang="en-US" dirty="0"/>
          </a:p>
        </p:txBody>
      </p:sp>
      <p:sp>
        <p:nvSpPr>
          <p:cNvPr id="8" name="Espaço Reservado para Rodapé 4">
            <a:extLst>
              <a:ext uri="{FF2B5EF4-FFF2-40B4-BE49-F238E27FC236}">
                <a16:creationId xmlns:a16="http://schemas.microsoft.com/office/drawing/2014/main" id="{FAC0BBAC-7EBF-4C4E-90A3-76C9B6FA6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9" name="Espaço Reservado para Número de Slide 5">
            <a:extLst>
              <a:ext uri="{FF2B5EF4-FFF2-40B4-BE49-F238E27FC236}">
                <a16:creationId xmlns:a16="http://schemas.microsoft.com/office/drawing/2014/main" id="{AD50F3AE-460E-7244-85F4-B5BC18691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3A7115-B158-0649-A448-FA49FD5F162E}" type="slidenum">
              <a:rPr lang="pt-BR" altLang="en-US"/>
              <a:pPr/>
              <a:t>‹#›</a:t>
            </a:fld>
            <a:endParaRPr lang="pt-BR" altLang="en-US" dirty="0"/>
          </a:p>
        </p:txBody>
      </p:sp>
    </p:spTree>
    <p:extLst>
      <p:ext uri="{BB962C8B-B14F-4D97-AF65-F5344CB8AC3E}">
        <p14:creationId xmlns:p14="http://schemas.microsoft.com/office/powerpoint/2010/main" val="1365954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Data 3">
            <a:extLst>
              <a:ext uri="{FF2B5EF4-FFF2-40B4-BE49-F238E27FC236}">
                <a16:creationId xmlns:a16="http://schemas.microsoft.com/office/drawing/2014/main" id="{C4C72C85-5D3D-FA47-BE85-8665D225F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82CB859-C897-084B-915B-733FB381B3B0}" type="datetimeFigureOut">
              <a:rPr lang="pt-BR" altLang="en-US"/>
              <a:pPr/>
              <a:t>09/05/2019</a:t>
            </a:fld>
            <a:endParaRPr lang="pt-BR" altLang="en-US" dirty="0"/>
          </a:p>
        </p:txBody>
      </p:sp>
      <p:sp>
        <p:nvSpPr>
          <p:cNvPr id="4" name="Espaço Reservado para Rodapé 4">
            <a:extLst>
              <a:ext uri="{FF2B5EF4-FFF2-40B4-BE49-F238E27FC236}">
                <a16:creationId xmlns:a16="http://schemas.microsoft.com/office/drawing/2014/main" id="{0E069A58-1CC7-7247-A8F4-6AC809D3B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5" name="Espaço Reservado para Número de Slide 5">
            <a:extLst>
              <a:ext uri="{FF2B5EF4-FFF2-40B4-BE49-F238E27FC236}">
                <a16:creationId xmlns:a16="http://schemas.microsoft.com/office/drawing/2014/main" id="{B9166001-2555-FB46-B92F-1426B3111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E239A2-ACBC-B64F-B833-599C29EC25AB}" type="slidenum">
              <a:rPr lang="pt-BR" altLang="en-US"/>
              <a:pPr/>
              <a:t>‹#›</a:t>
            </a:fld>
            <a:endParaRPr lang="pt-BR" altLang="en-US" dirty="0"/>
          </a:p>
        </p:txBody>
      </p:sp>
    </p:spTree>
    <p:extLst>
      <p:ext uri="{BB962C8B-B14F-4D97-AF65-F5344CB8AC3E}">
        <p14:creationId xmlns:p14="http://schemas.microsoft.com/office/powerpoint/2010/main" val="4162475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>
            <a:extLst>
              <a:ext uri="{FF2B5EF4-FFF2-40B4-BE49-F238E27FC236}">
                <a16:creationId xmlns:a16="http://schemas.microsoft.com/office/drawing/2014/main" id="{02195079-13CB-C444-B04D-4F1902851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3849168-30C0-544D-B281-671C285D2BA9}" type="datetimeFigureOut">
              <a:rPr lang="pt-BR" altLang="en-US"/>
              <a:pPr/>
              <a:t>09/05/2019</a:t>
            </a:fld>
            <a:endParaRPr lang="pt-BR" altLang="en-US" dirty="0"/>
          </a:p>
        </p:txBody>
      </p:sp>
      <p:sp>
        <p:nvSpPr>
          <p:cNvPr id="3" name="Espaço Reservado para Rodapé 4">
            <a:extLst>
              <a:ext uri="{FF2B5EF4-FFF2-40B4-BE49-F238E27FC236}">
                <a16:creationId xmlns:a16="http://schemas.microsoft.com/office/drawing/2014/main" id="{4196BD0F-22A0-DC45-B12E-4FD309694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4" name="Espaço Reservado para Número de Slide 5">
            <a:extLst>
              <a:ext uri="{FF2B5EF4-FFF2-40B4-BE49-F238E27FC236}">
                <a16:creationId xmlns:a16="http://schemas.microsoft.com/office/drawing/2014/main" id="{5BFDB8BD-87D9-A448-B4AD-439195D9C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296F27-48BA-F544-8E3C-591B0E816F0C}" type="slidenum">
              <a:rPr lang="pt-BR" altLang="en-US"/>
              <a:pPr/>
              <a:t>‹#›</a:t>
            </a:fld>
            <a:endParaRPr lang="pt-BR" altLang="en-US" dirty="0"/>
          </a:p>
        </p:txBody>
      </p:sp>
    </p:spTree>
    <p:extLst>
      <p:ext uri="{BB962C8B-B14F-4D97-AF65-F5344CB8AC3E}">
        <p14:creationId xmlns:p14="http://schemas.microsoft.com/office/powerpoint/2010/main" val="2093340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3">
            <a:extLst>
              <a:ext uri="{FF2B5EF4-FFF2-40B4-BE49-F238E27FC236}">
                <a16:creationId xmlns:a16="http://schemas.microsoft.com/office/drawing/2014/main" id="{1B0E2087-D287-0149-AB74-5EF68B37B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3FACC3A-831D-6C43-9A68-388F377813F0}" type="datetimeFigureOut">
              <a:rPr lang="pt-BR" altLang="en-US"/>
              <a:pPr/>
              <a:t>09/05/2019</a:t>
            </a:fld>
            <a:endParaRPr lang="pt-BR" altLang="en-US" dirty="0"/>
          </a:p>
        </p:txBody>
      </p:sp>
      <p:sp>
        <p:nvSpPr>
          <p:cNvPr id="6" name="Espaço Reservado para Rodapé 4">
            <a:extLst>
              <a:ext uri="{FF2B5EF4-FFF2-40B4-BE49-F238E27FC236}">
                <a16:creationId xmlns:a16="http://schemas.microsoft.com/office/drawing/2014/main" id="{D9FEC47B-55F3-5945-812E-E0618D23A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5">
            <a:extLst>
              <a:ext uri="{FF2B5EF4-FFF2-40B4-BE49-F238E27FC236}">
                <a16:creationId xmlns:a16="http://schemas.microsoft.com/office/drawing/2014/main" id="{ACAE9001-1B8E-BD4E-8F6E-36401DA03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0F85D6-7275-E44A-8D6C-7FD5C88A410F}" type="slidenum">
              <a:rPr lang="pt-BR" altLang="en-US"/>
              <a:pPr/>
              <a:t>‹#›</a:t>
            </a:fld>
            <a:endParaRPr lang="pt-BR" altLang="en-US" dirty="0"/>
          </a:p>
        </p:txBody>
      </p:sp>
    </p:spTree>
    <p:extLst>
      <p:ext uri="{BB962C8B-B14F-4D97-AF65-F5344CB8AC3E}">
        <p14:creationId xmlns:p14="http://schemas.microsoft.com/office/powerpoint/2010/main" val="482024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3">
            <a:extLst>
              <a:ext uri="{FF2B5EF4-FFF2-40B4-BE49-F238E27FC236}">
                <a16:creationId xmlns:a16="http://schemas.microsoft.com/office/drawing/2014/main" id="{12D67203-4B0D-054C-BC79-73CB8670F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B80D9F5-4DFD-7840-AA1D-97CDA6F4560E}" type="datetimeFigureOut">
              <a:rPr lang="pt-BR" altLang="en-US"/>
              <a:pPr/>
              <a:t>09/05/2019</a:t>
            </a:fld>
            <a:endParaRPr lang="pt-BR" altLang="en-US" dirty="0"/>
          </a:p>
        </p:txBody>
      </p:sp>
      <p:sp>
        <p:nvSpPr>
          <p:cNvPr id="6" name="Espaço Reservado para Rodapé 4">
            <a:extLst>
              <a:ext uri="{FF2B5EF4-FFF2-40B4-BE49-F238E27FC236}">
                <a16:creationId xmlns:a16="http://schemas.microsoft.com/office/drawing/2014/main" id="{74A7B011-B5F3-E742-8B7D-73ABF9BA9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5">
            <a:extLst>
              <a:ext uri="{FF2B5EF4-FFF2-40B4-BE49-F238E27FC236}">
                <a16:creationId xmlns:a16="http://schemas.microsoft.com/office/drawing/2014/main" id="{6FE7FDF7-FDCA-DC42-81E1-5C1820E1E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0A7B62-1FA4-E342-870D-2AB444659948}" type="slidenum">
              <a:rPr lang="pt-BR" altLang="en-US"/>
              <a:pPr/>
              <a:t>‹#›</a:t>
            </a:fld>
            <a:endParaRPr lang="pt-BR" altLang="en-US" dirty="0"/>
          </a:p>
        </p:txBody>
      </p:sp>
    </p:spTree>
    <p:extLst>
      <p:ext uri="{BB962C8B-B14F-4D97-AF65-F5344CB8AC3E}">
        <p14:creationId xmlns:p14="http://schemas.microsoft.com/office/powerpoint/2010/main" val="1290072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>
            <a:extLst>
              <a:ext uri="{FF2B5EF4-FFF2-40B4-BE49-F238E27FC236}">
                <a16:creationId xmlns:a16="http://schemas.microsoft.com/office/drawing/2014/main" id="{47D7840F-B9AF-AD4D-B3E0-9BBEE2878F02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en-US"/>
              <a:t>Clique para editar o estilo do título mestre</a:t>
            </a:r>
          </a:p>
        </p:txBody>
      </p:sp>
      <p:sp>
        <p:nvSpPr>
          <p:cNvPr id="1027" name="Espaço Reservado para Texto 2">
            <a:extLst>
              <a:ext uri="{FF2B5EF4-FFF2-40B4-BE49-F238E27FC236}">
                <a16:creationId xmlns:a16="http://schemas.microsoft.com/office/drawing/2014/main" id="{2E12E782-0F3E-ED40-9B13-E344D10EDE3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en-US"/>
              <a:t>Clique para editar os estilos do texto mestre</a:t>
            </a:r>
          </a:p>
          <a:p>
            <a:pPr lvl="1"/>
            <a:r>
              <a:rPr lang="pt-BR" altLang="en-US"/>
              <a:t>Segundo nível</a:t>
            </a:r>
          </a:p>
          <a:p>
            <a:pPr lvl="2"/>
            <a:r>
              <a:rPr lang="pt-BR" altLang="en-US"/>
              <a:t>Terceiro nível</a:t>
            </a:r>
          </a:p>
          <a:p>
            <a:pPr lvl="3"/>
            <a:r>
              <a:rPr lang="pt-BR" altLang="en-US"/>
              <a:t>Quarto nível</a:t>
            </a:r>
          </a:p>
          <a:p>
            <a:pPr lvl="4"/>
            <a:r>
              <a:rPr lang="pt-BR" altLang="en-US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46BBD2E-C029-F143-8E41-F3C7F03ADE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</a:lstStyle>
          <a:p>
            <a:fld id="{7B853DE7-EA6B-5E47-B364-3A2F43CE2523}" type="datetimeFigureOut">
              <a:rPr lang="pt-BR" altLang="en-US"/>
              <a:pPr/>
              <a:t>09/05/2019</a:t>
            </a:fld>
            <a:endParaRPr lang="pt-BR" alt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E492919-E6C5-F34F-846F-47EB8F033B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03E8233-FC99-274D-A175-AF0552AC3F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</a:lstStyle>
          <a:p>
            <a:fld id="{F78ED9E3-6DAE-914D-BF5A-8A1079A44319}" type="slidenum">
              <a:rPr lang="pt-BR" altLang="en-US"/>
              <a:pPr/>
              <a:t>‹#›</a:t>
            </a:fld>
            <a:endParaRPr lang="pt-BR" altLang="en-US" dirty="0"/>
          </a:p>
        </p:txBody>
      </p:sp>
      <p:pic>
        <p:nvPicPr>
          <p:cNvPr id="1031" name="Imagem 6" descr="AF PPT Migra‹o da M#609F37.jpg">
            <a:extLst>
              <a:ext uri="{FF2B5EF4-FFF2-40B4-BE49-F238E27FC236}">
                <a16:creationId xmlns:a16="http://schemas.microsoft.com/office/drawing/2014/main" id="{271E7978-9595-3E40-B46B-B462DF3480DE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ing.oreilly.com/library/publisher/packt-publishing/" TargetMode="External"/><Relationship Id="rId2" Type="http://schemas.openxmlformats.org/officeDocument/2006/relationships/hyperlink" Target="https://learning.oreilly.com/search/?query=author%3A%22Frank%20Kane%22&amp;sort=relevance&amp;highlight=tru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learning.oreilly.com/library/publisher/apress/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3">
            <a:extLst>
              <a:ext uri="{FF2B5EF4-FFF2-40B4-BE49-F238E27FC236}">
                <a16:creationId xmlns:a16="http://schemas.microsoft.com/office/drawing/2014/main" id="{85E060EE-2B27-F841-98F4-05D9B0A95A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altLang="en-US" dirty="0">
                <a:ea typeface="ＭＳ Ｐゴシック" panose="020B0600070205080204" pitchFamily="34" charset="-128"/>
              </a:rPr>
              <a:t>Análise Preditiva</a:t>
            </a:r>
            <a:br>
              <a:rPr lang="pt-BR" altLang="en-US" dirty="0">
                <a:ea typeface="ＭＳ Ｐゴシック" panose="020B0600070205080204" pitchFamily="34" charset="-128"/>
              </a:rPr>
            </a:br>
            <a:r>
              <a:rPr lang="pt-BR" altLang="en-US" dirty="0">
                <a:ea typeface="ＭＳ Ｐゴシック" panose="020B0600070205080204" pitchFamily="34" charset="-128"/>
              </a:rPr>
              <a:t>Aula 3</a:t>
            </a:r>
            <a:br>
              <a:rPr lang="pt-BR" altLang="en-US" dirty="0">
                <a:ea typeface="ＭＳ Ｐゴシック" panose="020B0600070205080204" pitchFamily="34" charset="-128"/>
              </a:rPr>
            </a:br>
            <a:endParaRPr lang="pt-BR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4B438A9-CDBB-924F-B3B8-F7D5D09BD4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r>
              <a:rPr lang="pt-BR" dirty="0">
                <a:cs typeface="+mn-cs"/>
              </a:rPr>
              <a:t>Bruno Silva</a:t>
            </a:r>
          </a:p>
          <a:p>
            <a:pPr>
              <a:buFont typeface="Arial" charset="0"/>
              <a:buNone/>
              <a:defRPr/>
            </a:pPr>
            <a:r>
              <a:rPr lang="pt-BR" dirty="0" err="1">
                <a:cs typeface="+mn-cs"/>
              </a:rPr>
              <a:t>sbruno@br.ibm.com</a:t>
            </a:r>
            <a:endParaRPr lang="pt-BR" dirty="0"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A3D87-31BF-744B-8E00-9017525A1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1" dirty="0"/>
              <a:t>Data </a:t>
            </a:r>
            <a:r>
              <a:rPr lang="pt-BR" i="1" dirty="0" err="1"/>
              <a:t>Sources</a:t>
            </a:r>
            <a:endParaRPr lang="pt-BR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2E0FA0-4AA2-CE42-9C93-F9FA96A08B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Dados podem ser obtidos de </a:t>
            </a:r>
            <a:r>
              <a:rPr lang="pt-BR" i="1" dirty="0" err="1"/>
              <a:t>surveys</a:t>
            </a:r>
            <a:endParaRPr lang="pt-BR" i="1" dirty="0"/>
          </a:p>
          <a:p>
            <a:pPr lvl="1"/>
            <a:r>
              <a:rPr lang="pt-BR" dirty="0"/>
              <a:t>Entrevistas pessoais</a:t>
            </a:r>
          </a:p>
          <a:p>
            <a:pPr lvl="1"/>
            <a:r>
              <a:rPr lang="pt-BR" dirty="0"/>
              <a:t>Entrevistas na internet</a:t>
            </a:r>
          </a:p>
          <a:p>
            <a:pPr lvl="1"/>
            <a:r>
              <a:rPr lang="pt-BR" dirty="0"/>
              <a:t>Uma amostra significativa deve ser obtida</a:t>
            </a:r>
          </a:p>
          <a:p>
            <a:pPr lvl="1"/>
            <a:r>
              <a:rPr lang="pt-BR" dirty="0"/>
              <a:t>Sem perguntas tendenciosas</a:t>
            </a:r>
          </a:p>
          <a:p>
            <a:pPr lvl="1"/>
            <a:r>
              <a:rPr lang="pt-BR" dirty="0"/>
              <a:t>Amostra grande o suficiente para ter conclusões com confiança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584927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51DC7-B6B4-6747-B236-8C3888137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1" dirty="0"/>
              <a:t>Data </a:t>
            </a:r>
            <a:r>
              <a:rPr lang="pt-BR" i="1" dirty="0" err="1"/>
              <a:t>Sources</a:t>
            </a:r>
            <a:endParaRPr lang="pt-BR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C03FB4-E289-3043-8E2E-9FCE426F44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Experimentos</a:t>
            </a:r>
          </a:p>
          <a:p>
            <a:pPr lvl="1"/>
            <a:r>
              <a:rPr lang="pt-BR" dirty="0"/>
              <a:t>Experimentos medidos e conduzidos de maneira controlada</a:t>
            </a:r>
          </a:p>
          <a:p>
            <a:pPr lvl="1"/>
            <a:r>
              <a:rPr lang="pt-BR" dirty="0"/>
              <a:t>Dados devem ser medidos mais de uma vez para verificação de </a:t>
            </a:r>
            <a:r>
              <a:rPr lang="pt-BR" dirty="0" err="1"/>
              <a:t>corretude</a:t>
            </a:r>
            <a:r>
              <a:rPr lang="pt-BR" dirty="0"/>
              <a:t> nas coletas</a:t>
            </a:r>
          </a:p>
          <a:p>
            <a:r>
              <a:rPr lang="pt-BR" dirty="0"/>
              <a:t>Bases de dados históricas</a:t>
            </a:r>
          </a:p>
          <a:p>
            <a:r>
              <a:rPr lang="pt-BR" dirty="0"/>
              <a:t>Dados comprados</a:t>
            </a:r>
          </a:p>
        </p:txBody>
      </p:sp>
    </p:spTree>
    <p:extLst>
      <p:ext uri="{BB962C8B-B14F-4D97-AF65-F5344CB8AC3E}">
        <p14:creationId xmlns:p14="http://schemas.microsoft.com/office/powerpoint/2010/main" val="5363562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BE523-37B6-7B4C-B593-E1EA5BB71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Cuidados com o tratamento de dados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1B209-E971-3346-B19C-C3D51FEB29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Pode-se destruir ou mutilar dados coletados corretamente</a:t>
            </a:r>
          </a:p>
          <a:p>
            <a:pPr lvl="1"/>
            <a:r>
              <a:rPr lang="pt-BR" dirty="0"/>
              <a:t>Agregação errada</a:t>
            </a:r>
          </a:p>
          <a:p>
            <a:pPr lvl="1"/>
            <a:r>
              <a:rPr lang="pt-BR" dirty="0" err="1"/>
              <a:t>Setar</a:t>
            </a:r>
            <a:r>
              <a:rPr lang="pt-BR" dirty="0"/>
              <a:t> nulos para valores válidos</a:t>
            </a:r>
          </a:p>
          <a:p>
            <a:r>
              <a:rPr lang="pt-BR" dirty="0"/>
              <a:t>Perda de dados</a:t>
            </a:r>
          </a:p>
          <a:p>
            <a:pPr lvl="1"/>
            <a:r>
              <a:rPr lang="pt-BR" dirty="0"/>
              <a:t>Overflow de buffers</a:t>
            </a:r>
          </a:p>
          <a:p>
            <a:pPr lvl="1"/>
            <a:r>
              <a:rPr lang="pt-BR" dirty="0"/>
              <a:t>Falha na transmissão </a:t>
            </a:r>
          </a:p>
          <a:p>
            <a:pPr lvl="1"/>
            <a:r>
              <a:rPr lang="pt-BR" dirty="0"/>
              <a:t>Ausência de checagem</a:t>
            </a:r>
          </a:p>
        </p:txBody>
      </p:sp>
    </p:spTree>
    <p:extLst>
      <p:ext uri="{BB962C8B-B14F-4D97-AF65-F5344CB8AC3E}">
        <p14:creationId xmlns:p14="http://schemas.microsoft.com/office/powerpoint/2010/main" val="19038863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94BA7-47DA-784C-8482-0B6764060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Qualidade dos dados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2CF7D7-B8C4-6B45-9AC0-3519C087E9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" dirty="0"/>
              <a:t>Precisão: Os dados foram registrados corretamente</a:t>
            </a:r>
          </a:p>
          <a:p>
            <a:r>
              <a:rPr lang="pt" dirty="0"/>
              <a:t>Completude: Todos os dados relevantes foram registrados</a:t>
            </a:r>
          </a:p>
          <a:p>
            <a:r>
              <a:rPr lang="pt" dirty="0"/>
              <a:t>Singularidade Entidades são registradas uma vez</a:t>
            </a:r>
          </a:p>
          <a:p>
            <a:r>
              <a:rPr lang="pt" dirty="0"/>
              <a:t>Pontualidade Os dados são mantidos atualizados</a:t>
            </a:r>
          </a:p>
          <a:p>
            <a:r>
              <a:rPr lang="pt" dirty="0"/>
              <a:t>Problemas especiais em dados federados: consistência de tempo</a:t>
            </a:r>
          </a:p>
          <a:p>
            <a:r>
              <a:rPr lang="pt" dirty="0"/>
              <a:t>Consistência: Os dados concordam consigo mesmos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231704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04400-417C-7C49-87BA-2D20D79F8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Tratamento dos dados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6B958-20F6-884A-B221-113E408FA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Verificação de atributos que representam a mesma entidade com nomes diferentes</a:t>
            </a:r>
          </a:p>
          <a:p>
            <a:pPr lvl="1"/>
            <a:r>
              <a:rPr lang="en-US" dirty="0"/>
              <a:t>General Electric Company</a:t>
            </a:r>
          </a:p>
          <a:p>
            <a:pPr lvl="1"/>
            <a:r>
              <a:rPr lang="en-US" dirty="0"/>
              <a:t>General Elec. Co</a:t>
            </a:r>
          </a:p>
          <a:p>
            <a:pPr lvl="1"/>
            <a:r>
              <a:rPr lang="en-US" dirty="0"/>
              <a:t>GE</a:t>
            </a:r>
          </a:p>
          <a:p>
            <a:pPr lvl="1"/>
            <a:r>
              <a:rPr lang="en-US" dirty="0"/>
              <a:t>Gen. Electric Company</a:t>
            </a:r>
          </a:p>
          <a:p>
            <a:pPr lvl="1"/>
            <a:r>
              <a:rPr lang="en-US" dirty="0"/>
              <a:t>General electric company</a:t>
            </a:r>
          </a:p>
          <a:p>
            <a:pPr lvl="1"/>
            <a:r>
              <a:rPr lang="en-US" dirty="0"/>
              <a:t>G.E. Company</a:t>
            </a:r>
          </a:p>
          <a:p>
            <a:pPr marL="457200" lvl="1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468318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23F26-345D-364D-B117-8347113EB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Tratamento dos dados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175A4A-C295-9F49-91F5-A41EA17000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PT" dirty="0"/>
              <a:t>Constantes e variáveis ​​com muitos pontos de dados perdidos devem ser consideradas para remoção</a:t>
            </a:r>
          </a:p>
          <a:p>
            <a:r>
              <a:rPr lang="pt" dirty="0"/>
              <a:t>Correlações entre múltiplas variáveis ​​pode identificar variáveis ​​que não fornecem informações adicionais para a análise e, portanto, podem ser removidas</a:t>
            </a:r>
          </a:p>
          <a:p>
            <a:r>
              <a:rPr lang="pt" dirty="0"/>
              <a:t>Agrupamento e regressão que também poderia ser usado para identificar </a:t>
            </a:r>
            <a:r>
              <a:rPr lang="pt" i="1" dirty="0" err="1"/>
              <a:t>outliers</a:t>
            </a:r>
            <a:endParaRPr lang="pt-BR" i="1" dirty="0"/>
          </a:p>
        </p:txBody>
      </p:sp>
    </p:spTree>
    <p:extLst>
      <p:ext uri="{BB962C8B-B14F-4D97-AF65-F5344CB8AC3E}">
        <p14:creationId xmlns:p14="http://schemas.microsoft.com/office/powerpoint/2010/main" val="28277080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4FB33-209D-3347-A0F9-645FDD707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Tratamento dos dados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89EF46-F94E-AB41-856F-00EF11DD10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1772816"/>
            <a:ext cx="8496300" cy="698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3A3F0C5-0404-6A4A-8A39-46D735F03B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850" y="3230364"/>
            <a:ext cx="2489200" cy="7747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052B61F-3C59-BB4F-8099-27BDF7DDE3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862" y="4734436"/>
            <a:ext cx="2578100" cy="9525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C9C193C-5EAC-6B45-8BF2-4CB4D2414B92}"/>
              </a:ext>
            </a:extLst>
          </p:cNvPr>
          <p:cNvSpPr txBox="1"/>
          <p:nvPr/>
        </p:nvSpPr>
        <p:spPr>
          <a:xfrm>
            <a:off x="251520" y="1359974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Normalização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182F2B-7807-8640-94C8-62A1F7FE87FD}"/>
              </a:ext>
            </a:extLst>
          </p:cNvPr>
          <p:cNvSpPr txBox="1"/>
          <p:nvPr/>
        </p:nvSpPr>
        <p:spPr>
          <a:xfrm>
            <a:off x="251520" y="2864492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Z</a:t>
            </a:r>
            <a:r>
              <a:rPr lang="pt-BR" dirty="0"/>
              <a:t>-score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5BE80C-006A-1B4E-B6C7-D654FE6786C3}"/>
              </a:ext>
            </a:extLst>
          </p:cNvPr>
          <p:cNvSpPr txBox="1"/>
          <p:nvPr/>
        </p:nvSpPr>
        <p:spPr>
          <a:xfrm>
            <a:off x="251520" y="4365104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Decimal </a:t>
            </a:r>
            <a:r>
              <a:rPr lang="pt-BR" dirty="0" err="1"/>
              <a:t>scaling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883919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3C54E-7557-ED47-97C8-CA03003B3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Tratamento dos dados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4F36B8-9CBF-6F4B-8ED0-2E411F5CA5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Discretização</a:t>
            </a:r>
            <a:endParaRPr lang="pt-BR" dirty="0"/>
          </a:p>
          <a:p>
            <a:pPr lvl="1"/>
            <a:r>
              <a:rPr lang="pt-BR" dirty="0"/>
              <a:t>Converter dados contínuos em discretos</a:t>
            </a:r>
          </a:p>
          <a:p>
            <a:pPr lvl="1"/>
            <a:r>
              <a:rPr lang="pt-BR" dirty="0"/>
              <a:t>Ex. Score de crédito pode ser </a:t>
            </a:r>
            <a:r>
              <a:rPr lang="pt-BR" dirty="0" err="1"/>
              <a:t>discretizado</a:t>
            </a:r>
            <a:r>
              <a:rPr lang="pt-BR" dirty="0"/>
              <a:t> em categorias (alta, média, baixa)</a:t>
            </a:r>
          </a:p>
          <a:p>
            <a:pPr lvl="1"/>
            <a:r>
              <a:rPr lang="pt-BR" dirty="0"/>
              <a:t>Busca de </a:t>
            </a:r>
            <a:r>
              <a:rPr lang="pt-BR" dirty="0" err="1"/>
              <a:t>hyperparametros</a:t>
            </a:r>
            <a:endParaRPr lang="pt-BR" dirty="0"/>
          </a:p>
          <a:p>
            <a:r>
              <a:rPr lang="pt-BR" dirty="0"/>
              <a:t>Agregação</a:t>
            </a:r>
          </a:p>
          <a:p>
            <a:pPr lvl="1"/>
            <a:r>
              <a:rPr lang="pt-BR" dirty="0"/>
              <a:t>Juntar duas ou mais colunas e uma única</a:t>
            </a:r>
          </a:p>
          <a:p>
            <a:pPr lvl="2"/>
            <a:r>
              <a:rPr lang="en-US" b="1" dirty="0"/>
              <a:t>Fuel Efficiency = (Fuel End – Fuel Start)/Distance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726060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B7816-BAA3-0040-BBBA-9AAE9C4A3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Segmentação dos dados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49E986-5191-9344-8050-A8869561F4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Separação de conjuntos de treinamento validação e teste</a:t>
            </a:r>
          </a:p>
          <a:p>
            <a:r>
              <a:rPr lang="pt-BR" dirty="0"/>
              <a:t>Divisão no tempo</a:t>
            </a:r>
          </a:p>
          <a:p>
            <a:r>
              <a:rPr lang="pt-BR" dirty="0"/>
              <a:t>Priorização de parâmetros mais importantes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551793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4F6D8-10F6-D444-B1C0-190C9137C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Tabela de preparação dos dados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549935-1908-8F4D-B9AF-2B7C5F8987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399598"/>
            <a:ext cx="7956376" cy="4498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848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997C6-AD79-4C45-B1F3-E83048699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Bibliografia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E9A318-6082-CC40-BBF9-757FA22015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Hands-On Data Science and Python Machine Learning. </a:t>
            </a:r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Frank Kane</a:t>
            </a:r>
            <a:r>
              <a:rPr lang="en-US" dirty="0"/>
              <a:t>. </a:t>
            </a:r>
            <a:r>
              <a:rPr lang="en-US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Packt Publishing</a:t>
            </a:r>
            <a:r>
              <a:rPr lang="en-US" dirty="0"/>
              <a:t>. 2017</a:t>
            </a:r>
          </a:p>
          <a:p>
            <a:r>
              <a:rPr lang="en-US" dirty="0"/>
              <a:t>Advanced Data Analytics Using Python: With Machine Learning, Deep Learning and NLP Examples. </a:t>
            </a:r>
            <a:r>
              <a:rPr lang="en-US" dirty="0" err="1"/>
              <a:t>Sayan</a:t>
            </a:r>
            <a:r>
              <a:rPr lang="en-US" dirty="0"/>
              <a:t> Mukhopadhyay. </a:t>
            </a:r>
            <a:r>
              <a:rPr lang="en-US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Apress</a:t>
            </a:r>
            <a:r>
              <a:rPr lang="en-US" dirty="0"/>
              <a:t>. 2008</a:t>
            </a:r>
          </a:p>
          <a:p>
            <a:r>
              <a:rPr lang="en-US" dirty="0"/>
              <a:t>Making Sense of Data: A Practical Guide to Exploratory Data Analysis and Data Mining. Glenn J. Myatt. Wiley-</a:t>
            </a:r>
            <a:r>
              <a:rPr lang="en-US" dirty="0" err="1"/>
              <a:t>Interscience</a:t>
            </a:r>
            <a:r>
              <a:rPr lang="en-US" dirty="0"/>
              <a:t>, 2006</a:t>
            </a:r>
          </a:p>
        </p:txBody>
      </p:sp>
    </p:spTree>
    <p:extLst>
      <p:ext uri="{BB962C8B-B14F-4D97-AF65-F5344CB8AC3E}">
        <p14:creationId xmlns:p14="http://schemas.microsoft.com/office/powerpoint/2010/main" val="36387216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4F6D8-10F6-D444-B1C0-190C9137C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Tabela de preparação dos dados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DF0D12-FC0D-8244-803E-7AFCFAE92F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05910"/>
            <a:ext cx="9144000" cy="4246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9075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4F6D8-10F6-D444-B1C0-190C9137C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Tabela de preparação dos dados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73BD86-2AD0-0240-B8D8-08A9F4C68A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268760"/>
            <a:ext cx="7668344" cy="4809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2020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33225-C5B8-E64C-9EDF-4E3D01D9A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448F2C-3C8E-B34E-A38B-BA132E1C0C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Vamos focar na parte de transformação dos dados</a:t>
            </a:r>
          </a:p>
          <a:p>
            <a:r>
              <a:rPr lang="pt-BR" b="1" i="1" dirty="0"/>
              <a:t>Parte mais trabalhosa de todo o processo</a:t>
            </a:r>
          </a:p>
          <a:p>
            <a:r>
              <a:rPr lang="pt-BR" dirty="0"/>
              <a:t>IBM Watson Studio</a:t>
            </a:r>
          </a:p>
        </p:txBody>
      </p:sp>
    </p:spTree>
    <p:extLst>
      <p:ext uri="{BB962C8B-B14F-4D97-AF65-F5344CB8AC3E}">
        <p14:creationId xmlns:p14="http://schemas.microsoft.com/office/powerpoint/2010/main" val="4612877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3A37D-0CF5-5942-B4EB-6F7397C8C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157FBF-20E7-B746-9086-DD52B3E62D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Realizar Manipulação de dados no pandas</a:t>
            </a:r>
          </a:p>
          <a:p>
            <a:r>
              <a:rPr lang="pt-BR" dirty="0"/>
              <a:t>Analisar dados da OMS</a:t>
            </a:r>
          </a:p>
          <a:p>
            <a:r>
              <a:rPr lang="pt-BR" dirty="0"/>
              <a:t>Analisar dados do USDA</a:t>
            </a:r>
          </a:p>
          <a:p>
            <a:r>
              <a:rPr lang="pt-BR" dirty="0"/>
              <a:t>Analisar dados de roubos de carros</a:t>
            </a:r>
          </a:p>
          <a:p>
            <a:r>
              <a:rPr lang="pt-BR" dirty="0"/>
              <a:t>Previsão de Qualidade de Vinho</a:t>
            </a:r>
          </a:p>
        </p:txBody>
      </p:sp>
    </p:spTree>
    <p:extLst>
      <p:ext uri="{BB962C8B-B14F-4D97-AF65-F5344CB8AC3E}">
        <p14:creationId xmlns:p14="http://schemas.microsoft.com/office/powerpoint/2010/main" val="3408613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FA484-0723-9B46-AD0E-946106BDC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Data Science ETL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407B2C-0862-EC4D-9843-6C9E2BF99F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44450"/>
            <a:ext cx="9144000" cy="3969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420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2BEAA-8DF4-2740-A6DF-32915B5C7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" dirty="0"/>
              <a:t>Integração e Tratamento de Dados (ETL)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74C28-F54E-B246-9575-7E1221F6D3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Extração</a:t>
            </a:r>
          </a:p>
          <a:p>
            <a:pPr lvl="1"/>
            <a:r>
              <a:rPr lang="pt-BR" dirty="0"/>
              <a:t>Envolve a extração de dados de fontes homogêneas e heterogêneas</a:t>
            </a:r>
          </a:p>
          <a:p>
            <a:r>
              <a:rPr lang="pt-BR" dirty="0"/>
              <a:t>Transformação</a:t>
            </a:r>
          </a:p>
          <a:p>
            <a:pPr lvl="1"/>
            <a:r>
              <a:rPr lang="pt-BR" dirty="0"/>
              <a:t>Processa</a:t>
            </a:r>
            <a:r>
              <a:rPr lang="pt" dirty="0"/>
              <a:t> e limpa dados e os transforma em um formato / estrutura de armazenamento adequado para fins de consulta e análise</a:t>
            </a:r>
            <a:endParaRPr lang="pt-BR" dirty="0"/>
          </a:p>
          <a:p>
            <a:r>
              <a:rPr lang="pt-BR" dirty="0"/>
              <a:t>Carregamento (</a:t>
            </a:r>
            <a:r>
              <a:rPr lang="pt-BR" i="1" dirty="0"/>
              <a:t>Load</a:t>
            </a:r>
            <a:r>
              <a:rPr lang="pt-BR" dirty="0"/>
              <a:t>)</a:t>
            </a:r>
          </a:p>
          <a:p>
            <a:pPr lvl="1"/>
            <a:r>
              <a:rPr lang="pt-PT" dirty="0"/>
              <a:t>inserção de dados no banco de dados de destino final, como um armazém de dados operacional, um </a:t>
            </a:r>
            <a:r>
              <a:rPr lang="pt-PT" i="1" dirty="0"/>
              <a:t>data </a:t>
            </a:r>
            <a:r>
              <a:rPr lang="pt-PT" i="1" dirty="0" err="1"/>
              <a:t>mart</a:t>
            </a:r>
            <a:r>
              <a:rPr lang="pt-PT" dirty="0"/>
              <a:t> ou um </a:t>
            </a:r>
            <a:r>
              <a:rPr lang="pt-PT" i="1" dirty="0"/>
              <a:t>data </a:t>
            </a:r>
            <a:r>
              <a:rPr lang="pt-PT" i="1" dirty="0" err="1"/>
              <a:t>warehouse</a:t>
            </a:r>
            <a:endParaRPr lang="pt-BR" i="1" dirty="0"/>
          </a:p>
        </p:txBody>
      </p:sp>
    </p:spTree>
    <p:extLst>
      <p:ext uri="{BB962C8B-B14F-4D97-AF65-F5344CB8AC3E}">
        <p14:creationId xmlns:p14="http://schemas.microsoft.com/office/powerpoint/2010/main" val="1173304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E68B9-1223-764B-8539-7C61501BA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Processo ETL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8A40C-3EE9-414C-BADB-A99745EC8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" dirty="0"/>
              <a:t>Extrai dados dos sistemas de origem (múltiplos)</a:t>
            </a:r>
          </a:p>
          <a:p>
            <a:r>
              <a:rPr lang="pt" dirty="0"/>
              <a:t>Reforça a qualidade dos dados e padrões de consistência, ajusta dados para que fontes separadas possam ser usadas juntas </a:t>
            </a:r>
          </a:p>
          <a:p>
            <a:r>
              <a:rPr lang="pt" dirty="0"/>
              <a:t>Entrega dados em um formato pronto utilização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11112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E68B9-1223-764B-8539-7C61501BA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Processo ETL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8A40C-3EE9-414C-BADB-A99745EC8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Normalmente integram dados de vários aplicativos (sistemas)</a:t>
            </a:r>
          </a:p>
          <a:p>
            <a:r>
              <a:rPr lang="pt-PT" dirty="0"/>
              <a:t>Geralmente desenvolvidos e suportados por diferentes fornecedores</a:t>
            </a:r>
          </a:p>
          <a:p>
            <a:r>
              <a:rPr lang="pt-PT" dirty="0"/>
              <a:t>Os sistemas separados que contêm os dados originais são frequentemente gerenciados e operados por diferentes agentes.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31787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01475-885A-7040-9B5C-70FF05537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Extração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D84E10-645C-0D44-AE56-F0D608B711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Cada </a:t>
            </a:r>
            <a:r>
              <a:rPr lang="pt-BR" i="1" dirty="0"/>
              <a:t>data </a:t>
            </a:r>
            <a:r>
              <a:rPr lang="pt-BR" i="1" dirty="0" err="1"/>
              <a:t>source</a:t>
            </a:r>
            <a:r>
              <a:rPr lang="pt-BR" dirty="0"/>
              <a:t> pode utilizar </a:t>
            </a:r>
            <a:r>
              <a:rPr lang="pt" dirty="0"/>
              <a:t>uma organização e/ou formato de dados diferente.</a:t>
            </a:r>
          </a:p>
          <a:p>
            <a:pPr lvl="1"/>
            <a:r>
              <a:rPr lang="pt" dirty="0"/>
              <a:t>Formatos:</a:t>
            </a:r>
          </a:p>
          <a:p>
            <a:pPr lvl="2"/>
            <a:r>
              <a:rPr lang="pt" dirty="0"/>
              <a:t>XML</a:t>
            </a:r>
          </a:p>
          <a:p>
            <a:pPr lvl="2"/>
            <a:r>
              <a:rPr lang="pt" dirty="0"/>
              <a:t>JSON</a:t>
            </a:r>
          </a:p>
          <a:p>
            <a:pPr lvl="2"/>
            <a:r>
              <a:rPr lang="pt" i="1" dirty="0" err="1"/>
              <a:t>P</a:t>
            </a:r>
            <a:r>
              <a:rPr lang="en-US" i="1" dirty="0"/>
              <a:t>l</a:t>
            </a:r>
            <a:r>
              <a:rPr lang="pt" i="1" dirty="0" err="1"/>
              <a:t>ain</a:t>
            </a:r>
            <a:r>
              <a:rPr lang="pt" i="1" dirty="0"/>
              <a:t> </a:t>
            </a:r>
            <a:r>
              <a:rPr lang="pt" i="1" dirty="0" err="1"/>
              <a:t>Text</a:t>
            </a:r>
            <a:endParaRPr lang="pt" i="1" dirty="0"/>
          </a:p>
          <a:p>
            <a:pPr lvl="2"/>
            <a:r>
              <a:rPr lang="pt" dirty="0"/>
              <a:t>SQL</a:t>
            </a:r>
          </a:p>
          <a:p>
            <a:pPr lvl="2"/>
            <a:r>
              <a:rPr lang="pt" dirty="0"/>
              <a:t>...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669733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6F582-6A90-404F-8AB0-FBF9AC9AE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Transformação dos dados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3AB5C8-A1A1-DB41-970D-18A101BC31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pt-BR" dirty="0"/>
              <a:t>Limpeza dos dados</a:t>
            </a:r>
          </a:p>
          <a:p>
            <a:pPr lvl="1"/>
            <a:r>
              <a:rPr lang="pt-BR" dirty="0"/>
              <a:t>Seleção das colunas que serão utilizadas</a:t>
            </a:r>
          </a:p>
          <a:p>
            <a:pPr lvl="1"/>
            <a:r>
              <a:rPr lang="pt-BR" dirty="0"/>
              <a:t>Tradução de valores codificados</a:t>
            </a:r>
          </a:p>
          <a:p>
            <a:pPr lvl="1"/>
            <a:r>
              <a:rPr lang="pt-BR" dirty="0"/>
              <a:t>Codificação de valores</a:t>
            </a:r>
          </a:p>
          <a:p>
            <a:pPr lvl="1"/>
            <a:r>
              <a:rPr lang="pt-BR" dirty="0"/>
              <a:t>Pré-processamento simples dos dados</a:t>
            </a:r>
          </a:p>
          <a:p>
            <a:pPr lvl="1"/>
            <a:r>
              <a:rPr lang="pt-BR" dirty="0"/>
              <a:t>Ordenação</a:t>
            </a:r>
          </a:p>
          <a:p>
            <a:pPr lvl="1"/>
            <a:r>
              <a:rPr lang="pt-BR" dirty="0"/>
              <a:t>Indexação</a:t>
            </a:r>
          </a:p>
          <a:p>
            <a:pPr lvl="1"/>
            <a:r>
              <a:rPr lang="pt-BR" dirty="0"/>
              <a:t>Grupamento dos dados</a:t>
            </a:r>
          </a:p>
          <a:p>
            <a:pPr lvl="1"/>
            <a:r>
              <a:rPr lang="pt-BR" dirty="0" err="1"/>
              <a:t>Pivotação</a:t>
            </a:r>
            <a:endParaRPr lang="pt-BR" dirty="0"/>
          </a:p>
          <a:p>
            <a:pPr lvl="1"/>
            <a:r>
              <a:rPr lang="pt-BR" dirty="0"/>
              <a:t>Validação dos dados</a:t>
            </a:r>
            <a:r>
              <a:rPr lang="en-US" dirty="0"/>
              <a:t> Translating coded values</a:t>
            </a:r>
            <a:endParaRPr lang="pt-BR" dirty="0"/>
          </a:p>
          <a:p>
            <a:pPr lvl="1"/>
            <a:endParaRPr lang="pt-BR" dirty="0"/>
          </a:p>
          <a:p>
            <a:pPr lvl="2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973370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C728C-5EAA-9045-BFC4-8A94ECEE7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Carregamento dos dados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30DCD1-107C-D64A-B768-B7E37B63E5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Carrega dados em um banco de dados, data </a:t>
            </a:r>
            <a:r>
              <a:rPr lang="pt-BR" dirty="0" err="1"/>
              <a:t>warehouse</a:t>
            </a:r>
            <a:r>
              <a:rPr lang="pt-BR" dirty="0"/>
              <a:t> ou outro formato para simples manipulação</a:t>
            </a:r>
          </a:p>
          <a:p>
            <a:r>
              <a:rPr lang="pt-BR" dirty="0"/>
              <a:t>Ex.</a:t>
            </a:r>
          </a:p>
          <a:p>
            <a:pPr lvl="1"/>
            <a:r>
              <a:rPr lang="pt-BR" dirty="0" err="1"/>
              <a:t>Sqlite</a:t>
            </a:r>
            <a:endParaRPr lang="pt-BR" dirty="0"/>
          </a:p>
          <a:p>
            <a:pPr lvl="1"/>
            <a:r>
              <a:rPr lang="pt-BR" dirty="0"/>
              <a:t>CSV</a:t>
            </a:r>
          </a:p>
          <a:p>
            <a:pPr lvl="1"/>
            <a:r>
              <a:rPr lang="pt-BR" dirty="0" err="1"/>
              <a:t>Json</a:t>
            </a:r>
            <a:endParaRPr lang="pt-BR" dirty="0"/>
          </a:p>
          <a:p>
            <a:pPr lvl="1"/>
            <a:r>
              <a:rPr lang="pt-BR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04126861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1536</TotalTime>
  <Words>683</Words>
  <Application>Microsoft Macintosh PowerPoint</Application>
  <PresentationFormat>On-screen Show (4:3)</PresentationFormat>
  <Paragraphs>131</Paragraphs>
  <Slides>23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ＭＳ Ｐゴシック</vt:lpstr>
      <vt:lpstr>Calibri</vt:lpstr>
      <vt:lpstr>Mangal</vt:lpstr>
      <vt:lpstr>Tema do Office</vt:lpstr>
      <vt:lpstr>Análise Preditiva Aula 3 </vt:lpstr>
      <vt:lpstr>Bibliografia</vt:lpstr>
      <vt:lpstr>Data Science ETL</vt:lpstr>
      <vt:lpstr>Integração e Tratamento de Dados (ETL)</vt:lpstr>
      <vt:lpstr>Processo ETL</vt:lpstr>
      <vt:lpstr>Processo ETL</vt:lpstr>
      <vt:lpstr>Extração</vt:lpstr>
      <vt:lpstr>Transformação dos dados</vt:lpstr>
      <vt:lpstr>Carregamento dos dados</vt:lpstr>
      <vt:lpstr>Data Sources</vt:lpstr>
      <vt:lpstr>Data Sources</vt:lpstr>
      <vt:lpstr>Cuidados com o tratamento de dados</vt:lpstr>
      <vt:lpstr>Qualidade dos dados</vt:lpstr>
      <vt:lpstr>Tratamento dos dados</vt:lpstr>
      <vt:lpstr>Tratamento dos dados</vt:lpstr>
      <vt:lpstr>Tratamento dos dados</vt:lpstr>
      <vt:lpstr>Tratamento dos dados</vt:lpstr>
      <vt:lpstr>Segmentação dos dados</vt:lpstr>
      <vt:lpstr>Tabela de preparação dos dados</vt:lpstr>
      <vt:lpstr>Tabela de preparação dos dados</vt:lpstr>
      <vt:lpstr>Tabela de preparação dos dados</vt:lpstr>
      <vt:lpstr>Exemplo</vt:lpstr>
      <vt:lpstr>Exemplo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andressa.cunico</dc:creator>
  <cp:lastModifiedBy>Bruno Silva</cp:lastModifiedBy>
  <cp:revision>165</cp:revision>
  <dcterms:created xsi:type="dcterms:W3CDTF">2011-05-10T21:40:12Z</dcterms:created>
  <dcterms:modified xsi:type="dcterms:W3CDTF">2019-05-10T00:46:32Z</dcterms:modified>
</cp:coreProperties>
</file>