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81" r:id="rId3"/>
    <p:sldId id="293" r:id="rId4"/>
    <p:sldId id="294" r:id="rId5"/>
    <p:sldId id="295" r:id="rId6"/>
    <p:sldId id="296" r:id="rId7"/>
    <p:sldId id="297" r:id="rId8"/>
    <p:sldId id="298" r:id="rId9"/>
    <p:sldId id="300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3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87486"/>
  </p:normalViewPr>
  <p:slideViewPr>
    <p:cSldViewPr>
      <p:cViewPr varScale="1">
        <p:scale>
          <a:sx n="135" d="100"/>
          <a:sy n="135" d="100"/>
        </p:scale>
        <p:origin x="5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3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F6432-FB11-0644-954F-9CFEEEE944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62F7C-A1EA-844E-9301-1AA92FA274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F6D9B6-E5B6-6B4F-9277-BFB71C6BABE0}" type="datetimeFigureOut">
              <a:rPr lang="en-US" altLang="en-US"/>
              <a:pPr/>
              <a:t>5/11/19</a:t>
            </a:fld>
            <a:endParaRPr lang="pt-BR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700754-31A9-6446-B0C8-3FCF6292B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97AA34D-9186-9343-9445-E3985AEF9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pt-B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8887-4EB5-FC4B-A4FF-AC0C8E831B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ACBE-FBA5-6440-8C96-7D445CFF7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583D2B-6F92-4A4C-A6F8-9707436BB596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AF PPT Migra‹o da M#609F37.jpg">
            <a:extLst>
              <a:ext uri="{FF2B5EF4-FFF2-40B4-BE49-F238E27FC236}">
                <a16:creationId xmlns:a16="http://schemas.microsoft.com/office/drawing/2014/main" id="{30935372-5D9D-F941-93BD-2F306E8FE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215E7C7-FB6D-6940-BF6B-E52F6713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8D8F78-83A2-5D40-9AE9-18EF6BF1A302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AA37B3F-F877-C149-9DCC-FC24BB44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2141299-45E3-F146-986F-F58E02F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BF6D4-F485-F446-84E9-5DC7C3D698BF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6984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C09FB-5652-D243-8250-0C86ED94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4DB5-FAD1-474D-B844-CB78905EDC51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AE0F7-4589-D64C-A657-6776FCC0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BF839-AE9E-8545-A941-1E0EB2C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2991E-C4A0-5E47-A085-EDCF1453B50F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3818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E8235-B856-5048-9204-80206FB5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4CD09C-E875-7D46-962F-1107EA136C5F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23E03-84AD-D449-98FC-DBB9676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84ADF-C5BD-1C45-90EB-2AAFC41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D15E0-64B0-E247-BC55-467A262EBCD4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5395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DBF7E-5F9F-4A49-BA12-D178E2A8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4E7CD-9E2D-7443-9B54-D13F7C8B52D6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90B4F-2956-5E46-AE9D-D7CD2631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2C98B-89A5-FA48-B9D9-A84130D0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48473-3FBE-1444-AF29-27B56439B74C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0012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2A5A4-DAA9-6040-B272-6E0435C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902009-F03D-1045-AD20-D63DF43090AB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E2A87-1A22-B343-B79C-4510BE30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5B7A3-9327-D247-8CD4-AF98EA6E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1226A-240C-094C-9218-C9263B4995D3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5755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C46B2A66-66E2-1348-817B-0126E60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341E76-733D-2241-BEEE-27C590362F24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D1BD115-5494-E540-AB81-599907A6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B4E785D-EB2F-124E-99EF-7FFF05C5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B057D-197F-8A42-A7D2-BE26C0D21E1D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28186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659E02D0-E1AA-E54E-8772-DA7E876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6A017B-93F2-9D47-872D-0A9A5E5E041C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FAC0BBAC-7EBF-4C4E-90A3-76C9B6FA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AD50F3AE-460E-7244-85F4-B5BC186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A7115-B158-0649-A448-FA49FD5F162E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3659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4C72C85-5D3D-FA47-BE85-8665D22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CB859-C897-084B-915B-733FB381B3B0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E069A58-1CC7-7247-A8F4-6AC809D3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9166001-2555-FB46-B92F-1426B311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239A2-ACBC-B64F-B833-599C29EC25AB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416247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195079-13CB-C444-B04D-4F19028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49168-30C0-544D-B281-671C285D2BA9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196BD0F-22A0-DC45-B12E-4FD30969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BFDB8BD-87D9-A448-B4AD-439195D9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6F27-48BA-F544-8E3C-591B0E816F0C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0933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B0E2087-D287-0149-AB74-5EF68B37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ACC3A-831D-6C43-9A68-388F377813F0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9FEC47B-55F3-5945-812E-E0618D23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CAE9001-1B8E-BD4E-8F6E-36401DA0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F85D6-7275-E44A-8D6C-7FD5C88A410F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4820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2D67203-4B0D-054C-BC79-73CB867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0D9F5-4DFD-7840-AA1D-97CDA6F4560E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4A7B011-B5F3-E742-8B7D-73ABF9BA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FE7FDF7-FDCA-DC42-81E1-5C1820E1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A7B62-1FA4-E342-870D-2AB444659948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2900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47D7840F-B9AF-AD4D-B3E0-9BBEE2878F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2E12E782-0F3E-ED40-9B13-E344D10EDE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6BBD2E-C029-F143-8E41-F3C7F03AD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B853DE7-EA6B-5E47-B364-3A2F43CE2523}" type="datetimeFigureOut">
              <a:rPr lang="pt-BR" altLang="en-US"/>
              <a:pPr/>
              <a:t>11/05/2019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92919-E6C5-F34F-846F-47EB8F033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E8233-FC99-274D-A175-AF0552AC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F78ED9E3-6DAE-914D-BF5A-8A1079A44319}" type="slidenum">
              <a:rPr lang="pt-BR" altLang="en-US"/>
              <a:pPr/>
              <a:t>‹#›</a:t>
            </a:fld>
            <a:endParaRPr lang="pt-BR" altLang="en-US" dirty="0"/>
          </a:p>
        </p:txBody>
      </p:sp>
      <p:pic>
        <p:nvPicPr>
          <p:cNvPr id="1031" name="Imagem 6" descr="AF PPT Migra‹o da M#609F37.jpg">
            <a:extLst>
              <a:ext uri="{FF2B5EF4-FFF2-40B4-BE49-F238E27FC236}">
                <a16:creationId xmlns:a16="http://schemas.microsoft.com/office/drawing/2014/main" id="{271E7978-9595-3E40-B46B-B462DF3480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publisher/packt-publishing/" TargetMode="External"/><Relationship Id="rId2" Type="http://schemas.openxmlformats.org/officeDocument/2006/relationships/hyperlink" Target="https://learning.oreilly.com/search/?query=author%3A%22Frank%20Kane%22&amp;sort=relevance&amp;highlight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ing.oreilly.com/library/publisher/apres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>
            <a:extLst>
              <a:ext uri="{FF2B5EF4-FFF2-40B4-BE49-F238E27FC236}">
                <a16:creationId xmlns:a16="http://schemas.microsoft.com/office/drawing/2014/main" id="{85E060EE-2B27-F841-98F4-05D9B0A95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Análise Preditiva</a:t>
            </a:r>
            <a:br>
              <a:rPr lang="pt-BR" altLang="en-US" dirty="0">
                <a:ea typeface="ＭＳ Ｐゴシック" panose="020B0600070205080204" pitchFamily="34" charset="-128"/>
              </a:rPr>
            </a:br>
            <a:r>
              <a:rPr lang="pt-BR" altLang="en-US" dirty="0">
                <a:ea typeface="ＭＳ Ｐゴシック" panose="020B0600070205080204" pitchFamily="34" charset="-128"/>
              </a:rPr>
              <a:t>Aula 4</a:t>
            </a:r>
            <a:br>
              <a:rPr lang="pt-BR" altLang="en-US" dirty="0">
                <a:ea typeface="ＭＳ Ｐゴシック" panose="020B0600070205080204" pitchFamily="34" charset="-128"/>
              </a:rPr>
            </a:br>
            <a:endParaRPr lang="pt-BR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B438A9-CDBB-924F-B3B8-F7D5D09BD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pt-BR" dirty="0">
                <a:cs typeface="+mn-cs"/>
              </a:rPr>
              <a:t>Bruno Silva</a:t>
            </a:r>
          </a:p>
          <a:p>
            <a:pPr>
              <a:buFont typeface="Arial" charset="0"/>
              <a:buNone/>
              <a:defRPr/>
            </a:pPr>
            <a:r>
              <a:rPr lang="pt-BR" dirty="0" err="1">
                <a:cs typeface="+mn-cs"/>
              </a:rPr>
              <a:t>sbruno@br.ibm.com</a:t>
            </a:r>
            <a:endParaRPr lang="pt-BR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14D6-2AF7-AF4A-B14D-4C982773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Odds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58CDE-1D7A-A94D-B825-9C4BF38B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012950"/>
            <a:ext cx="6413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4F7A-621C-BA4B-A11A-E4A617FE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Odds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Groups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820BF-5A84-3441-B38E-F22EB897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44650"/>
            <a:ext cx="8001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8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C7607-9AB9-C74C-A4ED-E810820D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88640"/>
            <a:ext cx="858762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8ABF-263F-C543-902E-A54CE787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função logarítmica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27A53-D208-984F-8529-5EADE0EC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05731"/>
            <a:ext cx="6300192" cy="42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D24E-1189-E64D-BC3A-9F45D5A8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48D28-AF79-E74D-AEEF-7B5E044D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28800"/>
            <a:ext cx="2921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B41-4665-2A40-A075-CFAC5C84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Aplicadas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0EE5A-57DF-A34E-A640-95F008CA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91" y="1570137"/>
            <a:ext cx="4516898" cy="1818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F5681-99A4-9549-879F-47F3A2B5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84984"/>
            <a:ext cx="45112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014E-BF6D-EA42-A97D-3B09D73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com múltiplas </a:t>
            </a:r>
            <a:r>
              <a:rPr lang="pt-BR" i="1" dirty="0" err="1"/>
              <a:t>Features</a:t>
            </a:r>
            <a:endParaRPr lang="pt-B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3AB41-A2AC-2544-97FD-15376AFA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68760"/>
            <a:ext cx="7810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4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65D5-2BC5-1846-9B38-67C0E9C8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/>
              <a:t>Plot</a:t>
            </a:r>
            <a:r>
              <a:rPr lang="pt-BR" dirty="0"/>
              <a:t> da regressão logística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2767F-D3D0-B04D-B527-E24FE25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268760"/>
            <a:ext cx="6948264" cy="47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6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59727-00CF-3747-943B-AD849598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4664"/>
            <a:ext cx="685738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3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7268-DF92-3549-8EF8-920D1EFF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Logística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33A-AC9C-0D42-9B3E-79BF1C6B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HealthCare</a:t>
            </a:r>
            <a:r>
              <a:rPr lang="pt-BR" dirty="0"/>
              <a:t> </a:t>
            </a:r>
            <a:r>
              <a:rPr lang="pt-BR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514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7C6-AD79-4C45-B1F3-E8304869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Bibliografia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318-6082-CC40-BBF9-757FA220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Data Science and Python Machine Learning.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Frank Kane</a:t>
            </a:r>
            <a:r>
              <a:rPr lang="en-US" dirty="0"/>
              <a:t>.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Packt Publishing</a:t>
            </a:r>
            <a:r>
              <a:rPr lang="en-US" dirty="0"/>
              <a:t>. 2017</a:t>
            </a:r>
          </a:p>
          <a:p>
            <a:r>
              <a:rPr lang="en-US" dirty="0"/>
              <a:t>Advanced Data Analytics Using Python: With Machine Learning, Deep Learning and NLP Examples. </a:t>
            </a:r>
            <a:r>
              <a:rPr lang="en-US" dirty="0" err="1"/>
              <a:t>Sayan</a:t>
            </a:r>
            <a:r>
              <a:rPr lang="en-US" dirty="0"/>
              <a:t> Mukhopadhyay.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Apress</a:t>
            </a:r>
            <a:r>
              <a:rPr lang="en-US" dirty="0"/>
              <a:t>. 2008</a:t>
            </a:r>
          </a:p>
          <a:p>
            <a:r>
              <a:rPr lang="en-US" dirty="0"/>
              <a:t>Python: Advanced Predictive Analytics. </a:t>
            </a:r>
            <a:r>
              <a:rPr lang="en-US" dirty="0" err="1"/>
              <a:t>oseph</a:t>
            </a:r>
            <a:r>
              <a:rPr lang="en-US" dirty="0"/>
              <a:t> Babcock; Ashish Kumar. </a:t>
            </a:r>
            <a:r>
              <a:rPr lang="en-US" dirty="0" err="1"/>
              <a:t>Packt</a:t>
            </a:r>
            <a:r>
              <a:rPr lang="en-US" dirty="0"/>
              <a:t> Publishing, 2017</a:t>
            </a:r>
          </a:p>
        </p:txBody>
      </p:sp>
    </p:spTree>
    <p:extLst>
      <p:ext uri="{BB962C8B-B14F-4D97-AF65-F5344CB8AC3E}">
        <p14:creationId xmlns:p14="http://schemas.microsoft.com/office/powerpoint/2010/main" val="363872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65EE-52DA-C149-B45C-4395F80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Erro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5A57-3017-374C-818A-B9C7304C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de uma regressão logística é uma probabilidade</a:t>
            </a:r>
          </a:p>
          <a:p>
            <a:r>
              <a:rPr lang="pt-BR" dirty="0"/>
              <a:t>Então as decisões são baseadas na probabilidade de saída</a:t>
            </a:r>
          </a:p>
          <a:p>
            <a:r>
              <a:rPr lang="pt-BR" i="1" dirty="0"/>
              <a:t>Ex. </a:t>
            </a:r>
            <a:r>
              <a:rPr lang="pt-BR" i="1" dirty="0" err="1"/>
              <a:t>P</a:t>
            </a:r>
            <a:r>
              <a:rPr lang="pt-BR" i="1" dirty="0"/>
              <a:t>(</a:t>
            </a:r>
            <a:r>
              <a:rPr lang="pt-BR" i="1" dirty="0" err="1"/>
              <a:t>PoorCare</a:t>
            </a:r>
            <a:r>
              <a:rPr lang="pt-BR" i="1" dirty="0"/>
              <a:t> = 1) &gt;= </a:t>
            </a:r>
            <a:r>
              <a:rPr lang="pt-BR" i="1" dirty="0" err="1"/>
              <a:t>t</a:t>
            </a:r>
            <a:endParaRPr lang="pt-BR" i="1" dirty="0"/>
          </a:p>
          <a:p>
            <a:r>
              <a:rPr lang="pt-BR" dirty="0" err="1"/>
              <a:t>t</a:t>
            </a:r>
            <a:r>
              <a:rPr lang="pt-BR" dirty="0"/>
              <a:t> representa um limiar </a:t>
            </a:r>
          </a:p>
          <a:p>
            <a:r>
              <a:rPr lang="pt-BR" dirty="0"/>
              <a:t>Qual valor de </a:t>
            </a:r>
            <a:r>
              <a:rPr lang="pt-BR" dirty="0" err="1"/>
              <a:t>t</a:t>
            </a:r>
            <a:r>
              <a:rPr lang="pt-BR" dirty="0"/>
              <a:t> utilizar?</a:t>
            </a:r>
          </a:p>
        </p:txBody>
      </p:sp>
    </p:spTree>
    <p:extLst>
      <p:ext uri="{BB962C8B-B14F-4D97-AF65-F5344CB8AC3E}">
        <p14:creationId xmlns:p14="http://schemas.microsoft.com/office/powerpoint/2010/main" val="5525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9C7F-61D4-8740-BF20-92298FA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 de Avaliação de Erros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6D68-D6CB-8B49-9A07-ADE8FC5A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Deve-se utilizar um valor de </a:t>
            </a:r>
            <a:r>
              <a:rPr lang="pt-BR" dirty="0" err="1"/>
              <a:t>t</a:t>
            </a:r>
            <a:r>
              <a:rPr lang="pt-BR" dirty="0"/>
              <a:t> onde os erros são “melhores”</a:t>
            </a:r>
          </a:p>
          <a:p>
            <a:r>
              <a:rPr lang="pt-BR" dirty="0"/>
              <a:t>Se </a:t>
            </a:r>
            <a:r>
              <a:rPr lang="pt-BR" i="1" dirty="0" err="1"/>
              <a:t>t</a:t>
            </a:r>
            <a:r>
              <a:rPr lang="pt-BR" dirty="0"/>
              <a:t> é grande </a:t>
            </a:r>
            <a:r>
              <a:rPr lang="pt-BR" i="1" dirty="0" err="1"/>
              <a:t>PoorCare</a:t>
            </a:r>
            <a:r>
              <a:rPr lang="pt-BR" i="1" dirty="0"/>
              <a:t> = 1 </a:t>
            </a:r>
            <a:r>
              <a:rPr lang="pt-BR" dirty="0"/>
              <a:t>raramente vai ocorrer</a:t>
            </a:r>
          </a:p>
          <a:p>
            <a:pPr lvl="1"/>
            <a:r>
              <a:rPr lang="pt-BR" dirty="0"/>
              <a:t>Mais falsos negativos</a:t>
            </a:r>
          </a:p>
          <a:p>
            <a:r>
              <a:rPr lang="pt-BR" dirty="0"/>
              <a:t>Se </a:t>
            </a:r>
            <a:r>
              <a:rPr lang="pt-BR" i="1" dirty="0" err="1"/>
              <a:t>t</a:t>
            </a:r>
            <a:r>
              <a:rPr lang="pt-BR" dirty="0"/>
              <a:t> é pequeno </a:t>
            </a:r>
            <a:r>
              <a:rPr lang="pt-BR" i="1" dirty="0" err="1"/>
              <a:t>PoorCare</a:t>
            </a:r>
            <a:r>
              <a:rPr lang="pt-BR" i="1" dirty="0"/>
              <a:t> = 0 </a:t>
            </a:r>
            <a:r>
              <a:rPr lang="pt-BR" dirty="0"/>
              <a:t>raramente vai ocorrer</a:t>
            </a:r>
          </a:p>
          <a:p>
            <a:pPr lvl="1"/>
            <a:r>
              <a:rPr lang="pt-BR" dirty="0"/>
              <a:t>Mais falsos positivos</a:t>
            </a:r>
          </a:p>
          <a:p>
            <a:r>
              <a:rPr lang="pt-BR" dirty="0"/>
              <a:t>Quando não se prefere um grupo em relação a outro, escolhe-se </a:t>
            </a:r>
            <a:r>
              <a:rPr lang="pt-BR" dirty="0" err="1"/>
              <a:t>t</a:t>
            </a:r>
            <a:r>
              <a:rPr lang="pt-BR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328048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122A-9500-3D4E-A44B-21B7E2F9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671BB-851F-214C-8D20-33D8DF37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8" y="1340768"/>
            <a:ext cx="8521700" cy="195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A5B86-CFAA-B948-A70B-4167A0AEE213}"/>
              </a:ext>
            </a:extLst>
          </p:cNvPr>
          <p:cNvSpPr txBox="1"/>
          <p:nvPr/>
        </p:nvSpPr>
        <p:spPr>
          <a:xfrm>
            <a:off x="683568" y="4005064"/>
            <a:ext cx="6519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Métricas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Sensitivity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 Positive Rate) = TP / (TP +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Specificity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 Negative Rate) = TN / (TN + 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O que ocorre com modelos com altos valores de </a:t>
            </a:r>
            <a:r>
              <a:rPr lang="pt-BR" dirty="0" err="1"/>
              <a:t>t</a:t>
            </a:r>
            <a:r>
              <a:rPr lang="pt-BR" dirty="0"/>
              <a:t>? e baixos? </a:t>
            </a:r>
          </a:p>
        </p:txBody>
      </p:sp>
    </p:spTree>
    <p:extLst>
      <p:ext uri="{BB962C8B-B14F-4D97-AF65-F5344CB8AC3E}">
        <p14:creationId xmlns:p14="http://schemas.microsoft.com/office/powerpoint/2010/main" val="191338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4F5B-FBC9-7244-AE57-762B85A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Receiver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 </a:t>
            </a:r>
            <a:r>
              <a:rPr lang="pt-BR" dirty="0" err="1"/>
              <a:t>Characteristics</a:t>
            </a:r>
            <a:r>
              <a:rPr lang="pt-BR" dirty="0"/>
              <a:t> (ROC)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F6248-A4BD-744C-993E-143919CE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6968"/>
            <a:ext cx="8172400" cy="43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96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530A-77C5-CB44-8C84-21952464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9756B-8103-654E-BEE5-20552F77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790700"/>
            <a:ext cx="4826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37D-0CF5-5942-B4EB-6F7397C8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7FBF-20E7-B746-9086-DD52B3E6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linear assume que existe um relacionamento linear entre entrada e saída</a:t>
            </a:r>
          </a:p>
          <a:p>
            <a:r>
              <a:rPr lang="pt-BR" dirty="0"/>
              <a:t>Na aula de hoje veremos:</a:t>
            </a:r>
          </a:p>
          <a:p>
            <a:pPr lvl="1"/>
            <a:r>
              <a:rPr lang="pt-BR" dirty="0"/>
              <a:t>Conceitos matemáticos relacionados a regressão logística</a:t>
            </a:r>
          </a:p>
          <a:p>
            <a:pPr lvl="1"/>
            <a:r>
              <a:rPr lang="pt-BR" dirty="0"/>
              <a:t>Implementar regressão logística com </a:t>
            </a:r>
            <a:r>
              <a:rPr lang="pt-BR" i="1" dirty="0" err="1"/>
              <a:t>python</a:t>
            </a:r>
            <a:endParaRPr lang="pt-BR" i="1" dirty="0"/>
          </a:p>
          <a:p>
            <a:pPr lvl="1"/>
            <a:r>
              <a:rPr lang="pt-BR" dirty="0"/>
              <a:t>Observar métricas para validação de modelos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6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18E-FEBE-4B46-9DC9-F084B19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Regressão Linear </a:t>
            </a:r>
            <a:r>
              <a:rPr lang="pt-BR" dirty="0" err="1"/>
              <a:t>X</a:t>
            </a:r>
            <a:r>
              <a:rPr lang="pt-BR" dirty="0"/>
              <a:t> Regressão Logística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F072-5A6B-4C4B-B3E3-9AF038DC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  <a:p>
            <a:pPr lvl="1"/>
            <a:r>
              <a:rPr lang="pt-BR" dirty="0"/>
              <a:t>Previsão números</a:t>
            </a:r>
          </a:p>
          <a:p>
            <a:r>
              <a:rPr lang="pt-BR" dirty="0"/>
              <a:t>E se quiséssemos prever categorias ao invés de números?</a:t>
            </a:r>
          </a:p>
          <a:p>
            <a:r>
              <a:rPr lang="pt-BR" dirty="0"/>
              <a:t>Regressão logística</a:t>
            </a:r>
          </a:p>
          <a:p>
            <a:pPr lvl="1"/>
            <a:r>
              <a:rPr lang="pt-BR" dirty="0"/>
              <a:t>Saída da previsão é uma categoria (geralmente binária)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5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BDE5-1434-AD40-8D97-ED340A0B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Regressão Logística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239E-BD6F-1347-83F7-5EDEF5D3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Prever se um cliente vai comprar um carro ou não?</a:t>
            </a:r>
          </a:p>
          <a:p>
            <a:r>
              <a:rPr lang="pt-BR" dirty="0"/>
              <a:t>Prever se um time vai ganhar ou perder um jogo?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0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DCD3-9410-0848-B128-3BB3AB5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 Regressão Linear </a:t>
            </a:r>
            <a:r>
              <a:rPr lang="pt-BR" dirty="0" err="1"/>
              <a:t>X</a:t>
            </a:r>
            <a:r>
              <a:rPr lang="pt-BR" dirty="0"/>
              <a:t> Logística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97F0B-2709-DA47-A709-62D89B8E6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5569"/>
            <a:ext cx="8229600" cy="36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72A8-A2F9-754B-BB08-08A02225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Matemática da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2DB4-291E-EA48-88ED-6DD8AA54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probabilidade condicional</a:t>
            </a:r>
          </a:p>
          <a:p>
            <a:r>
              <a:rPr lang="pt-BR" dirty="0"/>
              <a:t>Conceito de chance de sucesso (</a:t>
            </a:r>
            <a:r>
              <a:rPr lang="pt-BR" dirty="0" err="1"/>
              <a:t>odds</a:t>
            </a:r>
            <a:r>
              <a:rPr lang="pt-BR" dirty="0"/>
              <a:t>)</a:t>
            </a:r>
          </a:p>
          <a:p>
            <a:r>
              <a:rPr lang="pt-BR" dirty="0"/>
              <a:t>Diferença </a:t>
            </a:r>
            <a:r>
              <a:rPr lang="pt-BR" i="1" dirty="0" err="1"/>
              <a:t>Logistic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dirty="0"/>
              <a:t> e </a:t>
            </a:r>
            <a:r>
              <a:rPr lang="pt-BR" i="1" dirty="0"/>
              <a:t>Linear </a:t>
            </a:r>
            <a:r>
              <a:rPr lang="pt-BR" i="1" dirty="0" err="1"/>
              <a:t>Regression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1464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6F02-09E6-3E48-A7E5-39554369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Condicional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0B7DB-188C-F548-B7BD-AC594C2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47764"/>
            <a:ext cx="65340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4B77-CB9E-8B43-A431-0D0CD09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Condicional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D69C1-4636-C04B-86D2-9D40C5013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340768"/>
            <a:ext cx="56520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4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371</Words>
  <Application>Microsoft Macintosh PowerPoint</Application>
  <PresentationFormat>On-screen Show (4:3)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do Office</vt:lpstr>
      <vt:lpstr>Análise Preditiva Aula 4 </vt:lpstr>
      <vt:lpstr>Bibliografia</vt:lpstr>
      <vt:lpstr>Regressão Logística </vt:lpstr>
      <vt:lpstr>Regressão Linear X Regressão Logística</vt:lpstr>
      <vt:lpstr>Exemplos Regressão Logística</vt:lpstr>
      <vt:lpstr>Comparação Regressão Linear X Logística</vt:lpstr>
      <vt:lpstr>Entendendo a Matemática da LR</vt:lpstr>
      <vt:lpstr>Probabilidade Condicional</vt:lpstr>
      <vt:lpstr>Probabilidade Condicional</vt:lpstr>
      <vt:lpstr>Odds</vt:lpstr>
      <vt:lpstr>Odds Between Groups</vt:lpstr>
      <vt:lpstr>PowerPoint Presentation</vt:lpstr>
      <vt:lpstr>Imagem função logarítmica</vt:lpstr>
      <vt:lpstr>Equações</vt:lpstr>
      <vt:lpstr>Transformações Aplicadas</vt:lpstr>
      <vt:lpstr>Caso com múltiplas Features</vt:lpstr>
      <vt:lpstr>Plot da regressão logística</vt:lpstr>
      <vt:lpstr>PowerPoint Presentation</vt:lpstr>
      <vt:lpstr>Exemplo de Regressão Logística</vt:lpstr>
      <vt:lpstr>Métricas de Avaliação de Erro</vt:lpstr>
      <vt:lpstr>Métrica de Avaliação de Erros</vt:lpstr>
      <vt:lpstr>Matriz de confusão</vt:lpstr>
      <vt:lpstr>Receiver Operator Characteristics (ROC) Curve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andressa.cunico</dc:creator>
  <cp:lastModifiedBy>Bruno Silva</cp:lastModifiedBy>
  <cp:revision>224</cp:revision>
  <dcterms:created xsi:type="dcterms:W3CDTF">2011-05-10T21:40:12Z</dcterms:created>
  <dcterms:modified xsi:type="dcterms:W3CDTF">2019-05-11T05:27:16Z</dcterms:modified>
</cp:coreProperties>
</file>