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8" r:id="rId2"/>
    <p:sldId id="257" r:id="rId3"/>
    <p:sldId id="259" r:id="rId4"/>
    <p:sldId id="260" r:id="rId5"/>
    <p:sldId id="262" r:id="rId6"/>
    <p:sldId id="261" r:id="rId7"/>
    <p:sldId id="263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6" r:id="rId19"/>
    <p:sldId id="275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2" autoAdjust="0"/>
    <p:restoredTop sz="98415" autoAdjust="0"/>
  </p:normalViewPr>
  <p:slideViewPr>
    <p:cSldViewPr>
      <p:cViewPr varScale="1">
        <p:scale>
          <a:sx n="88" d="100"/>
          <a:sy n="88" d="100"/>
        </p:scale>
        <p:origin x="51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710C4-E4E5-4FB5-A8FA-703F7CD6C950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E2948-3DAA-42B1-A288-298B844E4F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5658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845D6-9C2E-4525-87C5-1EF5CCBE25EC}" type="datetimeFigureOut">
              <a:rPr lang="pt-BR" smtClean="0"/>
              <a:t>11/05/2015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1A76-610B-41D7-AA6C-0A8BB4A1C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8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5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1A76-610B-41D7-AA6C-0A8BB4A1CA9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0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70587-C43D-47BD-8F74-82BA1E19F0D4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00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A076-76EA-4194-B59D-813D09398894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24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87EE-BDE5-464B-B3C8-F2B5449AF800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78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5090-1477-44F7-B708-4C4D9988CF71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09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FE59C-1AA9-465A-831D-2CC0F82AF1FB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93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E39A-D3B4-450B-9964-27C28D5403BA}" type="datetime1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2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2987D-48DC-4735-A7EC-519E60912B17}" type="datetime1">
              <a:rPr lang="pt-BR" smtClean="0"/>
              <a:t>11/05/2015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7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F2272-AC40-4100-9BBE-3FFDA1CF6EF3}" type="datetime1">
              <a:rPr lang="pt-BR" smtClean="0"/>
              <a:t>11/05/2015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14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90BA-2828-4395-AAAC-A516543577EE}" type="datetime1">
              <a:rPr lang="pt-BR" smtClean="0"/>
              <a:t>11/05/2015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61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F0DB-D2A2-4E6E-8D02-12B2C0327F97}" type="datetime1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8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8D07F-3B5F-434E-BC4C-2B1BECB7777E}" type="datetime1">
              <a:rPr lang="pt-BR" smtClean="0"/>
              <a:t>11/05/2015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75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15A69-65E4-4949-8350-73B0B5BFBFC1}" type="datetime1">
              <a:rPr lang="pt-BR" smtClean="0"/>
              <a:t>11/05/2015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CFFB-2310-4107-A5ED-0CA30E97FA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52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8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AGILE</a:t>
            </a:r>
            <a:endParaRPr lang="pt-BR" sz="8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52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10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33900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411760" y="106391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Processo</a:t>
            </a:r>
            <a:r>
              <a:rPr lang="en-US" sz="2400" dirty="0"/>
              <a:t> “end-to-end”</a:t>
            </a:r>
          </a:p>
        </p:txBody>
      </p:sp>
      <p:cxnSp>
        <p:nvCxnSpPr>
          <p:cNvPr id="3" name="Conector de seta reta 2"/>
          <p:cNvCxnSpPr/>
          <p:nvPr/>
        </p:nvCxnSpPr>
        <p:spPr>
          <a:xfrm>
            <a:off x="2784613" y="2933398"/>
            <a:ext cx="489654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/>
          <p:cNvSpPr txBox="1"/>
          <p:nvPr/>
        </p:nvSpPr>
        <p:spPr>
          <a:xfrm>
            <a:off x="2554069" y="3006339"/>
            <a:ext cx="482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Start</a:t>
            </a:r>
            <a:endParaRPr lang="pt-BR" sz="12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7450613" y="300633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End</a:t>
            </a:r>
            <a:endParaRPr lang="pt-BR" sz="1200" dirty="0"/>
          </a:p>
        </p:txBody>
      </p:sp>
      <p:sp>
        <p:nvSpPr>
          <p:cNvPr id="45" name="CaixaDeTexto 44"/>
          <p:cNvSpPr txBox="1"/>
          <p:nvPr/>
        </p:nvSpPr>
        <p:spPr>
          <a:xfrm>
            <a:off x="6533535" y="2623727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VALUE STREAM</a:t>
            </a:r>
            <a:endParaRPr lang="pt-BR" sz="1200" dirty="0"/>
          </a:p>
        </p:txBody>
      </p:sp>
      <p:cxnSp>
        <p:nvCxnSpPr>
          <p:cNvPr id="6" name="Conector reto 5"/>
          <p:cNvCxnSpPr/>
          <p:nvPr/>
        </p:nvCxnSpPr>
        <p:spPr>
          <a:xfrm>
            <a:off x="4692091" y="2477933"/>
            <a:ext cx="0" cy="97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>
            <a:off x="5580112" y="2477933"/>
            <a:ext cx="0" cy="97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4385757" y="3575142"/>
            <a:ext cx="612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Sem BI</a:t>
            </a:r>
            <a:endParaRPr lang="pt-BR" sz="1200" dirty="0"/>
          </a:p>
        </p:txBody>
      </p:sp>
      <p:sp>
        <p:nvSpPr>
          <p:cNvPr id="51" name="CaixaDeTexto 50"/>
          <p:cNvSpPr txBox="1"/>
          <p:nvPr/>
        </p:nvSpPr>
        <p:spPr>
          <a:xfrm>
            <a:off x="5137746" y="3570215"/>
            <a:ext cx="884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Sem </a:t>
            </a:r>
            <a:r>
              <a:rPr lang="pt-BR" sz="1200" dirty="0" err="1" smtClean="0"/>
              <a:t>report</a:t>
            </a:r>
            <a:endParaRPr lang="pt-BR" sz="1200" dirty="0"/>
          </a:p>
        </p:txBody>
      </p:sp>
      <p:cxnSp>
        <p:nvCxnSpPr>
          <p:cNvPr id="52" name="Conector reto 51"/>
          <p:cNvCxnSpPr/>
          <p:nvPr/>
        </p:nvCxnSpPr>
        <p:spPr>
          <a:xfrm>
            <a:off x="6385013" y="2499520"/>
            <a:ext cx="0" cy="974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/>
          <p:cNvSpPr txBox="1"/>
          <p:nvPr/>
        </p:nvSpPr>
        <p:spPr>
          <a:xfrm>
            <a:off x="6130488" y="3576323"/>
            <a:ext cx="509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Teste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8994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11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3059832" y="2348880"/>
            <a:ext cx="0" cy="2520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915816" y="4653136"/>
            <a:ext cx="58326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2304101" y="2733988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1</a:t>
            </a:r>
            <a:endParaRPr lang="pt-BR" sz="1200" dirty="0"/>
          </a:p>
        </p:txBody>
      </p:sp>
      <p:cxnSp>
        <p:nvCxnSpPr>
          <p:cNvPr id="11" name="Conector reto 10"/>
          <p:cNvCxnSpPr>
            <a:stCxn id="53" idx="3"/>
          </p:cNvCxnSpPr>
          <p:nvPr/>
        </p:nvCxnSpPr>
        <p:spPr>
          <a:xfrm>
            <a:off x="3079378" y="2872488"/>
            <a:ext cx="62852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 flipV="1">
            <a:off x="3705626" y="2872487"/>
            <a:ext cx="72235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3712833" y="2366466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flipV="1">
            <a:off x="2915816" y="5445225"/>
            <a:ext cx="360040" cy="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>
            <a:off x="2915816" y="5733256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ixaDeTexto 62"/>
          <p:cNvSpPr txBox="1"/>
          <p:nvPr/>
        </p:nvSpPr>
        <p:spPr>
          <a:xfrm>
            <a:off x="3297635" y="5306724"/>
            <a:ext cx="68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Produto</a:t>
            </a:r>
            <a:endParaRPr lang="pt-BR" sz="12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3335562" y="5594756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BI</a:t>
            </a:r>
            <a:endParaRPr lang="pt-BR" sz="1200" dirty="0"/>
          </a:p>
        </p:txBody>
      </p:sp>
      <p:cxnSp>
        <p:nvCxnSpPr>
          <p:cNvPr id="67" name="Conector reto 66"/>
          <p:cNvCxnSpPr/>
          <p:nvPr/>
        </p:nvCxnSpPr>
        <p:spPr>
          <a:xfrm flipV="1">
            <a:off x="4362773" y="3952398"/>
            <a:ext cx="632161" cy="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to 67"/>
          <p:cNvCxnSpPr/>
          <p:nvPr/>
        </p:nvCxnSpPr>
        <p:spPr>
          <a:xfrm>
            <a:off x="5004048" y="3952396"/>
            <a:ext cx="8280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/>
          <p:cNvCxnSpPr/>
          <p:nvPr/>
        </p:nvCxnSpPr>
        <p:spPr>
          <a:xfrm>
            <a:off x="4994934" y="2393383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ixaDeTexto 70"/>
          <p:cNvSpPr txBox="1"/>
          <p:nvPr/>
        </p:nvSpPr>
        <p:spPr>
          <a:xfrm>
            <a:off x="2304101" y="3246183"/>
            <a:ext cx="85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2</a:t>
            </a:r>
            <a:endParaRPr lang="pt-BR" sz="1200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2304100" y="3813896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3</a:t>
            </a:r>
            <a:endParaRPr lang="pt-BR" sz="1200" dirty="0"/>
          </a:p>
        </p:txBody>
      </p:sp>
      <p:cxnSp>
        <p:nvCxnSpPr>
          <p:cNvPr id="97" name="Conector reto 96"/>
          <p:cNvCxnSpPr/>
          <p:nvPr/>
        </p:nvCxnSpPr>
        <p:spPr>
          <a:xfrm>
            <a:off x="4362773" y="2366466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/>
          <p:cNvCxnSpPr/>
          <p:nvPr/>
        </p:nvCxnSpPr>
        <p:spPr>
          <a:xfrm>
            <a:off x="3715967" y="3384683"/>
            <a:ext cx="64680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Conector reto 109"/>
          <p:cNvCxnSpPr/>
          <p:nvPr/>
        </p:nvCxnSpPr>
        <p:spPr>
          <a:xfrm>
            <a:off x="4362773" y="3384683"/>
            <a:ext cx="8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/>
          <p:cNvCxnSpPr/>
          <p:nvPr/>
        </p:nvCxnSpPr>
        <p:spPr>
          <a:xfrm>
            <a:off x="4432176" y="2366509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/>
          <p:nvPr/>
        </p:nvCxnSpPr>
        <p:spPr>
          <a:xfrm flipV="1">
            <a:off x="5910716" y="4067627"/>
            <a:ext cx="632161" cy="2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>
            <a:off x="6542877" y="4067625"/>
            <a:ext cx="82809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/>
          <p:cNvCxnSpPr/>
          <p:nvPr/>
        </p:nvCxnSpPr>
        <p:spPr>
          <a:xfrm>
            <a:off x="7369629" y="2467037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to 123"/>
          <p:cNvCxnSpPr/>
          <p:nvPr/>
        </p:nvCxnSpPr>
        <p:spPr>
          <a:xfrm>
            <a:off x="5917825" y="2400714"/>
            <a:ext cx="0" cy="252028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/>
          <p:nvPr/>
        </p:nvCxnSpPr>
        <p:spPr>
          <a:xfrm>
            <a:off x="4435310" y="3384726"/>
            <a:ext cx="64680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Conector reto 125"/>
          <p:cNvCxnSpPr/>
          <p:nvPr/>
        </p:nvCxnSpPr>
        <p:spPr>
          <a:xfrm>
            <a:off x="5082116" y="3384726"/>
            <a:ext cx="828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184589" y="2314465"/>
            <a:ext cx="988527" cy="232484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143602" y="3465065"/>
            <a:ext cx="992148" cy="47833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45128" y="345800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Entregas encavaladas</a:t>
            </a:r>
            <a:endParaRPr lang="pt-BR" sz="900" dirty="0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1" name="CaixaDeTexto 130"/>
          <p:cNvSpPr txBox="1"/>
          <p:nvPr/>
        </p:nvSpPr>
        <p:spPr>
          <a:xfrm>
            <a:off x="2411760" y="1063910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Processo</a:t>
            </a:r>
            <a:r>
              <a:rPr lang="en-US" sz="2400" dirty="0"/>
              <a:t> “end-to-end”</a:t>
            </a:r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18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71" grpId="0"/>
      <p:bldP spid="72" grpId="0"/>
      <p:bldP spid="86" grpId="0" animBg="1"/>
      <p:bldP spid="86" grpId="1" animBg="1"/>
      <p:bldP spid="20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2304068" y="1058355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Fura-fila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Fast-lane</a:t>
            </a:r>
          </a:p>
        </p:txBody>
      </p:sp>
      <p:cxnSp>
        <p:nvCxnSpPr>
          <p:cNvPr id="3" name="Conector de seta reta 2"/>
          <p:cNvCxnSpPr/>
          <p:nvPr/>
        </p:nvCxnSpPr>
        <p:spPr>
          <a:xfrm flipV="1">
            <a:off x="2984526" y="2258928"/>
            <a:ext cx="3298" cy="2904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>
            <a:off x="2771800" y="3861048"/>
            <a:ext cx="5544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295684" y="2391849"/>
            <a:ext cx="68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Fluxo de caixa</a:t>
            </a:r>
            <a:endParaRPr lang="pt-BR" sz="1200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7900258" y="3952396"/>
            <a:ext cx="608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Tempo</a:t>
            </a:r>
            <a:endParaRPr lang="pt-BR" sz="1200" dirty="0"/>
          </a:p>
        </p:txBody>
      </p:sp>
      <p:sp>
        <p:nvSpPr>
          <p:cNvPr id="16" name="Forma livre 15"/>
          <p:cNvSpPr/>
          <p:nvPr/>
        </p:nvSpPr>
        <p:spPr>
          <a:xfrm>
            <a:off x="2984526" y="2492896"/>
            <a:ext cx="4539802" cy="2353685"/>
          </a:xfrm>
          <a:custGeom>
            <a:avLst/>
            <a:gdLst>
              <a:gd name="connsiteX0" fmla="*/ 0 w 3232297"/>
              <a:gd name="connsiteY0" fmla="*/ 489098 h 2408254"/>
              <a:gd name="connsiteX1" fmla="*/ 776176 w 3232297"/>
              <a:gd name="connsiteY1" fmla="*/ 2254102 h 2408254"/>
              <a:gd name="connsiteX2" fmla="*/ 1850065 w 3232297"/>
              <a:gd name="connsiteY2" fmla="*/ 2062716 h 2408254"/>
              <a:gd name="connsiteX3" fmla="*/ 3232297 w 3232297"/>
              <a:gd name="connsiteY3" fmla="*/ 0 h 2408254"/>
              <a:gd name="connsiteX0" fmla="*/ 0 w 2926218"/>
              <a:gd name="connsiteY0" fmla="*/ 1376164 h 2345127"/>
              <a:gd name="connsiteX1" fmla="*/ 470097 w 2926218"/>
              <a:gd name="connsiteY1" fmla="*/ 2254102 h 2345127"/>
              <a:gd name="connsiteX2" fmla="*/ 1543986 w 2926218"/>
              <a:gd name="connsiteY2" fmla="*/ 2062716 h 2345127"/>
              <a:gd name="connsiteX3" fmla="*/ 2926218 w 2926218"/>
              <a:gd name="connsiteY3" fmla="*/ 0 h 2345127"/>
              <a:gd name="connsiteX0" fmla="*/ 0 w 2926218"/>
              <a:gd name="connsiteY0" fmla="*/ 1376164 h 2345127"/>
              <a:gd name="connsiteX1" fmla="*/ 470097 w 2926218"/>
              <a:gd name="connsiteY1" fmla="*/ 2254102 h 2345127"/>
              <a:gd name="connsiteX2" fmla="*/ 1543986 w 2926218"/>
              <a:gd name="connsiteY2" fmla="*/ 2062716 h 2345127"/>
              <a:gd name="connsiteX3" fmla="*/ 2926218 w 2926218"/>
              <a:gd name="connsiteY3" fmla="*/ 0 h 2345127"/>
              <a:gd name="connsiteX0" fmla="*/ 0 w 2926218"/>
              <a:gd name="connsiteY0" fmla="*/ 1376164 h 2351537"/>
              <a:gd name="connsiteX1" fmla="*/ 589128 w 2926218"/>
              <a:gd name="connsiteY1" fmla="*/ 2263850 h 2351537"/>
              <a:gd name="connsiteX2" fmla="*/ 1543986 w 2926218"/>
              <a:gd name="connsiteY2" fmla="*/ 2062716 h 2351537"/>
              <a:gd name="connsiteX3" fmla="*/ 2926218 w 2926218"/>
              <a:gd name="connsiteY3" fmla="*/ 0 h 2351537"/>
              <a:gd name="connsiteX0" fmla="*/ 0 w 2926218"/>
              <a:gd name="connsiteY0" fmla="*/ 1376164 h 2355656"/>
              <a:gd name="connsiteX1" fmla="*/ 589128 w 2926218"/>
              <a:gd name="connsiteY1" fmla="*/ 2263850 h 2355656"/>
              <a:gd name="connsiteX2" fmla="*/ 1543986 w 2926218"/>
              <a:gd name="connsiteY2" fmla="*/ 2062716 h 2355656"/>
              <a:gd name="connsiteX3" fmla="*/ 2926218 w 2926218"/>
              <a:gd name="connsiteY3" fmla="*/ 0 h 235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6218" h="2355656">
                <a:moveTo>
                  <a:pt x="0" y="1376164"/>
                </a:moveTo>
                <a:cubicBezTo>
                  <a:pt x="284929" y="2108035"/>
                  <a:pt x="374308" y="2139676"/>
                  <a:pt x="589128" y="2263850"/>
                </a:cubicBezTo>
                <a:cubicBezTo>
                  <a:pt x="803948" y="2388024"/>
                  <a:pt x="1154471" y="2440024"/>
                  <a:pt x="1543986" y="2062716"/>
                </a:cubicBezTo>
                <a:cubicBezTo>
                  <a:pt x="1933501" y="1685408"/>
                  <a:pt x="2678125" y="338470"/>
                  <a:pt x="2926218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4427984" y="38675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Go Live</a:t>
            </a:r>
            <a:endParaRPr lang="pt-BR" sz="1200" dirty="0"/>
          </a:p>
        </p:txBody>
      </p:sp>
      <p:cxnSp>
        <p:nvCxnSpPr>
          <p:cNvPr id="20" name="Conector reto 19"/>
          <p:cNvCxnSpPr/>
          <p:nvPr/>
        </p:nvCxnSpPr>
        <p:spPr>
          <a:xfrm>
            <a:off x="4427984" y="3759608"/>
            <a:ext cx="0" cy="20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/>
          <p:nvPr/>
        </p:nvCxnSpPr>
        <p:spPr>
          <a:xfrm>
            <a:off x="4427984" y="1998607"/>
            <a:ext cx="0" cy="3078343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/>
          <p:nvPr/>
        </p:nvCxnSpPr>
        <p:spPr>
          <a:xfrm>
            <a:off x="6201618" y="1998606"/>
            <a:ext cx="0" cy="307180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ixaDeTexto 87"/>
          <p:cNvSpPr txBox="1"/>
          <p:nvPr/>
        </p:nvSpPr>
        <p:spPr>
          <a:xfrm>
            <a:off x="3419872" y="1758295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Capex</a:t>
            </a:r>
            <a:endParaRPr lang="pt-BR" sz="1200" dirty="0"/>
          </a:p>
        </p:txBody>
      </p:sp>
      <p:sp>
        <p:nvSpPr>
          <p:cNvPr id="89" name="CaixaDeTexto 88"/>
          <p:cNvSpPr txBox="1"/>
          <p:nvPr/>
        </p:nvSpPr>
        <p:spPr>
          <a:xfrm>
            <a:off x="5076056" y="1759262"/>
            <a:ext cx="612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O</a:t>
            </a:r>
            <a:r>
              <a:rPr lang="pt-BR" sz="1200" dirty="0" err="1" smtClean="0"/>
              <a:t>pex</a:t>
            </a:r>
            <a:endParaRPr lang="pt-BR" sz="12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123517" y="1721608"/>
            <a:ext cx="54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Opex</a:t>
            </a:r>
            <a:endParaRPr lang="pt-BR" sz="1200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6201618" y="38675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ROI</a:t>
            </a:r>
            <a:endParaRPr lang="pt-BR" sz="12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3852263" y="2747266"/>
            <a:ext cx="2876335" cy="3131504"/>
            <a:chOff x="3852263" y="2747266"/>
            <a:chExt cx="2876335" cy="3131504"/>
          </a:xfrm>
        </p:grpSpPr>
        <p:sp>
          <p:nvSpPr>
            <p:cNvPr id="31" name="Arco 30"/>
            <p:cNvSpPr/>
            <p:nvPr/>
          </p:nvSpPr>
          <p:spPr>
            <a:xfrm rot="19038172">
              <a:off x="3852263" y="2747266"/>
              <a:ext cx="2876335" cy="3131504"/>
            </a:xfrm>
            <a:prstGeom prst="arc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57" name="Conector reto 2056"/>
            <p:cNvCxnSpPr>
              <a:stCxn id="31" idx="0"/>
            </p:cNvCxnSpPr>
            <p:nvPr/>
          </p:nvCxnSpPr>
          <p:spPr>
            <a:xfrm flipV="1">
              <a:off x="4228658" y="3115615"/>
              <a:ext cx="9907" cy="46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/>
            <p:cNvCxnSpPr>
              <a:stCxn id="31" idx="0"/>
            </p:cNvCxnSpPr>
            <p:nvPr/>
          </p:nvCxnSpPr>
          <p:spPr>
            <a:xfrm>
              <a:off x="4228658" y="3162271"/>
              <a:ext cx="553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CaixaDeTexto 112"/>
          <p:cNvSpPr txBox="1"/>
          <p:nvPr/>
        </p:nvSpPr>
        <p:spPr>
          <a:xfrm>
            <a:off x="4914393" y="283861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Pay</a:t>
            </a:r>
            <a:r>
              <a:rPr lang="pt-BR" sz="1200" dirty="0" smtClean="0"/>
              <a:t> </a:t>
            </a:r>
            <a:r>
              <a:rPr lang="pt-BR" sz="1200" dirty="0" err="1" smtClean="0"/>
              <a:t>back</a:t>
            </a:r>
            <a:endParaRPr lang="pt-BR" sz="1200" dirty="0"/>
          </a:p>
        </p:txBody>
      </p:sp>
      <p:cxnSp>
        <p:nvCxnSpPr>
          <p:cNvPr id="116" name="Conector reto 115"/>
          <p:cNvCxnSpPr/>
          <p:nvPr/>
        </p:nvCxnSpPr>
        <p:spPr>
          <a:xfrm>
            <a:off x="6206802" y="3766076"/>
            <a:ext cx="0" cy="20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3381626" y="386751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to 118"/>
          <p:cNvCxnSpPr/>
          <p:nvPr/>
        </p:nvCxnSpPr>
        <p:spPr>
          <a:xfrm>
            <a:off x="3171930" y="386104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/>
          <p:nvPr/>
        </p:nvCxnSpPr>
        <p:spPr>
          <a:xfrm>
            <a:off x="3534026" y="386104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reto 127"/>
          <p:cNvCxnSpPr/>
          <p:nvPr/>
        </p:nvCxnSpPr>
        <p:spPr>
          <a:xfrm>
            <a:off x="3727084" y="3861048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/>
          <p:cNvCxnSpPr/>
          <p:nvPr/>
        </p:nvCxnSpPr>
        <p:spPr>
          <a:xfrm>
            <a:off x="3894981" y="386751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reto 130"/>
          <p:cNvCxnSpPr/>
          <p:nvPr/>
        </p:nvCxnSpPr>
        <p:spPr>
          <a:xfrm>
            <a:off x="4067944" y="385811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>
            <a:off x="4248472" y="385811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/>
          <p:cNvSpPr txBox="1"/>
          <p:nvPr/>
        </p:nvSpPr>
        <p:spPr>
          <a:xfrm>
            <a:off x="4126869" y="5229200"/>
            <a:ext cx="7875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Sprints</a:t>
            </a:r>
            <a:r>
              <a:rPr lang="pt-BR" sz="1200" dirty="0" smtClean="0"/>
              <a:t> </a:t>
            </a:r>
          </a:p>
        </p:txBody>
      </p:sp>
      <p:cxnSp>
        <p:nvCxnSpPr>
          <p:cNvPr id="55" name="Conector de seta reta 54"/>
          <p:cNvCxnSpPr/>
          <p:nvPr/>
        </p:nvCxnSpPr>
        <p:spPr>
          <a:xfrm flipV="1">
            <a:off x="3275856" y="5229200"/>
            <a:ext cx="0" cy="351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aixaDeTexto 133"/>
          <p:cNvSpPr txBox="1"/>
          <p:nvPr/>
        </p:nvSpPr>
        <p:spPr>
          <a:xfrm>
            <a:off x="2906554" y="5581138"/>
            <a:ext cx="738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Fura-fila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135" name="CaixaDeTexto 134"/>
          <p:cNvSpPr txBox="1"/>
          <p:nvPr/>
        </p:nvSpPr>
        <p:spPr>
          <a:xfrm>
            <a:off x="5076056" y="5229200"/>
            <a:ext cx="271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Riscos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Tecnológicos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RH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Tempo e custo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smtClean="0"/>
              <a:t>Negócios (necessidade de feedback -&gt; </a:t>
            </a:r>
            <a:r>
              <a:rPr lang="pt-BR" sz="1050" dirty="0" err="1" smtClean="0"/>
              <a:t>KPIs</a:t>
            </a:r>
            <a:r>
              <a:rPr lang="pt-BR" sz="1050" dirty="0" smtClean="0"/>
              <a:t>)</a:t>
            </a:r>
            <a:endParaRPr lang="pt-BR" sz="1200" dirty="0" smtClean="0"/>
          </a:p>
        </p:txBody>
      </p:sp>
      <p:sp>
        <p:nvSpPr>
          <p:cNvPr id="167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169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0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171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2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3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4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175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6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7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8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79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80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81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2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4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5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6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7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89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190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1" name="Rectangle 17"/>
          <p:cNvSpPr>
            <a:spLocks noChangeArrowheads="1"/>
          </p:cNvSpPr>
          <p:nvPr/>
        </p:nvSpPr>
        <p:spPr bwMode="auto">
          <a:xfrm>
            <a:off x="143602" y="3465065"/>
            <a:ext cx="992148" cy="47833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2" name="Rectangle 16"/>
          <p:cNvSpPr>
            <a:spLocks noChangeArrowheads="1"/>
          </p:cNvSpPr>
          <p:nvPr/>
        </p:nvSpPr>
        <p:spPr bwMode="auto">
          <a:xfrm>
            <a:off x="145128" y="345800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Entregas encavaladas</a:t>
            </a:r>
            <a:endParaRPr lang="pt-BR" sz="900" dirty="0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7075" y="394917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Fura-fila</a:t>
            </a:r>
            <a:endParaRPr lang="pt-BR" sz="900" dirty="0"/>
          </a:p>
        </p:txBody>
      </p:sp>
      <p:sp>
        <p:nvSpPr>
          <p:cNvPr id="188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4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5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3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96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87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  <p:bldP spid="16" grpId="0" animBg="1"/>
      <p:bldP spid="74" grpId="0"/>
      <p:bldP spid="88" grpId="0"/>
      <p:bldP spid="89" grpId="0"/>
      <p:bldP spid="90" grpId="0"/>
      <p:bldP spid="91" grpId="0"/>
      <p:bldP spid="113" grpId="0"/>
      <p:bldP spid="133" grpId="0"/>
      <p:bldP spid="134" grpId="0"/>
      <p:bldP spid="135" grpId="0"/>
      <p:bldP spid="20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85293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Soluções propostas pelo </a:t>
            </a:r>
            <a:r>
              <a:rPr lang="pt-BR" sz="3200" dirty="0" err="1" smtClean="0"/>
              <a:t>Scrum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8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14</a:t>
            </a:fld>
            <a:endParaRPr lang="pt-BR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Fura-fila</a:t>
            </a:r>
            <a:endParaRPr lang="pt-BR" sz="900" dirty="0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325035" y="103218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Conversa</a:t>
            </a:r>
            <a:r>
              <a:rPr lang="en-US" sz="2400" dirty="0"/>
              <a:t> entre </a:t>
            </a:r>
            <a:r>
              <a:rPr lang="en-US" sz="2400" dirty="0" err="1"/>
              <a:t>os</a:t>
            </a:r>
            <a:r>
              <a:rPr lang="en-US" sz="2400" dirty="0"/>
              <a:t> P.O.s</a:t>
            </a:r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143466" y="3480867"/>
            <a:ext cx="992148" cy="46253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43466" y="3456035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Entregas encavaladas</a:t>
            </a:r>
            <a:endParaRPr lang="pt-BR" sz="900" dirty="0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grpSp>
        <p:nvGrpSpPr>
          <p:cNvPr id="68" name="Grupo 67"/>
          <p:cNvGrpSpPr/>
          <p:nvPr/>
        </p:nvGrpSpPr>
        <p:grpSpPr>
          <a:xfrm>
            <a:off x="3707904" y="2473386"/>
            <a:ext cx="104154" cy="323657"/>
            <a:chOff x="2843808" y="2492896"/>
            <a:chExt cx="1008112" cy="2592288"/>
          </a:xfrm>
        </p:grpSpPr>
        <p:sp>
          <p:nvSpPr>
            <p:cNvPr id="69" name="Elipse 68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71" name="Conector reto 70"/>
            <p:cNvCxnSpPr>
              <a:stCxn id="69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to 75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to 76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upo 77"/>
          <p:cNvGrpSpPr/>
          <p:nvPr/>
        </p:nvGrpSpPr>
        <p:grpSpPr>
          <a:xfrm>
            <a:off x="4283968" y="2473386"/>
            <a:ext cx="104154" cy="323657"/>
            <a:chOff x="2843808" y="2492896"/>
            <a:chExt cx="1008112" cy="2592288"/>
          </a:xfrm>
        </p:grpSpPr>
        <p:sp>
          <p:nvSpPr>
            <p:cNvPr id="79" name="Elipse 78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80" name="Conector reto 79"/>
            <p:cNvCxnSpPr>
              <a:stCxn id="79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ector reto 80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reto 82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o 84"/>
          <p:cNvGrpSpPr/>
          <p:nvPr/>
        </p:nvGrpSpPr>
        <p:grpSpPr>
          <a:xfrm>
            <a:off x="4755878" y="2473148"/>
            <a:ext cx="104154" cy="323657"/>
            <a:chOff x="2843808" y="2492896"/>
            <a:chExt cx="1008112" cy="2592288"/>
          </a:xfrm>
        </p:grpSpPr>
        <p:sp>
          <p:nvSpPr>
            <p:cNvPr id="86" name="Elipse 85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2" name="Conector reto 91"/>
            <p:cNvCxnSpPr>
              <a:stCxn id="86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upo 95"/>
          <p:cNvGrpSpPr/>
          <p:nvPr/>
        </p:nvGrpSpPr>
        <p:grpSpPr>
          <a:xfrm>
            <a:off x="5259934" y="2473148"/>
            <a:ext cx="104154" cy="323657"/>
            <a:chOff x="2843808" y="2492896"/>
            <a:chExt cx="1008112" cy="2592288"/>
          </a:xfrm>
        </p:grpSpPr>
        <p:sp>
          <p:nvSpPr>
            <p:cNvPr id="97" name="Elipse 96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98" name="Conector reto 97"/>
            <p:cNvCxnSpPr>
              <a:stCxn id="97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to 98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to 100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o 101"/>
          <p:cNvGrpSpPr/>
          <p:nvPr/>
        </p:nvGrpSpPr>
        <p:grpSpPr>
          <a:xfrm>
            <a:off x="5835998" y="2473148"/>
            <a:ext cx="104154" cy="323657"/>
            <a:chOff x="2843808" y="2492896"/>
            <a:chExt cx="1008112" cy="2592288"/>
          </a:xfrm>
        </p:grpSpPr>
        <p:sp>
          <p:nvSpPr>
            <p:cNvPr id="103" name="Elipse 102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04" name="Conector reto 103"/>
            <p:cNvCxnSpPr>
              <a:stCxn id="103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reto 106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upo 107"/>
          <p:cNvGrpSpPr/>
          <p:nvPr/>
        </p:nvGrpSpPr>
        <p:grpSpPr>
          <a:xfrm>
            <a:off x="4379842" y="4454607"/>
            <a:ext cx="104154" cy="323657"/>
            <a:chOff x="2843808" y="2492896"/>
            <a:chExt cx="1008112" cy="2592288"/>
          </a:xfrm>
        </p:grpSpPr>
        <p:sp>
          <p:nvSpPr>
            <p:cNvPr id="109" name="Elipse 108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10" name="Conector reto 109"/>
            <p:cNvCxnSpPr>
              <a:stCxn id="109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to 113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to 114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upo 116"/>
          <p:cNvGrpSpPr/>
          <p:nvPr/>
        </p:nvGrpSpPr>
        <p:grpSpPr>
          <a:xfrm>
            <a:off x="4650331" y="4454040"/>
            <a:ext cx="104154" cy="323657"/>
            <a:chOff x="2843808" y="2492896"/>
            <a:chExt cx="1008112" cy="2592288"/>
          </a:xfrm>
        </p:grpSpPr>
        <p:sp>
          <p:nvSpPr>
            <p:cNvPr id="118" name="Elipse 117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0" name="Conector reto 119"/>
            <p:cNvCxnSpPr>
              <a:stCxn id="118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upo 123"/>
          <p:cNvGrpSpPr/>
          <p:nvPr/>
        </p:nvGrpSpPr>
        <p:grpSpPr>
          <a:xfrm>
            <a:off x="4918432" y="4454040"/>
            <a:ext cx="104154" cy="323657"/>
            <a:chOff x="2843808" y="2492896"/>
            <a:chExt cx="1008112" cy="2592288"/>
          </a:xfrm>
        </p:grpSpPr>
        <p:sp>
          <p:nvSpPr>
            <p:cNvPr id="125" name="Elipse 124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26" name="Conector reto 125"/>
            <p:cNvCxnSpPr>
              <a:stCxn id="125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to 135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ector reto 136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o 32"/>
          <p:cNvGrpSpPr/>
          <p:nvPr/>
        </p:nvGrpSpPr>
        <p:grpSpPr>
          <a:xfrm>
            <a:off x="5156827" y="4451432"/>
            <a:ext cx="170063" cy="326265"/>
            <a:chOff x="5060953" y="4451432"/>
            <a:chExt cx="170063" cy="326265"/>
          </a:xfrm>
        </p:grpSpPr>
        <p:sp>
          <p:nvSpPr>
            <p:cNvPr id="145" name="Forma livre 144"/>
            <p:cNvSpPr/>
            <p:nvPr/>
          </p:nvSpPr>
          <p:spPr>
            <a:xfrm flipH="1">
              <a:off x="5060953" y="4454607"/>
              <a:ext cx="89102" cy="78200"/>
            </a:xfrm>
            <a:custGeom>
              <a:avLst/>
              <a:gdLst>
                <a:gd name="connsiteX0" fmla="*/ 0 w 193675"/>
                <a:gd name="connsiteY0" fmla="*/ 4001 h 156401"/>
                <a:gd name="connsiteX1" fmla="*/ 73025 w 193675"/>
                <a:gd name="connsiteY1" fmla="*/ 16701 h 156401"/>
                <a:gd name="connsiteX2" fmla="*/ 130175 w 193675"/>
                <a:gd name="connsiteY2" fmla="*/ 137351 h 156401"/>
                <a:gd name="connsiteX3" fmla="*/ 193675 w 193675"/>
                <a:gd name="connsiteY3" fmla="*/ 156401 h 15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75" h="156401">
                  <a:moveTo>
                    <a:pt x="0" y="4001"/>
                  </a:moveTo>
                  <a:cubicBezTo>
                    <a:pt x="25664" y="-762"/>
                    <a:pt x="51329" y="-5524"/>
                    <a:pt x="73025" y="16701"/>
                  </a:cubicBezTo>
                  <a:cubicBezTo>
                    <a:pt x="94721" y="38926"/>
                    <a:pt x="110067" y="114068"/>
                    <a:pt x="130175" y="137351"/>
                  </a:cubicBezTo>
                  <a:cubicBezTo>
                    <a:pt x="150283" y="160634"/>
                    <a:pt x="174096" y="150051"/>
                    <a:pt x="193675" y="1564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Grupo 26"/>
            <p:cNvGrpSpPr/>
            <p:nvPr/>
          </p:nvGrpSpPr>
          <p:grpSpPr>
            <a:xfrm>
              <a:off x="5093323" y="4451432"/>
              <a:ext cx="137693" cy="326265"/>
              <a:chOff x="5274813" y="4463184"/>
              <a:chExt cx="137693" cy="326265"/>
            </a:xfrm>
          </p:grpSpPr>
          <p:grpSp>
            <p:nvGrpSpPr>
              <p:cNvPr id="139" name="Grupo 138"/>
              <p:cNvGrpSpPr/>
              <p:nvPr/>
            </p:nvGrpSpPr>
            <p:grpSpPr>
              <a:xfrm>
                <a:off x="5274813" y="4465792"/>
                <a:ext cx="104154" cy="323657"/>
                <a:chOff x="2843808" y="2492896"/>
                <a:chExt cx="1008112" cy="2592288"/>
              </a:xfrm>
            </p:grpSpPr>
            <p:sp>
              <p:nvSpPr>
                <p:cNvPr id="140" name="Elipse 139"/>
                <p:cNvSpPr/>
                <p:nvPr/>
              </p:nvSpPr>
              <p:spPr>
                <a:xfrm>
                  <a:off x="2987824" y="2492896"/>
                  <a:ext cx="720080" cy="7293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>
                    <a:ln w="18415" cmpd="sng">
                      <a:solidFill>
                        <a:srgbClr val="FFFFFF"/>
                      </a:solidFill>
                      <a:prstDash val="solid"/>
                    </a:ln>
                    <a:noFill/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41" name="Conector reto 140"/>
                <p:cNvCxnSpPr>
                  <a:stCxn id="140" idx="4"/>
                </p:cNvCxnSpPr>
                <p:nvPr/>
              </p:nvCxnSpPr>
              <p:spPr>
                <a:xfrm>
                  <a:off x="3347864" y="3222268"/>
                  <a:ext cx="0" cy="14308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reto 141"/>
                <p:cNvCxnSpPr/>
                <p:nvPr/>
              </p:nvCxnSpPr>
              <p:spPr>
                <a:xfrm>
                  <a:off x="2843808" y="3789040"/>
                  <a:ext cx="100811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reto 142"/>
                <p:cNvCxnSpPr/>
                <p:nvPr/>
              </p:nvCxnSpPr>
              <p:spPr>
                <a:xfrm>
                  <a:off x="3347864" y="4653136"/>
                  <a:ext cx="288032" cy="4320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reto 143"/>
                <p:cNvCxnSpPr/>
                <p:nvPr/>
              </p:nvCxnSpPr>
              <p:spPr>
                <a:xfrm flipH="1">
                  <a:off x="2987824" y="4653136"/>
                  <a:ext cx="360040" cy="4320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" name="Forma livre 3"/>
              <p:cNvSpPr/>
              <p:nvPr/>
            </p:nvSpPr>
            <p:spPr>
              <a:xfrm>
                <a:off x="5315669" y="4463184"/>
                <a:ext cx="96837" cy="78200"/>
              </a:xfrm>
              <a:custGeom>
                <a:avLst/>
                <a:gdLst>
                  <a:gd name="connsiteX0" fmla="*/ 0 w 193675"/>
                  <a:gd name="connsiteY0" fmla="*/ 4001 h 156401"/>
                  <a:gd name="connsiteX1" fmla="*/ 73025 w 193675"/>
                  <a:gd name="connsiteY1" fmla="*/ 16701 h 156401"/>
                  <a:gd name="connsiteX2" fmla="*/ 130175 w 193675"/>
                  <a:gd name="connsiteY2" fmla="*/ 137351 h 156401"/>
                  <a:gd name="connsiteX3" fmla="*/ 193675 w 193675"/>
                  <a:gd name="connsiteY3" fmla="*/ 156401 h 15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675" h="156401">
                    <a:moveTo>
                      <a:pt x="0" y="4001"/>
                    </a:moveTo>
                    <a:cubicBezTo>
                      <a:pt x="25664" y="-762"/>
                      <a:pt x="51329" y="-5524"/>
                      <a:pt x="73025" y="16701"/>
                    </a:cubicBezTo>
                    <a:cubicBezTo>
                      <a:pt x="94721" y="38926"/>
                      <a:pt x="110067" y="114068"/>
                      <a:pt x="130175" y="137351"/>
                    </a:cubicBezTo>
                    <a:cubicBezTo>
                      <a:pt x="150283" y="160634"/>
                      <a:pt x="174096" y="150051"/>
                      <a:pt x="193675" y="1564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Triângulo isósceles 5"/>
              <p:cNvSpPr/>
              <p:nvPr/>
            </p:nvSpPr>
            <p:spPr>
              <a:xfrm>
                <a:off x="5281088" y="4604202"/>
                <a:ext cx="89274" cy="134857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0" name="Conector reto 9"/>
              <p:cNvCxnSpPr/>
              <p:nvPr/>
            </p:nvCxnSpPr>
            <p:spPr>
              <a:xfrm>
                <a:off x="5326975" y="4633221"/>
                <a:ext cx="0" cy="97523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6" name="CaixaDeTexto 145"/>
          <p:cNvSpPr txBox="1"/>
          <p:nvPr/>
        </p:nvSpPr>
        <p:spPr>
          <a:xfrm>
            <a:off x="4568141" y="2096031"/>
            <a:ext cx="525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P.O.s</a:t>
            </a:r>
            <a:endParaRPr lang="pt-BR" sz="1200" dirty="0"/>
          </a:p>
        </p:txBody>
      </p:sp>
      <p:sp>
        <p:nvSpPr>
          <p:cNvPr id="147" name="CaixaDeTexto 146"/>
          <p:cNvSpPr txBox="1"/>
          <p:nvPr/>
        </p:nvSpPr>
        <p:spPr>
          <a:xfrm>
            <a:off x="4735183" y="4932015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BI</a:t>
            </a:r>
            <a:endParaRPr lang="pt-BR" sz="1200" dirty="0"/>
          </a:p>
        </p:txBody>
      </p:sp>
      <p:cxnSp>
        <p:nvCxnSpPr>
          <p:cNvPr id="29" name="Conector de seta reta 28"/>
          <p:cNvCxnSpPr/>
          <p:nvPr/>
        </p:nvCxnSpPr>
        <p:spPr>
          <a:xfrm>
            <a:off x="3789739" y="2977669"/>
            <a:ext cx="514160" cy="109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Conector de seta reta 2047"/>
          <p:cNvCxnSpPr/>
          <p:nvPr/>
        </p:nvCxnSpPr>
        <p:spPr>
          <a:xfrm>
            <a:off x="4400613" y="2977669"/>
            <a:ext cx="109206" cy="109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" name="Conector de seta reta 2049"/>
          <p:cNvCxnSpPr/>
          <p:nvPr/>
        </p:nvCxnSpPr>
        <p:spPr>
          <a:xfrm>
            <a:off x="4822834" y="2977669"/>
            <a:ext cx="0" cy="109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Conector de seta reta 2051"/>
          <p:cNvCxnSpPr/>
          <p:nvPr/>
        </p:nvCxnSpPr>
        <p:spPr>
          <a:xfrm flipH="1">
            <a:off x="5138208" y="2977669"/>
            <a:ext cx="214968" cy="109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Conector de seta reta 2053"/>
          <p:cNvCxnSpPr/>
          <p:nvPr/>
        </p:nvCxnSpPr>
        <p:spPr>
          <a:xfrm flipH="1">
            <a:off x="5412507" y="2977669"/>
            <a:ext cx="398508" cy="1099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156"/>
          <p:cNvGrpSpPr/>
          <p:nvPr/>
        </p:nvGrpSpPr>
        <p:grpSpPr>
          <a:xfrm>
            <a:off x="4791062" y="3527370"/>
            <a:ext cx="104154" cy="323657"/>
            <a:chOff x="2843808" y="2492896"/>
            <a:chExt cx="1008112" cy="2592288"/>
          </a:xfrm>
        </p:grpSpPr>
        <p:sp>
          <p:nvSpPr>
            <p:cNvPr id="158" name="Elipse 157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59" name="Conector reto 158"/>
            <p:cNvCxnSpPr>
              <a:stCxn id="158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to 160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reto 161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upo 162"/>
          <p:cNvGrpSpPr/>
          <p:nvPr/>
        </p:nvGrpSpPr>
        <p:grpSpPr>
          <a:xfrm>
            <a:off x="4527402" y="4457215"/>
            <a:ext cx="104154" cy="323657"/>
            <a:chOff x="2843808" y="2492896"/>
            <a:chExt cx="1008112" cy="2592288"/>
          </a:xfrm>
        </p:grpSpPr>
        <p:sp>
          <p:nvSpPr>
            <p:cNvPr id="164" name="Elipse 163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65" name="Conector reto 164"/>
            <p:cNvCxnSpPr>
              <a:stCxn id="164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reto 165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ector reto 167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Grupo 168"/>
          <p:cNvGrpSpPr/>
          <p:nvPr/>
        </p:nvGrpSpPr>
        <p:grpSpPr>
          <a:xfrm>
            <a:off x="4795503" y="4457215"/>
            <a:ext cx="104154" cy="323657"/>
            <a:chOff x="2843808" y="2492896"/>
            <a:chExt cx="1008112" cy="2592288"/>
          </a:xfrm>
        </p:grpSpPr>
        <p:sp>
          <p:nvSpPr>
            <p:cNvPr id="170" name="Elipse 169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71" name="Conector reto 170"/>
            <p:cNvCxnSpPr>
              <a:stCxn id="170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reto 171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to 173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upo 174"/>
          <p:cNvGrpSpPr/>
          <p:nvPr/>
        </p:nvGrpSpPr>
        <p:grpSpPr>
          <a:xfrm>
            <a:off x="5033898" y="4454607"/>
            <a:ext cx="170063" cy="326265"/>
            <a:chOff x="5060953" y="4451432"/>
            <a:chExt cx="170063" cy="326265"/>
          </a:xfrm>
        </p:grpSpPr>
        <p:sp>
          <p:nvSpPr>
            <p:cNvPr id="176" name="Forma livre 175"/>
            <p:cNvSpPr/>
            <p:nvPr/>
          </p:nvSpPr>
          <p:spPr>
            <a:xfrm flipH="1">
              <a:off x="5060953" y="4454607"/>
              <a:ext cx="89102" cy="78200"/>
            </a:xfrm>
            <a:custGeom>
              <a:avLst/>
              <a:gdLst>
                <a:gd name="connsiteX0" fmla="*/ 0 w 193675"/>
                <a:gd name="connsiteY0" fmla="*/ 4001 h 156401"/>
                <a:gd name="connsiteX1" fmla="*/ 73025 w 193675"/>
                <a:gd name="connsiteY1" fmla="*/ 16701 h 156401"/>
                <a:gd name="connsiteX2" fmla="*/ 130175 w 193675"/>
                <a:gd name="connsiteY2" fmla="*/ 137351 h 156401"/>
                <a:gd name="connsiteX3" fmla="*/ 193675 w 193675"/>
                <a:gd name="connsiteY3" fmla="*/ 156401 h 156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75" h="156401">
                  <a:moveTo>
                    <a:pt x="0" y="4001"/>
                  </a:moveTo>
                  <a:cubicBezTo>
                    <a:pt x="25664" y="-762"/>
                    <a:pt x="51329" y="-5524"/>
                    <a:pt x="73025" y="16701"/>
                  </a:cubicBezTo>
                  <a:cubicBezTo>
                    <a:pt x="94721" y="38926"/>
                    <a:pt x="110067" y="114068"/>
                    <a:pt x="130175" y="137351"/>
                  </a:cubicBezTo>
                  <a:cubicBezTo>
                    <a:pt x="150283" y="160634"/>
                    <a:pt x="174096" y="150051"/>
                    <a:pt x="193675" y="1564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7" name="Grupo 176"/>
            <p:cNvGrpSpPr/>
            <p:nvPr/>
          </p:nvGrpSpPr>
          <p:grpSpPr>
            <a:xfrm>
              <a:off x="5093323" y="4451432"/>
              <a:ext cx="137693" cy="326265"/>
              <a:chOff x="5274813" y="4463184"/>
              <a:chExt cx="137693" cy="326265"/>
            </a:xfrm>
          </p:grpSpPr>
          <p:grpSp>
            <p:nvGrpSpPr>
              <p:cNvPr id="178" name="Grupo 177"/>
              <p:cNvGrpSpPr/>
              <p:nvPr/>
            </p:nvGrpSpPr>
            <p:grpSpPr>
              <a:xfrm>
                <a:off x="5274813" y="4465792"/>
                <a:ext cx="104154" cy="323657"/>
                <a:chOff x="2843808" y="2492896"/>
                <a:chExt cx="1008112" cy="2592288"/>
              </a:xfrm>
            </p:grpSpPr>
            <p:sp>
              <p:nvSpPr>
                <p:cNvPr id="182" name="Elipse 181"/>
                <p:cNvSpPr/>
                <p:nvPr/>
              </p:nvSpPr>
              <p:spPr>
                <a:xfrm>
                  <a:off x="2987824" y="2492896"/>
                  <a:ext cx="720080" cy="7293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600">
                    <a:ln w="18415" cmpd="sng">
                      <a:solidFill>
                        <a:srgbClr val="FFFFFF"/>
                      </a:solidFill>
                      <a:prstDash val="solid"/>
                    </a:ln>
                    <a:noFill/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endParaRPr>
                </a:p>
              </p:txBody>
            </p:sp>
            <p:cxnSp>
              <p:nvCxnSpPr>
                <p:cNvPr id="183" name="Conector reto 182"/>
                <p:cNvCxnSpPr>
                  <a:stCxn id="182" idx="4"/>
                </p:cNvCxnSpPr>
                <p:nvPr/>
              </p:nvCxnSpPr>
              <p:spPr>
                <a:xfrm>
                  <a:off x="3347864" y="3222268"/>
                  <a:ext cx="0" cy="143086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ector reto 183"/>
                <p:cNvCxnSpPr/>
                <p:nvPr/>
              </p:nvCxnSpPr>
              <p:spPr>
                <a:xfrm>
                  <a:off x="2843808" y="3789040"/>
                  <a:ext cx="1008112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to 184"/>
                <p:cNvCxnSpPr/>
                <p:nvPr/>
              </p:nvCxnSpPr>
              <p:spPr>
                <a:xfrm>
                  <a:off x="3347864" y="4653136"/>
                  <a:ext cx="288032" cy="4320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ector reto 185"/>
                <p:cNvCxnSpPr/>
                <p:nvPr/>
              </p:nvCxnSpPr>
              <p:spPr>
                <a:xfrm flipH="1">
                  <a:off x="2987824" y="4653136"/>
                  <a:ext cx="360040" cy="432048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9" name="Forma livre 178"/>
              <p:cNvSpPr/>
              <p:nvPr/>
            </p:nvSpPr>
            <p:spPr>
              <a:xfrm>
                <a:off x="5315669" y="4463184"/>
                <a:ext cx="96837" cy="78200"/>
              </a:xfrm>
              <a:custGeom>
                <a:avLst/>
                <a:gdLst>
                  <a:gd name="connsiteX0" fmla="*/ 0 w 193675"/>
                  <a:gd name="connsiteY0" fmla="*/ 4001 h 156401"/>
                  <a:gd name="connsiteX1" fmla="*/ 73025 w 193675"/>
                  <a:gd name="connsiteY1" fmla="*/ 16701 h 156401"/>
                  <a:gd name="connsiteX2" fmla="*/ 130175 w 193675"/>
                  <a:gd name="connsiteY2" fmla="*/ 137351 h 156401"/>
                  <a:gd name="connsiteX3" fmla="*/ 193675 w 193675"/>
                  <a:gd name="connsiteY3" fmla="*/ 156401 h 156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3675" h="156401">
                    <a:moveTo>
                      <a:pt x="0" y="4001"/>
                    </a:moveTo>
                    <a:cubicBezTo>
                      <a:pt x="25664" y="-762"/>
                      <a:pt x="51329" y="-5524"/>
                      <a:pt x="73025" y="16701"/>
                    </a:cubicBezTo>
                    <a:cubicBezTo>
                      <a:pt x="94721" y="38926"/>
                      <a:pt x="110067" y="114068"/>
                      <a:pt x="130175" y="137351"/>
                    </a:cubicBezTo>
                    <a:cubicBezTo>
                      <a:pt x="150283" y="160634"/>
                      <a:pt x="174096" y="150051"/>
                      <a:pt x="193675" y="15640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Triângulo isósceles 179"/>
              <p:cNvSpPr/>
              <p:nvPr/>
            </p:nvSpPr>
            <p:spPr>
              <a:xfrm>
                <a:off x="5281088" y="4604202"/>
                <a:ext cx="89274" cy="134857"/>
              </a:xfrm>
              <a:prstGeom prst="triangl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81" name="Conector reto 180"/>
              <p:cNvCxnSpPr/>
              <p:nvPr/>
            </p:nvCxnSpPr>
            <p:spPr>
              <a:xfrm>
                <a:off x="5326975" y="4633221"/>
                <a:ext cx="0" cy="97523"/>
              </a:xfrm>
              <a:prstGeom prst="line">
                <a:avLst/>
              </a:prstGeom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7" name="Grupo 186"/>
          <p:cNvGrpSpPr/>
          <p:nvPr/>
        </p:nvGrpSpPr>
        <p:grpSpPr>
          <a:xfrm>
            <a:off x="4281687" y="2473386"/>
            <a:ext cx="104154" cy="323657"/>
            <a:chOff x="2843808" y="2492896"/>
            <a:chExt cx="1008112" cy="2592288"/>
          </a:xfrm>
        </p:grpSpPr>
        <p:sp>
          <p:nvSpPr>
            <p:cNvPr id="188" name="Elipse 187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89" name="Conector reto 188"/>
            <p:cNvCxnSpPr>
              <a:stCxn id="188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upo 192"/>
          <p:cNvGrpSpPr/>
          <p:nvPr/>
        </p:nvGrpSpPr>
        <p:grpSpPr>
          <a:xfrm>
            <a:off x="4515254" y="2473386"/>
            <a:ext cx="104154" cy="323657"/>
            <a:chOff x="2843808" y="2492896"/>
            <a:chExt cx="1008112" cy="2592288"/>
          </a:xfrm>
        </p:grpSpPr>
        <p:sp>
          <p:nvSpPr>
            <p:cNvPr id="194" name="Elipse 193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195" name="Conector reto 194"/>
            <p:cNvCxnSpPr>
              <a:stCxn id="194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ector reto 195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ector reto 196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ector reto 197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o 198"/>
          <p:cNvGrpSpPr/>
          <p:nvPr/>
        </p:nvGrpSpPr>
        <p:grpSpPr>
          <a:xfrm>
            <a:off x="4760679" y="2473148"/>
            <a:ext cx="104154" cy="323657"/>
            <a:chOff x="2843808" y="2492896"/>
            <a:chExt cx="1008112" cy="2592288"/>
          </a:xfrm>
        </p:grpSpPr>
        <p:sp>
          <p:nvSpPr>
            <p:cNvPr id="200" name="Elipse 199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01" name="Conector reto 200"/>
            <p:cNvCxnSpPr>
              <a:stCxn id="200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ector reto 201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to 202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ector reto 203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upo 204"/>
          <p:cNvGrpSpPr/>
          <p:nvPr/>
        </p:nvGrpSpPr>
        <p:grpSpPr>
          <a:xfrm>
            <a:off x="4981836" y="2473148"/>
            <a:ext cx="104154" cy="323657"/>
            <a:chOff x="2843808" y="2492896"/>
            <a:chExt cx="1008112" cy="2592288"/>
          </a:xfrm>
        </p:grpSpPr>
        <p:sp>
          <p:nvSpPr>
            <p:cNvPr id="206" name="Elipse 205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07" name="Conector reto 206"/>
            <p:cNvCxnSpPr>
              <a:stCxn id="206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ector reto 207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ector reto 208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ector reto 209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upo 210"/>
          <p:cNvGrpSpPr/>
          <p:nvPr/>
        </p:nvGrpSpPr>
        <p:grpSpPr>
          <a:xfrm>
            <a:off x="5195472" y="2473148"/>
            <a:ext cx="104154" cy="323657"/>
            <a:chOff x="2843808" y="2492896"/>
            <a:chExt cx="1008112" cy="2592288"/>
          </a:xfrm>
        </p:grpSpPr>
        <p:sp>
          <p:nvSpPr>
            <p:cNvPr id="212" name="Elipse 211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213" name="Conector reto 212"/>
            <p:cNvCxnSpPr>
              <a:stCxn id="212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 reto 214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ector reto 215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tângulo 38"/>
          <p:cNvSpPr/>
          <p:nvPr/>
        </p:nvSpPr>
        <p:spPr>
          <a:xfrm>
            <a:off x="3365781" y="1993582"/>
            <a:ext cx="2880320" cy="195378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8" name="Retângulo 217"/>
          <p:cNvSpPr/>
          <p:nvPr/>
        </p:nvSpPr>
        <p:spPr>
          <a:xfrm>
            <a:off x="3365781" y="3251529"/>
            <a:ext cx="2880320" cy="195378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/>
          <p:cNvCxnSpPr/>
          <p:nvPr/>
        </p:nvCxnSpPr>
        <p:spPr>
          <a:xfrm>
            <a:off x="4489483" y="2975501"/>
            <a:ext cx="242683" cy="489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de seta reta 220"/>
          <p:cNvCxnSpPr/>
          <p:nvPr/>
        </p:nvCxnSpPr>
        <p:spPr>
          <a:xfrm flipH="1">
            <a:off x="4924985" y="2977669"/>
            <a:ext cx="261373" cy="48953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de seta reta 222"/>
          <p:cNvCxnSpPr/>
          <p:nvPr/>
        </p:nvCxnSpPr>
        <p:spPr>
          <a:xfrm>
            <a:off x="4821069" y="2934614"/>
            <a:ext cx="9663" cy="5428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de seta reta 225"/>
          <p:cNvCxnSpPr/>
          <p:nvPr/>
        </p:nvCxnSpPr>
        <p:spPr>
          <a:xfrm>
            <a:off x="4875373" y="3955253"/>
            <a:ext cx="210617" cy="4098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de seta reta 226"/>
          <p:cNvCxnSpPr/>
          <p:nvPr/>
        </p:nvCxnSpPr>
        <p:spPr>
          <a:xfrm flipH="1">
            <a:off x="4571318" y="3947371"/>
            <a:ext cx="218039" cy="41773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de seta reta 228"/>
          <p:cNvCxnSpPr/>
          <p:nvPr/>
        </p:nvCxnSpPr>
        <p:spPr>
          <a:xfrm>
            <a:off x="4830016" y="3958716"/>
            <a:ext cx="15137" cy="4063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CaixaDeTexto 231"/>
          <p:cNvSpPr txBox="1"/>
          <p:nvPr/>
        </p:nvSpPr>
        <p:spPr>
          <a:xfrm>
            <a:off x="6300192" y="34169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Time box</a:t>
            </a:r>
            <a:endParaRPr lang="pt-BR" sz="12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4953327" y="3569259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P.O. BI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1738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146" grpId="2"/>
      <p:bldP spid="147" grpId="0"/>
      <p:bldP spid="147" grpId="1"/>
      <p:bldP spid="147" grpId="2"/>
      <p:bldP spid="39" grpId="0" animBg="1"/>
      <p:bldP spid="39" grpId="1" animBg="1"/>
      <p:bldP spid="218" grpId="0" animBg="1"/>
      <p:bldP spid="232" grpId="0"/>
      <p:bldP spid="2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15</a:t>
            </a:fld>
            <a:endParaRPr lang="pt-BR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Fura-fila</a:t>
            </a:r>
            <a:endParaRPr lang="pt-BR" sz="900" dirty="0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u="sng" dirty="0">
                <a:solidFill>
                  <a:srgbClr val="FFFFFF"/>
                </a:solidFill>
                <a:latin typeface="Calibri" pitchFamily="34" charset="0"/>
              </a:rPr>
              <a:t>Problemas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100" u="sng" dirty="0">
                <a:solidFill>
                  <a:srgbClr val="FFFFFF"/>
                </a:solidFill>
                <a:latin typeface="Calibri" pitchFamily="34" charset="0"/>
              </a:rPr>
              <a:t>Soluções</a:t>
            </a: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143466" y="3480867"/>
            <a:ext cx="992148" cy="46253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43466" y="3456035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Entregas encavaladas</a:t>
            </a:r>
            <a:endParaRPr lang="pt-BR" sz="900" dirty="0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17" name="CaixaDeTexto 216"/>
          <p:cNvSpPr txBox="1"/>
          <p:nvPr/>
        </p:nvSpPr>
        <p:spPr>
          <a:xfrm>
            <a:off x="2381330" y="1589269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Projeto</a:t>
            </a:r>
            <a:r>
              <a:rPr lang="en-US" sz="2000" dirty="0" smtClean="0"/>
              <a:t> x </a:t>
            </a:r>
            <a:r>
              <a:rPr lang="en-US" sz="2000" dirty="0" err="1" smtClean="0"/>
              <a:t>Programa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1 </a:t>
            </a:r>
            <a:r>
              <a:rPr lang="en-US" sz="2000" dirty="0" err="1" smtClean="0"/>
              <a:t>grupo</a:t>
            </a:r>
            <a:r>
              <a:rPr lang="en-US" sz="2000" dirty="0" smtClean="0"/>
              <a:t> x </a:t>
            </a:r>
            <a:r>
              <a:rPr lang="en-US" sz="2000" dirty="0" err="1" smtClean="0"/>
              <a:t>vários</a:t>
            </a:r>
            <a:r>
              <a:rPr lang="en-US" sz="2000" dirty="0" smtClean="0"/>
              <a:t> </a:t>
            </a:r>
            <a:r>
              <a:rPr lang="en-US" sz="2000" dirty="0" err="1" smtClean="0"/>
              <a:t>grupos</a:t>
            </a:r>
            <a:endParaRPr lang="en-US" sz="2000" dirty="0" smtClean="0"/>
          </a:p>
        </p:txBody>
      </p:sp>
      <p:sp>
        <p:nvSpPr>
          <p:cNvPr id="219" name="CaixaDeTexto 218"/>
          <p:cNvSpPr txBox="1"/>
          <p:nvPr/>
        </p:nvSpPr>
        <p:spPr>
          <a:xfrm>
            <a:off x="2308596" y="103218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Program Dashboard</a:t>
            </a:r>
            <a:endParaRPr lang="en-US" sz="2400" dirty="0"/>
          </a:p>
        </p:txBody>
      </p:sp>
      <p:cxnSp>
        <p:nvCxnSpPr>
          <p:cNvPr id="3" name="Conector reto 2"/>
          <p:cNvCxnSpPr/>
          <p:nvPr/>
        </p:nvCxnSpPr>
        <p:spPr>
          <a:xfrm>
            <a:off x="3995936" y="3221355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to 219"/>
          <p:cNvCxnSpPr/>
          <p:nvPr/>
        </p:nvCxnSpPr>
        <p:spPr>
          <a:xfrm>
            <a:off x="4283968" y="3221354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>
            <a:off x="4572000" y="3221353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>
            <a:off x="5652120" y="3246185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/>
          <p:cNvCxnSpPr/>
          <p:nvPr/>
        </p:nvCxnSpPr>
        <p:spPr>
          <a:xfrm>
            <a:off x="5940152" y="3246184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/>
          <p:cNvCxnSpPr/>
          <p:nvPr/>
        </p:nvCxnSpPr>
        <p:spPr>
          <a:xfrm>
            <a:off x="6228184" y="3246183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/>
          <p:cNvCxnSpPr/>
          <p:nvPr/>
        </p:nvCxnSpPr>
        <p:spPr>
          <a:xfrm>
            <a:off x="7236296" y="3265438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/>
          <p:cNvCxnSpPr/>
          <p:nvPr/>
        </p:nvCxnSpPr>
        <p:spPr>
          <a:xfrm>
            <a:off x="7524328" y="3265437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to 232"/>
          <p:cNvCxnSpPr/>
          <p:nvPr/>
        </p:nvCxnSpPr>
        <p:spPr>
          <a:xfrm>
            <a:off x="7812360" y="3265436"/>
            <a:ext cx="0" cy="2323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CaixaDeTexto 233"/>
          <p:cNvSpPr txBox="1"/>
          <p:nvPr/>
        </p:nvSpPr>
        <p:spPr>
          <a:xfrm>
            <a:off x="7241970" y="2733988"/>
            <a:ext cx="468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MKT</a:t>
            </a:r>
            <a:endParaRPr lang="pt-BR" sz="1200" dirty="0"/>
          </a:p>
        </p:txBody>
      </p:sp>
      <p:sp>
        <p:nvSpPr>
          <p:cNvPr id="235" name="CaixaDeTexto 234"/>
          <p:cNvSpPr txBox="1"/>
          <p:nvPr/>
        </p:nvSpPr>
        <p:spPr>
          <a:xfrm>
            <a:off x="5760132" y="273398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BI</a:t>
            </a:r>
            <a:endParaRPr lang="pt-BR" sz="1200" dirty="0"/>
          </a:p>
        </p:txBody>
      </p:sp>
      <p:sp>
        <p:nvSpPr>
          <p:cNvPr id="236" name="CaixaDeTexto 235"/>
          <p:cNvSpPr txBox="1"/>
          <p:nvPr/>
        </p:nvSpPr>
        <p:spPr>
          <a:xfrm>
            <a:off x="3942701" y="2742695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Devs</a:t>
            </a:r>
            <a:endParaRPr lang="pt-BR" sz="1200" dirty="0"/>
          </a:p>
        </p:txBody>
      </p:sp>
      <p:sp>
        <p:nvSpPr>
          <p:cNvPr id="237" name="CaixaDeTexto 236"/>
          <p:cNvSpPr txBox="1"/>
          <p:nvPr/>
        </p:nvSpPr>
        <p:spPr>
          <a:xfrm>
            <a:off x="2595499" y="3628046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1</a:t>
            </a:r>
            <a:endParaRPr lang="pt-BR" sz="1200" dirty="0"/>
          </a:p>
        </p:txBody>
      </p:sp>
      <p:sp>
        <p:nvSpPr>
          <p:cNvPr id="238" name="CaixaDeTexto 237"/>
          <p:cNvSpPr txBox="1"/>
          <p:nvPr/>
        </p:nvSpPr>
        <p:spPr>
          <a:xfrm>
            <a:off x="2595499" y="4429603"/>
            <a:ext cx="854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2</a:t>
            </a:r>
            <a:endParaRPr lang="pt-BR" sz="1200" dirty="0"/>
          </a:p>
        </p:txBody>
      </p:sp>
      <p:sp>
        <p:nvSpPr>
          <p:cNvPr id="239" name="CaixaDeTexto 238"/>
          <p:cNvSpPr txBox="1"/>
          <p:nvPr/>
        </p:nvSpPr>
        <p:spPr>
          <a:xfrm>
            <a:off x="2595497" y="5311978"/>
            <a:ext cx="775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Feature</a:t>
            </a:r>
            <a:r>
              <a:rPr lang="pt-BR" sz="1200" dirty="0" smtClean="0"/>
              <a:t> 3</a:t>
            </a:r>
            <a:endParaRPr lang="pt-BR" sz="1200" dirty="0"/>
          </a:p>
        </p:txBody>
      </p:sp>
      <p:sp>
        <p:nvSpPr>
          <p:cNvPr id="7" name="Retângulo 6"/>
          <p:cNvSpPr/>
          <p:nvPr/>
        </p:nvSpPr>
        <p:spPr>
          <a:xfrm>
            <a:off x="4045821" y="3668661"/>
            <a:ext cx="198530" cy="20392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0" name="Retângulo 239"/>
          <p:cNvSpPr/>
          <p:nvPr/>
        </p:nvSpPr>
        <p:spPr>
          <a:xfrm>
            <a:off x="4330603" y="4070623"/>
            <a:ext cx="198530" cy="196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1" name="Retângulo 240"/>
          <p:cNvSpPr/>
          <p:nvPr/>
        </p:nvSpPr>
        <p:spPr>
          <a:xfrm>
            <a:off x="5689874" y="3610549"/>
            <a:ext cx="198530" cy="196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2" name="Retângulo 241"/>
          <p:cNvSpPr/>
          <p:nvPr/>
        </p:nvSpPr>
        <p:spPr>
          <a:xfrm>
            <a:off x="5985391" y="4010982"/>
            <a:ext cx="198530" cy="196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3" name="Retângulo 242"/>
          <p:cNvSpPr/>
          <p:nvPr/>
        </p:nvSpPr>
        <p:spPr>
          <a:xfrm>
            <a:off x="7885411" y="3999748"/>
            <a:ext cx="198530" cy="196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4145097" y="3941084"/>
            <a:ext cx="99265" cy="145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4572000" y="3770622"/>
            <a:ext cx="1008112" cy="327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4572000" y="4109147"/>
            <a:ext cx="1316404" cy="98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300192" y="4109147"/>
            <a:ext cx="1512168" cy="2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CaixaDeTexto 243"/>
          <p:cNvSpPr txBox="1"/>
          <p:nvPr/>
        </p:nvSpPr>
        <p:spPr>
          <a:xfrm>
            <a:off x="3594368" y="2992315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1°</a:t>
            </a:r>
            <a:endParaRPr lang="pt-BR" sz="1000" dirty="0"/>
          </a:p>
        </p:txBody>
      </p:sp>
      <p:sp>
        <p:nvSpPr>
          <p:cNvPr id="245" name="CaixaDeTexto 244"/>
          <p:cNvSpPr txBox="1"/>
          <p:nvPr/>
        </p:nvSpPr>
        <p:spPr>
          <a:xfrm>
            <a:off x="3968147" y="2992250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2°</a:t>
            </a:r>
            <a:endParaRPr lang="pt-BR" sz="1000" dirty="0"/>
          </a:p>
        </p:txBody>
      </p:sp>
      <p:sp>
        <p:nvSpPr>
          <p:cNvPr id="246" name="CaixaDeTexto 245"/>
          <p:cNvSpPr txBox="1"/>
          <p:nvPr/>
        </p:nvSpPr>
        <p:spPr>
          <a:xfrm>
            <a:off x="4273300" y="2992250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3°</a:t>
            </a:r>
            <a:endParaRPr lang="pt-BR" sz="1000" dirty="0"/>
          </a:p>
        </p:txBody>
      </p:sp>
      <p:sp>
        <p:nvSpPr>
          <p:cNvPr id="247" name="CaixaDeTexto 246"/>
          <p:cNvSpPr txBox="1"/>
          <p:nvPr/>
        </p:nvSpPr>
        <p:spPr>
          <a:xfrm>
            <a:off x="4589492" y="2992269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4</a:t>
            </a:r>
            <a:r>
              <a:rPr lang="pt-BR" sz="1000" dirty="0" smtClean="0"/>
              <a:t>°</a:t>
            </a:r>
            <a:endParaRPr lang="pt-BR" sz="1000" dirty="0"/>
          </a:p>
        </p:txBody>
      </p:sp>
      <p:sp>
        <p:nvSpPr>
          <p:cNvPr id="248" name="CaixaDeTexto 247"/>
          <p:cNvSpPr txBox="1"/>
          <p:nvPr/>
        </p:nvSpPr>
        <p:spPr>
          <a:xfrm>
            <a:off x="5264997" y="299229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1°</a:t>
            </a:r>
            <a:endParaRPr lang="pt-BR" sz="1000" dirty="0"/>
          </a:p>
        </p:txBody>
      </p:sp>
      <p:sp>
        <p:nvSpPr>
          <p:cNvPr id="249" name="CaixaDeTexto 248"/>
          <p:cNvSpPr txBox="1"/>
          <p:nvPr/>
        </p:nvSpPr>
        <p:spPr>
          <a:xfrm>
            <a:off x="5638776" y="299229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2°</a:t>
            </a:r>
            <a:endParaRPr lang="pt-BR" sz="1000" dirty="0"/>
          </a:p>
        </p:txBody>
      </p:sp>
      <p:sp>
        <p:nvSpPr>
          <p:cNvPr id="250" name="CaixaDeTexto 249"/>
          <p:cNvSpPr txBox="1"/>
          <p:nvPr/>
        </p:nvSpPr>
        <p:spPr>
          <a:xfrm>
            <a:off x="5943929" y="299229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3°</a:t>
            </a:r>
            <a:endParaRPr lang="pt-BR" sz="1000" dirty="0"/>
          </a:p>
        </p:txBody>
      </p:sp>
      <p:sp>
        <p:nvSpPr>
          <p:cNvPr id="251" name="CaixaDeTexto 250"/>
          <p:cNvSpPr txBox="1"/>
          <p:nvPr/>
        </p:nvSpPr>
        <p:spPr>
          <a:xfrm>
            <a:off x="6260121" y="2992315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4</a:t>
            </a:r>
            <a:r>
              <a:rPr lang="pt-BR" sz="1000" dirty="0" smtClean="0"/>
              <a:t>°</a:t>
            </a:r>
            <a:endParaRPr lang="pt-BR" sz="1000" dirty="0"/>
          </a:p>
        </p:txBody>
      </p:sp>
      <p:sp>
        <p:nvSpPr>
          <p:cNvPr id="252" name="CaixaDeTexto 251"/>
          <p:cNvSpPr txBox="1"/>
          <p:nvPr/>
        </p:nvSpPr>
        <p:spPr>
          <a:xfrm>
            <a:off x="6832984" y="301978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1°</a:t>
            </a:r>
            <a:endParaRPr lang="pt-BR" sz="1000" dirty="0"/>
          </a:p>
        </p:txBody>
      </p:sp>
      <p:sp>
        <p:nvSpPr>
          <p:cNvPr id="253" name="CaixaDeTexto 252"/>
          <p:cNvSpPr txBox="1"/>
          <p:nvPr/>
        </p:nvSpPr>
        <p:spPr>
          <a:xfrm>
            <a:off x="7206763" y="301978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2°</a:t>
            </a:r>
            <a:endParaRPr lang="pt-BR" sz="1000" dirty="0"/>
          </a:p>
        </p:txBody>
      </p:sp>
      <p:sp>
        <p:nvSpPr>
          <p:cNvPr id="254" name="CaixaDeTexto 253"/>
          <p:cNvSpPr txBox="1"/>
          <p:nvPr/>
        </p:nvSpPr>
        <p:spPr>
          <a:xfrm>
            <a:off x="7511916" y="3019786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 smtClean="0"/>
              <a:t>3°</a:t>
            </a:r>
            <a:endParaRPr lang="pt-BR" sz="1000" dirty="0"/>
          </a:p>
        </p:txBody>
      </p:sp>
      <p:sp>
        <p:nvSpPr>
          <p:cNvPr id="255" name="CaixaDeTexto 254"/>
          <p:cNvSpPr txBox="1"/>
          <p:nvPr/>
        </p:nvSpPr>
        <p:spPr>
          <a:xfrm>
            <a:off x="7828108" y="3019805"/>
            <a:ext cx="313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4</a:t>
            </a:r>
            <a:r>
              <a:rPr lang="pt-BR" sz="1000" dirty="0" smtClean="0"/>
              <a:t>°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97953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34" grpId="0"/>
      <p:bldP spid="235" grpId="0"/>
      <p:bldP spid="236" grpId="0"/>
      <p:bldP spid="237" grpId="0"/>
      <p:bldP spid="238" grpId="0"/>
      <p:bldP spid="239" grpId="0"/>
      <p:bldP spid="7" grpId="0" animBg="1"/>
      <p:bldP spid="240" grpId="0" animBg="1"/>
      <p:bldP spid="241" grpId="0" animBg="1"/>
      <p:bldP spid="242" grpId="0" animBg="1"/>
      <p:bldP spid="243" grpId="0" animBg="1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16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85293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Soluções possíveis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17</a:t>
            </a:fld>
            <a:endParaRPr lang="pt-BR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Fura-fila</a:t>
            </a:r>
            <a:endParaRPr lang="pt-BR" sz="900" dirty="0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130" name="Rectangle 17"/>
          <p:cNvSpPr>
            <a:spLocks noChangeArrowheads="1"/>
          </p:cNvSpPr>
          <p:nvPr/>
        </p:nvSpPr>
        <p:spPr bwMode="auto">
          <a:xfrm>
            <a:off x="143466" y="3480867"/>
            <a:ext cx="992148" cy="462532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43466" y="3456035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Entregas encavaladas</a:t>
            </a:r>
            <a:endParaRPr lang="pt-BR" sz="900" dirty="0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19" name="CaixaDeTexto 218"/>
          <p:cNvSpPr txBox="1"/>
          <p:nvPr/>
        </p:nvSpPr>
        <p:spPr>
          <a:xfrm>
            <a:off x="2339752" y="1080126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Soluções possíveis</a:t>
            </a:r>
            <a:endParaRPr lang="pt-BR" sz="2400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2339752" y="1603863"/>
            <a:ext cx="583264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Mais</a:t>
            </a:r>
            <a:r>
              <a:rPr lang="en-US" sz="2400" dirty="0" smtClean="0"/>
              <a:t> </a:t>
            </a:r>
            <a:r>
              <a:rPr lang="en-US" sz="2400" dirty="0" err="1" smtClean="0"/>
              <a:t>integração</a:t>
            </a:r>
            <a:r>
              <a:rPr lang="en-US" sz="2400" dirty="0" smtClean="0"/>
              <a:t> entre </a:t>
            </a:r>
            <a:r>
              <a:rPr lang="en-US" sz="2400" dirty="0" err="1" smtClean="0"/>
              <a:t>grupos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Reuniões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</a:t>
            </a:r>
            <a:r>
              <a:rPr lang="en-US" sz="2000" dirty="0" err="1" smtClean="0"/>
              <a:t>frequentes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Decisões</a:t>
            </a:r>
            <a:r>
              <a:rPr lang="en-US" sz="2000" dirty="0" smtClean="0"/>
              <a:t> </a:t>
            </a:r>
            <a:r>
              <a:rPr lang="en-US" sz="2000" dirty="0" err="1" smtClean="0"/>
              <a:t>conjuntas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negociações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Falar</a:t>
            </a:r>
            <a:r>
              <a:rPr lang="en-US" sz="2000" dirty="0" smtClean="0"/>
              <a:t> </a:t>
            </a:r>
            <a:r>
              <a:rPr lang="en-US" sz="2000" dirty="0" err="1" smtClean="0"/>
              <a:t>mais</a:t>
            </a:r>
            <a:r>
              <a:rPr lang="en-US" sz="2000" dirty="0" smtClean="0"/>
              <a:t> “NÃO”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Não</a:t>
            </a:r>
            <a:r>
              <a:rPr lang="en-US" sz="2000" dirty="0" smtClean="0"/>
              <a:t> </a:t>
            </a:r>
            <a:r>
              <a:rPr lang="en-US" sz="2000" dirty="0" err="1" smtClean="0"/>
              <a:t>aceitar</a:t>
            </a:r>
            <a:r>
              <a:rPr lang="en-US" sz="2000" dirty="0" smtClean="0"/>
              <a:t> </a:t>
            </a:r>
            <a:r>
              <a:rPr lang="en-US" sz="2000" dirty="0" err="1" smtClean="0"/>
              <a:t>todo</a:t>
            </a:r>
            <a:r>
              <a:rPr lang="en-US" sz="2000" dirty="0" smtClean="0"/>
              <a:t> </a:t>
            </a:r>
            <a:r>
              <a:rPr lang="en-US" sz="2000" dirty="0" err="1" smtClean="0"/>
              <a:t>tipo</a:t>
            </a:r>
            <a:r>
              <a:rPr lang="en-US" sz="2000" dirty="0" smtClean="0"/>
              <a:t> de </a:t>
            </a:r>
            <a:r>
              <a:rPr lang="en-US" sz="2000" dirty="0" err="1" smtClean="0"/>
              <a:t>pedido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Organização</a:t>
            </a:r>
            <a:r>
              <a:rPr lang="en-US" sz="2000" dirty="0" smtClean="0"/>
              <a:t> (Kanban </a:t>
            </a:r>
            <a:r>
              <a:rPr lang="en-US" sz="2000" dirty="0" err="1" smtClean="0"/>
              <a:t>ou</a:t>
            </a:r>
            <a:r>
              <a:rPr lang="en-US" sz="2000" dirty="0" smtClean="0"/>
              <a:t> Scrum)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Organizar</a:t>
            </a:r>
            <a:r>
              <a:rPr lang="en-US" sz="2000" dirty="0" smtClean="0"/>
              <a:t> </a:t>
            </a:r>
            <a:r>
              <a:rPr lang="en-US" sz="2000" dirty="0" err="1" smtClean="0"/>
              <a:t>prioridades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Organizar</a:t>
            </a:r>
            <a:r>
              <a:rPr lang="en-US" sz="2000" dirty="0" smtClean="0"/>
              <a:t> </a:t>
            </a:r>
            <a:r>
              <a:rPr lang="en-US" sz="2000" dirty="0" err="1" smtClean="0"/>
              <a:t>melhor</a:t>
            </a:r>
            <a:r>
              <a:rPr lang="en-US" sz="2000" dirty="0" smtClean="0"/>
              <a:t> </a:t>
            </a:r>
            <a:r>
              <a:rPr lang="en-US" sz="2000" dirty="0" err="1" smtClean="0"/>
              <a:t>nosso</a:t>
            </a:r>
            <a:r>
              <a:rPr lang="en-US" sz="2000" dirty="0" smtClean="0"/>
              <a:t> tempo e </a:t>
            </a:r>
            <a:r>
              <a:rPr lang="en-US" sz="2000" dirty="0" err="1" smtClean="0"/>
              <a:t>entregas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7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9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4191" y="1503834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Mais integração entre os grupos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4191" y="1991197"/>
            <a:ext cx="1008064" cy="487363"/>
          </a:xfrm>
          <a:prstGeom prst="rect">
            <a:avLst/>
          </a:prstGeom>
          <a:solidFill>
            <a:srgbClr val="E9EDF4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Organização</a:t>
            </a:r>
            <a:endParaRPr lang="pt-BR" sz="900" dirty="0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4191" y="2478560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Mais negociações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4191" y="2965923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Organização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4191" y="345328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Mais integração entre os grupos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4191" y="3940650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FF0000"/>
                </a:solidFill>
              </a:rPr>
              <a:t>Mais negociações</a:t>
            </a:r>
            <a:endParaRPr lang="pt-BR" sz="900" dirty="0">
              <a:solidFill>
                <a:srgbClr val="FF0000"/>
              </a:solidFill>
            </a:endParaRPr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8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0" grpId="0" animBg="1"/>
      <p:bldP spid="2062" grpId="0" animBg="1"/>
      <p:bldP spid="2064" grpId="0" animBg="1"/>
      <p:bldP spid="2066" grpId="0" animBg="1"/>
      <p:bldP spid="2068" grpId="0" animBg="1"/>
      <p:bldP spid="207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18</a:t>
            </a:fld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SOLUÇÕES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" y="1128937"/>
            <a:ext cx="8972828" cy="48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19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852936"/>
            <a:ext cx="792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FIM !! =)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FIM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2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AGILE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395536" y="2060848"/>
            <a:ext cx="79208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Conjunto de métodos de desenvolvimento de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 smtClean="0"/>
              <a:t>Visa organizar entregas e expectativas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Otimizar o trabalho e o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Agilizar entregas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460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3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AGILE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7544" y="285293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KANBAN x SCRUM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5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4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AGILE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67544" y="2852936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1" y="1916832"/>
            <a:ext cx="8881256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2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5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67544" y="2852936"/>
            <a:ext cx="7920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PROBLEMAS DA FALTA DE ORGANIZAÇÃO</a:t>
            </a:r>
            <a:endParaRPr lang="pt-B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6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058" name="CaixaDeTexto 2057"/>
          <p:cNvSpPr txBox="1"/>
          <p:nvPr/>
        </p:nvSpPr>
        <p:spPr>
          <a:xfrm>
            <a:off x="611560" y="148478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Definições</a:t>
            </a:r>
            <a:r>
              <a:rPr lang="en-US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CAPEX –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antes do </a:t>
            </a:r>
            <a:r>
              <a:rPr lang="en-US" sz="2400" dirty="0" err="1" smtClean="0"/>
              <a:t>produto</a:t>
            </a:r>
            <a:r>
              <a:rPr lang="en-US" sz="2400" dirty="0" smtClean="0"/>
              <a:t> </a:t>
            </a:r>
            <a:r>
              <a:rPr lang="en-US" sz="2400" dirty="0" err="1" smtClean="0"/>
              <a:t>inicial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OPEX – </a:t>
            </a:r>
            <a:r>
              <a:rPr lang="en-US" sz="2400" dirty="0" err="1" smtClean="0"/>
              <a:t>Investimento</a:t>
            </a:r>
            <a:r>
              <a:rPr lang="en-US" sz="2400" dirty="0" smtClean="0"/>
              <a:t> p</a:t>
            </a:r>
            <a:r>
              <a:rPr lang="pt-BR" sz="2400" dirty="0" err="1" smtClean="0"/>
              <a:t>ós</a:t>
            </a:r>
            <a:r>
              <a:rPr lang="pt-BR" sz="2400" dirty="0" smtClean="0"/>
              <a:t> lançamento do produto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P.O. – Product Owner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1821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7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grpSp>
        <p:nvGrpSpPr>
          <p:cNvPr id="2056" name="Grupo 2055"/>
          <p:cNvGrpSpPr/>
          <p:nvPr/>
        </p:nvGrpSpPr>
        <p:grpSpPr>
          <a:xfrm>
            <a:off x="3064904" y="2494223"/>
            <a:ext cx="104154" cy="323657"/>
            <a:chOff x="2843808" y="2492896"/>
            <a:chExt cx="1008112" cy="2592288"/>
          </a:xfrm>
        </p:grpSpPr>
        <p:sp>
          <p:nvSpPr>
            <p:cNvPr id="3" name="Elipse 2"/>
            <p:cNvSpPr/>
            <p:nvPr/>
          </p:nvSpPr>
          <p:spPr>
            <a:xfrm>
              <a:off x="2987824" y="2492896"/>
              <a:ext cx="720080" cy="7293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>
                <a:ln w="18415" cmpd="sng">
                  <a:solidFill>
                    <a:srgbClr val="FFFFFF"/>
                  </a:solidFill>
                  <a:prstDash val="solid"/>
                </a:ln>
                <a:noFill/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cxnSp>
          <p:nvCxnSpPr>
            <p:cNvPr id="6" name="Conector reto 5"/>
            <p:cNvCxnSpPr>
              <a:stCxn id="3" idx="4"/>
            </p:cNvCxnSpPr>
            <p:nvPr/>
          </p:nvCxnSpPr>
          <p:spPr>
            <a:xfrm>
              <a:off x="3347864" y="3222268"/>
              <a:ext cx="0" cy="14308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2843808" y="3789040"/>
              <a:ext cx="10081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3347864" y="4653136"/>
              <a:ext cx="288032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flipH="1">
              <a:off x="2987824" y="4653136"/>
              <a:ext cx="360040" cy="43204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7" name="CaixaDeTexto 2056"/>
          <p:cNvSpPr txBox="1"/>
          <p:nvPr/>
        </p:nvSpPr>
        <p:spPr>
          <a:xfrm>
            <a:off x="2842686" y="2916928"/>
            <a:ext cx="65274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1200" dirty="0" smtClean="0"/>
              <a:t>história</a:t>
            </a:r>
            <a:endParaRPr lang="pt-BR" sz="12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2921449" y="2134183"/>
            <a:ext cx="4208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P.O.</a:t>
            </a:r>
            <a:endParaRPr lang="pt-BR" sz="1200" dirty="0"/>
          </a:p>
        </p:txBody>
      </p:sp>
      <p:sp>
        <p:nvSpPr>
          <p:cNvPr id="8" name="Fluxograma: Vários documentos 7"/>
          <p:cNvSpPr/>
          <p:nvPr/>
        </p:nvSpPr>
        <p:spPr>
          <a:xfrm>
            <a:off x="3579306" y="3600629"/>
            <a:ext cx="360040" cy="379476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>
            <a:off x="3495429" y="3285171"/>
            <a:ext cx="8387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3248545" y="4056413"/>
            <a:ext cx="102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Transacionais</a:t>
            </a:r>
            <a:endParaRPr lang="pt-BR" sz="1200" dirty="0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4356249" y="3980105"/>
            <a:ext cx="540568" cy="353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Disco magnético 14"/>
          <p:cNvSpPr/>
          <p:nvPr/>
        </p:nvSpPr>
        <p:spPr>
          <a:xfrm>
            <a:off x="5148337" y="4333412"/>
            <a:ext cx="432048" cy="46506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4778142" y="4913748"/>
            <a:ext cx="1172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Banco de dados</a:t>
            </a:r>
            <a:endParaRPr lang="pt-BR" sz="1200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4526885" y="3841604"/>
            <a:ext cx="62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Deploy</a:t>
            </a:r>
            <a:endParaRPr lang="pt-BR" sz="1200" dirty="0"/>
          </a:p>
        </p:txBody>
      </p:sp>
      <p:sp>
        <p:nvSpPr>
          <p:cNvPr id="24" name="Fluxograma: Disco magnético 23"/>
          <p:cNvSpPr/>
          <p:nvPr/>
        </p:nvSpPr>
        <p:spPr>
          <a:xfrm>
            <a:off x="6804386" y="3850077"/>
            <a:ext cx="432048" cy="46506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/>
          <p:cNvCxnSpPr/>
          <p:nvPr/>
        </p:nvCxnSpPr>
        <p:spPr>
          <a:xfrm flipV="1">
            <a:off x="5950579" y="4156758"/>
            <a:ext cx="709926" cy="2816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/>
          <p:cNvSpPr txBox="1"/>
          <p:nvPr/>
        </p:nvSpPr>
        <p:spPr>
          <a:xfrm>
            <a:off x="5875270" y="3841605"/>
            <a:ext cx="399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ETL</a:t>
            </a:r>
            <a:endParaRPr lang="pt-BR" sz="1200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6428174" y="4315144"/>
            <a:ext cx="12223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Data </a:t>
            </a:r>
            <a:r>
              <a:rPr lang="pt-BR" sz="1200" dirty="0" err="1" smtClean="0"/>
              <a:t>Warehouse</a:t>
            </a:r>
            <a:endParaRPr lang="pt-BR" sz="1200" dirty="0"/>
          </a:p>
        </p:txBody>
      </p:sp>
      <p:cxnSp>
        <p:nvCxnSpPr>
          <p:cNvPr id="25" name="Conector de seta reta 24"/>
          <p:cNvCxnSpPr/>
          <p:nvPr/>
        </p:nvCxnSpPr>
        <p:spPr>
          <a:xfrm flipV="1">
            <a:off x="7308577" y="3193927"/>
            <a:ext cx="648072" cy="524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nto dobrado 25"/>
          <p:cNvSpPr/>
          <p:nvPr/>
        </p:nvSpPr>
        <p:spPr>
          <a:xfrm>
            <a:off x="8120515" y="2802694"/>
            <a:ext cx="648072" cy="515672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8140365" y="3393183"/>
            <a:ext cx="608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 smtClean="0"/>
              <a:t>Report</a:t>
            </a:r>
            <a:endParaRPr lang="pt-BR" sz="1200" dirty="0"/>
          </a:p>
        </p:txBody>
      </p:sp>
      <p:sp>
        <p:nvSpPr>
          <p:cNvPr id="2048" name="Forma livre 2047"/>
          <p:cNvSpPr/>
          <p:nvPr/>
        </p:nvSpPr>
        <p:spPr>
          <a:xfrm>
            <a:off x="3326231" y="1307613"/>
            <a:ext cx="1205702" cy="4767943"/>
          </a:xfrm>
          <a:custGeom>
            <a:avLst/>
            <a:gdLst>
              <a:gd name="connsiteX0" fmla="*/ 435428 w 1205702"/>
              <a:gd name="connsiteY0" fmla="*/ 0 h 4767943"/>
              <a:gd name="connsiteX1" fmla="*/ 1197428 w 1205702"/>
              <a:gd name="connsiteY1" fmla="*/ 2351314 h 4767943"/>
              <a:gd name="connsiteX2" fmla="*/ 0 w 1205702"/>
              <a:gd name="connsiteY2" fmla="*/ 4767943 h 47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5702" h="4767943">
                <a:moveTo>
                  <a:pt x="435428" y="0"/>
                </a:moveTo>
                <a:cubicBezTo>
                  <a:pt x="852713" y="778328"/>
                  <a:pt x="1269999" y="1556657"/>
                  <a:pt x="1197428" y="2351314"/>
                </a:cubicBezTo>
                <a:cubicBezTo>
                  <a:pt x="1124857" y="3145971"/>
                  <a:pt x="117928" y="4488543"/>
                  <a:pt x="0" y="4767943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49" name="Forma livre 2048"/>
          <p:cNvSpPr/>
          <p:nvPr/>
        </p:nvSpPr>
        <p:spPr>
          <a:xfrm>
            <a:off x="4534371" y="1427356"/>
            <a:ext cx="1197603" cy="4844142"/>
          </a:xfrm>
          <a:custGeom>
            <a:avLst/>
            <a:gdLst>
              <a:gd name="connsiteX0" fmla="*/ 1197603 w 1197603"/>
              <a:gd name="connsiteY0" fmla="*/ 0 h 4844142"/>
              <a:gd name="connsiteX1" fmla="*/ 174 w 1197603"/>
              <a:gd name="connsiteY1" fmla="*/ 2786742 h 4844142"/>
              <a:gd name="connsiteX2" fmla="*/ 1110517 w 1197603"/>
              <a:gd name="connsiteY2" fmla="*/ 4844142 h 4844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7603" h="4844142">
                <a:moveTo>
                  <a:pt x="1197603" y="0"/>
                </a:moveTo>
                <a:cubicBezTo>
                  <a:pt x="606145" y="989692"/>
                  <a:pt x="14688" y="1979385"/>
                  <a:pt x="174" y="2786742"/>
                </a:cubicBezTo>
                <a:cubicBezTo>
                  <a:pt x="-14340" y="3594099"/>
                  <a:pt x="880103" y="4660899"/>
                  <a:pt x="1110517" y="4844142"/>
                </a:cubicBezTo>
              </a:path>
            </a:pathLst>
          </a:cu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2815450" y="163012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rgbClr val="FF0000"/>
                  </a:solidFill>
                </a:ln>
              </a:rPr>
              <a:t>CAPEX</a:t>
            </a:r>
            <a:endParaRPr lang="pt-BR" dirty="0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6156449" y="163012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ln>
                  <a:solidFill>
                    <a:srgbClr val="FF0000"/>
                  </a:solidFill>
                </a:ln>
              </a:rPr>
              <a:t>OPEX</a:t>
            </a:r>
            <a:endParaRPr lang="pt-BR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2051" name="Conector de seta reta 2050"/>
          <p:cNvCxnSpPr/>
          <p:nvPr/>
        </p:nvCxnSpPr>
        <p:spPr>
          <a:xfrm flipV="1">
            <a:off x="2448743" y="5594343"/>
            <a:ext cx="6227713" cy="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7039367" y="5317345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VALUE STREAM</a:t>
            </a:r>
            <a:endParaRPr lang="pt-BR" sz="1200" dirty="0"/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33900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5017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09" name="Seta para a direita 108"/>
          <p:cNvSpPr/>
          <p:nvPr/>
        </p:nvSpPr>
        <p:spPr>
          <a:xfrm rot="16200000">
            <a:off x="2385935" y="4473111"/>
            <a:ext cx="714486" cy="598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Seta para a direita 109"/>
          <p:cNvSpPr/>
          <p:nvPr/>
        </p:nvSpPr>
        <p:spPr>
          <a:xfrm rot="5400000">
            <a:off x="7898708" y="4494259"/>
            <a:ext cx="714486" cy="598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7" grpId="0" animBg="1"/>
      <p:bldP spid="55" grpId="0"/>
      <p:bldP spid="8" grpId="0" animBg="1"/>
      <p:bldP spid="18" grpId="0"/>
      <p:bldP spid="15" grpId="0" animBg="1"/>
      <p:bldP spid="22" grpId="0"/>
      <p:bldP spid="23" grpId="0"/>
      <p:bldP spid="24" grpId="0" animBg="1"/>
      <p:bldP spid="28" grpId="0"/>
      <p:bldP spid="29" grpId="0"/>
      <p:bldP spid="26" grpId="0" animBg="1"/>
      <p:bldP spid="33" grpId="0"/>
      <p:bldP spid="2048" grpId="0" animBg="1"/>
      <p:bldP spid="2049" grpId="0" animBg="1"/>
      <p:bldP spid="38" grpId="0"/>
      <p:bldP spid="39" grpId="0"/>
      <p:bldP spid="44" grpId="0"/>
      <p:bldP spid="2061" grpId="0" animBg="1"/>
      <p:bldP spid="109" grpId="0" animBg="1"/>
      <p:bldP spid="110" grpId="0" animBg="1"/>
      <p:bldP spid="20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8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5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33900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4" name="Grupo 63"/>
          <p:cNvGrpSpPr/>
          <p:nvPr/>
        </p:nvGrpSpPr>
        <p:grpSpPr>
          <a:xfrm>
            <a:off x="3042084" y="3221351"/>
            <a:ext cx="4248472" cy="2406511"/>
            <a:chOff x="3042084" y="2592712"/>
            <a:chExt cx="4248472" cy="2406511"/>
          </a:xfrm>
        </p:grpSpPr>
        <p:cxnSp>
          <p:nvCxnSpPr>
            <p:cNvPr id="65" name="Conector de seta reta 64"/>
            <p:cNvCxnSpPr/>
            <p:nvPr/>
          </p:nvCxnSpPr>
          <p:spPr>
            <a:xfrm flipV="1">
              <a:off x="3186100" y="2592712"/>
              <a:ext cx="0" cy="2406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/>
            <p:cNvCxnSpPr/>
            <p:nvPr/>
          </p:nvCxnSpPr>
          <p:spPr>
            <a:xfrm>
              <a:off x="3042084" y="4855207"/>
              <a:ext cx="424847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Forma livre 66"/>
            <p:cNvSpPr/>
            <p:nvPr/>
          </p:nvSpPr>
          <p:spPr>
            <a:xfrm>
              <a:off x="3189346" y="4079887"/>
              <a:ext cx="903514" cy="794657"/>
            </a:xfrm>
            <a:custGeom>
              <a:avLst/>
              <a:gdLst>
                <a:gd name="connsiteX0" fmla="*/ 0 w 903514"/>
                <a:gd name="connsiteY0" fmla="*/ 0 h 794657"/>
                <a:gd name="connsiteX1" fmla="*/ 478971 w 903514"/>
                <a:gd name="connsiteY1" fmla="*/ 119743 h 794657"/>
                <a:gd name="connsiteX2" fmla="*/ 772885 w 903514"/>
                <a:gd name="connsiteY2" fmla="*/ 413657 h 794657"/>
                <a:gd name="connsiteX3" fmla="*/ 903514 w 903514"/>
                <a:gd name="connsiteY3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14" h="794657">
                  <a:moveTo>
                    <a:pt x="0" y="0"/>
                  </a:moveTo>
                  <a:cubicBezTo>
                    <a:pt x="175078" y="25400"/>
                    <a:pt x="350157" y="50800"/>
                    <a:pt x="478971" y="119743"/>
                  </a:cubicBezTo>
                  <a:cubicBezTo>
                    <a:pt x="607785" y="188686"/>
                    <a:pt x="702128" y="301171"/>
                    <a:pt x="772885" y="413657"/>
                  </a:cubicBezTo>
                  <a:cubicBezTo>
                    <a:pt x="843642" y="526143"/>
                    <a:pt x="881743" y="660400"/>
                    <a:pt x="903514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 67"/>
            <p:cNvSpPr/>
            <p:nvPr/>
          </p:nvSpPr>
          <p:spPr>
            <a:xfrm>
              <a:off x="3185120" y="2836394"/>
              <a:ext cx="3313348" cy="2013066"/>
            </a:xfrm>
            <a:custGeom>
              <a:avLst/>
              <a:gdLst>
                <a:gd name="connsiteX0" fmla="*/ 0 w 903514"/>
                <a:gd name="connsiteY0" fmla="*/ 0 h 794657"/>
                <a:gd name="connsiteX1" fmla="*/ 478971 w 903514"/>
                <a:gd name="connsiteY1" fmla="*/ 119743 h 794657"/>
                <a:gd name="connsiteX2" fmla="*/ 772885 w 903514"/>
                <a:gd name="connsiteY2" fmla="*/ 413657 h 794657"/>
                <a:gd name="connsiteX3" fmla="*/ 903514 w 903514"/>
                <a:gd name="connsiteY3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14" h="794657">
                  <a:moveTo>
                    <a:pt x="0" y="0"/>
                  </a:moveTo>
                  <a:cubicBezTo>
                    <a:pt x="175078" y="25400"/>
                    <a:pt x="350157" y="50800"/>
                    <a:pt x="478971" y="119743"/>
                  </a:cubicBezTo>
                  <a:cubicBezTo>
                    <a:pt x="607785" y="188686"/>
                    <a:pt x="702128" y="301171"/>
                    <a:pt x="772885" y="413657"/>
                  </a:cubicBezTo>
                  <a:cubicBezTo>
                    <a:pt x="843642" y="526143"/>
                    <a:pt x="881743" y="660400"/>
                    <a:pt x="903514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Forma livre 68"/>
            <p:cNvSpPr/>
            <p:nvPr/>
          </p:nvSpPr>
          <p:spPr>
            <a:xfrm>
              <a:off x="3189346" y="3323755"/>
              <a:ext cx="2661050" cy="1525703"/>
            </a:xfrm>
            <a:custGeom>
              <a:avLst/>
              <a:gdLst>
                <a:gd name="connsiteX0" fmla="*/ 0 w 903514"/>
                <a:gd name="connsiteY0" fmla="*/ 0 h 794657"/>
                <a:gd name="connsiteX1" fmla="*/ 478971 w 903514"/>
                <a:gd name="connsiteY1" fmla="*/ 119743 h 794657"/>
                <a:gd name="connsiteX2" fmla="*/ 772885 w 903514"/>
                <a:gd name="connsiteY2" fmla="*/ 413657 h 794657"/>
                <a:gd name="connsiteX3" fmla="*/ 903514 w 903514"/>
                <a:gd name="connsiteY3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14" h="794657">
                  <a:moveTo>
                    <a:pt x="0" y="0"/>
                  </a:moveTo>
                  <a:cubicBezTo>
                    <a:pt x="175078" y="25400"/>
                    <a:pt x="350157" y="50800"/>
                    <a:pt x="478971" y="119743"/>
                  </a:cubicBezTo>
                  <a:cubicBezTo>
                    <a:pt x="607785" y="188686"/>
                    <a:pt x="702128" y="301171"/>
                    <a:pt x="772885" y="413657"/>
                  </a:cubicBezTo>
                  <a:cubicBezTo>
                    <a:pt x="843642" y="526143"/>
                    <a:pt x="881743" y="660400"/>
                    <a:pt x="903514" y="79465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3272628" y="4477215"/>
              <a:ext cx="4610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Fácil</a:t>
              </a:r>
              <a:endParaRPr lang="pt-BR" sz="1200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41794" y="3428938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Complexo</a:t>
              </a:r>
              <a:endParaRPr lang="pt-BR" sz="1200" dirty="0"/>
            </a:p>
          </p:txBody>
        </p:sp>
      </p:grpSp>
      <p:grpSp>
        <p:nvGrpSpPr>
          <p:cNvPr id="72" name="Grupo 71"/>
          <p:cNvGrpSpPr/>
          <p:nvPr/>
        </p:nvGrpSpPr>
        <p:grpSpPr>
          <a:xfrm>
            <a:off x="4285762" y="3096653"/>
            <a:ext cx="2756874" cy="1711486"/>
            <a:chOff x="4302732" y="2481815"/>
            <a:chExt cx="2756874" cy="1711486"/>
          </a:xfrm>
        </p:grpSpPr>
        <p:sp>
          <p:nvSpPr>
            <p:cNvPr id="73" name="Forma livre 72"/>
            <p:cNvSpPr/>
            <p:nvPr/>
          </p:nvSpPr>
          <p:spPr>
            <a:xfrm>
              <a:off x="4302732" y="2481815"/>
              <a:ext cx="2756874" cy="1361112"/>
            </a:xfrm>
            <a:custGeom>
              <a:avLst/>
              <a:gdLst>
                <a:gd name="connsiteX0" fmla="*/ 1123834 w 2756874"/>
                <a:gd name="connsiteY0" fmla="*/ 174171 h 1361112"/>
                <a:gd name="connsiteX1" fmla="*/ 1374206 w 2756874"/>
                <a:gd name="connsiteY1" fmla="*/ 185057 h 1361112"/>
                <a:gd name="connsiteX2" fmla="*/ 1363320 w 2756874"/>
                <a:gd name="connsiteY2" fmla="*/ 261257 h 1361112"/>
                <a:gd name="connsiteX3" fmla="*/ 1287120 w 2756874"/>
                <a:gd name="connsiteY3" fmla="*/ 293914 h 1361112"/>
                <a:gd name="connsiteX4" fmla="*/ 1156491 w 2756874"/>
                <a:gd name="connsiteY4" fmla="*/ 250371 h 1361112"/>
                <a:gd name="connsiteX5" fmla="*/ 1167377 w 2756874"/>
                <a:gd name="connsiteY5" fmla="*/ 174171 h 1361112"/>
                <a:gd name="connsiteX6" fmla="*/ 1330663 w 2756874"/>
                <a:gd name="connsiteY6" fmla="*/ 195943 h 1361112"/>
                <a:gd name="connsiteX7" fmla="*/ 1363320 w 2756874"/>
                <a:gd name="connsiteY7" fmla="*/ 217714 h 1361112"/>
                <a:gd name="connsiteX8" fmla="*/ 1417749 w 2756874"/>
                <a:gd name="connsiteY8" fmla="*/ 315686 h 1361112"/>
                <a:gd name="connsiteX9" fmla="*/ 1406863 w 2756874"/>
                <a:gd name="connsiteY9" fmla="*/ 391886 h 1361112"/>
                <a:gd name="connsiteX10" fmla="*/ 1363320 w 2756874"/>
                <a:gd name="connsiteY10" fmla="*/ 402771 h 1361112"/>
                <a:gd name="connsiteX11" fmla="*/ 1308891 w 2756874"/>
                <a:gd name="connsiteY11" fmla="*/ 413657 h 1361112"/>
                <a:gd name="connsiteX12" fmla="*/ 1189149 w 2756874"/>
                <a:gd name="connsiteY12" fmla="*/ 402771 h 1361112"/>
                <a:gd name="connsiteX13" fmla="*/ 1069406 w 2756874"/>
                <a:gd name="connsiteY13" fmla="*/ 337457 h 1361112"/>
                <a:gd name="connsiteX14" fmla="*/ 1058520 w 2756874"/>
                <a:gd name="connsiteY14" fmla="*/ 304800 h 1361112"/>
                <a:gd name="connsiteX15" fmla="*/ 1091177 w 2756874"/>
                <a:gd name="connsiteY15" fmla="*/ 250371 h 1361112"/>
                <a:gd name="connsiteX16" fmla="*/ 1298006 w 2756874"/>
                <a:gd name="connsiteY16" fmla="*/ 217714 h 1361112"/>
                <a:gd name="connsiteX17" fmla="*/ 1711663 w 2756874"/>
                <a:gd name="connsiteY17" fmla="*/ 261257 h 1361112"/>
                <a:gd name="connsiteX18" fmla="*/ 1744320 w 2756874"/>
                <a:gd name="connsiteY18" fmla="*/ 293914 h 1361112"/>
                <a:gd name="connsiteX19" fmla="*/ 1787863 w 2756874"/>
                <a:gd name="connsiteY19" fmla="*/ 381000 h 1361112"/>
                <a:gd name="connsiteX20" fmla="*/ 1776977 w 2756874"/>
                <a:gd name="connsiteY20" fmla="*/ 435428 h 1361112"/>
                <a:gd name="connsiteX21" fmla="*/ 1744320 w 2756874"/>
                <a:gd name="connsiteY21" fmla="*/ 446314 h 1361112"/>
                <a:gd name="connsiteX22" fmla="*/ 1515720 w 2756874"/>
                <a:gd name="connsiteY22" fmla="*/ 435428 h 1361112"/>
                <a:gd name="connsiteX23" fmla="*/ 1461291 w 2756874"/>
                <a:gd name="connsiteY23" fmla="*/ 391886 h 1361112"/>
                <a:gd name="connsiteX24" fmla="*/ 1439520 w 2756874"/>
                <a:gd name="connsiteY24" fmla="*/ 359228 h 1361112"/>
                <a:gd name="connsiteX25" fmla="*/ 1472177 w 2756874"/>
                <a:gd name="connsiteY25" fmla="*/ 326571 h 1361112"/>
                <a:gd name="connsiteX26" fmla="*/ 1581034 w 2756874"/>
                <a:gd name="connsiteY26" fmla="*/ 293914 h 1361112"/>
                <a:gd name="connsiteX27" fmla="*/ 1711663 w 2756874"/>
                <a:gd name="connsiteY27" fmla="*/ 304800 h 1361112"/>
                <a:gd name="connsiteX28" fmla="*/ 1766091 w 2756874"/>
                <a:gd name="connsiteY28" fmla="*/ 315686 h 1361112"/>
                <a:gd name="connsiteX29" fmla="*/ 1798749 w 2756874"/>
                <a:gd name="connsiteY29" fmla="*/ 348343 h 1361112"/>
                <a:gd name="connsiteX30" fmla="*/ 1798749 w 2756874"/>
                <a:gd name="connsiteY30" fmla="*/ 576943 h 1361112"/>
                <a:gd name="connsiteX31" fmla="*/ 1766091 w 2756874"/>
                <a:gd name="connsiteY31" fmla="*/ 598714 h 1361112"/>
                <a:gd name="connsiteX32" fmla="*/ 1668120 w 2756874"/>
                <a:gd name="connsiteY32" fmla="*/ 620486 h 1361112"/>
                <a:gd name="connsiteX33" fmla="*/ 1330663 w 2756874"/>
                <a:gd name="connsiteY33" fmla="*/ 587828 h 1361112"/>
                <a:gd name="connsiteX34" fmla="*/ 1287120 w 2756874"/>
                <a:gd name="connsiteY34" fmla="*/ 555171 h 1361112"/>
                <a:gd name="connsiteX35" fmla="*/ 1254463 w 2756874"/>
                <a:gd name="connsiteY35" fmla="*/ 533400 h 1361112"/>
                <a:gd name="connsiteX36" fmla="*/ 1232691 w 2756874"/>
                <a:gd name="connsiteY36" fmla="*/ 500743 h 1361112"/>
                <a:gd name="connsiteX37" fmla="*/ 1232691 w 2756874"/>
                <a:gd name="connsiteY37" fmla="*/ 413657 h 1361112"/>
                <a:gd name="connsiteX38" fmla="*/ 1254463 w 2756874"/>
                <a:gd name="connsiteY38" fmla="*/ 381000 h 1361112"/>
                <a:gd name="connsiteX39" fmla="*/ 1308891 w 2756874"/>
                <a:gd name="connsiteY39" fmla="*/ 370114 h 1361112"/>
                <a:gd name="connsiteX40" fmla="*/ 1385091 w 2756874"/>
                <a:gd name="connsiteY40" fmla="*/ 348343 h 1361112"/>
                <a:gd name="connsiteX41" fmla="*/ 1548377 w 2756874"/>
                <a:gd name="connsiteY41" fmla="*/ 359228 h 1361112"/>
                <a:gd name="connsiteX42" fmla="*/ 1559263 w 2756874"/>
                <a:gd name="connsiteY42" fmla="*/ 391886 h 1361112"/>
                <a:gd name="connsiteX43" fmla="*/ 1548377 w 2756874"/>
                <a:gd name="connsiteY43" fmla="*/ 511628 h 1361112"/>
                <a:gd name="connsiteX44" fmla="*/ 1417749 w 2756874"/>
                <a:gd name="connsiteY44" fmla="*/ 598714 h 1361112"/>
                <a:gd name="connsiteX45" fmla="*/ 1287120 w 2756874"/>
                <a:gd name="connsiteY45" fmla="*/ 620486 h 1361112"/>
                <a:gd name="connsiteX46" fmla="*/ 1156491 w 2756874"/>
                <a:gd name="connsiteY46" fmla="*/ 609600 h 1361112"/>
                <a:gd name="connsiteX47" fmla="*/ 1025863 w 2756874"/>
                <a:gd name="connsiteY47" fmla="*/ 544286 h 1361112"/>
                <a:gd name="connsiteX48" fmla="*/ 949663 w 2756874"/>
                <a:gd name="connsiteY48" fmla="*/ 435428 h 1361112"/>
                <a:gd name="connsiteX49" fmla="*/ 917006 w 2756874"/>
                <a:gd name="connsiteY49" fmla="*/ 315686 h 1361112"/>
                <a:gd name="connsiteX50" fmla="*/ 906120 w 2756874"/>
                <a:gd name="connsiteY50" fmla="*/ 250371 h 1361112"/>
                <a:gd name="connsiteX51" fmla="*/ 927891 w 2756874"/>
                <a:gd name="connsiteY51" fmla="*/ 152400 h 1361112"/>
                <a:gd name="connsiteX52" fmla="*/ 1036749 w 2756874"/>
                <a:gd name="connsiteY52" fmla="*/ 76200 h 1361112"/>
                <a:gd name="connsiteX53" fmla="*/ 1112949 w 2756874"/>
                <a:gd name="connsiteY53" fmla="*/ 43543 h 1361112"/>
                <a:gd name="connsiteX54" fmla="*/ 1308891 w 2756874"/>
                <a:gd name="connsiteY54" fmla="*/ 21771 h 1361112"/>
                <a:gd name="connsiteX55" fmla="*/ 1624577 w 2756874"/>
                <a:gd name="connsiteY55" fmla="*/ 43543 h 1361112"/>
                <a:gd name="connsiteX56" fmla="*/ 1646349 w 2756874"/>
                <a:gd name="connsiteY56" fmla="*/ 76200 h 1361112"/>
                <a:gd name="connsiteX57" fmla="*/ 1591920 w 2756874"/>
                <a:gd name="connsiteY57" fmla="*/ 261257 h 1361112"/>
                <a:gd name="connsiteX58" fmla="*/ 1504834 w 2756874"/>
                <a:gd name="connsiteY58" fmla="*/ 283028 h 1361112"/>
                <a:gd name="connsiteX59" fmla="*/ 1014977 w 2756874"/>
                <a:gd name="connsiteY59" fmla="*/ 185057 h 1361112"/>
                <a:gd name="connsiteX60" fmla="*/ 982320 w 2756874"/>
                <a:gd name="connsiteY60" fmla="*/ 152400 h 1361112"/>
                <a:gd name="connsiteX61" fmla="*/ 1004091 w 2756874"/>
                <a:gd name="connsiteY61" fmla="*/ 108857 h 1361112"/>
                <a:gd name="connsiteX62" fmla="*/ 1319777 w 2756874"/>
                <a:gd name="connsiteY62" fmla="*/ 130628 h 1361112"/>
                <a:gd name="connsiteX63" fmla="*/ 1417749 w 2756874"/>
                <a:gd name="connsiteY63" fmla="*/ 195943 h 1361112"/>
                <a:gd name="connsiteX64" fmla="*/ 1439520 w 2756874"/>
                <a:gd name="connsiteY64" fmla="*/ 261257 h 1361112"/>
                <a:gd name="connsiteX65" fmla="*/ 1428634 w 2756874"/>
                <a:gd name="connsiteY65" fmla="*/ 337457 h 1361112"/>
                <a:gd name="connsiteX66" fmla="*/ 1395977 w 2756874"/>
                <a:gd name="connsiteY66" fmla="*/ 370114 h 1361112"/>
                <a:gd name="connsiteX67" fmla="*/ 1298006 w 2756874"/>
                <a:gd name="connsiteY67" fmla="*/ 402771 h 1361112"/>
                <a:gd name="connsiteX68" fmla="*/ 1232691 w 2756874"/>
                <a:gd name="connsiteY68" fmla="*/ 413657 h 1361112"/>
                <a:gd name="connsiteX69" fmla="*/ 731949 w 2756874"/>
                <a:gd name="connsiteY69" fmla="*/ 391886 h 1361112"/>
                <a:gd name="connsiteX70" fmla="*/ 601320 w 2756874"/>
                <a:gd name="connsiteY70" fmla="*/ 348343 h 1361112"/>
                <a:gd name="connsiteX71" fmla="*/ 459806 w 2756874"/>
                <a:gd name="connsiteY71" fmla="*/ 304800 h 1361112"/>
                <a:gd name="connsiteX72" fmla="*/ 394491 w 2756874"/>
                <a:gd name="connsiteY72" fmla="*/ 272143 h 1361112"/>
                <a:gd name="connsiteX73" fmla="*/ 438034 w 2756874"/>
                <a:gd name="connsiteY73" fmla="*/ 261257 h 1361112"/>
                <a:gd name="connsiteX74" fmla="*/ 644863 w 2756874"/>
                <a:gd name="connsiteY74" fmla="*/ 304800 h 1361112"/>
                <a:gd name="connsiteX75" fmla="*/ 710177 w 2756874"/>
                <a:gd name="connsiteY75" fmla="*/ 381000 h 1361112"/>
                <a:gd name="connsiteX76" fmla="*/ 666634 w 2756874"/>
                <a:gd name="connsiteY76" fmla="*/ 402771 h 1361112"/>
                <a:gd name="connsiteX77" fmla="*/ 568663 w 2756874"/>
                <a:gd name="connsiteY77" fmla="*/ 391886 h 1361112"/>
                <a:gd name="connsiteX78" fmla="*/ 263863 w 2756874"/>
                <a:gd name="connsiteY78" fmla="*/ 250371 h 1361112"/>
                <a:gd name="connsiteX79" fmla="*/ 100577 w 2756874"/>
                <a:gd name="connsiteY79" fmla="*/ 130628 h 1361112"/>
                <a:gd name="connsiteX80" fmla="*/ 13491 w 2756874"/>
                <a:gd name="connsiteY80" fmla="*/ 65314 h 1361112"/>
                <a:gd name="connsiteX81" fmla="*/ 2606 w 2756874"/>
                <a:gd name="connsiteY81" fmla="*/ 32657 h 1361112"/>
                <a:gd name="connsiteX82" fmla="*/ 155006 w 2756874"/>
                <a:gd name="connsiteY82" fmla="*/ 0 h 1361112"/>
                <a:gd name="connsiteX83" fmla="*/ 568663 w 2756874"/>
                <a:gd name="connsiteY83" fmla="*/ 10886 h 1361112"/>
                <a:gd name="connsiteX84" fmla="*/ 666634 w 2756874"/>
                <a:gd name="connsiteY84" fmla="*/ 43543 h 1361112"/>
                <a:gd name="connsiteX85" fmla="*/ 797263 w 2756874"/>
                <a:gd name="connsiteY85" fmla="*/ 108857 h 1361112"/>
                <a:gd name="connsiteX86" fmla="*/ 851691 w 2756874"/>
                <a:gd name="connsiteY86" fmla="*/ 152400 h 1361112"/>
                <a:gd name="connsiteX87" fmla="*/ 840806 w 2756874"/>
                <a:gd name="connsiteY87" fmla="*/ 195943 h 1361112"/>
                <a:gd name="connsiteX88" fmla="*/ 666634 w 2756874"/>
                <a:gd name="connsiteY88" fmla="*/ 141514 h 1361112"/>
                <a:gd name="connsiteX89" fmla="*/ 644863 w 2756874"/>
                <a:gd name="connsiteY89" fmla="*/ 97971 h 1361112"/>
                <a:gd name="connsiteX90" fmla="*/ 721063 w 2756874"/>
                <a:gd name="connsiteY90" fmla="*/ 32657 h 1361112"/>
                <a:gd name="connsiteX91" fmla="*/ 808149 w 2756874"/>
                <a:gd name="connsiteY91" fmla="*/ 21771 h 1361112"/>
                <a:gd name="connsiteX92" fmla="*/ 1374206 w 2756874"/>
                <a:gd name="connsiteY92" fmla="*/ 54428 h 1361112"/>
                <a:gd name="connsiteX93" fmla="*/ 1461291 w 2756874"/>
                <a:gd name="connsiteY93" fmla="*/ 76200 h 1361112"/>
                <a:gd name="connsiteX94" fmla="*/ 1526606 w 2756874"/>
                <a:gd name="connsiteY94" fmla="*/ 108857 h 1361112"/>
                <a:gd name="connsiteX95" fmla="*/ 1559263 w 2756874"/>
                <a:gd name="connsiteY95" fmla="*/ 141514 h 1361112"/>
                <a:gd name="connsiteX96" fmla="*/ 1548377 w 2756874"/>
                <a:gd name="connsiteY96" fmla="*/ 250371 h 1361112"/>
                <a:gd name="connsiteX97" fmla="*/ 1232691 w 2756874"/>
                <a:gd name="connsiteY97" fmla="*/ 217714 h 1361112"/>
                <a:gd name="connsiteX98" fmla="*/ 1200034 w 2756874"/>
                <a:gd name="connsiteY98" fmla="*/ 195943 h 1361112"/>
                <a:gd name="connsiteX99" fmla="*/ 1809634 w 2756874"/>
                <a:gd name="connsiteY99" fmla="*/ 174171 h 1361112"/>
                <a:gd name="connsiteX100" fmla="*/ 2060006 w 2756874"/>
                <a:gd name="connsiteY100" fmla="*/ 217714 h 1361112"/>
                <a:gd name="connsiteX101" fmla="*/ 2528091 w 2756874"/>
                <a:gd name="connsiteY101" fmla="*/ 381000 h 1361112"/>
                <a:gd name="connsiteX102" fmla="*/ 2582520 w 2756874"/>
                <a:gd name="connsiteY102" fmla="*/ 413657 h 1361112"/>
                <a:gd name="connsiteX103" fmla="*/ 2615177 w 2756874"/>
                <a:gd name="connsiteY103" fmla="*/ 457200 h 1361112"/>
                <a:gd name="connsiteX104" fmla="*/ 2593406 w 2756874"/>
                <a:gd name="connsiteY104" fmla="*/ 598714 h 1361112"/>
                <a:gd name="connsiteX105" fmla="*/ 2560749 w 2756874"/>
                <a:gd name="connsiteY105" fmla="*/ 620486 h 1361112"/>
                <a:gd name="connsiteX106" fmla="*/ 2419234 w 2756874"/>
                <a:gd name="connsiteY106" fmla="*/ 642257 h 1361112"/>
                <a:gd name="connsiteX107" fmla="*/ 1907606 w 2756874"/>
                <a:gd name="connsiteY107" fmla="*/ 566057 h 1361112"/>
                <a:gd name="connsiteX108" fmla="*/ 1831406 w 2756874"/>
                <a:gd name="connsiteY108" fmla="*/ 522514 h 1361112"/>
                <a:gd name="connsiteX109" fmla="*/ 1787863 w 2756874"/>
                <a:gd name="connsiteY109" fmla="*/ 500743 h 1361112"/>
                <a:gd name="connsiteX110" fmla="*/ 1809634 w 2756874"/>
                <a:gd name="connsiteY110" fmla="*/ 435428 h 1361112"/>
                <a:gd name="connsiteX111" fmla="*/ 2484549 w 2756874"/>
                <a:gd name="connsiteY111" fmla="*/ 511628 h 1361112"/>
                <a:gd name="connsiteX112" fmla="*/ 2571634 w 2756874"/>
                <a:gd name="connsiteY112" fmla="*/ 576943 h 1361112"/>
                <a:gd name="connsiteX113" fmla="*/ 2593406 w 2756874"/>
                <a:gd name="connsiteY113" fmla="*/ 620486 h 1361112"/>
                <a:gd name="connsiteX114" fmla="*/ 2582520 w 2756874"/>
                <a:gd name="connsiteY114" fmla="*/ 685800 h 1361112"/>
                <a:gd name="connsiteX115" fmla="*/ 2528091 w 2756874"/>
                <a:gd name="connsiteY115" fmla="*/ 718457 h 1361112"/>
                <a:gd name="connsiteX116" fmla="*/ 2125320 w 2756874"/>
                <a:gd name="connsiteY116" fmla="*/ 707571 h 1361112"/>
                <a:gd name="connsiteX117" fmla="*/ 2081777 w 2756874"/>
                <a:gd name="connsiteY117" fmla="*/ 674914 h 1361112"/>
                <a:gd name="connsiteX118" fmla="*/ 2049120 w 2756874"/>
                <a:gd name="connsiteY118" fmla="*/ 653143 h 1361112"/>
                <a:gd name="connsiteX119" fmla="*/ 2027349 w 2756874"/>
                <a:gd name="connsiteY119" fmla="*/ 609600 h 1361112"/>
                <a:gd name="connsiteX120" fmla="*/ 2375691 w 2756874"/>
                <a:gd name="connsiteY120" fmla="*/ 631371 h 1361112"/>
                <a:gd name="connsiteX121" fmla="*/ 2495434 w 2756874"/>
                <a:gd name="connsiteY121" fmla="*/ 729343 h 1361112"/>
                <a:gd name="connsiteX122" fmla="*/ 2528091 w 2756874"/>
                <a:gd name="connsiteY122" fmla="*/ 1034143 h 1361112"/>
                <a:gd name="connsiteX123" fmla="*/ 2506320 w 2756874"/>
                <a:gd name="connsiteY123" fmla="*/ 1066800 h 1361112"/>
                <a:gd name="connsiteX124" fmla="*/ 2441006 w 2756874"/>
                <a:gd name="connsiteY124" fmla="*/ 1088571 h 1361112"/>
                <a:gd name="connsiteX125" fmla="*/ 2255949 w 2756874"/>
                <a:gd name="connsiteY125" fmla="*/ 1077686 h 1361112"/>
                <a:gd name="connsiteX126" fmla="*/ 2201520 w 2756874"/>
                <a:gd name="connsiteY126" fmla="*/ 1055914 h 1361112"/>
                <a:gd name="connsiteX127" fmla="*/ 2147091 w 2756874"/>
                <a:gd name="connsiteY127" fmla="*/ 1012371 h 1361112"/>
                <a:gd name="connsiteX128" fmla="*/ 2092663 w 2756874"/>
                <a:gd name="connsiteY128" fmla="*/ 925286 h 1361112"/>
                <a:gd name="connsiteX129" fmla="*/ 2081777 w 2756874"/>
                <a:gd name="connsiteY129" fmla="*/ 892628 h 1361112"/>
                <a:gd name="connsiteX130" fmla="*/ 2103549 w 2756874"/>
                <a:gd name="connsiteY130" fmla="*/ 859971 h 1361112"/>
                <a:gd name="connsiteX131" fmla="*/ 2343034 w 2756874"/>
                <a:gd name="connsiteY131" fmla="*/ 914400 h 1361112"/>
                <a:gd name="connsiteX132" fmla="*/ 2441006 w 2756874"/>
                <a:gd name="connsiteY132" fmla="*/ 1012371 h 1361112"/>
                <a:gd name="connsiteX133" fmla="*/ 2473663 w 2756874"/>
                <a:gd name="connsiteY133" fmla="*/ 1110343 h 1361112"/>
                <a:gd name="connsiteX134" fmla="*/ 2451891 w 2756874"/>
                <a:gd name="connsiteY134" fmla="*/ 1186543 h 1361112"/>
                <a:gd name="connsiteX135" fmla="*/ 2234177 w 2756874"/>
                <a:gd name="connsiteY135" fmla="*/ 1153886 h 1361112"/>
                <a:gd name="connsiteX136" fmla="*/ 2114434 w 2756874"/>
                <a:gd name="connsiteY136" fmla="*/ 1034143 h 1361112"/>
                <a:gd name="connsiteX137" fmla="*/ 2005577 w 2756874"/>
                <a:gd name="connsiteY137" fmla="*/ 849086 h 1361112"/>
                <a:gd name="connsiteX138" fmla="*/ 1994691 w 2756874"/>
                <a:gd name="connsiteY138" fmla="*/ 664028 h 1361112"/>
                <a:gd name="connsiteX139" fmla="*/ 2027349 w 2756874"/>
                <a:gd name="connsiteY139" fmla="*/ 653143 h 1361112"/>
                <a:gd name="connsiteX140" fmla="*/ 2136206 w 2756874"/>
                <a:gd name="connsiteY140" fmla="*/ 685800 h 1361112"/>
                <a:gd name="connsiteX141" fmla="*/ 2157977 w 2756874"/>
                <a:gd name="connsiteY141" fmla="*/ 740228 h 1361112"/>
                <a:gd name="connsiteX142" fmla="*/ 2168863 w 2756874"/>
                <a:gd name="connsiteY142" fmla="*/ 870857 h 1361112"/>
                <a:gd name="connsiteX143" fmla="*/ 2125320 w 2756874"/>
                <a:gd name="connsiteY143" fmla="*/ 1023257 h 1361112"/>
                <a:gd name="connsiteX144" fmla="*/ 2070891 w 2756874"/>
                <a:gd name="connsiteY144" fmla="*/ 1034143 h 1361112"/>
                <a:gd name="connsiteX145" fmla="*/ 1972920 w 2756874"/>
                <a:gd name="connsiteY145" fmla="*/ 1001486 h 1361112"/>
                <a:gd name="connsiteX146" fmla="*/ 1896720 w 2756874"/>
                <a:gd name="connsiteY146" fmla="*/ 914400 h 1361112"/>
                <a:gd name="connsiteX147" fmla="*/ 1853177 w 2756874"/>
                <a:gd name="connsiteY147" fmla="*/ 849086 h 1361112"/>
                <a:gd name="connsiteX148" fmla="*/ 1874949 w 2756874"/>
                <a:gd name="connsiteY148" fmla="*/ 783771 h 1361112"/>
                <a:gd name="connsiteX149" fmla="*/ 2212406 w 2756874"/>
                <a:gd name="connsiteY149" fmla="*/ 827314 h 1361112"/>
                <a:gd name="connsiteX150" fmla="*/ 2266834 w 2756874"/>
                <a:gd name="connsiteY150" fmla="*/ 849086 h 1361112"/>
                <a:gd name="connsiteX151" fmla="*/ 2310377 w 2756874"/>
                <a:gd name="connsiteY151" fmla="*/ 881743 h 1361112"/>
                <a:gd name="connsiteX152" fmla="*/ 2288606 w 2756874"/>
                <a:gd name="connsiteY152" fmla="*/ 1001486 h 1361112"/>
                <a:gd name="connsiteX153" fmla="*/ 2190634 w 2756874"/>
                <a:gd name="connsiteY153" fmla="*/ 990600 h 1361112"/>
                <a:gd name="connsiteX154" fmla="*/ 1940263 w 2756874"/>
                <a:gd name="connsiteY154" fmla="*/ 881743 h 1361112"/>
                <a:gd name="connsiteX155" fmla="*/ 1733434 w 2756874"/>
                <a:gd name="connsiteY155" fmla="*/ 685800 h 1361112"/>
                <a:gd name="connsiteX156" fmla="*/ 1602806 w 2756874"/>
                <a:gd name="connsiteY156" fmla="*/ 533400 h 1361112"/>
                <a:gd name="connsiteX157" fmla="*/ 1591920 w 2756874"/>
                <a:gd name="connsiteY157" fmla="*/ 489857 h 1361112"/>
                <a:gd name="connsiteX158" fmla="*/ 1776977 w 2756874"/>
                <a:gd name="connsiteY158" fmla="*/ 457200 h 1361112"/>
                <a:gd name="connsiteX159" fmla="*/ 1831406 w 2756874"/>
                <a:gd name="connsiteY159" fmla="*/ 522514 h 1361112"/>
                <a:gd name="connsiteX160" fmla="*/ 1842291 w 2756874"/>
                <a:gd name="connsiteY160" fmla="*/ 566057 h 1361112"/>
                <a:gd name="connsiteX161" fmla="*/ 1820520 w 2756874"/>
                <a:gd name="connsiteY161" fmla="*/ 707571 h 1361112"/>
                <a:gd name="connsiteX162" fmla="*/ 1755206 w 2756874"/>
                <a:gd name="connsiteY162" fmla="*/ 718457 h 1361112"/>
                <a:gd name="connsiteX163" fmla="*/ 1548377 w 2756874"/>
                <a:gd name="connsiteY163" fmla="*/ 707571 h 1361112"/>
                <a:gd name="connsiteX164" fmla="*/ 1450406 w 2756874"/>
                <a:gd name="connsiteY164" fmla="*/ 674914 h 1361112"/>
                <a:gd name="connsiteX165" fmla="*/ 1254463 w 2756874"/>
                <a:gd name="connsiteY165" fmla="*/ 576943 h 1361112"/>
                <a:gd name="connsiteX166" fmla="*/ 1210920 w 2756874"/>
                <a:gd name="connsiteY166" fmla="*/ 544286 h 1361112"/>
                <a:gd name="connsiteX167" fmla="*/ 1178263 w 2756874"/>
                <a:gd name="connsiteY167" fmla="*/ 478971 h 1361112"/>
                <a:gd name="connsiteX168" fmla="*/ 1221806 w 2756874"/>
                <a:gd name="connsiteY168" fmla="*/ 468086 h 1361112"/>
                <a:gd name="connsiteX169" fmla="*/ 1515720 w 2756874"/>
                <a:gd name="connsiteY169" fmla="*/ 478971 h 1361112"/>
                <a:gd name="connsiteX170" fmla="*/ 1493949 w 2756874"/>
                <a:gd name="connsiteY170" fmla="*/ 544286 h 1361112"/>
                <a:gd name="connsiteX171" fmla="*/ 1439520 w 2756874"/>
                <a:gd name="connsiteY171" fmla="*/ 555171 h 1361112"/>
                <a:gd name="connsiteX172" fmla="*/ 1123834 w 2756874"/>
                <a:gd name="connsiteY172" fmla="*/ 533400 h 1361112"/>
                <a:gd name="connsiteX173" fmla="*/ 971434 w 2756874"/>
                <a:gd name="connsiteY173" fmla="*/ 446314 h 1361112"/>
                <a:gd name="connsiteX174" fmla="*/ 819034 w 2756874"/>
                <a:gd name="connsiteY174" fmla="*/ 304800 h 1361112"/>
                <a:gd name="connsiteX175" fmla="*/ 862577 w 2756874"/>
                <a:gd name="connsiteY175" fmla="*/ 304800 h 1361112"/>
                <a:gd name="connsiteX176" fmla="*/ 840806 w 2756874"/>
                <a:gd name="connsiteY176" fmla="*/ 337457 h 1361112"/>
                <a:gd name="connsiteX177" fmla="*/ 601320 w 2756874"/>
                <a:gd name="connsiteY177" fmla="*/ 315686 h 1361112"/>
                <a:gd name="connsiteX178" fmla="*/ 557777 w 2756874"/>
                <a:gd name="connsiteY178" fmla="*/ 304800 h 1361112"/>
                <a:gd name="connsiteX179" fmla="*/ 514234 w 2756874"/>
                <a:gd name="connsiteY179" fmla="*/ 283028 h 1361112"/>
                <a:gd name="connsiteX180" fmla="*/ 503349 w 2756874"/>
                <a:gd name="connsiteY180" fmla="*/ 195943 h 1361112"/>
                <a:gd name="connsiteX181" fmla="*/ 546891 w 2756874"/>
                <a:gd name="connsiteY181" fmla="*/ 185057 h 1361112"/>
                <a:gd name="connsiteX182" fmla="*/ 1036749 w 2756874"/>
                <a:gd name="connsiteY182" fmla="*/ 195943 h 1361112"/>
                <a:gd name="connsiteX183" fmla="*/ 1025863 w 2756874"/>
                <a:gd name="connsiteY183" fmla="*/ 272143 h 1361112"/>
                <a:gd name="connsiteX184" fmla="*/ 982320 w 2756874"/>
                <a:gd name="connsiteY184" fmla="*/ 293914 h 1361112"/>
                <a:gd name="connsiteX185" fmla="*/ 927891 w 2756874"/>
                <a:gd name="connsiteY185" fmla="*/ 304800 h 1361112"/>
                <a:gd name="connsiteX186" fmla="*/ 960549 w 2756874"/>
                <a:gd name="connsiteY186" fmla="*/ 293914 h 1361112"/>
                <a:gd name="connsiteX187" fmla="*/ 1700777 w 2756874"/>
                <a:gd name="connsiteY187" fmla="*/ 337457 h 1361112"/>
                <a:gd name="connsiteX188" fmla="*/ 1929377 w 2756874"/>
                <a:gd name="connsiteY188" fmla="*/ 381000 h 1361112"/>
                <a:gd name="connsiteX189" fmla="*/ 2212406 w 2756874"/>
                <a:gd name="connsiteY189" fmla="*/ 500743 h 1361112"/>
                <a:gd name="connsiteX190" fmla="*/ 2201520 w 2756874"/>
                <a:gd name="connsiteY190" fmla="*/ 544286 h 1361112"/>
                <a:gd name="connsiteX191" fmla="*/ 2157977 w 2756874"/>
                <a:gd name="connsiteY191" fmla="*/ 555171 h 1361112"/>
                <a:gd name="connsiteX192" fmla="*/ 2125320 w 2756874"/>
                <a:gd name="connsiteY192" fmla="*/ 566057 h 1361112"/>
                <a:gd name="connsiteX193" fmla="*/ 1940263 w 2756874"/>
                <a:gd name="connsiteY193" fmla="*/ 555171 h 1361112"/>
                <a:gd name="connsiteX194" fmla="*/ 1918491 w 2756874"/>
                <a:gd name="connsiteY194" fmla="*/ 522514 h 1361112"/>
                <a:gd name="connsiteX195" fmla="*/ 1951149 w 2756874"/>
                <a:gd name="connsiteY195" fmla="*/ 511628 h 1361112"/>
                <a:gd name="connsiteX196" fmla="*/ 2321263 w 2756874"/>
                <a:gd name="connsiteY196" fmla="*/ 533400 h 1361112"/>
                <a:gd name="connsiteX197" fmla="*/ 2386577 w 2756874"/>
                <a:gd name="connsiteY197" fmla="*/ 576943 h 1361112"/>
                <a:gd name="connsiteX198" fmla="*/ 2484549 w 2756874"/>
                <a:gd name="connsiteY198" fmla="*/ 674914 h 1361112"/>
                <a:gd name="connsiteX199" fmla="*/ 2506320 w 2756874"/>
                <a:gd name="connsiteY199" fmla="*/ 740228 h 1361112"/>
                <a:gd name="connsiteX200" fmla="*/ 2528091 w 2756874"/>
                <a:gd name="connsiteY200" fmla="*/ 794657 h 1361112"/>
                <a:gd name="connsiteX201" fmla="*/ 2517206 w 2756874"/>
                <a:gd name="connsiteY201" fmla="*/ 957943 h 1361112"/>
                <a:gd name="connsiteX202" fmla="*/ 2473663 w 2756874"/>
                <a:gd name="connsiteY202" fmla="*/ 979714 h 1361112"/>
                <a:gd name="connsiteX203" fmla="*/ 2190634 w 2756874"/>
                <a:gd name="connsiteY203" fmla="*/ 957943 h 1361112"/>
                <a:gd name="connsiteX204" fmla="*/ 2136206 w 2756874"/>
                <a:gd name="connsiteY204" fmla="*/ 947057 h 1361112"/>
                <a:gd name="connsiteX205" fmla="*/ 2157977 w 2756874"/>
                <a:gd name="connsiteY205" fmla="*/ 957943 h 1361112"/>
                <a:gd name="connsiteX206" fmla="*/ 2245063 w 2756874"/>
                <a:gd name="connsiteY206" fmla="*/ 1099457 h 1361112"/>
                <a:gd name="connsiteX207" fmla="*/ 2266834 w 2756874"/>
                <a:gd name="connsiteY207" fmla="*/ 1153886 h 1361112"/>
                <a:gd name="connsiteX208" fmla="*/ 2234177 w 2756874"/>
                <a:gd name="connsiteY208" fmla="*/ 1273628 h 1361112"/>
                <a:gd name="connsiteX209" fmla="*/ 2190634 w 2756874"/>
                <a:gd name="connsiteY209" fmla="*/ 1219200 h 1361112"/>
                <a:gd name="connsiteX210" fmla="*/ 2223291 w 2756874"/>
                <a:gd name="connsiteY210" fmla="*/ 1143000 h 1361112"/>
                <a:gd name="connsiteX211" fmla="*/ 2451891 w 2756874"/>
                <a:gd name="connsiteY211" fmla="*/ 1153886 h 1361112"/>
                <a:gd name="connsiteX212" fmla="*/ 2582520 w 2756874"/>
                <a:gd name="connsiteY212" fmla="*/ 1219200 h 1361112"/>
                <a:gd name="connsiteX213" fmla="*/ 2669606 w 2756874"/>
                <a:gd name="connsiteY213" fmla="*/ 1295400 h 1361112"/>
                <a:gd name="connsiteX214" fmla="*/ 2669606 w 2756874"/>
                <a:gd name="connsiteY214" fmla="*/ 1360714 h 1361112"/>
                <a:gd name="connsiteX215" fmla="*/ 2593406 w 2756874"/>
                <a:gd name="connsiteY215" fmla="*/ 1338943 h 1361112"/>
                <a:gd name="connsiteX216" fmla="*/ 2549863 w 2756874"/>
                <a:gd name="connsiteY216" fmla="*/ 1306286 h 1361112"/>
                <a:gd name="connsiteX217" fmla="*/ 2462777 w 2756874"/>
                <a:gd name="connsiteY217" fmla="*/ 1208314 h 1361112"/>
                <a:gd name="connsiteX218" fmla="*/ 2408349 w 2756874"/>
                <a:gd name="connsiteY218" fmla="*/ 1077686 h 1361112"/>
                <a:gd name="connsiteX219" fmla="*/ 2397463 w 2756874"/>
                <a:gd name="connsiteY219" fmla="*/ 1023257 h 1361112"/>
                <a:gd name="connsiteX220" fmla="*/ 2386577 w 2756874"/>
                <a:gd name="connsiteY220" fmla="*/ 979714 h 1361112"/>
                <a:gd name="connsiteX221" fmla="*/ 2419234 w 2756874"/>
                <a:gd name="connsiteY221" fmla="*/ 881743 h 1361112"/>
                <a:gd name="connsiteX222" fmla="*/ 2484549 w 2756874"/>
                <a:gd name="connsiteY222" fmla="*/ 870857 h 1361112"/>
                <a:gd name="connsiteX223" fmla="*/ 2560749 w 2756874"/>
                <a:gd name="connsiteY223" fmla="*/ 859971 h 1361112"/>
                <a:gd name="connsiteX224" fmla="*/ 2734920 w 2756874"/>
                <a:gd name="connsiteY224" fmla="*/ 892628 h 1361112"/>
                <a:gd name="connsiteX225" fmla="*/ 2756691 w 2756874"/>
                <a:gd name="connsiteY225" fmla="*/ 947057 h 1361112"/>
                <a:gd name="connsiteX226" fmla="*/ 2724034 w 2756874"/>
                <a:gd name="connsiteY226" fmla="*/ 1066800 h 1361112"/>
                <a:gd name="connsiteX227" fmla="*/ 2647834 w 2756874"/>
                <a:gd name="connsiteY227" fmla="*/ 1088571 h 1361112"/>
                <a:gd name="connsiteX228" fmla="*/ 2343034 w 2756874"/>
                <a:gd name="connsiteY228" fmla="*/ 1077686 h 1361112"/>
                <a:gd name="connsiteX229" fmla="*/ 2234177 w 2756874"/>
                <a:gd name="connsiteY229" fmla="*/ 1034143 h 1361112"/>
                <a:gd name="connsiteX230" fmla="*/ 1983806 w 2756874"/>
                <a:gd name="connsiteY230" fmla="*/ 881743 h 1361112"/>
                <a:gd name="connsiteX231" fmla="*/ 1831406 w 2756874"/>
                <a:gd name="connsiteY231" fmla="*/ 718457 h 1361112"/>
                <a:gd name="connsiteX232" fmla="*/ 1755206 w 2756874"/>
                <a:gd name="connsiteY232" fmla="*/ 587828 h 1361112"/>
                <a:gd name="connsiteX233" fmla="*/ 1744320 w 2756874"/>
                <a:gd name="connsiteY233" fmla="*/ 544286 h 1361112"/>
                <a:gd name="connsiteX234" fmla="*/ 1766091 w 2756874"/>
                <a:gd name="connsiteY234" fmla="*/ 435428 h 1361112"/>
                <a:gd name="connsiteX235" fmla="*/ 1831406 w 2756874"/>
                <a:gd name="connsiteY235" fmla="*/ 413657 h 1361112"/>
                <a:gd name="connsiteX236" fmla="*/ 1994691 w 2756874"/>
                <a:gd name="connsiteY236" fmla="*/ 391886 h 1361112"/>
                <a:gd name="connsiteX237" fmla="*/ 2234177 w 2756874"/>
                <a:gd name="connsiteY237" fmla="*/ 402771 h 1361112"/>
                <a:gd name="connsiteX238" fmla="*/ 2299491 w 2756874"/>
                <a:gd name="connsiteY238" fmla="*/ 435428 h 1361112"/>
                <a:gd name="connsiteX239" fmla="*/ 2343034 w 2756874"/>
                <a:gd name="connsiteY239" fmla="*/ 478971 h 1361112"/>
                <a:gd name="connsiteX240" fmla="*/ 2397463 w 2756874"/>
                <a:gd name="connsiteY240" fmla="*/ 566057 h 1361112"/>
                <a:gd name="connsiteX241" fmla="*/ 2397463 w 2756874"/>
                <a:gd name="connsiteY241" fmla="*/ 674914 h 1361112"/>
                <a:gd name="connsiteX242" fmla="*/ 2353920 w 2756874"/>
                <a:gd name="connsiteY242" fmla="*/ 664028 h 1361112"/>
                <a:gd name="connsiteX243" fmla="*/ 2234177 w 2756874"/>
                <a:gd name="connsiteY243" fmla="*/ 587828 h 1361112"/>
                <a:gd name="connsiteX244" fmla="*/ 2168863 w 2756874"/>
                <a:gd name="connsiteY244" fmla="*/ 533400 h 1361112"/>
                <a:gd name="connsiteX245" fmla="*/ 2114434 w 2756874"/>
                <a:gd name="connsiteY245" fmla="*/ 468086 h 1361112"/>
                <a:gd name="connsiteX246" fmla="*/ 2060006 w 2756874"/>
                <a:gd name="connsiteY246" fmla="*/ 413657 h 1361112"/>
                <a:gd name="connsiteX247" fmla="*/ 2027349 w 2756874"/>
                <a:gd name="connsiteY247" fmla="*/ 348343 h 1361112"/>
                <a:gd name="connsiteX248" fmla="*/ 2005577 w 2756874"/>
                <a:gd name="connsiteY248" fmla="*/ 261257 h 1361112"/>
                <a:gd name="connsiteX249" fmla="*/ 2038234 w 2756874"/>
                <a:gd name="connsiteY249" fmla="*/ 239486 h 1361112"/>
                <a:gd name="connsiteX250" fmla="*/ 2430120 w 2756874"/>
                <a:gd name="connsiteY250" fmla="*/ 348343 h 1361112"/>
                <a:gd name="connsiteX251" fmla="*/ 2484549 w 2756874"/>
                <a:gd name="connsiteY251" fmla="*/ 435428 h 1361112"/>
                <a:gd name="connsiteX252" fmla="*/ 2495434 w 2756874"/>
                <a:gd name="connsiteY252" fmla="*/ 511628 h 1361112"/>
                <a:gd name="connsiteX253" fmla="*/ 2430120 w 2756874"/>
                <a:gd name="connsiteY253" fmla="*/ 576943 h 1361112"/>
                <a:gd name="connsiteX254" fmla="*/ 2364806 w 2756874"/>
                <a:gd name="connsiteY254" fmla="*/ 587828 h 1361112"/>
                <a:gd name="connsiteX255" fmla="*/ 1885834 w 2756874"/>
                <a:gd name="connsiteY255" fmla="*/ 555171 h 1361112"/>
                <a:gd name="connsiteX256" fmla="*/ 1439520 w 2756874"/>
                <a:gd name="connsiteY256" fmla="*/ 424543 h 1361112"/>
                <a:gd name="connsiteX257" fmla="*/ 1265349 w 2756874"/>
                <a:gd name="connsiteY257" fmla="*/ 359228 h 1361112"/>
                <a:gd name="connsiteX258" fmla="*/ 1036749 w 2756874"/>
                <a:gd name="connsiteY258" fmla="*/ 250371 h 1361112"/>
                <a:gd name="connsiteX259" fmla="*/ 993206 w 2756874"/>
                <a:gd name="connsiteY259" fmla="*/ 228600 h 1361112"/>
                <a:gd name="connsiteX260" fmla="*/ 1025863 w 2756874"/>
                <a:gd name="connsiteY260" fmla="*/ 206828 h 1361112"/>
                <a:gd name="connsiteX261" fmla="*/ 1047634 w 2756874"/>
                <a:gd name="connsiteY261" fmla="*/ 228600 h 1361112"/>
                <a:gd name="connsiteX262" fmla="*/ 1004091 w 2756874"/>
                <a:gd name="connsiteY262" fmla="*/ 250371 h 1361112"/>
                <a:gd name="connsiteX263" fmla="*/ 840806 w 2756874"/>
                <a:gd name="connsiteY263" fmla="*/ 217714 h 1361112"/>
                <a:gd name="connsiteX264" fmla="*/ 808149 w 2756874"/>
                <a:gd name="connsiteY264" fmla="*/ 185057 h 1361112"/>
                <a:gd name="connsiteX265" fmla="*/ 764606 w 2756874"/>
                <a:gd name="connsiteY265" fmla="*/ 152400 h 1361112"/>
                <a:gd name="connsiteX266" fmla="*/ 753720 w 2756874"/>
                <a:gd name="connsiteY266" fmla="*/ 32657 h 1361112"/>
                <a:gd name="connsiteX267" fmla="*/ 797263 w 2756874"/>
                <a:gd name="connsiteY267" fmla="*/ 54428 h 1361112"/>
                <a:gd name="connsiteX268" fmla="*/ 742834 w 2756874"/>
                <a:gd name="connsiteY268" fmla="*/ 119743 h 1361112"/>
                <a:gd name="connsiteX269" fmla="*/ 492463 w 2756874"/>
                <a:gd name="connsiteY269" fmla="*/ 97971 h 1361112"/>
                <a:gd name="connsiteX270" fmla="*/ 448920 w 2756874"/>
                <a:gd name="connsiteY270" fmla="*/ 76200 h 1361112"/>
                <a:gd name="connsiteX271" fmla="*/ 405377 w 2756874"/>
                <a:gd name="connsiteY271" fmla="*/ 54428 h 136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</a:cxnLst>
              <a:rect l="l" t="t" r="r" b="b"/>
              <a:pathLst>
                <a:path w="2756874" h="1361112">
                  <a:moveTo>
                    <a:pt x="1123834" y="174171"/>
                  </a:moveTo>
                  <a:cubicBezTo>
                    <a:pt x="1208096" y="157320"/>
                    <a:pt x="1282791" y="136661"/>
                    <a:pt x="1374206" y="185057"/>
                  </a:cubicBezTo>
                  <a:cubicBezTo>
                    <a:pt x="1396882" y="197062"/>
                    <a:pt x="1373741" y="237811"/>
                    <a:pt x="1363320" y="261257"/>
                  </a:cubicBezTo>
                  <a:cubicBezTo>
                    <a:pt x="1353923" y="282399"/>
                    <a:pt x="1302520" y="290064"/>
                    <a:pt x="1287120" y="293914"/>
                  </a:cubicBezTo>
                  <a:cubicBezTo>
                    <a:pt x="1265758" y="291778"/>
                    <a:pt x="1162430" y="309764"/>
                    <a:pt x="1156491" y="250371"/>
                  </a:cubicBezTo>
                  <a:cubicBezTo>
                    <a:pt x="1153938" y="224840"/>
                    <a:pt x="1163748" y="199571"/>
                    <a:pt x="1167377" y="174171"/>
                  </a:cubicBezTo>
                  <a:cubicBezTo>
                    <a:pt x="1221806" y="181428"/>
                    <a:pt x="1277060" y="184031"/>
                    <a:pt x="1330663" y="195943"/>
                  </a:cubicBezTo>
                  <a:cubicBezTo>
                    <a:pt x="1343434" y="198781"/>
                    <a:pt x="1354069" y="208463"/>
                    <a:pt x="1363320" y="217714"/>
                  </a:cubicBezTo>
                  <a:cubicBezTo>
                    <a:pt x="1380955" y="235349"/>
                    <a:pt x="1412057" y="304301"/>
                    <a:pt x="1417749" y="315686"/>
                  </a:cubicBezTo>
                  <a:cubicBezTo>
                    <a:pt x="1414120" y="341086"/>
                    <a:pt x="1420462" y="370128"/>
                    <a:pt x="1406863" y="391886"/>
                  </a:cubicBezTo>
                  <a:cubicBezTo>
                    <a:pt x="1398934" y="404573"/>
                    <a:pt x="1377925" y="399526"/>
                    <a:pt x="1363320" y="402771"/>
                  </a:cubicBezTo>
                  <a:cubicBezTo>
                    <a:pt x="1345258" y="406785"/>
                    <a:pt x="1327034" y="410028"/>
                    <a:pt x="1308891" y="413657"/>
                  </a:cubicBezTo>
                  <a:cubicBezTo>
                    <a:pt x="1268977" y="410028"/>
                    <a:pt x="1227908" y="412971"/>
                    <a:pt x="1189149" y="402771"/>
                  </a:cubicBezTo>
                  <a:cubicBezTo>
                    <a:pt x="1148347" y="392033"/>
                    <a:pt x="1105693" y="361648"/>
                    <a:pt x="1069406" y="337457"/>
                  </a:cubicBezTo>
                  <a:cubicBezTo>
                    <a:pt x="1065777" y="326571"/>
                    <a:pt x="1055737" y="315932"/>
                    <a:pt x="1058520" y="304800"/>
                  </a:cubicBezTo>
                  <a:cubicBezTo>
                    <a:pt x="1063651" y="284274"/>
                    <a:pt x="1072548" y="260402"/>
                    <a:pt x="1091177" y="250371"/>
                  </a:cubicBezTo>
                  <a:cubicBezTo>
                    <a:pt x="1120519" y="234571"/>
                    <a:pt x="1262472" y="221662"/>
                    <a:pt x="1298006" y="217714"/>
                  </a:cubicBezTo>
                  <a:cubicBezTo>
                    <a:pt x="1458841" y="222740"/>
                    <a:pt x="1586828" y="178034"/>
                    <a:pt x="1711663" y="261257"/>
                  </a:cubicBezTo>
                  <a:cubicBezTo>
                    <a:pt x="1724472" y="269796"/>
                    <a:pt x="1734465" y="282087"/>
                    <a:pt x="1744320" y="293914"/>
                  </a:cubicBezTo>
                  <a:cubicBezTo>
                    <a:pt x="1769404" y="324015"/>
                    <a:pt x="1772473" y="342526"/>
                    <a:pt x="1787863" y="381000"/>
                  </a:cubicBezTo>
                  <a:cubicBezTo>
                    <a:pt x="1784234" y="399143"/>
                    <a:pt x="1787240" y="420033"/>
                    <a:pt x="1776977" y="435428"/>
                  </a:cubicBezTo>
                  <a:cubicBezTo>
                    <a:pt x="1770612" y="444975"/>
                    <a:pt x="1755795" y="446314"/>
                    <a:pt x="1744320" y="446314"/>
                  </a:cubicBezTo>
                  <a:cubicBezTo>
                    <a:pt x="1668034" y="446314"/>
                    <a:pt x="1591920" y="439057"/>
                    <a:pt x="1515720" y="435428"/>
                  </a:cubicBezTo>
                  <a:cubicBezTo>
                    <a:pt x="1491475" y="419265"/>
                    <a:pt x="1479016" y="414043"/>
                    <a:pt x="1461291" y="391886"/>
                  </a:cubicBezTo>
                  <a:cubicBezTo>
                    <a:pt x="1453118" y="381670"/>
                    <a:pt x="1446777" y="370114"/>
                    <a:pt x="1439520" y="359228"/>
                  </a:cubicBezTo>
                  <a:cubicBezTo>
                    <a:pt x="1450406" y="348342"/>
                    <a:pt x="1459650" y="335519"/>
                    <a:pt x="1472177" y="326571"/>
                  </a:cubicBezTo>
                  <a:cubicBezTo>
                    <a:pt x="1510697" y="299057"/>
                    <a:pt x="1533397" y="301854"/>
                    <a:pt x="1581034" y="293914"/>
                  </a:cubicBezTo>
                  <a:cubicBezTo>
                    <a:pt x="1624577" y="297543"/>
                    <a:pt x="1668268" y="299695"/>
                    <a:pt x="1711663" y="304800"/>
                  </a:cubicBezTo>
                  <a:cubicBezTo>
                    <a:pt x="1730038" y="306962"/>
                    <a:pt x="1749542" y="307412"/>
                    <a:pt x="1766091" y="315686"/>
                  </a:cubicBezTo>
                  <a:cubicBezTo>
                    <a:pt x="1779861" y="322571"/>
                    <a:pt x="1787863" y="337457"/>
                    <a:pt x="1798749" y="348343"/>
                  </a:cubicBezTo>
                  <a:cubicBezTo>
                    <a:pt x="1831243" y="445825"/>
                    <a:pt x="1839444" y="438582"/>
                    <a:pt x="1798749" y="576943"/>
                  </a:cubicBezTo>
                  <a:cubicBezTo>
                    <a:pt x="1795057" y="589495"/>
                    <a:pt x="1778116" y="593560"/>
                    <a:pt x="1766091" y="598714"/>
                  </a:cubicBezTo>
                  <a:cubicBezTo>
                    <a:pt x="1752637" y="604480"/>
                    <a:pt x="1677809" y="618548"/>
                    <a:pt x="1668120" y="620486"/>
                  </a:cubicBezTo>
                  <a:cubicBezTo>
                    <a:pt x="1590105" y="617365"/>
                    <a:pt x="1427237" y="636115"/>
                    <a:pt x="1330663" y="587828"/>
                  </a:cubicBezTo>
                  <a:cubicBezTo>
                    <a:pt x="1314436" y="579714"/>
                    <a:pt x="1301884" y="565716"/>
                    <a:pt x="1287120" y="555171"/>
                  </a:cubicBezTo>
                  <a:cubicBezTo>
                    <a:pt x="1276474" y="547567"/>
                    <a:pt x="1265349" y="540657"/>
                    <a:pt x="1254463" y="533400"/>
                  </a:cubicBezTo>
                  <a:cubicBezTo>
                    <a:pt x="1247206" y="522514"/>
                    <a:pt x="1237285" y="512993"/>
                    <a:pt x="1232691" y="500743"/>
                  </a:cubicBezTo>
                  <a:cubicBezTo>
                    <a:pt x="1218771" y="463623"/>
                    <a:pt x="1216442" y="446155"/>
                    <a:pt x="1232691" y="413657"/>
                  </a:cubicBezTo>
                  <a:cubicBezTo>
                    <a:pt x="1238542" y="401955"/>
                    <a:pt x="1243104" y="387491"/>
                    <a:pt x="1254463" y="381000"/>
                  </a:cubicBezTo>
                  <a:cubicBezTo>
                    <a:pt x="1270527" y="371820"/>
                    <a:pt x="1290941" y="374601"/>
                    <a:pt x="1308891" y="370114"/>
                  </a:cubicBezTo>
                  <a:cubicBezTo>
                    <a:pt x="1334519" y="363707"/>
                    <a:pt x="1359691" y="355600"/>
                    <a:pt x="1385091" y="348343"/>
                  </a:cubicBezTo>
                  <a:cubicBezTo>
                    <a:pt x="1439520" y="351971"/>
                    <a:pt x="1495456" y="345998"/>
                    <a:pt x="1548377" y="359228"/>
                  </a:cubicBezTo>
                  <a:cubicBezTo>
                    <a:pt x="1559509" y="362011"/>
                    <a:pt x="1559263" y="380411"/>
                    <a:pt x="1559263" y="391886"/>
                  </a:cubicBezTo>
                  <a:cubicBezTo>
                    <a:pt x="1559263" y="431965"/>
                    <a:pt x="1567129" y="476207"/>
                    <a:pt x="1548377" y="511628"/>
                  </a:cubicBezTo>
                  <a:cubicBezTo>
                    <a:pt x="1543770" y="520329"/>
                    <a:pt x="1451056" y="590387"/>
                    <a:pt x="1417749" y="598714"/>
                  </a:cubicBezTo>
                  <a:cubicBezTo>
                    <a:pt x="1374923" y="609420"/>
                    <a:pt x="1287120" y="620486"/>
                    <a:pt x="1287120" y="620486"/>
                  </a:cubicBezTo>
                  <a:cubicBezTo>
                    <a:pt x="1243577" y="616857"/>
                    <a:pt x="1198437" y="621834"/>
                    <a:pt x="1156491" y="609600"/>
                  </a:cubicBezTo>
                  <a:cubicBezTo>
                    <a:pt x="1109756" y="595969"/>
                    <a:pt x="1025863" y="544286"/>
                    <a:pt x="1025863" y="544286"/>
                  </a:cubicBezTo>
                  <a:cubicBezTo>
                    <a:pt x="996604" y="507712"/>
                    <a:pt x="969230" y="478476"/>
                    <a:pt x="949663" y="435428"/>
                  </a:cubicBezTo>
                  <a:cubicBezTo>
                    <a:pt x="931626" y="395747"/>
                    <a:pt x="924663" y="357801"/>
                    <a:pt x="917006" y="315686"/>
                  </a:cubicBezTo>
                  <a:cubicBezTo>
                    <a:pt x="913058" y="293970"/>
                    <a:pt x="909749" y="272143"/>
                    <a:pt x="906120" y="250371"/>
                  </a:cubicBezTo>
                  <a:cubicBezTo>
                    <a:pt x="913377" y="217714"/>
                    <a:pt x="913872" y="182775"/>
                    <a:pt x="927891" y="152400"/>
                  </a:cubicBezTo>
                  <a:cubicBezTo>
                    <a:pt x="945485" y="114279"/>
                    <a:pt x="1004257" y="91196"/>
                    <a:pt x="1036749" y="76200"/>
                  </a:cubicBezTo>
                  <a:cubicBezTo>
                    <a:pt x="1061840" y="64620"/>
                    <a:pt x="1085851" y="48963"/>
                    <a:pt x="1112949" y="43543"/>
                  </a:cubicBezTo>
                  <a:cubicBezTo>
                    <a:pt x="1177389" y="30655"/>
                    <a:pt x="1308891" y="21771"/>
                    <a:pt x="1308891" y="21771"/>
                  </a:cubicBezTo>
                  <a:cubicBezTo>
                    <a:pt x="1414120" y="29028"/>
                    <a:pt x="1520444" y="26747"/>
                    <a:pt x="1624577" y="43543"/>
                  </a:cubicBezTo>
                  <a:cubicBezTo>
                    <a:pt x="1637493" y="45626"/>
                    <a:pt x="1646349" y="63117"/>
                    <a:pt x="1646349" y="76200"/>
                  </a:cubicBezTo>
                  <a:cubicBezTo>
                    <a:pt x="1646349" y="95229"/>
                    <a:pt x="1643887" y="232911"/>
                    <a:pt x="1591920" y="261257"/>
                  </a:cubicBezTo>
                  <a:cubicBezTo>
                    <a:pt x="1565652" y="275585"/>
                    <a:pt x="1504834" y="283028"/>
                    <a:pt x="1504834" y="283028"/>
                  </a:cubicBezTo>
                  <a:cubicBezTo>
                    <a:pt x="1420657" y="275376"/>
                    <a:pt x="1122153" y="292233"/>
                    <a:pt x="1014977" y="185057"/>
                  </a:cubicBezTo>
                  <a:lnTo>
                    <a:pt x="982320" y="152400"/>
                  </a:lnTo>
                  <a:cubicBezTo>
                    <a:pt x="989577" y="137886"/>
                    <a:pt x="987979" y="110790"/>
                    <a:pt x="1004091" y="108857"/>
                  </a:cubicBezTo>
                  <a:cubicBezTo>
                    <a:pt x="1121152" y="94810"/>
                    <a:pt x="1213112" y="112852"/>
                    <a:pt x="1319777" y="130628"/>
                  </a:cubicBezTo>
                  <a:cubicBezTo>
                    <a:pt x="1350335" y="145907"/>
                    <a:pt x="1398569" y="161420"/>
                    <a:pt x="1417749" y="195943"/>
                  </a:cubicBezTo>
                  <a:cubicBezTo>
                    <a:pt x="1428894" y="216004"/>
                    <a:pt x="1439520" y="261257"/>
                    <a:pt x="1439520" y="261257"/>
                  </a:cubicBezTo>
                  <a:cubicBezTo>
                    <a:pt x="1435891" y="286657"/>
                    <a:pt x="1438163" y="313634"/>
                    <a:pt x="1428634" y="337457"/>
                  </a:cubicBezTo>
                  <a:cubicBezTo>
                    <a:pt x="1422917" y="351751"/>
                    <a:pt x="1408504" y="361166"/>
                    <a:pt x="1395977" y="370114"/>
                  </a:cubicBezTo>
                  <a:cubicBezTo>
                    <a:pt x="1362173" y="394260"/>
                    <a:pt x="1338374" y="395431"/>
                    <a:pt x="1298006" y="402771"/>
                  </a:cubicBezTo>
                  <a:cubicBezTo>
                    <a:pt x="1276290" y="406719"/>
                    <a:pt x="1254463" y="410028"/>
                    <a:pt x="1232691" y="413657"/>
                  </a:cubicBezTo>
                  <a:cubicBezTo>
                    <a:pt x="1065777" y="406400"/>
                    <a:pt x="898134" y="409077"/>
                    <a:pt x="731949" y="391886"/>
                  </a:cubicBezTo>
                  <a:cubicBezTo>
                    <a:pt x="686294" y="387163"/>
                    <a:pt x="645088" y="362165"/>
                    <a:pt x="601320" y="348343"/>
                  </a:cubicBezTo>
                  <a:cubicBezTo>
                    <a:pt x="559704" y="335201"/>
                    <a:pt x="500967" y="321950"/>
                    <a:pt x="459806" y="304800"/>
                  </a:cubicBezTo>
                  <a:cubicBezTo>
                    <a:pt x="437337" y="295438"/>
                    <a:pt x="416263" y="283029"/>
                    <a:pt x="394491" y="272143"/>
                  </a:cubicBezTo>
                  <a:cubicBezTo>
                    <a:pt x="409005" y="268514"/>
                    <a:pt x="423096" y="260427"/>
                    <a:pt x="438034" y="261257"/>
                  </a:cubicBezTo>
                  <a:cubicBezTo>
                    <a:pt x="566250" y="268380"/>
                    <a:pt x="559364" y="270600"/>
                    <a:pt x="644863" y="304800"/>
                  </a:cubicBezTo>
                  <a:cubicBezTo>
                    <a:pt x="653108" y="313045"/>
                    <a:pt x="712172" y="369030"/>
                    <a:pt x="710177" y="381000"/>
                  </a:cubicBezTo>
                  <a:cubicBezTo>
                    <a:pt x="707509" y="397007"/>
                    <a:pt x="681148" y="395514"/>
                    <a:pt x="666634" y="402771"/>
                  </a:cubicBezTo>
                  <a:cubicBezTo>
                    <a:pt x="633977" y="399143"/>
                    <a:pt x="600068" y="401549"/>
                    <a:pt x="568663" y="391886"/>
                  </a:cubicBezTo>
                  <a:cubicBezTo>
                    <a:pt x="491762" y="368224"/>
                    <a:pt x="339804" y="300025"/>
                    <a:pt x="263863" y="250371"/>
                  </a:cubicBezTo>
                  <a:cubicBezTo>
                    <a:pt x="207371" y="213434"/>
                    <a:pt x="153282" y="172792"/>
                    <a:pt x="100577" y="130628"/>
                  </a:cubicBezTo>
                  <a:cubicBezTo>
                    <a:pt x="35933" y="78913"/>
                    <a:pt x="65481" y="99974"/>
                    <a:pt x="13491" y="65314"/>
                  </a:cubicBezTo>
                  <a:cubicBezTo>
                    <a:pt x="9863" y="54428"/>
                    <a:pt x="-6209" y="40003"/>
                    <a:pt x="2606" y="32657"/>
                  </a:cubicBezTo>
                  <a:cubicBezTo>
                    <a:pt x="23475" y="15266"/>
                    <a:pt x="130360" y="3521"/>
                    <a:pt x="155006" y="0"/>
                  </a:cubicBezTo>
                  <a:cubicBezTo>
                    <a:pt x="292892" y="3629"/>
                    <a:pt x="431226" y="-811"/>
                    <a:pt x="568663" y="10886"/>
                  </a:cubicBezTo>
                  <a:cubicBezTo>
                    <a:pt x="602963" y="13805"/>
                    <a:pt x="634402" y="31456"/>
                    <a:pt x="666634" y="43543"/>
                  </a:cubicBezTo>
                  <a:cubicBezTo>
                    <a:pt x="715117" y="61724"/>
                    <a:pt x="755249" y="79447"/>
                    <a:pt x="797263" y="108857"/>
                  </a:cubicBezTo>
                  <a:cubicBezTo>
                    <a:pt x="816297" y="122181"/>
                    <a:pt x="833548" y="137886"/>
                    <a:pt x="851691" y="152400"/>
                  </a:cubicBezTo>
                  <a:cubicBezTo>
                    <a:pt x="848063" y="166914"/>
                    <a:pt x="855384" y="192579"/>
                    <a:pt x="840806" y="195943"/>
                  </a:cubicBezTo>
                  <a:cubicBezTo>
                    <a:pt x="728280" y="221911"/>
                    <a:pt x="722960" y="197840"/>
                    <a:pt x="666634" y="141514"/>
                  </a:cubicBezTo>
                  <a:cubicBezTo>
                    <a:pt x="659377" y="127000"/>
                    <a:pt x="644863" y="114198"/>
                    <a:pt x="644863" y="97971"/>
                  </a:cubicBezTo>
                  <a:cubicBezTo>
                    <a:pt x="644863" y="34358"/>
                    <a:pt x="674594" y="39806"/>
                    <a:pt x="721063" y="32657"/>
                  </a:cubicBezTo>
                  <a:cubicBezTo>
                    <a:pt x="749977" y="28209"/>
                    <a:pt x="779120" y="25400"/>
                    <a:pt x="808149" y="21771"/>
                  </a:cubicBezTo>
                  <a:cubicBezTo>
                    <a:pt x="1144412" y="29973"/>
                    <a:pt x="1149105" y="7038"/>
                    <a:pt x="1374206" y="54428"/>
                  </a:cubicBezTo>
                  <a:cubicBezTo>
                    <a:pt x="1403486" y="60592"/>
                    <a:pt x="1433112" y="66136"/>
                    <a:pt x="1461291" y="76200"/>
                  </a:cubicBezTo>
                  <a:cubicBezTo>
                    <a:pt x="1484214" y="84387"/>
                    <a:pt x="1504834" y="97971"/>
                    <a:pt x="1526606" y="108857"/>
                  </a:cubicBezTo>
                  <a:cubicBezTo>
                    <a:pt x="1537492" y="119743"/>
                    <a:pt x="1550724" y="128705"/>
                    <a:pt x="1559263" y="141514"/>
                  </a:cubicBezTo>
                  <a:cubicBezTo>
                    <a:pt x="1584275" y="179031"/>
                    <a:pt x="1560014" y="209644"/>
                    <a:pt x="1548377" y="250371"/>
                  </a:cubicBezTo>
                  <a:cubicBezTo>
                    <a:pt x="1399314" y="244160"/>
                    <a:pt x="1338517" y="270627"/>
                    <a:pt x="1232691" y="217714"/>
                  </a:cubicBezTo>
                  <a:cubicBezTo>
                    <a:pt x="1220989" y="211863"/>
                    <a:pt x="1210920" y="203200"/>
                    <a:pt x="1200034" y="195943"/>
                  </a:cubicBezTo>
                  <a:cubicBezTo>
                    <a:pt x="1329326" y="2010"/>
                    <a:pt x="1226549" y="136309"/>
                    <a:pt x="1809634" y="174171"/>
                  </a:cubicBezTo>
                  <a:cubicBezTo>
                    <a:pt x="1894166" y="179660"/>
                    <a:pt x="1978085" y="196156"/>
                    <a:pt x="2060006" y="217714"/>
                  </a:cubicBezTo>
                  <a:cubicBezTo>
                    <a:pt x="2176892" y="248473"/>
                    <a:pt x="2390791" y="312350"/>
                    <a:pt x="2528091" y="381000"/>
                  </a:cubicBezTo>
                  <a:cubicBezTo>
                    <a:pt x="2547015" y="390462"/>
                    <a:pt x="2564377" y="402771"/>
                    <a:pt x="2582520" y="413657"/>
                  </a:cubicBezTo>
                  <a:cubicBezTo>
                    <a:pt x="2593406" y="428171"/>
                    <a:pt x="2606176" y="441448"/>
                    <a:pt x="2615177" y="457200"/>
                  </a:cubicBezTo>
                  <a:cubicBezTo>
                    <a:pt x="2641793" y="503777"/>
                    <a:pt x="2616981" y="551563"/>
                    <a:pt x="2593406" y="598714"/>
                  </a:cubicBezTo>
                  <a:cubicBezTo>
                    <a:pt x="2587555" y="610416"/>
                    <a:pt x="2573161" y="616349"/>
                    <a:pt x="2560749" y="620486"/>
                  </a:cubicBezTo>
                  <a:cubicBezTo>
                    <a:pt x="2549428" y="624259"/>
                    <a:pt x="2425097" y="641419"/>
                    <a:pt x="2419234" y="642257"/>
                  </a:cubicBezTo>
                  <a:cubicBezTo>
                    <a:pt x="2291323" y="628429"/>
                    <a:pt x="2058133" y="628039"/>
                    <a:pt x="1907606" y="566057"/>
                  </a:cubicBezTo>
                  <a:cubicBezTo>
                    <a:pt x="1880555" y="554918"/>
                    <a:pt x="1857088" y="536523"/>
                    <a:pt x="1831406" y="522514"/>
                  </a:cubicBezTo>
                  <a:cubicBezTo>
                    <a:pt x="1817160" y="514743"/>
                    <a:pt x="1802377" y="508000"/>
                    <a:pt x="1787863" y="500743"/>
                  </a:cubicBezTo>
                  <a:cubicBezTo>
                    <a:pt x="1795120" y="478971"/>
                    <a:pt x="1786719" y="436678"/>
                    <a:pt x="1809634" y="435428"/>
                  </a:cubicBezTo>
                  <a:cubicBezTo>
                    <a:pt x="2083113" y="420511"/>
                    <a:pt x="2273478" y="399058"/>
                    <a:pt x="2484549" y="511628"/>
                  </a:cubicBezTo>
                  <a:cubicBezTo>
                    <a:pt x="2495112" y="517262"/>
                    <a:pt x="2556186" y="553771"/>
                    <a:pt x="2571634" y="576943"/>
                  </a:cubicBezTo>
                  <a:cubicBezTo>
                    <a:pt x="2580635" y="590445"/>
                    <a:pt x="2586149" y="605972"/>
                    <a:pt x="2593406" y="620486"/>
                  </a:cubicBezTo>
                  <a:cubicBezTo>
                    <a:pt x="2589777" y="642257"/>
                    <a:pt x="2594763" y="667435"/>
                    <a:pt x="2582520" y="685800"/>
                  </a:cubicBezTo>
                  <a:cubicBezTo>
                    <a:pt x="2570783" y="703405"/>
                    <a:pt x="2549225" y="717451"/>
                    <a:pt x="2528091" y="718457"/>
                  </a:cubicBezTo>
                  <a:cubicBezTo>
                    <a:pt x="2393937" y="724845"/>
                    <a:pt x="2259577" y="711200"/>
                    <a:pt x="2125320" y="707571"/>
                  </a:cubicBezTo>
                  <a:cubicBezTo>
                    <a:pt x="2110806" y="696685"/>
                    <a:pt x="2096541" y="685459"/>
                    <a:pt x="2081777" y="674914"/>
                  </a:cubicBezTo>
                  <a:cubicBezTo>
                    <a:pt x="2071131" y="667310"/>
                    <a:pt x="2057495" y="663194"/>
                    <a:pt x="2049120" y="653143"/>
                  </a:cubicBezTo>
                  <a:cubicBezTo>
                    <a:pt x="2038731" y="640677"/>
                    <a:pt x="2034606" y="624114"/>
                    <a:pt x="2027349" y="609600"/>
                  </a:cubicBezTo>
                  <a:cubicBezTo>
                    <a:pt x="2164070" y="582255"/>
                    <a:pt x="2139932" y="581362"/>
                    <a:pt x="2375691" y="631371"/>
                  </a:cubicBezTo>
                  <a:cubicBezTo>
                    <a:pt x="2412358" y="639149"/>
                    <a:pt x="2471529" y="705438"/>
                    <a:pt x="2495434" y="729343"/>
                  </a:cubicBezTo>
                  <a:cubicBezTo>
                    <a:pt x="2554242" y="876362"/>
                    <a:pt x="2556259" y="836965"/>
                    <a:pt x="2528091" y="1034143"/>
                  </a:cubicBezTo>
                  <a:cubicBezTo>
                    <a:pt x="2526241" y="1047094"/>
                    <a:pt x="2517414" y="1059866"/>
                    <a:pt x="2506320" y="1066800"/>
                  </a:cubicBezTo>
                  <a:cubicBezTo>
                    <a:pt x="2486859" y="1078963"/>
                    <a:pt x="2441006" y="1088571"/>
                    <a:pt x="2441006" y="1088571"/>
                  </a:cubicBezTo>
                  <a:cubicBezTo>
                    <a:pt x="2379320" y="1084943"/>
                    <a:pt x="2317175" y="1086035"/>
                    <a:pt x="2255949" y="1077686"/>
                  </a:cubicBezTo>
                  <a:cubicBezTo>
                    <a:pt x="2236588" y="1075046"/>
                    <a:pt x="2218276" y="1065968"/>
                    <a:pt x="2201520" y="1055914"/>
                  </a:cubicBezTo>
                  <a:cubicBezTo>
                    <a:pt x="2181597" y="1043960"/>
                    <a:pt x="2163520" y="1028800"/>
                    <a:pt x="2147091" y="1012371"/>
                  </a:cubicBezTo>
                  <a:cubicBezTo>
                    <a:pt x="2123650" y="988930"/>
                    <a:pt x="2105597" y="955465"/>
                    <a:pt x="2092663" y="925286"/>
                  </a:cubicBezTo>
                  <a:cubicBezTo>
                    <a:pt x="2088143" y="914739"/>
                    <a:pt x="2085406" y="903514"/>
                    <a:pt x="2081777" y="892628"/>
                  </a:cubicBezTo>
                  <a:cubicBezTo>
                    <a:pt x="2089034" y="881742"/>
                    <a:pt x="2090546" y="861416"/>
                    <a:pt x="2103549" y="859971"/>
                  </a:cubicBezTo>
                  <a:cubicBezTo>
                    <a:pt x="2216565" y="847414"/>
                    <a:pt x="2268575" y="849869"/>
                    <a:pt x="2343034" y="914400"/>
                  </a:cubicBezTo>
                  <a:cubicBezTo>
                    <a:pt x="2377935" y="944647"/>
                    <a:pt x="2441006" y="1012371"/>
                    <a:pt x="2441006" y="1012371"/>
                  </a:cubicBezTo>
                  <a:cubicBezTo>
                    <a:pt x="2445658" y="1024001"/>
                    <a:pt x="2475399" y="1091248"/>
                    <a:pt x="2473663" y="1110343"/>
                  </a:cubicBezTo>
                  <a:cubicBezTo>
                    <a:pt x="2471271" y="1136651"/>
                    <a:pt x="2459148" y="1161143"/>
                    <a:pt x="2451891" y="1186543"/>
                  </a:cubicBezTo>
                  <a:cubicBezTo>
                    <a:pt x="2379320" y="1175657"/>
                    <a:pt x="2301056" y="1184090"/>
                    <a:pt x="2234177" y="1153886"/>
                  </a:cubicBezTo>
                  <a:cubicBezTo>
                    <a:pt x="2182733" y="1130653"/>
                    <a:pt x="2145745" y="1081110"/>
                    <a:pt x="2114434" y="1034143"/>
                  </a:cubicBezTo>
                  <a:cubicBezTo>
                    <a:pt x="2016510" y="887255"/>
                    <a:pt x="2046785" y="952103"/>
                    <a:pt x="2005577" y="849086"/>
                  </a:cubicBezTo>
                  <a:cubicBezTo>
                    <a:pt x="1995380" y="798098"/>
                    <a:pt x="1967059" y="719291"/>
                    <a:pt x="1994691" y="664028"/>
                  </a:cubicBezTo>
                  <a:cubicBezTo>
                    <a:pt x="1999823" y="653765"/>
                    <a:pt x="2016463" y="656771"/>
                    <a:pt x="2027349" y="653143"/>
                  </a:cubicBezTo>
                  <a:cubicBezTo>
                    <a:pt x="2063635" y="664029"/>
                    <a:pt x="2104685" y="664786"/>
                    <a:pt x="2136206" y="685800"/>
                  </a:cubicBezTo>
                  <a:cubicBezTo>
                    <a:pt x="2152464" y="696639"/>
                    <a:pt x="2154581" y="720985"/>
                    <a:pt x="2157977" y="740228"/>
                  </a:cubicBezTo>
                  <a:cubicBezTo>
                    <a:pt x="2165570" y="783257"/>
                    <a:pt x="2165234" y="827314"/>
                    <a:pt x="2168863" y="870857"/>
                  </a:cubicBezTo>
                  <a:cubicBezTo>
                    <a:pt x="2164145" y="922749"/>
                    <a:pt x="2183412" y="994211"/>
                    <a:pt x="2125320" y="1023257"/>
                  </a:cubicBezTo>
                  <a:cubicBezTo>
                    <a:pt x="2108771" y="1031531"/>
                    <a:pt x="2089034" y="1030514"/>
                    <a:pt x="2070891" y="1034143"/>
                  </a:cubicBezTo>
                  <a:cubicBezTo>
                    <a:pt x="2031695" y="1026304"/>
                    <a:pt x="2005696" y="1026068"/>
                    <a:pt x="1972920" y="1001486"/>
                  </a:cubicBezTo>
                  <a:cubicBezTo>
                    <a:pt x="1949091" y="983614"/>
                    <a:pt x="1912929" y="940335"/>
                    <a:pt x="1896720" y="914400"/>
                  </a:cubicBezTo>
                  <a:cubicBezTo>
                    <a:pt x="1852786" y="844105"/>
                    <a:pt x="1897538" y="893445"/>
                    <a:pt x="1853177" y="849086"/>
                  </a:cubicBezTo>
                  <a:cubicBezTo>
                    <a:pt x="1860434" y="827314"/>
                    <a:pt x="1852266" y="787261"/>
                    <a:pt x="1874949" y="783771"/>
                  </a:cubicBezTo>
                  <a:cubicBezTo>
                    <a:pt x="1970706" y="769039"/>
                    <a:pt x="2110167" y="793234"/>
                    <a:pt x="2212406" y="827314"/>
                  </a:cubicBezTo>
                  <a:cubicBezTo>
                    <a:pt x="2230944" y="833493"/>
                    <a:pt x="2249753" y="839596"/>
                    <a:pt x="2266834" y="849086"/>
                  </a:cubicBezTo>
                  <a:cubicBezTo>
                    <a:pt x="2282694" y="857897"/>
                    <a:pt x="2295863" y="870857"/>
                    <a:pt x="2310377" y="881743"/>
                  </a:cubicBezTo>
                  <a:cubicBezTo>
                    <a:pt x="2323173" y="920129"/>
                    <a:pt x="2346622" y="967644"/>
                    <a:pt x="2288606" y="1001486"/>
                  </a:cubicBezTo>
                  <a:cubicBezTo>
                    <a:pt x="2260224" y="1018042"/>
                    <a:pt x="2223291" y="994229"/>
                    <a:pt x="2190634" y="990600"/>
                  </a:cubicBezTo>
                  <a:cubicBezTo>
                    <a:pt x="2105117" y="962093"/>
                    <a:pt x="2013962" y="936048"/>
                    <a:pt x="1940263" y="881743"/>
                  </a:cubicBezTo>
                  <a:cubicBezTo>
                    <a:pt x="1899483" y="851695"/>
                    <a:pt x="1769044" y="724801"/>
                    <a:pt x="1733434" y="685800"/>
                  </a:cubicBezTo>
                  <a:cubicBezTo>
                    <a:pt x="1688320" y="636390"/>
                    <a:pt x="1602806" y="533400"/>
                    <a:pt x="1602806" y="533400"/>
                  </a:cubicBezTo>
                  <a:cubicBezTo>
                    <a:pt x="1599177" y="518886"/>
                    <a:pt x="1591920" y="504818"/>
                    <a:pt x="1591920" y="489857"/>
                  </a:cubicBezTo>
                  <a:cubicBezTo>
                    <a:pt x="1591920" y="388318"/>
                    <a:pt x="1685056" y="451455"/>
                    <a:pt x="1776977" y="457200"/>
                  </a:cubicBezTo>
                  <a:cubicBezTo>
                    <a:pt x="1796592" y="476815"/>
                    <a:pt x="1820040" y="495994"/>
                    <a:pt x="1831406" y="522514"/>
                  </a:cubicBezTo>
                  <a:cubicBezTo>
                    <a:pt x="1837299" y="536265"/>
                    <a:pt x="1838663" y="551543"/>
                    <a:pt x="1842291" y="566057"/>
                  </a:cubicBezTo>
                  <a:cubicBezTo>
                    <a:pt x="1835034" y="613228"/>
                    <a:pt x="1844199" y="666133"/>
                    <a:pt x="1820520" y="707571"/>
                  </a:cubicBezTo>
                  <a:cubicBezTo>
                    <a:pt x="1809569" y="726735"/>
                    <a:pt x="1777278" y="718457"/>
                    <a:pt x="1755206" y="718457"/>
                  </a:cubicBezTo>
                  <a:cubicBezTo>
                    <a:pt x="1686168" y="718457"/>
                    <a:pt x="1617320" y="711200"/>
                    <a:pt x="1548377" y="707571"/>
                  </a:cubicBezTo>
                  <a:cubicBezTo>
                    <a:pt x="1515720" y="696685"/>
                    <a:pt x="1482367" y="687698"/>
                    <a:pt x="1450406" y="674914"/>
                  </a:cubicBezTo>
                  <a:cubicBezTo>
                    <a:pt x="1384853" y="648693"/>
                    <a:pt x="1314802" y="615341"/>
                    <a:pt x="1254463" y="576943"/>
                  </a:cubicBezTo>
                  <a:cubicBezTo>
                    <a:pt x="1239157" y="567203"/>
                    <a:pt x="1225434" y="555172"/>
                    <a:pt x="1210920" y="544286"/>
                  </a:cubicBezTo>
                  <a:cubicBezTo>
                    <a:pt x="1208981" y="541378"/>
                    <a:pt x="1170310" y="489574"/>
                    <a:pt x="1178263" y="478971"/>
                  </a:cubicBezTo>
                  <a:cubicBezTo>
                    <a:pt x="1187240" y="467002"/>
                    <a:pt x="1207292" y="471714"/>
                    <a:pt x="1221806" y="468086"/>
                  </a:cubicBezTo>
                  <a:cubicBezTo>
                    <a:pt x="1319777" y="471714"/>
                    <a:pt x="1421312" y="452537"/>
                    <a:pt x="1515720" y="478971"/>
                  </a:cubicBezTo>
                  <a:cubicBezTo>
                    <a:pt x="1537819" y="485159"/>
                    <a:pt x="1510177" y="528058"/>
                    <a:pt x="1493949" y="544286"/>
                  </a:cubicBezTo>
                  <a:cubicBezTo>
                    <a:pt x="1480866" y="557369"/>
                    <a:pt x="1457663" y="551543"/>
                    <a:pt x="1439520" y="555171"/>
                  </a:cubicBezTo>
                  <a:cubicBezTo>
                    <a:pt x="1334291" y="547914"/>
                    <a:pt x="1226571" y="557292"/>
                    <a:pt x="1123834" y="533400"/>
                  </a:cubicBezTo>
                  <a:cubicBezTo>
                    <a:pt x="1066846" y="520147"/>
                    <a:pt x="1016718" y="483364"/>
                    <a:pt x="971434" y="446314"/>
                  </a:cubicBezTo>
                  <a:cubicBezTo>
                    <a:pt x="837649" y="336854"/>
                    <a:pt x="882634" y="389600"/>
                    <a:pt x="819034" y="304800"/>
                  </a:cubicBezTo>
                  <a:cubicBezTo>
                    <a:pt x="819034" y="304800"/>
                    <a:pt x="862577" y="246742"/>
                    <a:pt x="862577" y="304800"/>
                  </a:cubicBezTo>
                  <a:cubicBezTo>
                    <a:pt x="862577" y="317883"/>
                    <a:pt x="848063" y="326571"/>
                    <a:pt x="840806" y="337457"/>
                  </a:cubicBezTo>
                  <a:cubicBezTo>
                    <a:pt x="723015" y="330095"/>
                    <a:pt x="694262" y="334274"/>
                    <a:pt x="601320" y="315686"/>
                  </a:cubicBezTo>
                  <a:cubicBezTo>
                    <a:pt x="586649" y="312752"/>
                    <a:pt x="571785" y="310053"/>
                    <a:pt x="557777" y="304800"/>
                  </a:cubicBezTo>
                  <a:cubicBezTo>
                    <a:pt x="542583" y="299102"/>
                    <a:pt x="528748" y="290285"/>
                    <a:pt x="514234" y="283028"/>
                  </a:cubicBezTo>
                  <a:cubicBezTo>
                    <a:pt x="495586" y="255056"/>
                    <a:pt x="470966" y="234803"/>
                    <a:pt x="503349" y="195943"/>
                  </a:cubicBezTo>
                  <a:cubicBezTo>
                    <a:pt x="512927" y="184450"/>
                    <a:pt x="532377" y="188686"/>
                    <a:pt x="546891" y="185057"/>
                  </a:cubicBezTo>
                  <a:cubicBezTo>
                    <a:pt x="710177" y="188686"/>
                    <a:pt x="876057" y="166726"/>
                    <a:pt x="1036749" y="195943"/>
                  </a:cubicBezTo>
                  <a:cubicBezTo>
                    <a:pt x="1061993" y="200533"/>
                    <a:pt x="1038324" y="249714"/>
                    <a:pt x="1025863" y="272143"/>
                  </a:cubicBezTo>
                  <a:cubicBezTo>
                    <a:pt x="1017982" y="286328"/>
                    <a:pt x="997715" y="288782"/>
                    <a:pt x="982320" y="293914"/>
                  </a:cubicBezTo>
                  <a:cubicBezTo>
                    <a:pt x="964767" y="299765"/>
                    <a:pt x="946393" y="304800"/>
                    <a:pt x="927891" y="304800"/>
                  </a:cubicBezTo>
                  <a:cubicBezTo>
                    <a:pt x="916416" y="304800"/>
                    <a:pt x="949663" y="297543"/>
                    <a:pt x="960549" y="293914"/>
                  </a:cubicBezTo>
                  <a:cubicBezTo>
                    <a:pt x="1384631" y="303133"/>
                    <a:pt x="1371733" y="283892"/>
                    <a:pt x="1700777" y="337457"/>
                  </a:cubicBezTo>
                  <a:cubicBezTo>
                    <a:pt x="1777339" y="349921"/>
                    <a:pt x="1854662" y="360149"/>
                    <a:pt x="1929377" y="381000"/>
                  </a:cubicBezTo>
                  <a:cubicBezTo>
                    <a:pt x="2139846" y="439736"/>
                    <a:pt x="2110748" y="424500"/>
                    <a:pt x="2212406" y="500743"/>
                  </a:cubicBezTo>
                  <a:cubicBezTo>
                    <a:pt x="2208777" y="515257"/>
                    <a:pt x="2212099" y="533707"/>
                    <a:pt x="2201520" y="544286"/>
                  </a:cubicBezTo>
                  <a:cubicBezTo>
                    <a:pt x="2190941" y="554865"/>
                    <a:pt x="2172362" y="551061"/>
                    <a:pt x="2157977" y="555171"/>
                  </a:cubicBezTo>
                  <a:cubicBezTo>
                    <a:pt x="2146944" y="558323"/>
                    <a:pt x="2136206" y="562428"/>
                    <a:pt x="2125320" y="566057"/>
                  </a:cubicBezTo>
                  <a:cubicBezTo>
                    <a:pt x="2063634" y="562428"/>
                    <a:pt x="2000730" y="567901"/>
                    <a:pt x="1940263" y="555171"/>
                  </a:cubicBezTo>
                  <a:cubicBezTo>
                    <a:pt x="1927461" y="552476"/>
                    <a:pt x="1915318" y="535206"/>
                    <a:pt x="1918491" y="522514"/>
                  </a:cubicBezTo>
                  <a:cubicBezTo>
                    <a:pt x="1921274" y="511382"/>
                    <a:pt x="1940263" y="515257"/>
                    <a:pt x="1951149" y="511628"/>
                  </a:cubicBezTo>
                  <a:cubicBezTo>
                    <a:pt x="2074520" y="518885"/>
                    <a:pt x="2199046" y="515067"/>
                    <a:pt x="2321263" y="533400"/>
                  </a:cubicBezTo>
                  <a:cubicBezTo>
                    <a:pt x="2347139" y="537282"/>
                    <a:pt x="2365416" y="561553"/>
                    <a:pt x="2386577" y="576943"/>
                  </a:cubicBezTo>
                  <a:cubicBezTo>
                    <a:pt x="2449052" y="622380"/>
                    <a:pt x="2436588" y="614964"/>
                    <a:pt x="2484549" y="674914"/>
                  </a:cubicBezTo>
                  <a:cubicBezTo>
                    <a:pt x="2491806" y="696685"/>
                    <a:pt x="2498477" y="718661"/>
                    <a:pt x="2506320" y="740228"/>
                  </a:cubicBezTo>
                  <a:cubicBezTo>
                    <a:pt x="2512998" y="758592"/>
                    <a:pt x="2527115" y="775141"/>
                    <a:pt x="2528091" y="794657"/>
                  </a:cubicBezTo>
                  <a:cubicBezTo>
                    <a:pt x="2530815" y="849138"/>
                    <a:pt x="2532598" y="905610"/>
                    <a:pt x="2517206" y="957943"/>
                  </a:cubicBezTo>
                  <a:cubicBezTo>
                    <a:pt x="2512627" y="973511"/>
                    <a:pt x="2488177" y="972457"/>
                    <a:pt x="2473663" y="979714"/>
                  </a:cubicBezTo>
                  <a:lnTo>
                    <a:pt x="2190634" y="957943"/>
                  </a:lnTo>
                  <a:cubicBezTo>
                    <a:pt x="2172218" y="956161"/>
                    <a:pt x="2154708" y="947057"/>
                    <a:pt x="2136206" y="947057"/>
                  </a:cubicBezTo>
                  <a:cubicBezTo>
                    <a:pt x="2128092" y="947057"/>
                    <a:pt x="2157977" y="957943"/>
                    <a:pt x="2157977" y="957943"/>
                  </a:cubicBezTo>
                  <a:cubicBezTo>
                    <a:pt x="2184661" y="997967"/>
                    <a:pt x="2233053" y="1069432"/>
                    <a:pt x="2245063" y="1099457"/>
                  </a:cubicBezTo>
                  <a:lnTo>
                    <a:pt x="2266834" y="1153886"/>
                  </a:lnTo>
                  <a:cubicBezTo>
                    <a:pt x="2255948" y="1193800"/>
                    <a:pt x="2265589" y="1246704"/>
                    <a:pt x="2234177" y="1273628"/>
                  </a:cubicBezTo>
                  <a:cubicBezTo>
                    <a:pt x="2216536" y="1288748"/>
                    <a:pt x="2192564" y="1242354"/>
                    <a:pt x="2190634" y="1219200"/>
                  </a:cubicBezTo>
                  <a:cubicBezTo>
                    <a:pt x="2188339" y="1191661"/>
                    <a:pt x="2212405" y="1168400"/>
                    <a:pt x="2223291" y="1143000"/>
                  </a:cubicBezTo>
                  <a:cubicBezTo>
                    <a:pt x="2299491" y="1146629"/>
                    <a:pt x="2376071" y="1145462"/>
                    <a:pt x="2451891" y="1153886"/>
                  </a:cubicBezTo>
                  <a:cubicBezTo>
                    <a:pt x="2502240" y="1159480"/>
                    <a:pt x="2543477" y="1190805"/>
                    <a:pt x="2582520" y="1219200"/>
                  </a:cubicBezTo>
                  <a:cubicBezTo>
                    <a:pt x="2631251" y="1254641"/>
                    <a:pt x="2632260" y="1258054"/>
                    <a:pt x="2669606" y="1295400"/>
                  </a:cubicBezTo>
                  <a:cubicBezTo>
                    <a:pt x="2670767" y="1298883"/>
                    <a:pt x="2697472" y="1357231"/>
                    <a:pt x="2669606" y="1360714"/>
                  </a:cubicBezTo>
                  <a:cubicBezTo>
                    <a:pt x="2643394" y="1363991"/>
                    <a:pt x="2618806" y="1346200"/>
                    <a:pt x="2593406" y="1338943"/>
                  </a:cubicBezTo>
                  <a:cubicBezTo>
                    <a:pt x="2578892" y="1328057"/>
                    <a:pt x="2563517" y="1318233"/>
                    <a:pt x="2549863" y="1306286"/>
                  </a:cubicBezTo>
                  <a:cubicBezTo>
                    <a:pt x="2523638" y="1283339"/>
                    <a:pt x="2480944" y="1236862"/>
                    <a:pt x="2462777" y="1208314"/>
                  </a:cubicBezTo>
                  <a:cubicBezTo>
                    <a:pt x="2438580" y="1170291"/>
                    <a:pt x="2420165" y="1121010"/>
                    <a:pt x="2408349" y="1077686"/>
                  </a:cubicBezTo>
                  <a:cubicBezTo>
                    <a:pt x="2403481" y="1059836"/>
                    <a:pt x="2401477" y="1041319"/>
                    <a:pt x="2397463" y="1023257"/>
                  </a:cubicBezTo>
                  <a:cubicBezTo>
                    <a:pt x="2394217" y="1008652"/>
                    <a:pt x="2390206" y="994228"/>
                    <a:pt x="2386577" y="979714"/>
                  </a:cubicBezTo>
                  <a:cubicBezTo>
                    <a:pt x="2397463" y="947057"/>
                    <a:pt x="2396206" y="907330"/>
                    <a:pt x="2419234" y="881743"/>
                  </a:cubicBezTo>
                  <a:cubicBezTo>
                    <a:pt x="2433999" y="865337"/>
                    <a:pt x="2462734" y="874213"/>
                    <a:pt x="2484549" y="870857"/>
                  </a:cubicBezTo>
                  <a:cubicBezTo>
                    <a:pt x="2509909" y="866955"/>
                    <a:pt x="2535349" y="863600"/>
                    <a:pt x="2560749" y="859971"/>
                  </a:cubicBezTo>
                  <a:cubicBezTo>
                    <a:pt x="2618806" y="870857"/>
                    <a:pt x="2680942" y="868638"/>
                    <a:pt x="2734920" y="892628"/>
                  </a:cubicBezTo>
                  <a:cubicBezTo>
                    <a:pt x="2752776" y="900564"/>
                    <a:pt x="2755192" y="927574"/>
                    <a:pt x="2756691" y="947057"/>
                  </a:cubicBezTo>
                  <a:cubicBezTo>
                    <a:pt x="2757641" y="959403"/>
                    <a:pt x="2756016" y="1049033"/>
                    <a:pt x="2724034" y="1066800"/>
                  </a:cubicBezTo>
                  <a:cubicBezTo>
                    <a:pt x="2700942" y="1079629"/>
                    <a:pt x="2673234" y="1081314"/>
                    <a:pt x="2647834" y="1088571"/>
                  </a:cubicBezTo>
                  <a:cubicBezTo>
                    <a:pt x="2546234" y="1084943"/>
                    <a:pt x="2443830" y="1090948"/>
                    <a:pt x="2343034" y="1077686"/>
                  </a:cubicBezTo>
                  <a:cubicBezTo>
                    <a:pt x="2304287" y="1072588"/>
                    <a:pt x="2269462" y="1050945"/>
                    <a:pt x="2234177" y="1034143"/>
                  </a:cubicBezTo>
                  <a:cubicBezTo>
                    <a:pt x="2164201" y="1000821"/>
                    <a:pt x="2042103" y="928381"/>
                    <a:pt x="1983806" y="881743"/>
                  </a:cubicBezTo>
                  <a:cubicBezTo>
                    <a:pt x="1956883" y="860205"/>
                    <a:pt x="1855133" y="753135"/>
                    <a:pt x="1831406" y="718457"/>
                  </a:cubicBezTo>
                  <a:cubicBezTo>
                    <a:pt x="1802940" y="676853"/>
                    <a:pt x="1755206" y="587828"/>
                    <a:pt x="1755206" y="587828"/>
                  </a:cubicBezTo>
                  <a:cubicBezTo>
                    <a:pt x="1751577" y="573314"/>
                    <a:pt x="1743254" y="559209"/>
                    <a:pt x="1744320" y="544286"/>
                  </a:cubicBezTo>
                  <a:cubicBezTo>
                    <a:pt x="1746956" y="507375"/>
                    <a:pt x="1745565" y="466218"/>
                    <a:pt x="1766091" y="435428"/>
                  </a:cubicBezTo>
                  <a:cubicBezTo>
                    <a:pt x="1778821" y="416333"/>
                    <a:pt x="1809044" y="418817"/>
                    <a:pt x="1831406" y="413657"/>
                  </a:cubicBezTo>
                  <a:cubicBezTo>
                    <a:pt x="1849170" y="409558"/>
                    <a:pt x="1981792" y="393498"/>
                    <a:pt x="1994691" y="391886"/>
                  </a:cubicBezTo>
                  <a:cubicBezTo>
                    <a:pt x="2074520" y="395514"/>
                    <a:pt x="2155069" y="391470"/>
                    <a:pt x="2234177" y="402771"/>
                  </a:cubicBezTo>
                  <a:cubicBezTo>
                    <a:pt x="2258273" y="406213"/>
                    <a:pt x="2279550" y="421469"/>
                    <a:pt x="2299491" y="435428"/>
                  </a:cubicBezTo>
                  <a:cubicBezTo>
                    <a:pt x="2316307" y="447199"/>
                    <a:pt x="2329517" y="463523"/>
                    <a:pt x="2343034" y="478971"/>
                  </a:cubicBezTo>
                  <a:cubicBezTo>
                    <a:pt x="2376006" y="516653"/>
                    <a:pt x="2376004" y="523140"/>
                    <a:pt x="2397463" y="566057"/>
                  </a:cubicBezTo>
                  <a:cubicBezTo>
                    <a:pt x="2401467" y="586076"/>
                    <a:pt x="2422488" y="654894"/>
                    <a:pt x="2397463" y="674914"/>
                  </a:cubicBezTo>
                  <a:cubicBezTo>
                    <a:pt x="2385780" y="684260"/>
                    <a:pt x="2368434" y="667657"/>
                    <a:pt x="2353920" y="664028"/>
                  </a:cubicBezTo>
                  <a:cubicBezTo>
                    <a:pt x="2314299" y="640256"/>
                    <a:pt x="2271035" y="615471"/>
                    <a:pt x="2234177" y="587828"/>
                  </a:cubicBezTo>
                  <a:cubicBezTo>
                    <a:pt x="2211505" y="570824"/>
                    <a:pt x="2188902" y="553439"/>
                    <a:pt x="2168863" y="533400"/>
                  </a:cubicBezTo>
                  <a:cubicBezTo>
                    <a:pt x="2148823" y="513361"/>
                    <a:pt x="2133498" y="489056"/>
                    <a:pt x="2114434" y="468086"/>
                  </a:cubicBezTo>
                  <a:cubicBezTo>
                    <a:pt x="2097175" y="449101"/>
                    <a:pt x="2075097" y="434407"/>
                    <a:pt x="2060006" y="413657"/>
                  </a:cubicBezTo>
                  <a:cubicBezTo>
                    <a:pt x="2045689" y="393971"/>
                    <a:pt x="2035536" y="371266"/>
                    <a:pt x="2027349" y="348343"/>
                  </a:cubicBezTo>
                  <a:cubicBezTo>
                    <a:pt x="2017285" y="320164"/>
                    <a:pt x="2005577" y="261257"/>
                    <a:pt x="2005577" y="261257"/>
                  </a:cubicBezTo>
                  <a:cubicBezTo>
                    <a:pt x="2016463" y="254000"/>
                    <a:pt x="2025159" y="239019"/>
                    <a:pt x="2038234" y="239486"/>
                  </a:cubicBezTo>
                  <a:cubicBezTo>
                    <a:pt x="2312572" y="249284"/>
                    <a:pt x="2256483" y="237847"/>
                    <a:pt x="2430120" y="348343"/>
                  </a:cubicBezTo>
                  <a:cubicBezTo>
                    <a:pt x="2448645" y="373043"/>
                    <a:pt x="2476011" y="404123"/>
                    <a:pt x="2484549" y="435428"/>
                  </a:cubicBezTo>
                  <a:cubicBezTo>
                    <a:pt x="2491300" y="460182"/>
                    <a:pt x="2491806" y="486228"/>
                    <a:pt x="2495434" y="511628"/>
                  </a:cubicBezTo>
                  <a:cubicBezTo>
                    <a:pt x="2477002" y="536204"/>
                    <a:pt x="2461954" y="566332"/>
                    <a:pt x="2430120" y="576943"/>
                  </a:cubicBezTo>
                  <a:cubicBezTo>
                    <a:pt x="2409181" y="583923"/>
                    <a:pt x="2386577" y="584200"/>
                    <a:pt x="2364806" y="587828"/>
                  </a:cubicBezTo>
                  <a:cubicBezTo>
                    <a:pt x="2205149" y="576942"/>
                    <a:pt x="2044587" y="575330"/>
                    <a:pt x="1885834" y="555171"/>
                  </a:cubicBezTo>
                  <a:cubicBezTo>
                    <a:pt x="1809291" y="545451"/>
                    <a:pt x="1498644" y="444770"/>
                    <a:pt x="1439520" y="424543"/>
                  </a:cubicBezTo>
                  <a:cubicBezTo>
                    <a:pt x="1380853" y="404473"/>
                    <a:pt x="1322261" y="383839"/>
                    <a:pt x="1265349" y="359228"/>
                  </a:cubicBezTo>
                  <a:cubicBezTo>
                    <a:pt x="1187883" y="325729"/>
                    <a:pt x="1112836" y="286893"/>
                    <a:pt x="1036749" y="250371"/>
                  </a:cubicBezTo>
                  <a:cubicBezTo>
                    <a:pt x="1022120" y="243349"/>
                    <a:pt x="993206" y="228600"/>
                    <a:pt x="993206" y="228600"/>
                  </a:cubicBezTo>
                  <a:cubicBezTo>
                    <a:pt x="1004092" y="221343"/>
                    <a:pt x="1012780" y="206828"/>
                    <a:pt x="1025863" y="206828"/>
                  </a:cubicBezTo>
                  <a:cubicBezTo>
                    <a:pt x="1036126" y="206828"/>
                    <a:pt x="1052224" y="219420"/>
                    <a:pt x="1047634" y="228600"/>
                  </a:cubicBezTo>
                  <a:cubicBezTo>
                    <a:pt x="1040377" y="243114"/>
                    <a:pt x="1018605" y="243114"/>
                    <a:pt x="1004091" y="250371"/>
                  </a:cubicBezTo>
                  <a:cubicBezTo>
                    <a:pt x="949663" y="239485"/>
                    <a:pt x="893464" y="235267"/>
                    <a:pt x="840806" y="217714"/>
                  </a:cubicBezTo>
                  <a:cubicBezTo>
                    <a:pt x="826201" y="212846"/>
                    <a:pt x="819838" y="195076"/>
                    <a:pt x="808149" y="185057"/>
                  </a:cubicBezTo>
                  <a:cubicBezTo>
                    <a:pt x="794374" y="173250"/>
                    <a:pt x="779120" y="163286"/>
                    <a:pt x="764606" y="152400"/>
                  </a:cubicBezTo>
                  <a:cubicBezTo>
                    <a:pt x="740051" y="54182"/>
                    <a:pt x="733372" y="93701"/>
                    <a:pt x="753720" y="32657"/>
                  </a:cubicBezTo>
                  <a:cubicBezTo>
                    <a:pt x="768234" y="39914"/>
                    <a:pt x="790006" y="39914"/>
                    <a:pt x="797263" y="54428"/>
                  </a:cubicBezTo>
                  <a:cubicBezTo>
                    <a:pt x="818013" y="95928"/>
                    <a:pt x="761175" y="110572"/>
                    <a:pt x="742834" y="119743"/>
                  </a:cubicBezTo>
                  <a:cubicBezTo>
                    <a:pt x="729634" y="119010"/>
                    <a:pt x="554124" y="118525"/>
                    <a:pt x="492463" y="97971"/>
                  </a:cubicBezTo>
                  <a:cubicBezTo>
                    <a:pt x="477068" y="92839"/>
                    <a:pt x="463835" y="82592"/>
                    <a:pt x="448920" y="76200"/>
                  </a:cubicBezTo>
                  <a:cubicBezTo>
                    <a:pt x="405141" y="57438"/>
                    <a:pt x="427173" y="76224"/>
                    <a:pt x="405377" y="5442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6559812" y="3916302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Caos</a:t>
              </a:r>
              <a:endParaRPr lang="pt-BR" sz="1200" dirty="0"/>
            </a:p>
          </p:txBody>
        </p:sp>
      </p:grpSp>
      <p:sp>
        <p:nvSpPr>
          <p:cNvPr id="76" name="CaixaDeTexto 75"/>
          <p:cNvSpPr txBox="1"/>
          <p:nvPr/>
        </p:nvSpPr>
        <p:spPr>
          <a:xfrm>
            <a:off x="2411760" y="1029011"/>
            <a:ext cx="529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Atender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os</a:t>
            </a:r>
            <a:r>
              <a:rPr lang="en-US" sz="2400" dirty="0"/>
              <a:t> </a:t>
            </a:r>
            <a:r>
              <a:rPr lang="en-US" sz="2400" dirty="0" smtClean="0"/>
              <a:t>P.O.s de </a:t>
            </a:r>
            <a:r>
              <a:rPr lang="en-US" sz="2400" dirty="0" err="1" smtClean="0"/>
              <a:t>uma</a:t>
            </a:r>
            <a:r>
              <a:rPr lang="en-US" sz="2400" dirty="0" smtClean="0"/>
              <a:t> </a:t>
            </a:r>
            <a:r>
              <a:rPr lang="en-US" sz="2400" dirty="0" err="1" smtClean="0"/>
              <a:t>vez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/>
              <a:t>penaliza</a:t>
            </a:r>
            <a:r>
              <a:rPr lang="en-US" sz="2400" dirty="0" smtClean="0"/>
              <a:t> </a:t>
            </a:r>
            <a:r>
              <a:rPr lang="en-US" sz="2400" dirty="0" err="1" smtClean="0"/>
              <a:t>todas</a:t>
            </a:r>
            <a:r>
              <a:rPr lang="en-US" sz="2400" dirty="0" smtClean="0"/>
              <a:t> as </a:t>
            </a:r>
            <a:r>
              <a:rPr lang="en-US" sz="2400" dirty="0" err="1" smtClean="0"/>
              <a:t>áreas</a:t>
            </a:r>
            <a:endParaRPr lang="en-US" sz="2400" dirty="0" smtClean="0"/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26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CFFB-2310-4107-A5ED-0CA30E97FAC0}" type="slidenum">
              <a:rPr lang="pt-BR" smtClean="0"/>
              <a:t>9</a:t>
            </a:fld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0" y="384515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u="sng" dirty="0" smtClean="0">
                <a:solidFill>
                  <a:schemeClr val="bg1"/>
                </a:solidFill>
              </a:rPr>
              <a:t>PROBLEMAS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133900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8" name="Rectangle 7"/>
          <p:cNvSpPr>
            <a:spLocks noChangeArrowheads="1"/>
          </p:cNvSpPr>
          <p:nvPr/>
        </p:nvSpPr>
        <p:spPr bwMode="auto">
          <a:xfrm>
            <a:off x="1141964" y="1190670"/>
            <a:ext cx="1008064" cy="315913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  <p:sp>
        <p:nvSpPr>
          <p:cNvPr id="2060" name="Rectangle 9"/>
          <p:cNvSpPr>
            <a:spLocks noChangeArrowheads="1"/>
          </p:cNvSpPr>
          <p:nvPr/>
        </p:nvSpPr>
        <p:spPr bwMode="auto">
          <a:xfrm>
            <a:off x="1141964" y="1506583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1" name="Rectangle 10"/>
          <p:cNvSpPr>
            <a:spLocks noChangeArrowheads="1"/>
          </p:cNvSpPr>
          <p:nvPr/>
        </p:nvSpPr>
        <p:spPr bwMode="auto">
          <a:xfrm>
            <a:off x="127550" y="1991353"/>
            <a:ext cx="1008064" cy="483877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Aumento da complexidade</a:t>
            </a:r>
            <a:endParaRPr lang="pt-BR" sz="900" dirty="0">
              <a:solidFill>
                <a:srgbClr val="000000"/>
              </a:solidFill>
              <a:latin typeface="Calibri" pitchFamily="34" charset="0"/>
              <a:cs typeface="Arial" pitchFamily="34" charset="0"/>
            </a:endParaRPr>
          </a:p>
        </p:txBody>
      </p:sp>
      <p:sp>
        <p:nvSpPr>
          <p:cNvPr id="2062" name="Rectangle 11"/>
          <p:cNvSpPr>
            <a:spLocks noChangeArrowheads="1"/>
          </p:cNvSpPr>
          <p:nvPr/>
        </p:nvSpPr>
        <p:spPr bwMode="auto">
          <a:xfrm>
            <a:off x="1141964" y="1993946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3" name="Rectangle 12"/>
          <p:cNvSpPr>
            <a:spLocks noChangeArrowheads="1"/>
          </p:cNvSpPr>
          <p:nvPr/>
        </p:nvSpPr>
        <p:spPr bwMode="auto">
          <a:xfrm>
            <a:off x="133900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4" name="Rectangle 13"/>
          <p:cNvSpPr>
            <a:spLocks noChangeArrowheads="1"/>
          </p:cNvSpPr>
          <p:nvPr/>
        </p:nvSpPr>
        <p:spPr bwMode="auto">
          <a:xfrm>
            <a:off x="1141964" y="2481309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6" name="Rectangle 15"/>
          <p:cNvSpPr>
            <a:spLocks noChangeArrowheads="1"/>
          </p:cNvSpPr>
          <p:nvPr/>
        </p:nvSpPr>
        <p:spPr bwMode="auto">
          <a:xfrm>
            <a:off x="1141964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7" name="Rectangle 16"/>
          <p:cNvSpPr>
            <a:spLocks noChangeArrowheads="1"/>
          </p:cNvSpPr>
          <p:nvPr/>
        </p:nvSpPr>
        <p:spPr bwMode="auto">
          <a:xfrm>
            <a:off x="133900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8" name="Rectangle 17"/>
          <p:cNvSpPr>
            <a:spLocks noChangeArrowheads="1"/>
          </p:cNvSpPr>
          <p:nvPr/>
        </p:nvSpPr>
        <p:spPr bwMode="auto">
          <a:xfrm>
            <a:off x="1141964" y="3456036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69" name="Rectangle 18"/>
          <p:cNvSpPr>
            <a:spLocks noChangeArrowheads="1"/>
          </p:cNvSpPr>
          <p:nvPr/>
        </p:nvSpPr>
        <p:spPr bwMode="auto">
          <a:xfrm>
            <a:off x="133900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0" name="Rectangle 19"/>
          <p:cNvSpPr>
            <a:spLocks noChangeArrowheads="1"/>
          </p:cNvSpPr>
          <p:nvPr/>
        </p:nvSpPr>
        <p:spPr bwMode="auto">
          <a:xfrm>
            <a:off x="1141964" y="3943399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349800" y="1266870"/>
            <a:ext cx="60593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Problemas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395964" y="1263695"/>
            <a:ext cx="7282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sng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cs typeface="Arial" pitchFamily="34" charset="0"/>
              </a:rPr>
              <a:t>Soluções</a:t>
            </a:r>
            <a:endParaRPr kumimoji="0" lang="pt-BR" altLang="pt-BR" sz="1800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112" name="Rectangle 9"/>
          <p:cNvSpPr>
            <a:spLocks noChangeArrowheads="1"/>
          </p:cNvSpPr>
          <p:nvPr/>
        </p:nvSpPr>
        <p:spPr bwMode="auto">
          <a:xfrm>
            <a:off x="143466" y="1526571"/>
            <a:ext cx="992148" cy="467376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59" name="Rectangle 8"/>
          <p:cNvSpPr>
            <a:spLocks noChangeArrowheads="1"/>
          </p:cNvSpPr>
          <p:nvPr/>
        </p:nvSpPr>
        <p:spPr bwMode="auto">
          <a:xfrm>
            <a:off x="135508" y="1516577"/>
            <a:ext cx="1008064" cy="487363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altLang="pt-BR" sz="900" dirty="0"/>
              <a:t>Não ver o processo inteiro</a:t>
            </a:r>
          </a:p>
        </p:txBody>
      </p:sp>
      <p:sp>
        <p:nvSpPr>
          <p:cNvPr id="2079" name="Line 28"/>
          <p:cNvSpPr>
            <a:spLocks noChangeShapeType="1"/>
          </p:cNvSpPr>
          <p:nvPr/>
        </p:nvSpPr>
        <p:spPr bwMode="auto">
          <a:xfrm>
            <a:off x="2150027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2" name="Line 21"/>
          <p:cNvSpPr>
            <a:spLocks noChangeShapeType="1"/>
          </p:cNvSpPr>
          <p:nvPr/>
        </p:nvSpPr>
        <p:spPr bwMode="auto">
          <a:xfrm>
            <a:off x="127550" y="1506583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3" name="Line 22"/>
          <p:cNvSpPr>
            <a:spLocks noChangeShapeType="1"/>
          </p:cNvSpPr>
          <p:nvPr/>
        </p:nvSpPr>
        <p:spPr bwMode="auto">
          <a:xfrm>
            <a:off x="127550" y="199394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4" name="Line 23"/>
          <p:cNvSpPr>
            <a:spLocks noChangeShapeType="1"/>
          </p:cNvSpPr>
          <p:nvPr/>
        </p:nvSpPr>
        <p:spPr bwMode="auto">
          <a:xfrm>
            <a:off x="127550" y="248130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7" name="Line 26"/>
          <p:cNvSpPr>
            <a:spLocks noChangeShapeType="1"/>
          </p:cNvSpPr>
          <p:nvPr/>
        </p:nvSpPr>
        <p:spPr bwMode="auto">
          <a:xfrm>
            <a:off x="127550" y="3943399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127550" y="1190670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>
            <a:off x="127550" y="4430762"/>
            <a:ext cx="2030415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135508" y="2493611"/>
            <a:ext cx="1000106" cy="475061"/>
          </a:xfrm>
          <a:prstGeom prst="rect">
            <a:avLst/>
          </a:prstGeom>
          <a:solidFill>
            <a:srgbClr val="D0D8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Atender todas as áreas ao mesmo tempo</a:t>
            </a:r>
            <a:endParaRPr lang="pt-BR" sz="900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2386980" y="3689143"/>
            <a:ext cx="58326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Inovação</a:t>
            </a:r>
            <a:r>
              <a:rPr lang="en-US" sz="2400" dirty="0" smtClean="0"/>
              <a:t> x </a:t>
            </a:r>
            <a:r>
              <a:rPr lang="en-US" sz="2400" dirty="0" err="1" smtClean="0"/>
              <a:t>Entrega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nos</a:t>
            </a:r>
            <a:r>
              <a:rPr lang="en-US" sz="2000" dirty="0" smtClean="0"/>
              <a:t> </a:t>
            </a:r>
            <a:r>
              <a:rPr lang="en-US" sz="2000" dirty="0" err="1" smtClean="0"/>
              <a:t>fazemos</a:t>
            </a:r>
            <a:r>
              <a:rPr lang="en-US" sz="2000" dirty="0" smtClean="0"/>
              <a:t> x o </a:t>
            </a:r>
            <a:r>
              <a:rPr lang="en-US" sz="2000" dirty="0" err="1" smtClean="0"/>
              <a:t>que</a:t>
            </a:r>
            <a:r>
              <a:rPr lang="en-US" sz="2000" dirty="0" smtClean="0"/>
              <a:t> </a:t>
            </a:r>
            <a:r>
              <a:rPr lang="en-US" sz="2000" dirty="0" err="1" smtClean="0"/>
              <a:t>os</a:t>
            </a:r>
            <a:r>
              <a:rPr lang="en-US" sz="2000" dirty="0" smtClean="0"/>
              <a:t> P.O.s </a:t>
            </a:r>
            <a:r>
              <a:rPr lang="en-US" sz="2000" dirty="0" err="1" smtClean="0"/>
              <a:t>enxergam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8" name="CaixaDeTexto 47"/>
          <p:cNvSpPr txBox="1"/>
          <p:nvPr/>
        </p:nvSpPr>
        <p:spPr>
          <a:xfrm>
            <a:off x="2386980" y="1052807"/>
            <a:ext cx="58326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Inovação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ruptura</a:t>
            </a:r>
            <a:r>
              <a:rPr lang="en-US" sz="2400" dirty="0" smtClean="0"/>
              <a:t> x </a:t>
            </a:r>
            <a:r>
              <a:rPr lang="en-US" sz="2400" dirty="0" err="1" smtClean="0"/>
              <a:t>Inovação</a:t>
            </a:r>
            <a:r>
              <a:rPr lang="en-US" sz="2400" dirty="0"/>
              <a:t> </a:t>
            </a:r>
            <a:r>
              <a:rPr lang="en-US" sz="2400" dirty="0" smtClean="0"/>
              <a:t>incremental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Ruptura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Mudança</a:t>
            </a:r>
            <a:r>
              <a:rPr lang="en-US" sz="2000" dirty="0" smtClean="0"/>
              <a:t> de </a:t>
            </a:r>
            <a:r>
              <a:rPr lang="en-US" sz="2000" dirty="0" err="1" smtClean="0"/>
              <a:t>tecnologia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Necessidade</a:t>
            </a:r>
            <a:r>
              <a:rPr lang="en-US" sz="2000" dirty="0" smtClean="0"/>
              <a:t> de </a:t>
            </a:r>
            <a:r>
              <a:rPr lang="en-US" sz="2000" dirty="0" err="1" smtClean="0"/>
              <a:t>evolução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Incremental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Melhorias</a:t>
            </a:r>
            <a:r>
              <a:rPr lang="en-US" sz="2000" dirty="0" smtClean="0"/>
              <a:t> no </a:t>
            </a:r>
            <a:r>
              <a:rPr lang="en-US" sz="2000" dirty="0" err="1" smtClean="0"/>
              <a:t>sistema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 smtClean="0"/>
              <a:t>Otimização</a:t>
            </a:r>
            <a:r>
              <a:rPr lang="en-US" sz="2000" dirty="0" smtClean="0"/>
              <a:t> de </a:t>
            </a:r>
            <a:r>
              <a:rPr lang="en-US" sz="2000" dirty="0" err="1" smtClean="0"/>
              <a:t>processos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>
            <a:off x="139210" y="2968671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133900" y="2968672"/>
            <a:ext cx="1008064" cy="487363"/>
          </a:xfrm>
          <a:prstGeom prst="rect">
            <a:avLst/>
          </a:prstGeom>
          <a:solidFill>
            <a:srgbClr val="E9E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900" dirty="0" smtClean="0"/>
              <a:t>Inovação x Entregas</a:t>
            </a:r>
            <a:endParaRPr lang="pt-BR" sz="900" dirty="0"/>
          </a:p>
        </p:txBody>
      </p:sp>
      <p:sp>
        <p:nvSpPr>
          <p:cNvPr id="2078" name="Line 27"/>
          <p:cNvSpPr>
            <a:spLocks noChangeShapeType="1"/>
          </p:cNvSpPr>
          <p:nvPr/>
        </p:nvSpPr>
        <p:spPr bwMode="auto">
          <a:xfrm>
            <a:off x="133900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6" name="Line 25"/>
          <p:cNvSpPr>
            <a:spLocks noChangeShapeType="1"/>
          </p:cNvSpPr>
          <p:nvPr/>
        </p:nvSpPr>
        <p:spPr bwMode="auto">
          <a:xfrm>
            <a:off x="127550" y="3456036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1" name="Line 20"/>
          <p:cNvSpPr>
            <a:spLocks noChangeShapeType="1"/>
          </p:cNvSpPr>
          <p:nvPr/>
        </p:nvSpPr>
        <p:spPr bwMode="auto">
          <a:xfrm>
            <a:off x="1141964" y="1184320"/>
            <a:ext cx="0" cy="3252792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075" name="Line 24"/>
          <p:cNvSpPr>
            <a:spLocks noChangeShapeType="1"/>
          </p:cNvSpPr>
          <p:nvPr/>
        </p:nvSpPr>
        <p:spPr bwMode="auto">
          <a:xfrm>
            <a:off x="127550" y="2968672"/>
            <a:ext cx="2028827" cy="0"/>
          </a:xfrm>
          <a:prstGeom prst="line">
            <a:avLst/>
          </a:prstGeom>
          <a:noFill/>
          <a:ln w="12700" cap="flat">
            <a:solidFill>
              <a:srgbClr val="37609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67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919</TotalTime>
  <Words>519</Words>
  <Application>Microsoft Office PowerPoint</Application>
  <PresentationFormat>Apresentação na tela (4:3)</PresentationFormat>
  <Paragraphs>231</Paragraphs>
  <Slides>19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</dc:creator>
  <cp:lastModifiedBy>Ricardo Nakano</cp:lastModifiedBy>
  <cp:revision>47</cp:revision>
  <dcterms:created xsi:type="dcterms:W3CDTF">2015-05-10T14:39:46Z</dcterms:created>
  <dcterms:modified xsi:type="dcterms:W3CDTF">2015-05-11T18:02:09Z</dcterms:modified>
</cp:coreProperties>
</file>