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>
        <p:scale>
          <a:sx n="75" d="100"/>
          <a:sy n="75" d="100"/>
        </p:scale>
        <p:origin x="17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DEAD0-E537-6CA6-4F50-5EC9B91CA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4C207-0886-14E1-DD72-406AE1ED7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E78BB0-5A1C-D28C-D6E0-D0B3FA85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3ABB2A-AE84-5F0C-945B-135057E8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C56E01-869A-DC91-97F0-E8AED7FD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68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693E-C377-3F4B-8F36-01CAA22D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9AE1D45-83E4-7A0F-8265-F59C6D6D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72482B-4698-33FE-2A36-6277CE8A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0DC4E6-07D2-A977-EEBB-AC6027A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0CFCBB-C5B2-8D40-939B-78D6A8EB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14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873FD7-5329-8B61-F60B-A976B3487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D3B7F9D-D80F-6075-B576-1A44C24EA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177A0F-1304-FAE5-E6E9-E23E6536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64E782-7AB2-DCAD-59AC-C304EFE7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9D515E-2359-3209-C161-71ACD0D6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20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87CB5-A4C3-2854-90C6-1A281396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6D356E-D7CE-4469-A2E6-48992454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C58D82-62CF-6A9E-01EB-BECEDA34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885BA2-CEBC-603C-F82B-695A9BB8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9DDC8C-ADB4-9CB5-4584-A6A9DB06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6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AF5A6-755D-97F0-A0F0-DC7A1AAB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DADEB1-49F7-4E97-7539-9A427691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AFEB44-E477-7E63-CAA1-C1244FA3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4271F8-0EFD-B50F-9767-A98E6C29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3EA833-1702-F266-6727-51D9CC0A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7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236DC-EAE2-6590-2126-57C8B381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1B74DB-0E8D-482E-94F9-247EFF27D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9D243EA-80A2-C51E-2939-767E7D64D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01A353-0976-E9F4-5463-0BC95F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AA156B-D3F2-815A-4DC9-46D12AF1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0824930-044E-9A04-3EB0-D848B8F5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25CD6-F116-65E7-D0F8-B5DE60B8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E957DD-0788-9930-D390-63FD95D1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89EAA4-25BE-69AD-243C-D78B3EB5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2CF8026-7D69-8024-94CD-149F52698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1C96B84-228A-D43E-4FC1-1361CAD4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DA7C4E3-497D-2C04-1A5F-A91DF858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33CB99F-92C5-9190-FB6E-80CB2941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DBE712A-7DB4-A8A1-C2DC-EDBFEFFE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54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E677C-6811-95BD-BC78-DC817FB9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D2EE8E-E499-84FD-8362-CDDFDFDE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EDD71EB-2D9F-79BF-AB1E-20E57BD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7737E40-D8FB-A786-D3B9-FADCCC83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48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529D4D9-291F-86BA-5349-A7A6EBE2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2050251-4DD8-37F7-0508-FDFE412B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903751-58B6-D7C2-196F-097A8F24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255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23F6E-E35E-74F9-059B-2FBF54F8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EE90AE-EC42-FE67-8124-360DA3CC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C5190F-CCFB-6A3D-A315-9E08722A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85A785E-FAF3-F74E-58F5-D30782B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C6A339-4CAC-C1B5-3A11-E3D6C9E0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B006F0E-C680-B997-5FCA-F8C65E2B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30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2B275-D16D-9EC1-F006-615EAC95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4213ABD-7DA7-6C4D-FCD8-D090A7D76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8AD47D-D4DD-4B2B-FF82-AEBF0D58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EAEF-CF8C-10A1-254E-6359049D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9EA2FDF-1BC8-D4CA-B038-20313EAF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34E8CB-4FA0-AA9C-2A71-19215281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4">
                <a:lumMod val="40000"/>
                <a:lumOff val="60000"/>
              </a:schemeClr>
            </a:gs>
            <a:gs pos="70000">
              <a:schemeClr val="accent2">
                <a:lumMod val="60000"/>
                <a:lumOff val="40000"/>
              </a:schemeClr>
            </a:gs>
            <a:gs pos="91000">
              <a:schemeClr val="accent4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83B2D0E-B47A-0A9C-D35F-F711A5C5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A774C1-52B2-094E-3A22-4F15CF10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8E90D6-3045-E327-8E6C-D5DEAFCF8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FF652-B32A-4D85-AFEF-07ECF18F621B}" type="datetimeFigureOut">
              <a:rPr lang="pt-PT" smtClean="0"/>
              <a:t>05/12/2023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10DC0A-4DAC-26D5-B220-5CB6F9419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C4BC97-1AC4-C765-C681-0F689F4A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271B-EFA3-4562-9857-CB337C14CB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37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4">
                <a:lumMod val="40000"/>
                <a:lumOff val="60000"/>
              </a:schemeClr>
            </a:gs>
            <a:gs pos="46000">
              <a:schemeClr val="accent2">
                <a:lumMod val="60000"/>
                <a:lumOff val="40000"/>
              </a:schemeClr>
            </a:gs>
            <a:gs pos="91000">
              <a:schemeClr val="accent4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73BA-1142-ACD7-B18B-C6107E50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843" y="1297600"/>
            <a:ext cx="7628084" cy="1334548"/>
          </a:xfrm>
        </p:spPr>
        <p:txBody>
          <a:bodyPr/>
          <a:lstStyle/>
          <a:p>
            <a:r>
              <a:rPr lang="pt-PT" dirty="0"/>
              <a:t>Pratica Laboratorial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86CC83-E628-C911-69E2-DB5802B3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835" y="3582373"/>
            <a:ext cx="3952100" cy="1655762"/>
          </a:xfrm>
        </p:spPr>
        <p:txBody>
          <a:bodyPr>
            <a:noAutofit/>
          </a:bodyPr>
          <a:lstStyle/>
          <a:p>
            <a:r>
              <a:rPr lang="pt-PT" sz="2000" dirty="0"/>
              <a:t>Campeonato Futebol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b="1" dirty="0"/>
              <a:t>Grupo 6</a:t>
            </a:r>
          </a:p>
          <a:p>
            <a:r>
              <a:rPr lang="pt-PT" sz="2000" dirty="0"/>
              <a:t>Ana Sofia</a:t>
            </a:r>
          </a:p>
          <a:p>
            <a:r>
              <a:rPr lang="pt-PT" sz="2000" dirty="0"/>
              <a:t>João Vale</a:t>
            </a:r>
          </a:p>
          <a:p>
            <a:r>
              <a:rPr lang="pt-PT" sz="2000" dirty="0"/>
              <a:t>Ricardo Pastor</a:t>
            </a:r>
          </a:p>
        </p:txBody>
      </p:sp>
      <p:pic>
        <p:nvPicPr>
          <p:cNvPr id="1026" name="Picture 2" descr="CESAE Digital – Desenvolvimento das Competências Digitais">
            <a:extLst>
              <a:ext uri="{FF2B5EF4-FFF2-40B4-BE49-F238E27FC236}">
                <a16:creationId xmlns:a16="http://schemas.microsoft.com/office/drawing/2014/main" id="{96D79224-A32D-6EBC-A59B-30324F95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4343400" cy="10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80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C86CC83-E628-C911-69E2-DB5802B3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176" y="1551963"/>
            <a:ext cx="10888910" cy="4066563"/>
          </a:xfrm>
        </p:spPr>
        <p:txBody>
          <a:bodyPr>
            <a:normAutofit fontScale="92500"/>
          </a:bodyPr>
          <a:lstStyle/>
          <a:p>
            <a:r>
              <a:rPr lang="pt-PT" dirty="0"/>
              <a:t>Criar uma base de dados para a </a:t>
            </a:r>
            <a:r>
              <a:rPr lang="pt-PT" b="1" dirty="0"/>
              <a:t>Campeonato Futebol</a:t>
            </a:r>
            <a:r>
              <a:rPr lang="pt-PT" dirty="0"/>
              <a:t>, no qual é necessário registar:</a:t>
            </a:r>
          </a:p>
          <a:p>
            <a:r>
              <a:rPr lang="pt-PT" dirty="0"/>
              <a:t> </a:t>
            </a:r>
            <a:r>
              <a:rPr lang="pt-PT" b="1" dirty="0"/>
              <a:t>a. </a:t>
            </a:r>
            <a:r>
              <a:rPr lang="pt-PT" dirty="0"/>
              <a:t>Todos os jogadores e treinadores e as respetivas equipas a que estão associados;</a:t>
            </a:r>
          </a:p>
          <a:p>
            <a:r>
              <a:rPr lang="pt-PT" dirty="0"/>
              <a:t> </a:t>
            </a:r>
            <a:r>
              <a:rPr lang="pt-PT" b="1" dirty="0"/>
              <a:t>b. </a:t>
            </a:r>
            <a:r>
              <a:rPr lang="pt-PT" dirty="0"/>
              <a:t>Todos os jogos que ocorrem ao longo da temporada; </a:t>
            </a:r>
          </a:p>
          <a:p>
            <a:r>
              <a:rPr lang="pt-PT" b="1" dirty="0"/>
              <a:t>c. </a:t>
            </a:r>
            <a:r>
              <a:rPr lang="pt-PT" dirty="0"/>
              <a:t>A cada jogador, deve ser associado uma posição de jogo; </a:t>
            </a:r>
          </a:p>
          <a:p>
            <a:r>
              <a:rPr lang="pt-PT" b="1" dirty="0"/>
              <a:t>d. </a:t>
            </a:r>
            <a:r>
              <a:rPr lang="pt-PT" dirty="0"/>
              <a:t>Em cada jogador deve ficar guardado um histórico de equipas por onde passou; </a:t>
            </a:r>
          </a:p>
          <a:p>
            <a:r>
              <a:rPr lang="pt-PT" dirty="0"/>
              <a:t>e. Em todos os jogos devem ficar registadas as substituições; </a:t>
            </a:r>
          </a:p>
          <a:p>
            <a:r>
              <a:rPr lang="pt-PT" b="1" dirty="0"/>
              <a:t>f. </a:t>
            </a:r>
            <a:r>
              <a:rPr lang="pt-PT" dirty="0"/>
              <a:t>Em todos os jogos devem ficar registado os golos e respetivos marcadores/assistentes. </a:t>
            </a:r>
          </a:p>
          <a:p>
            <a:endParaRPr lang="pt-PT" dirty="0"/>
          </a:p>
          <a:p>
            <a:r>
              <a:rPr lang="pt-PT" dirty="0"/>
              <a:t>Todos as entidades extras que considerem relevantes terão prezo extra na avaliação final. </a:t>
            </a:r>
          </a:p>
        </p:txBody>
      </p:sp>
      <p:pic>
        <p:nvPicPr>
          <p:cNvPr id="1026" name="Picture 2" descr="CESAE Digital – Desenvolvimento das Competências Digitais">
            <a:extLst>
              <a:ext uri="{FF2B5EF4-FFF2-40B4-BE49-F238E27FC236}">
                <a16:creationId xmlns:a16="http://schemas.microsoft.com/office/drawing/2014/main" id="{96D79224-A32D-6EBC-A59B-30324F95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4343400" cy="10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3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73BA-1142-ACD7-B18B-C6107E50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1" y="335668"/>
            <a:ext cx="6423543" cy="1166388"/>
          </a:xfrm>
        </p:spPr>
        <p:txBody>
          <a:bodyPr>
            <a:normAutofit/>
          </a:bodyPr>
          <a:lstStyle/>
          <a:p>
            <a:r>
              <a:rPr lang="pt-PT" dirty="0"/>
              <a:t>Entidades</a:t>
            </a:r>
          </a:p>
        </p:txBody>
      </p:sp>
      <p:pic>
        <p:nvPicPr>
          <p:cNvPr id="1026" name="Picture 2" descr="CESAE Digital – Desenvolvimento das Competências Digitais">
            <a:extLst>
              <a:ext uri="{FF2B5EF4-FFF2-40B4-BE49-F238E27FC236}">
                <a16:creationId xmlns:a16="http://schemas.microsoft.com/office/drawing/2014/main" id="{96D79224-A32D-6EBC-A59B-30324F95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4343400" cy="10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89BE072-CAD8-964E-DDE0-8BA15EBABC53}"/>
              </a:ext>
            </a:extLst>
          </p:cNvPr>
          <p:cNvSpPr/>
          <p:nvPr/>
        </p:nvSpPr>
        <p:spPr>
          <a:xfrm>
            <a:off x="2010696" y="2030202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Treinador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6BA14E9-FC6D-E9CE-2D89-B862ADBA20D4}"/>
              </a:ext>
            </a:extLst>
          </p:cNvPr>
          <p:cNvSpPr/>
          <p:nvPr/>
        </p:nvSpPr>
        <p:spPr>
          <a:xfrm>
            <a:off x="2010696" y="2588596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Equipa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54A37F7-6A23-2AFD-C998-FEF513795CBE}"/>
              </a:ext>
            </a:extLst>
          </p:cNvPr>
          <p:cNvSpPr/>
          <p:nvPr/>
        </p:nvSpPr>
        <p:spPr>
          <a:xfrm>
            <a:off x="2010696" y="3121264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Estádio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4A4048E-3FBF-BB20-ABAA-8BC4756EDDA9}"/>
              </a:ext>
            </a:extLst>
          </p:cNvPr>
          <p:cNvSpPr/>
          <p:nvPr/>
        </p:nvSpPr>
        <p:spPr>
          <a:xfrm>
            <a:off x="2010696" y="3684180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Jogo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A7B1D38-5B40-0E58-8102-095F52922331}"/>
              </a:ext>
            </a:extLst>
          </p:cNvPr>
          <p:cNvSpPr/>
          <p:nvPr/>
        </p:nvSpPr>
        <p:spPr>
          <a:xfrm>
            <a:off x="2010696" y="4247096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Substituição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E2EE630-F9A8-EE69-46C7-8A47EF105BBD}"/>
              </a:ext>
            </a:extLst>
          </p:cNvPr>
          <p:cNvSpPr/>
          <p:nvPr/>
        </p:nvSpPr>
        <p:spPr>
          <a:xfrm>
            <a:off x="8175525" y="2047354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Golo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6DA8AB-E731-4D65-951A-AA26347F69DE}"/>
              </a:ext>
            </a:extLst>
          </p:cNvPr>
          <p:cNvSpPr/>
          <p:nvPr/>
        </p:nvSpPr>
        <p:spPr>
          <a:xfrm>
            <a:off x="8175525" y="2575500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Nacionalidade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83CC466-39BB-45F0-3FB6-7F6AD99635A8}"/>
              </a:ext>
            </a:extLst>
          </p:cNvPr>
          <p:cNvSpPr/>
          <p:nvPr/>
        </p:nvSpPr>
        <p:spPr>
          <a:xfrm>
            <a:off x="8175525" y="3138416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Arbitro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A55E894-3BE1-CF21-115E-1E6A0932071B}"/>
              </a:ext>
            </a:extLst>
          </p:cNvPr>
          <p:cNvSpPr/>
          <p:nvPr/>
        </p:nvSpPr>
        <p:spPr>
          <a:xfrm>
            <a:off x="8175525" y="4247096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Posição de jogo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706157F-0618-C565-8E2B-0287031586CC}"/>
              </a:ext>
            </a:extLst>
          </p:cNvPr>
          <p:cNvSpPr/>
          <p:nvPr/>
        </p:nvSpPr>
        <p:spPr>
          <a:xfrm>
            <a:off x="8175525" y="3676711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Jogador</a:t>
            </a:r>
          </a:p>
        </p:txBody>
      </p:sp>
    </p:spTree>
    <p:extLst>
      <p:ext uri="{BB962C8B-B14F-4D97-AF65-F5344CB8AC3E}">
        <p14:creationId xmlns:p14="http://schemas.microsoft.com/office/powerpoint/2010/main" val="366166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SAE Digital – Desenvolvimento das Competências Digitais">
            <a:extLst>
              <a:ext uri="{FF2B5EF4-FFF2-40B4-BE49-F238E27FC236}">
                <a16:creationId xmlns:a16="http://schemas.microsoft.com/office/drawing/2014/main" id="{96D79224-A32D-6EBC-A59B-30324F95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4343400" cy="10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89BE072-CAD8-964E-DDE0-8BA15EBABC53}"/>
              </a:ext>
            </a:extLst>
          </p:cNvPr>
          <p:cNvSpPr/>
          <p:nvPr/>
        </p:nvSpPr>
        <p:spPr>
          <a:xfrm>
            <a:off x="2349911" y="3194800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Treinador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6BA14E9-FC6D-E9CE-2D89-B862ADBA20D4}"/>
              </a:ext>
            </a:extLst>
          </p:cNvPr>
          <p:cNvSpPr/>
          <p:nvPr/>
        </p:nvSpPr>
        <p:spPr>
          <a:xfrm>
            <a:off x="5429865" y="4624840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Equipa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4A4048E-3FBF-BB20-ABAA-8BC4756EDDA9}"/>
              </a:ext>
            </a:extLst>
          </p:cNvPr>
          <p:cNvSpPr/>
          <p:nvPr/>
        </p:nvSpPr>
        <p:spPr>
          <a:xfrm>
            <a:off x="5421261" y="6155354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Jogo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6DA8AB-E731-4D65-951A-AA26347F69DE}"/>
              </a:ext>
            </a:extLst>
          </p:cNvPr>
          <p:cNvSpPr/>
          <p:nvPr/>
        </p:nvSpPr>
        <p:spPr>
          <a:xfrm>
            <a:off x="4999705" y="1737201"/>
            <a:ext cx="2848895" cy="7468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Nacionalidade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83CC466-39BB-45F0-3FB6-7F6AD99635A8}"/>
              </a:ext>
            </a:extLst>
          </p:cNvPr>
          <p:cNvSpPr/>
          <p:nvPr/>
        </p:nvSpPr>
        <p:spPr>
          <a:xfrm>
            <a:off x="8509819" y="3194800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Arbitro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706157F-0618-C565-8E2B-0287031586CC}"/>
              </a:ext>
            </a:extLst>
          </p:cNvPr>
          <p:cNvSpPr/>
          <p:nvPr/>
        </p:nvSpPr>
        <p:spPr>
          <a:xfrm>
            <a:off x="5429865" y="3194800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Jogador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2020C10-9A04-1E86-588D-F0DC16A5FD47}"/>
              </a:ext>
            </a:extLst>
          </p:cNvPr>
          <p:cNvCxnSpPr/>
          <p:nvPr/>
        </p:nvCxnSpPr>
        <p:spPr>
          <a:xfrm flipV="1">
            <a:off x="3628103" y="2484039"/>
            <a:ext cx="1278194" cy="56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D6A57451-3536-A995-4BD0-E57C0FB3FF86}"/>
              </a:ext>
            </a:extLst>
          </p:cNvPr>
          <p:cNvCxnSpPr>
            <a:cxnSpLocks/>
          </p:cNvCxnSpPr>
          <p:nvPr/>
        </p:nvCxnSpPr>
        <p:spPr>
          <a:xfrm flipV="1">
            <a:off x="7001593" y="2538826"/>
            <a:ext cx="0" cy="6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E2FE591C-ADD8-ADC4-6E7F-2FB28A65D1D9}"/>
              </a:ext>
            </a:extLst>
          </p:cNvPr>
          <p:cNvCxnSpPr>
            <a:cxnSpLocks/>
          </p:cNvCxnSpPr>
          <p:nvPr/>
        </p:nvCxnSpPr>
        <p:spPr>
          <a:xfrm flipH="1" flipV="1">
            <a:off x="7973961" y="2389239"/>
            <a:ext cx="1538748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9E1C20DE-04CF-13C5-8F32-4FD7112D3DE8}"/>
              </a:ext>
            </a:extLst>
          </p:cNvPr>
          <p:cNvCxnSpPr/>
          <p:nvPr/>
        </p:nvCxnSpPr>
        <p:spPr>
          <a:xfrm flipH="1">
            <a:off x="4023792" y="2682902"/>
            <a:ext cx="1085235" cy="50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E011EC2-DEFB-D591-B2FE-A40271E95A0D}"/>
              </a:ext>
            </a:extLst>
          </p:cNvPr>
          <p:cNvCxnSpPr>
            <a:cxnSpLocks/>
          </p:cNvCxnSpPr>
          <p:nvPr/>
        </p:nvCxnSpPr>
        <p:spPr>
          <a:xfrm>
            <a:off x="6006281" y="2570084"/>
            <a:ext cx="0" cy="6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DCDF6B95-27E4-1519-532D-6C4735E0BCD7}"/>
              </a:ext>
            </a:extLst>
          </p:cNvPr>
          <p:cNvCxnSpPr>
            <a:cxnSpLocks/>
          </p:cNvCxnSpPr>
          <p:nvPr/>
        </p:nvCxnSpPr>
        <p:spPr>
          <a:xfrm>
            <a:off x="7848600" y="2611606"/>
            <a:ext cx="1128251" cy="50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60774446-D0D8-6D91-0D97-45AFF653059A}"/>
              </a:ext>
            </a:extLst>
          </p:cNvPr>
          <p:cNvSpPr txBox="1">
            <a:spLocks/>
          </p:cNvSpPr>
          <p:nvPr/>
        </p:nvSpPr>
        <p:spPr>
          <a:xfrm>
            <a:off x="5588410" y="1110850"/>
            <a:ext cx="1688689" cy="65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N/N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A2D4D2A5-9348-4AF7-2C5D-C5750D529B04}"/>
              </a:ext>
            </a:extLst>
          </p:cNvPr>
          <p:cNvCxnSpPr>
            <a:cxnSpLocks/>
          </p:cNvCxnSpPr>
          <p:nvPr/>
        </p:nvCxnSpPr>
        <p:spPr>
          <a:xfrm flipV="1">
            <a:off x="5867091" y="3743808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3B1DE8B3-EE78-2B15-62D1-B5E6E7910B5D}"/>
              </a:ext>
            </a:extLst>
          </p:cNvPr>
          <p:cNvCxnSpPr>
            <a:cxnSpLocks/>
          </p:cNvCxnSpPr>
          <p:nvPr/>
        </p:nvCxnSpPr>
        <p:spPr>
          <a:xfrm>
            <a:off x="7001593" y="3743808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ítulo 1">
            <a:extLst>
              <a:ext uri="{FF2B5EF4-FFF2-40B4-BE49-F238E27FC236}">
                <a16:creationId xmlns:a16="http://schemas.microsoft.com/office/drawing/2014/main" id="{ADBBB707-B169-FEA7-D4A0-7F0AB286FB9C}"/>
              </a:ext>
            </a:extLst>
          </p:cNvPr>
          <p:cNvSpPr txBox="1">
            <a:spLocks/>
          </p:cNvSpPr>
          <p:nvPr/>
        </p:nvSpPr>
        <p:spPr>
          <a:xfrm>
            <a:off x="5767234" y="3931405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Histórico</a:t>
            </a:r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AF732820-71C9-C5ED-1331-BE12834D2A29}"/>
              </a:ext>
            </a:extLst>
          </p:cNvPr>
          <p:cNvCxnSpPr>
            <a:cxnSpLocks/>
          </p:cNvCxnSpPr>
          <p:nvPr/>
        </p:nvCxnSpPr>
        <p:spPr>
          <a:xfrm flipV="1">
            <a:off x="6209071" y="5274322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2C1FB105-58A3-C07D-EFBC-3748F02D8466}"/>
              </a:ext>
            </a:extLst>
          </p:cNvPr>
          <p:cNvCxnSpPr>
            <a:cxnSpLocks/>
          </p:cNvCxnSpPr>
          <p:nvPr/>
        </p:nvCxnSpPr>
        <p:spPr>
          <a:xfrm>
            <a:off x="6807713" y="5274322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ítulo 1">
            <a:extLst>
              <a:ext uri="{FF2B5EF4-FFF2-40B4-BE49-F238E27FC236}">
                <a16:creationId xmlns:a16="http://schemas.microsoft.com/office/drawing/2014/main" id="{94CD084B-808E-BA39-9FFB-883B21ED183F}"/>
              </a:ext>
            </a:extLst>
          </p:cNvPr>
          <p:cNvSpPr txBox="1">
            <a:spLocks/>
          </p:cNvSpPr>
          <p:nvPr/>
        </p:nvSpPr>
        <p:spPr>
          <a:xfrm>
            <a:off x="-1031464" y="66969"/>
            <a:ext cx="6762749" cy="428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/>
              <a:t>Relações e cardinalidade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9F1B11B-9BA4-2CD8-9326-5E2FDCC1BB89}"/>
              </a:ext>
            </a:extLst>
          </p:cNvPr>
          <p:cNvSpPr txBox="1">
            <a:spLocks/>
          </p:cNvSpPr>
          <p:nvPr/>
        </p:nvSpPr>
        <p:spPr>
          <a:xfrm>
            <a:off x="5750543" y="4318985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ABDE1E7B-AFA5-A599-5937-2CAD8CA1D22A}"/>
              </a:ext>
            </a:extLst>
          </p:cNvPr>
          <p:cNvSpPr txBox="1">
            <a:spLocks/>
          </p:cNvSpPr>
          <p:nvPr/>
        </p:nvSpPr>
        <p:spPr>
          <a:xfrm>
            <a:off x="5845394" y="2776171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D53A5580-CCA6-9903-8C8C-BA3F859469A6}"/>
              </a:ext>
            </a:extLst>
          </p:cNvPr>
          <p:cNvSpPr txBox="1">
            <a:spLocks/>
          </p:cNvSpPr>
          <p:nvPr/>
        </p:nvSpPr>
        <p:spPr>
          <a:xfrm rot="1346233">
            <a:off x="7776625" y="2631743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D450F189-86DE-9E7E-A5E0-E4F7523EB123}"/>
              </a:ext>
            </a:extLst>
          </p:cNvPr>
          <p:cNvSpPr txBox="1">
            <a:spLocks/>
          </p:cNvSpPr>
          <p:nvPr/>
        </p:nvSpPr>
        <p:spPr>
          <a:xfrm rot="20234582">
            <a:off x="3756009" y="2776170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CF809B61-2E3B-26DD-1E41-3F1CF60F2919}"/>
              </a:ext>
            </a:extLst>
          </p:cNvPr>
          <p:cNvSpPr txBox="1">
            <a:spLocks/>
          </p:cNvSpPr>
          <p:nvPr/>
        </p:nvSpPr>
        <p:spPr>
          <a:xfrm>
            <a:off x="5845394" y="5608304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29852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73BA-1142-ACD7-B18B-C6107E50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31464" y="66969"/>
            <a:ext cx="6762749" cy="428522"/>
          </a:xfrm>
        </p:spPr>
        <p:txBody>
          <a:bodyPr>
            <a:normAutofit fontScale="90000"/>
          </a:bodyPr>
          <a:lstStyle/>
          <a:p>
            <a:r>
              <a:rPr lang="pt-PT" sz="4000" b="1" dirty="0"/>
              <a:t>Relações e cardinalidade</a:t>
            </a:r>
          </a:p>
        </p:txBody>
      </p:sp>
      <p:pic>
        <p:nvPicPr>
          <p:cNvPr id="1026" name="Picture 2" descr="CESAE Digital – Desenvolvimento das Competências Digitais">
            <a:extLst>
              <a:ext uri="{FF2B5EF4-FFF2-40B4-BE49-F238E27FC236}">
                <a16:creationId xmlns:a16="http://schemas.microsoft.com/office/drawing/2014/main" id="{96D79224-A32D-6EBC-A59B-30324F95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4343400" cy="10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89BE072-CAD8-964E-DDE0-8BA15EBABC53}"/>
              </a:ext>
            </a:extLst>
          </p:cNvPr>
          <p:cNvSpPr/>
          <p:nvPr/>
        </p:nvSpPr>
        <p:spPr>
          <a:xfrm>
            <a:off x="1482212" y="2890418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Golo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6BA14E9-FC6D-E9CE-2D89-B862ADBA20D4}"/>
              </a:ext>
            </a:extLst>
          </p:cNvPr>
          <p:cNvSpPr/>
          <p:nvPr/>
        </p:nvSpPr>
        <p:spPr>
          <a:xfrm>
            <a:off x="5228304" y="4607543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Equipa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4A4048E-3FBF-BB20-ABAA-8BC4756EDDA9}"/>
              </a:ext>
            </a:extLst>
          </p:cNvPr>
          <p:cNvSpPr/>
          <p:nvPr/>
        </p:nvSpPr>
        <p:spPr>
          <a:xfrm>
            <a:off x="5228304" y="6155354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Jogo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83CC466-39BB-45F0-3FB6-7F6AD99635A8}"/>
              </a:ext>
            </a:extLst>
          </p:cNvPr>
          <p:cNvSpPr/>
          <p:nvPr/>
        </p:nvSpPr>
        <p:spPr>
          <a:xfrm>
            <a:off x="9230033" y="6068637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Arbitro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706157F-0618-C565-8E2B-0287031586CC}"/>
              </a:ext>
            </a:extLst>
          </p:cNvPr>
          <p:cNvSpPr/>
          <p:nvPr/>
        </p:nvSpPr>
        <p:spPr>
          <a:xfrm>
            <a:off x="5228304" y="2911505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Jogador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2020C10-9A04-1E86-588D-F0DC16A5FD47}"/>
              </a:ext>
            </a:extLst>
          </p:cNvPr>
          <p:cNvCxnSpPr>
            <a:cxnSpLocks/>
          </p:cNvCxnSpPr>
          <p:nvPr/>
        </p:nvCxnSpPr>
        <p:spPr>
          <a:xfrm>
            <a:off x="3679722" y="3040638"/>
            <a:ext cx="127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D6A57451-3536-A995-4BD0-E57C0FB3FF86}"/>
              </a:ext>
            </a:extLst>
          </p:cNvPr>
          <p:cNvCxnSpPr>
            <a:cxnSpLocks/>
          </p:cNvCxnSpPr>
          <p:nvPr/>
        </p:nvCxnSpPr>
        <p:spPr>
          <a:xfrm flipV="1">
            <a:off x="6029015" y="2253354"/>
            <a:ext cx="0" cy="6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9E1C20DE-04CF-13C5-8F32-4FD7112D3DE8}"/>
              </a:ext>
            </a:extLst>
          </p:cNvPr>
          <p:cNvCxnSpPr>
            <a:cxnSpLocks/>
          </p:cNvCxnSpPr>
          <p:nvPr/>
        </p:nvCxnSpPr>
        <p:spPr>
          <a:xfrm flipH="1">
            <a:off x="3679722" y="3312405"/>
            <a:ext cx="1276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E011EC2-DEFB-D591-B2FE-A40271E95A0D}"/>
              </a:ext>
            </a:extLst>
          </p:cNvPr>
          <p:cNvCxnSpPr>
            <a:cxnSpLocks/>
          </p:cNvCxnSpPr>
          <p:nvPr/>
        </p:nvCxnSpPr>
        <p:spPr>
          <a:xfrm>
            <a:off x="6611068" y="2241122"/>
            <a:ext cx="0" cy="6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60774446-D0D8-6D91-0D97-45AFF653059A}"/>
              </a:ext>
            </a:extLst>
          </p:cNvPr>
          <p:cNvSpPr txBox="1">
            <a:spLocks/>
          </p:cNvSpPr>
          <p:nvPr/>
        </p:nvSpPr>
        <p:spPr>
          <a:xfrm>
            <a:off x="5429865" y="935971"/>
            <a:ext cx="1688689" cy="65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1/N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A2D4D2A5-9348-4AF7-2C5D-C5750D529B04}"/>
              </a:ext>
            </a:extLst>
          </p:cNvPr>
          <p:cNvCxnSpPr>
            <a:cxnSpLocks/>
          </p:cNvCxnSpPr>
          <p:nvPr/>
        </p:nvCxnSpPr>
        <p:spPr>
          <a:xfrm flipV="1">
            <a:off x="6047759" y="3625682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3B1DE8B3-EE78-2B15-62D1-B5E6E7910B5D}"/>
              </a:ext>
            </a:extLst>
          </p:cNvPr>
          <p:cNvCxnSpPr>
            <a:cxnSpLocks/>
          </p:cNvCxnSpPr>
          <p:nvPr/>
        </p:nvCxnSpPr>
        <p:spPr>
          <a:xfrm>
            <a:off x="6611068" y="3730764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AF732820-71C9-C5ED-1331-BE12834D2A29}"/>
              </a:ext>
            </a:extLst>
          </p:cNvPr>
          <p:cNvCxnSpPr>
            <a:cxnSpLocks/>
          </p:cNvCxnSpPr>
          <p:nvPr/>
        </p:nvCxnSpPr>
        <p:spPr>
          <a:xfrm flipV="1">
            <a:off x="6047759" y="5274322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2C1FB105-58A3-C07D-EFBC-3748F02D8466}"/>
              </a:ext>
            </a:extLst>
          </p:cNvPr>
          <p:cNvCxnSpPr>
            <a:cxnSpLocks/>
          </p:cNvCxnSpPr>
          <p:nvPr/>
        </p:nvCxnSpPr>
        <p:spPr>
          <a:xfrm>
            <a:off x="6611068" y="5274322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43911FE-DCA7-5129-35A9-07EB5A617EF9}"/>
              </a:ext>
            </a:extLst>
          </p:cNvPr>
          <p:cNvSpPr/>
          <p:nvPr/>
        </p:nvSpPr>
        <p:spPr>
          <a:xfrm>
            <a:off x="5228304" y="1575972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Posição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73EE7F74-0ABB-2C09-FF37-69CF7B897890}"/>
              </a:ext>
            </a:extLst>
          </p:cNvPr>
          <p:cNvCxnSpPr>
            <a:cxnSpLocks/>
          </p:cNvCxnSpPr>
          <p:nvPr/>
        </p:nvCxnSpPr>
        <p:spPr>
          <a:xfrm>
            <a:off x="7592962" y="6187321"/>
            <a:ext cx="127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20D917B-2F72-53F8-7702-2A3E34808019}"/>
              </a:ext>
            </a:extLst>
          </p:cNvPr>
          <p:cNvCxnSpPr>
            <a:cxnSpLocks/>
          </p:cNvCxnSpPr>
          <p:nvPr/>
        </p:nvCxnSpPr>
        <p:spPr>
          <a:xfrm flipH="1">
            <a:off x="7594190" y="6458727"/>
            <a:ext cx="1276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5CB1AE13-9445-86A9-5F54-F645CAD32B5F}"/>
              </a:ext>
            </a:extLst>
          </p:cNvPr>
          <p:cNvSpPr txBox="1">
            <a:spLocks/>
          </p:cNvSpPr>
          <p:nvPr/>
        </p:nvSpPr>
        <p:spPr>
          <a:xfrm>
            <a:off x="5617291" y="2467681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E0E3C20-F074-0B91-99F8-475324A1760B}"/>
              </a:ext>
            </a:extLst>
          </p:cNvPr>
          <p:cNvSpPr txBox="1">
            <a:spLocks/>
          </p:cNvSpPr>
          <p:nvPr/>
        </p:nvSpPr>
        <p:spPr>
          <a:xfrm>
            <a:off x="3624727" y="3032727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marca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270DFD7-DD43-A840-7C6C-AB7C49F85A5C}"/>
              </a:ext>
            </a:extLst>
          </p:cNvPr>
          <p:cNvSpPr txBox="1">
            <a:spLocks/>
          </p:cNvSpPr>
          <p:nvPr/>
        </p:nvSpPr>
        <p:spPr>
          <a:xfrm>
            <a:off x="5617291" y="4022600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0B2635D5-A952-1F83-1356-C7CC9FF86265}"/>
              </a:ext>
            </a:extLst>
          </p:cNvPr>
          <p:cNvSpPr txBox="1">
            <a:spLocks/>
          </p:cNvSpPr>
          <p:nvPr/>
        </p:nvSpPr>
        <p:spPr>
          <a:xfrm>
            <a:off x="7557322" y="6205135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8D7DB3C-E8E0-F785-5FCE-AF187E6A1D2E}"/>
              </a:ext>
            </a:extLst>
          </p:cNvPr>
          <p:cNvSpPr txBox="1">
            <a:spLocks/>
          </p:cNvSpPr>
          <p:nvPr/>
        </p:nvSpPr>
        <p:spPr>
          <a:xfrm>
            <a:off x="5639310" y="5625414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365195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73BA-1142-ACD7-B18B-C6107E50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31464" y="66969"/>
            <a:ext cx="6762749" cy="428522"/>
          </a:xfrm>
        </p:spPr>
        <p:txBody>
          <a:bodyPr>
            <a:normAutofit fontScale="90000"/>
          </a:bodyPr>
          <a:lstStyle/>
          <a:p>
            <a:r>
              <a:rPr lang="pt-PT" sz="4000" b="1" dirty="0"/>
              <a:t>Relações e cardinalidade</a:t>
            </a:r>
          </a:p>
        </p:txBody>
      </p:sp>
      <p:pic>
        <p:nvPicPr>
          <p:cNvPr id="1026" name="Picture 2" descr="CESAE Digital – Desenvolvimento das Competências Digitais">
            <a:extLst>
              <a:ext uri="{FF2B5EF4-FFF2-40B4-BE49-F238E27FC236}">
                <a16:creationId xmlns:a16="http://schemas.microsoft.com/office/drawing/2014/main" id="{96D79224-A32D-6EBC-A59B-30324F95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4343400" cy="10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6BA14E9-FC6D-E9CE-2D89-B862ADBA20D4}"/>
              </a:ext>
            </a:extLst>
          </p:cNvPr>
          <p:cNvSpPr/>
          <p:nvPr/>
        </p:nvSpPr>
        <p:spPr>
          <a:xfrm>
            <a:off x="6881347" y="1660863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Equipa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4A4048E-3FBF-BB20-ABAA-8BC4756EDDA9}"/>
              </a:ext>
            </a:extLst>
          </p:cNvPr>
          <p:cNvSpPr/>
          <p:nvPr/>
        </p:nvSpPr>
        <p:spPr>
          <a:xfrm>
            <a:off x="6960676" y="3208674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Treinador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706157F-0618-C565-8E2B-0287031586CC}"/>
              </a:ext>
            </a:extLst>
          </p:cNvPr>
          <p:cNvSpPr/>
          <p:nvPr/>
        </p:nvSpPr>
        <p:spPr>
          <a:xfrm>
            <a:off x="2249130" y="3093524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Jogador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D6A57451-3536-A995-4BD0-E57C0FB3FF86}"/>
              </a:ext>
            </a:extLst>
          </p:cNvPr>
          <p:cNvCxnSpPr>
            <a:cxnSpLocks/>
          </p:cNvCxnSpPr>
          <p:nvPr/>
        </p:nvCxnSpPr>
        <p:spPr>
          <a:xfrm flipV="1">
            <a:off x="3049841" y="2435373"/>
            <a:ext cx="0" cy="6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E011EC2-DEFB-D591-B2FE-A40271E95A0D}"/>
              </a:ext>
            </a:extLst>
          </p:cNvPr>
          <p:cNvCxnSpPr>
            <a:cxnSpLocks/>
          </p:cNvCxnSpPr>
          <p:nvPr/>
        </p:nvCxnSpPr>
        <p:spPr>
          <a:xfrm>
            <a:off x="3631894" y="2423141"/>
            <a:ext cx="0" cy="6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60774446-D0D8-6D91-0D97-45AFF653059A}"/>
              </a:ext>
            </a:extLst>
          </p:cNvPr>
          <p:cNvSpPr txBox="1">
            <a:spLocks/>
          </p:cNvSpPr>
          <p:nvPr/>
        </p:nvSpPr>
        <p:spPr>
          <a:xfrm>
            <a:off x="4886940" y="1002102"/>
            <a:ext cx="1688689" cy="65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1/1</a:t>
            </a:r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AF732820-71C9-C5ED-1331-BE12834D2A29}"/>
              </a:ext>
            </a:extLst>
          </p:cNvPr>
          <p:cNvCxnSpPr>
            <a:cxnSpLocks/>
          </p:cNvCxnSpPr>
          <p:nvPr/>
        </p:nvCxnSpPr>
        <p:spPr>
          <a:xfrm flipV="1">
            <a:off x="7700802" y="2327642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2C1FB105-58A3-C07D-EFBC-3748F02D8466}"/>
              </a:ext>
            </a:extLst>
          </p:cNvPr>
          <p:cNvCxnSpPr>
            <a:cxnSpLocks/>
          </p:cNvCxnSpPr>
          <p:nvPr/>
        </p:nvCxnSpPr>
        <p:spPr>
          <a:xfrm>
            <a:off x="8264111" y="2327642"/>
            <a:ext cx="0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43911FE-DCA7-5129-35A9-07EB5A617EF9}"/>
              </a:ext>
            </a:extLst>
          </p:cNvPr>
          <p:cNvSpPr/>
          <p:nvPr/>
        </p:nvSpPr>
        <p:spPr>
          <a:xfrm>
            <a:off x="2249130" y="1757991"/>
            <a:ext cx="2005781" cy="549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Substituição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CB1AE13-9445-86A9-5F54-F645CAD32B5F}"/>
              </a:ext>
            </a:extLst>
          </p:cNvPr>
          <p:cNvSpPr txBox="1">
            <a:spLocks/>
          </p:cNvSpPr>
          <p:nvPr/>
        </p:nvSpPr>
        <p:spPr>
          <a:xfrm>
            <a:off x="2638117" y="2649700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8D7DB3C-E8E0-F785-5FCE-AF187E6A1D2E}"/>
              </a:ext>
            </a:extLst>
          </p:cNvPr>
          <p:cNvSpPr txBox="1">
            <a:spLocks/>
          </p:cNvSpPr>
          <p:nvPr/>
        </p:nvSpPr>
        <p:spPr>
          <a:xfrm>
            <a:off x="7292353" y="2678734"/>
            <a:ext cx="1313834" cy="288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/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50346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73BA-1142-ACD7-B18B-C6107E50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742" y="0"/>
            <a:ext cx="7435067" cy="586997"/>
          </a:xfrm>
        </p:spPr>
        <p:txBody>
          <a:bodyPr>
            <a:normAutofit fontScale="90000"/>
          </a:bodyPr>
          <a:lstStyle/>
          <a:p>
            <a:r>
              <a:rPr lang="pt-PT" sz="5400"/>
              <a:t>Diagrama Conceptual</a:t>
            </a:r>
            <a:endParaRPr lang="pt-PT" sz="5400" dirty="0"/>
          </a:p>
        </p:txBody>
      </p:sp>
      <p:pic>
        <p:nvPicPr>
          <p:cNvPr id="1026" name="Picture 2" descr="CESAE Digital – Desenvolvimento das Competências Digitais">
            <a:extLst>
              <a:ext uri="{FF2B5EF4-FFF2-40B4-BE49-F238E27FC236}">
                <a16:creationId xmlns:a16="http://schemas.microsoft.com/office/drawing/2014/main" id="{96D79224-A32D-6EBC-A59B-30324F95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4343400" cy="105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836B6B-976C-BD4E-CBF4-8285380C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73" y="523000"/>
            <a:ext cx="6243908" cy="63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73BA-1142-ACD7-B18B-C6107E50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88622" y="0"/>
            <a:ext cx="6818791" cy="322077"/>
          </a:xfrm>
        </p:spPr>
        <p:txBody>
          <a:bodyPr>
            <a:noAutofit/>
          </a:bodyPr>
          <a:lstStyle/>
          <a:p>
            <a:r>
              <a:rPr lang="pt-PT" sz="2000" dirty="0"/>
              <a:t>Diagrama Logico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09FBC1-C715-2A6F-E57F-6625F92A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16" y="0"/>
            <a:ext cx="12248615" cy="6993456"/>
          </a:xfrm>
          <a:prstGeom prst="rect">
            <a:avLst/>
          </a:prstGeom>
        </p:spPr>
      </p:pic>
      <p:pic>
        <p:nvPicPr>
          <p:cNvPr id="1026" name="Picture 2" descr="CESAE Digital – Desenvolvimento das Competências Digitais">
            <a:extLst>
              <a:ext uri="{FF2B5EF4-FFF2-40B4-BE49-F238E27FC236}">
                <a16:creationId xmlns:a16="http://schemas.microsoft.com/office/drawing/2014/main" id="{96D79224-A32D-6EBC-A59B-30324F95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99" y="0"/>
            <a:ext cx="3219985" cy="7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16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194</Words>
  <Application>Microsoft Office PowerPoint</Application>
  <PresentationFormat>Ecrã Panorâmico</PresentationFormat>
  <Paragraphs>65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Pratica Laboratorial 03</vt:lpstr>
      <vt:lpstr>Apresentação do PowerPoint</vt:lpstr>
      <vt:lpstr>Entidades</vt:lpstr>
      <vt:lpstr>Apresentação do PowerPoint</vt:lpstr>
      <vt:lpstr>Relações e cardinalidade</vt:lpstr>
      <vt:lpstr>Relações e cardinalidade</vt:lpstr>
      <vt:lpstr>Diagrama Conceptual</vt:lpstr>
      <vt:lpstr>Diagrama Logico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Pratica Laboratorial 03</dc:title>
  <dc:creator>João Vale - ALUNO PRT</dc:creator>
  <cp:lastModifiedBy>João Vale - ALUNO PRT</cp:lastModifiedBy>
  <cp:revision>1</cp:revision>
  <dcterms:created xsi:type="dcterms:W3CDTF">2023-12-05T14:53:45Z</dcterms:created>
  <dcterms:modified xsi:type="dcterms:W3CDTF">2023-12-05T17:37:39Z</dcterms:modified>
</cp:coreProperties>
</file>