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0ABD38-BED0-48B2-9DA3-6354EC354A3C}">
  <a:tblStyle styleId="{2B0ABD38-BED0-48B2-9DA3-6354EC354A3C}"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CD1377C-A9E1-4F22-8E17-4E99E6602BA8}" styleName="Table_1">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rtl="0" algn="ctr">
              <a:spcBef>
                <a:spcPts val="0"/>
              </a:spcBef>
              <a:buClr>
                <a:schemeClr val="lt1"/>
              </a:buClr>
              <a:buSzPts val="8000"/>
              <a:buNone/>
              <a:defRPr sz="8000">
                <a:solidFill>
                  <a:schemeClr val="lt1"/>
                </a:solidFill>
              </a:defRPr>
            </a:lvl1pPr>
            <a:lvl2pPr lvl="1" rtl="0" algn="ctr">
              <a:spcBef>
                <a:spcPts val="0"/>
              </a:spcBef>
              <a:buClr>
                <a:schemeClr val="lt1"/>
              </a:buClr>
              <a:buSzPts val="8000"/>
              <a:buNone/>
              <a:defRPr sz="8000">
                <a:solidFill>
                  <a:schemeClr val="lt1"/>
                </a:solidFill>
              </a:defRPr>
            </a:lvl2pPr>
            <a:lvl3pPr lvl="2" rtl="0" algn="ctr">
              <a:spcBef>
                <a:spcPts val="0"/>
              </a:spcBef>
              <a:buClr>
                <a:schemeClr val="lt1"/>
              </a:buClr>
              <a:buSzPts val="8000"/>
              <a:buNone/>
              <a:defRPr sz="8000">
                <a:solidFill>
                  <a:schemeClr val="lt1"/>
                </a:solidFill>
              </a:defRPr>
            </a:lvl3pPr>
            <a:lvl4pPr lvl="3" rtl="0" algn="ctr">
              <a:spcBef>
                <a:spcPts val="0"/>
              </a:spcBef>
              <a:buClr>
                <a:schemeClr val="lt1"/>
              </a:buClr>
              <a:buSzPts val="8000"/>
              <a:buNone/>
              <a:defRPr sz="8000">
                <a:solidFill>
                  <a:schemeClr val="lt1"/>
                </a:solidFill>
              </a:defRPr>
            </a:lvl4pPr>
            <a:lvl5pPr lvl="4" rtl="0" algn="ctr">
              <a:spcBef>
                <a:spcPts val="0"/>
              </a:spcBef>
              <a:buClr>
                <a:schemeClr val="lt1"/>
              </a:buClr>
              <a:buSzPts val="8000"/>
              <a:buNone/>
              <a:defRPr sz="8000">
                <a:solidFill>
                  <a:schemeClr val="lt1"/>
                </a:solidFill>
              </a:defRPr>
            </a:lvl5pPr>
            <a:lvl6pPr lvl="5" rtl="0" algn="ctr">
              <a:spcBef>
                <a:spcPts val="0"/>
              </a:spcBef>
              <a:buClr>
                <a:schemeClr val="lt1"/>
              </a:buClr>
              <a:buSzPts val="8000"/>
              <a:buNone/>
              <a:defRPr sz="8000">
                <a:solidFill>
                  <a:schemeClr val="lt1"/>
                </a:solidFill>
              </a:defRPr>
            </a:lvl6pPr>
            <a:lvl7pPr lvl="6" rtl="0" algn="ctr">
              <a:spcBef>
                <a:spcPts val="0"/>
              </a:spcBef>
              <a:buClr>
                <a:schemeClr val="lt1"/>
              </a:buClr>
              <a:buSzPts val="8000"/>
              <a:buNone/>
              <a:defRPr sz="8000">
                <a:solidFill>
                  <a:schemeClr val="lt1"/>
                </a:solidFill>
              </a:defRPr>
            </a:lvl7pPr>
            <a:lvl8pPr lvl="7" rtl="0" algn="ctr">
              <a:spcBef>
                <a:spcPts val="0"/>
              </a:spcBef>
              <a:buClr>
                <a:schemeClr val="lt1"/>
              </a:buClr>
              <a:buSzPts val="8000"/>
              <a:buNone/>
              <a:defRPr sz="8000">
                <a:solidFill>
                  <a:schemeClr val="lt1"/>
                </a:solidFill>
              </a:defRPr>
            </a:lvl8pPr>
            <a:lvl9pPr lvl="8" rtl="0"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rtl="0" algn="ctr">
              <a:spcBef>
                <a:spcPts val="0"/>
              </a:spcBef>
              <a:buClr>
                <a:schemeClr val="lt1"/>
              </a:buClr>
              <a:buSzPts val="1300"/>
              <a:buChar char="●"/>
              <a:defRPr>
                <a:solidFill>
                  <a:schemeClr val="lt1"/>
                </a:solidFill>
              </a:defRPr>
            </a:lvl1pPr>
            <a:lvl2pPr lvl="1" rtl="0" algn="ctr">
              <a:spcBef>
                <a:spcPts val="0"/>
              </a:spcBef>
              <a:buClr>
                <a:schemeClr val="lt1"/>
              </a:buClr>
              <a:buSzPts val="1100"/>
              <a:buChar char="○"/>
              <a:defRPr>
                <a:solidFill>
                  <a:schemeClr val="lt1"/>
                </a:solidFill>
              </a:defRPr>
            </a:lvl2pPr>
            <a:lvl3pPr lvl="2" rtl="0" algn="ctr">
              <a:spcBef>
                <a:spcPts val="0"/>
              </a:spcBef>
              <a:buClr>
                <a:schemeClr val="lt1"/>
              </a:buClr>
              <a:buSzPts val="1100"/>
              <a:buChar char="■"/>
              <a:defRPr>
                <a:solidFill>
                  <a:schemeClr val="lt1"/>
                </a:solidFill>
              </a:defRPr>
            </a:lvl3pPr>
            <a:lvl4pPr lvl="3" rtl="0" algn="ctr">
              <a:spcBef>
                <a:spcPts val="0"/>
              </a:spcBef>
              <a:buClr>
                <a:schemeClr val="lt1"/>
              </a:buClr>
              <a:buSzPts val="1100"/>
              <a:buChar char="●"/>
              <a:defRPr>
                <a:solidFill>
                  <a:schemeClr val="lt1"/>
                </a:solidFill>
              </a:defRPr>
            </a:lvl4pPr>
            <a:lvl5pPr lvl="4" rtl="0" algn="ctr">
              <a:spcBef>
                <a:spcPts val="0"/>
              </a:spcBef>
              <a:buClr>
                <a:schemeClr val="lt1"/>
              </a:buClr>
              <a:buSzPts val="1100"/>
              <a:buChar char="○"/>
              <a:defRPr>
                <a:solidFill>
                  <a:schemeClr val="lt1"/>
                </a:solidFill>
              </a:defRPr>
            </a:lvl5pPr>
            <a:lvl6pPr lvl="5" rtl="0" algn="ctr">
              <a:spcBef>
                <a:spcPts val="0"/>
              </a:spcBef>
              <a:buClr>
                <a:schemeClr val="lt1"/>
              </a:buClr>
              <a:buSzPts val="1100"/>
              <a:buChar char="■"/>
              <a:defRPr>
                <a:solidFill>
                  <a:schemeClr val="lt1"/>
                </a:solidFill>
              </a:defRPr>
            </a:lvl6pPr>
            <a:lvl7pPr lvl="6" rtl="0" algn="ctr">
              <a:spcBef>
                <a:spcPts val="0"/>
              </a:spcBef>
              <a:buClr>
                <a:schemeClr val="lt1"/>
              </a:buClr>
              <a:buSzPts val="1100"/>
              <a:buChar char="●"/>
              <a:defRPr>
                <a:solidFill>
                  <a:schemeClr val="lt1"/>
                </a:solidFill>
              </a:defRPr>
            </a:lvl7pPr>
            <a:lvl8pPr lvl="7" rtl="0" algn="ctr">
              <a:spcBef>
                <a:spcPts val="0"/>
              </a:spcBef>
              <a:buClr>
                <a:schemeClr val="lt1"/>
              </a:buClr>
              <a:buSzPts val="1100"/>
              <a:buChar char="○"/>
              <a:defRPr>
                <a:solidFill>
                  <a:schemeClr val="lt1"/>
                </a:solidFill>
              </a:defRPr>
            </a:lvl8pPr>
            <a:lvl9pPr lvl="8" rtl="0"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rt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GB"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1.png"/><Relationship Id="rId11" Type="http://schemas.openxmlformats.org/officeDocument/2006/relationships/image" Target="../media/image23.png"/><Relationship Id="rId10" Type="http://schemas.openxmlformats.org/officeDocument/2006/relationships/image" Target="../media/image18.png"/><Relationship Id="rId12" Type="http://schemas.openxmlformats.org/officeDocument/2006/relationships/hyperlink" Target="#slide=id.g2b606c86f2_0_457" TargetMode="External"/><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9.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4.png"/><Relationship Id="rId11" Type="http://schemas.openxmlformats.org/officeDocument/2006/relationships/image" Target="../media/image37.png"/><Relationship Id="rId10" Type="http://schemas.openxmlformats.org/officeDocument/2006/relationships/image" Target="../media/image25.png"/><Relationship Id="rId12" Type="http://schemas.openxmlformats.org/officeDocument/2006/relationships/hyperlink" Target="#slide=id.g2be50bcb7b_0_1" TargetMode="External"/><Relationship Id="rId9"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28.png"/><Relationship Id="rId7" Type="http://schemas.openxmlformats.org/officeDocument/2006/relationships/image" Target="../media/image26.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31.png"/><Relationship Id="rId11" Type="http://schemas.openxmlformats.org/officeDocument/2006/relationships/image" Target="../media/image38.png"/><Relationship Id="rId10" Type="http://schemas.openxmlformats.org/officeDocument/2006/relationships/image" Target="../media/image25.png"/><Relationship Id="rId12" Type="http://schemas.openxmlformats.org/officeDocument/2006/relationships/hyperlink" Target="#slide=id.g2be50bcb7b_0_1" TargetMode="External"/><Relationship Id="rId9"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33.png"/><Relationship Id="rId7" Type="http://schemas.openxmlformats.org/officeDocument/2006/relationships/image" Target="../media/image32.png"/><Relationship Id="rId8"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hyperlink" Target="#slide=id.g2be50bcb7b_0_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slide=id.g2c225dcd4d_0_10" TargetMode="External"/><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slide=id.g2c225dcd4d_0_61"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298913"/>
            <a:ext cx="4255500" cy="1872900"/>
          </a:xfrm>
          <a:prstGeom prst="rect">
            <a:avLst/>
          </a:prstGeom>
        </p:spPr>
        <p:txBody>
          <a:bodyPr anchorCtr="0" anchor="ctr" bIns="91425" lIns="91425" rIns="91425" wrap="square" tIns="91425">
            <a:noAutofit/>
          </a:bodyPr>
          <a:lstStyle/>
          <a:p>
            <a:pPr indent="0" lvl="0" marL="0">
              <a:spcBef>
                <a:spcPts val="0"/>
              </a:spcBef>
              <a:buNone/>
            </a:pPr>
            <a:r>
              <a:rPr lang="en-GB"/>
              <a:t>Análisis de sucursales para Walmart</a:t>
            </a:r>
          </a:p>
        </p:txBody>
      </p:sp>
      <p:sp>
        <p:nvSpPr>
          <p:cNvPr id="278" name="Shape 278"/>
          <p:cNvSpPr txBox="1"/>
          <p:nvPr>
            <p:ph idx="1" type="subTitle"/>
          </p:nvPr>
        </p:nvSpPr>
        <p:spPr>
          <a:xfrm>
            <a:off x="908425" y="2063250"/>
            <a:ext cx="4255500" cy="2654100"/>
          </a:xfrm>
          <a:prstGeom prst="rect">
            <a:avLst/>
          </a:prstGeom>
        </p:spPr>
        <p:txBody>
          <a:bodyPr anchorCtr="0" anchor="t" bIns="91425" lIns="91425" rIns="91425" wrap="square" tIns="91425">
            <a:noAutofit/>
          </a:bodyPr>
          <a:lstStyle/>
          <a:p>
            <a:pPr indent="0" lvl="0" marL="0">
              <a:spcBef>
                <a:spcPts val="0"/>
              </a:spcBef>
              <a:buNone/>
            </a:pPr>
            <a:r>
              <a:rPr lang="en-GB"/>
              <a:t>Regresión Avanzada</a:t>
            </a:r>
          </a:p>
          <a:p>
            <a:pPr indent="0" lvl="0" marL="0">
              <a:spcBef>
                <a:spcPts val="0"/>
              </a:spcBef>
              <a:buNone/>
            </a:pPr>
            <a:r>
              <a:rPr lang="en-GB"/>
              <a:t>Dr. Luis Enrique Nieto</a:t>
            </a:r>
          </a:p>
          <a:p>
            <a:pPr indent="0" lvl="0" marL="0">
              <a:spcBef>
                <a:spcPts val="0"/>
              </a:spcBef>
              <a:buNone/>
            </a:pPr>
            <a:r>
              <a:rPr lang="en-GB"/>
              <a:t>Proyecto Final</a:t>
            </a:r>
          </a:p>
          <a:p>
            <a:pPr indent="0" lvl="0" marL="0">
              <a:spcBef>
                <a:spcPts val="0"/>
              </a:spcBef>
              <a:buNone/>
            </a:pPr>
            <a:r>
              <a:t/>
            </a:r>
            <a:endParaRPr/>
          </a:p>
          <a:p>
            <a:pPr indent="0" lvl="0" marL="0">
              <a:spcBef>
                <a:spcPts val="0"/>
              </a:spcBef>
              <a:buNone/>
            </a:pPr>
            <a:r>
              <a:t/>
            </a:r>
            <a:endParaRPr/>
          </a:p>
          <a:p>
            <a:pPr indent="0" lvl="0" marL="0">
              <a:spcBef>
                <a:spcPts val="0"/>
              </a:spcBef>
              <a:buNone/>
            </a:pPr>
            <a:r>
              <a:rPr lang="en-GB"/>
              <a:t>Por:</a:t>
            </a:r>
          </a:p>
          <a:p>
            <a:pPr indent="0" lvl="0" marL="0">
              <a:spcBef>
                <a:spcPts val="0"/>
              </a:spcBef>
              <a:buNone/>
            </a:pPr>
            <a:r>
              <a:rPr lang="en-GB"/>
              <a:t>Daniel Sharp</a:t>
            </a:r>
          </a:p>
          <a:p>
            <a:pPr indent="0" lvl="0" marL="0">
              <a:spcBef>
                <a:spcPts val="0"/>
              </a:spcBef>
              <a:buNone/>
            </a:pPr>
            <a:r>
              <a:rPr lang="en-GB"/>
              <a:t>Ricardo Lastra</a:t>
            </a:r>
          </a:p>
          <a:p>
            <a:pPr indent="0" lvl="0" marL="0">
              <a:spcBef>
                <a:spcPts val="0"/>
              </a:spcBef>
              <a:buNone/>
            </a:pPr>
            <a:r>
              <a:rPr lang="en-GB"/>
              <a:t>Federico Riveroll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303800" y="446175"/>
            <a:ext cx="7030500" cy="609000"/>
          </a:xfrm>
          <a:prstGeom prst="rect">
            <a:avLst/>
          </a:prstGeom>
        </p:spPr>
        <p:txBody>
          <a:bodyPr anchorCtr="0" anchor="t" bIns="91425" lIns="91425" rIns="91425" wrap="square" tIns="91425">
            <a:noAutofit/>
          </a:bodyPr>
          <a:lstStyle/>
          <a:p>
            <a:pPr indent="0" lvl="0" marL="0" rtl="0">
              <a:spcBef>
                <a:spcPts val="0"/>
              </a:spcBef>
              <a:buNone/>
            </a:pPr>
            <a:r>
              <a:rPr lang="en-GB"/>
              <a:t>Predicciones</a:t>
            </a:r>
          </a:p>
        </p:txBody>
      </p:sp>
      <p:sp>
        <p:nvSpPr>
          <p:cNvPr id="350" name="Shape 350"/>
          <p:cNvSpPr txBox="1"/>
          <p:nvPr>
            <p:ph idx="1" type="body"/>
          </p:nvPr>
        </p:nvSpPr>
        <p:spPr>
          <a:xfrm>
            <a:off x="1303800" y="949600"/>
            <a:ext cx="7030500" cy="560400"/>
          </a:xfrm>
          <a:prstGeom prst="rect">
            <a:avLst/>
          </a:prstGeom>
        </p:spPr>
        <p:txBody>
          <a:bodyPr anchorCtr="0" anchor="t" bIns="91425" lIns="91425" rIns="91425" wrap="square" tIns="91425">
            <a:noAutofit/>
          </a:bodyPr>
          <a:lstStyle/>
          <a:p>
            <a:pPr indent="0" lvl="0" marL="0" rtl="0">
              <a:spcBef>
                <a:spcPts val="0"/>
              </a:spcBef>
              <a:buNone/>
            </a:pPr>
            <a:r>
              <a:rPr lang="en-GB"/>
              <a:t>A continuación la tabla de venta del mes actual, predicciones de venta y las dos covariables más relacionadas por tienda.</a:t>
            </a:r>
          </a:p>
        </p:txBody>
      </p:sp>
      <p:graphicFrame>
        <p:nvGraphicFramePr>
          <p:cNvPr id="351" name="Shape 351"/>
          <p:cNvGraphicFramePr/>
          <p:nvPr/>
        </p:nvGraphicFramePr>
        <p:xfrm>
          <a:off x="898200" y="1591175"/>
          <a:ext cx="3000000" cy="3000000"/>
        </p:xfrm>
        <a:graphic>
          <a:graphicData uri="http://schemas.openxmlformats.org/drawingml/2006/table">
            <a:tbl>
              <a:tblPr>
                <a:noFill/>
                <a:tableStyleId>{6CD1377C-A9E1-4F22-8E17-4E99E6602BA8}</a:tableStyleId>
              </a:tblPr>
              <a:tblGrid>
                <a:gridCol w="1209225"/>
                <a:gridCol w="1571025"/>
                <a:gridCol w="1891800"/>
                <a:gridCol w="2451050"/>
              </a:tblGrid>
              <a:tr h="12700">
                <a:tc>
                  <a:txBody>
                    <a:bodyPr>
                      <a:noAutofit/>
                    </a:bodyPr>
                    <a:lstStyle/>
                    <a:p>
                      <a:pPr indent="0" lvl="0" marL="0" rtl="0" algn="ctr">
                        <a:spcBef>
                          <a:spcPts val="0"/>
                        </a:spcBef>
                        <a:buNone/>
                      </a:pPr>
                      <a:r>
                        <a:rPr b="1" lang="en-GB" sz="1100">
                          <a:latin typeface="Nunito"/>
                          <a:ea typeface="Nunito"/>
                          <a:cs typeface="Nunito"/>
                          <a:sym typeface="Nunito"/>
                        </a:rPr>
                        <a:t>Tienda</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Ventas mes actual</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Ventas promedio esperadas</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Covariables significativas relacionadas</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9</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2,139,358.00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$ 2,272,143.95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CPI (+), Desempleo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10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6,715,173.00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$ 7,419,742.32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Temperatura (-), CPI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16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2,043,214.00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$ 2,170,759.36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Temperatura (+), Gasolina (-), CPI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26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3,993,817.00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$ 4,031,577.22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Temperatura (+), CPI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28</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4,859,204.00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$ 4,953,084.66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Temperatura (-), CPI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30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1,740,641.00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$ 1,814,698.71</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Temperatura (-), CPI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32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4,599,295.00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$ 5,136,402.17</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CPI (+), Desempleo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40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3,809,322.00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$ 3,650,582.81</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Gasolina (-), CPI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42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2,237,287.00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$ 2,098,513.39</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CPI (-), MD3 (+), MD4(-)</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Tienda</a:t>
                      </a:r>
                      <a:r>
                        <a:rPr lang="en-GB" sz="1100">
                          <a:solidFill>
                            <a:schemeClr val="dk2"/>
                          </a:solidFill>
                          <a:latin typeface="Nunito"/>
                          <a:ea typeface="Nunito"/>
                          <a:cs typeface="Nunito"/>
                          <a:sym typeface="Nunito"/>
                        </a:rPr>
                        <a:t> 45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2,905,011.00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$ 3,067,256.52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CPI (+), Desempleo (+)</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bl>
          </a:graphicData>
        </a:graphic>
      </p:graphicFrame>
      <p:pic>
        <p:nvPicPr>
          <p:cNvPr id="352" name="Shape 352"/>
          <p:cNvPicPr preferRelativeResize="0"/>
          <p:nvPr/>
        </p:nvPicPr>
        <p:blipFill>
          <a:blip r:embed="rId3">
            <a:alphaModFix/>
          </a:blip>
          <a:stretch>
            <a:fillRect/>
          </a:stretch>
        </p:blipFill>
        <p:spPr>
          <a:xfrm>
            <a:off x="5214600" y="2123675"/>
            <a:ext cx="120330" cy="148325"/>
          </a:xfrm>
          <a:prstGeom prst="rect">
            <a:avLst/>
          </a:prstGeom>
          <a:noFill/>
          <a:ln>
            <a:noFill/>
          </a:ln>
        </p:spPr>
      </p:pic>
      <p:pic>
        <p:nvPicPr>
          <p:cNvPr id="353" name="Shape 353"/>
          <p:cNvPicPr preferRelativeResize="0"/>
          <p:nvPr/>
        </p:nvPicPr>
        <p:blipFill>
          <a:blip r:embed="rId3">
            <a:alphaModFix/>
          </a:blip>
          <a:stretch>
            <a:fillRect/>
          </a:stretch>
        </p:blipFill>
        <p:spPr>
          <a:xfrm>
            <a:off x="5214600" y="2428475"/>
            <a:ext cx="120330" cy="148325"/>
          </a:xfrm>
          <a:prstGeom prst="rect">
            <a:avLst/>
          </a:prstGeom>
          <a:noFill/>
          <a:ln>
            <a:noFill/>
          </a:ln>
        </p:spPr>
      </p:pic>
      <p:pic>
        <p:nvPicPr>
          <p:cNvPr id="354" name="Shape 354"/>
          <p:cNvPicPr preferRelativeResize="0"/>
          <p:nvPr/>
        </p:nvPicPr>
        <p:blipFill>
          <a:blip r:embed="rId4">
            <a:alphaModFix/>
          </a:blip>
          <a:stretch>
            <a:fillRect/>
          </a:stretch>
        </p:blipFill>
        <p:spPr>
          <a:xfrm>
            <a:off x="5145188" y="3038075"/>
            <a:ext cx="259132" cy="148325"/>
          </a:xfrm>
          <a:prstGeom prst="rect">
            <a:avLst/>
          </a:prstGeom>
          <a:noFill/>
          <a:ln>
            <a:noFill/>
          </a:ln>
        </p:spPr>
      </p:pic>
      <p:pic>
        <p:nvPicPr>
          <p:cNvPr id="355" name="Shape 355"/>
          <p:cNvPicPr preferRelativeResize="0"/>
          <p:nvPr/>
        </p:nvPicPr>
        <p:blipFill>
          <a:blip r:embed="rId3">
            <a:alphaModFix/>
          </a:blip>
          <a:stretch>
            <a:fillRect/>
          </a:stretch>
        </p:blipFill>
        <p:spPr>
          <a:xfrm>
            <a:off x="5214600" y="3342875"/>
            <a:ext cx="120330" cy="148325"/>
          </a:xfrm>
          <a:prstGeom prst="rect">
            <a:avLst/>
          </a:prstGeom>
          <a:noFill/>
          <a:ln>
            <a:noFill/>
          </a:ln>
        </p:spPr>
      </p:pic>
      <p:pic>
        <p:nvPicPr>
          <p:cNvPr id="356" name="Shape 356"/>
          <p:cNvPicPr preferRelativeResize="0"/>
          <p:nvPr/>
        </p:nvPicPr>
        <p:blipFill>
          <a:blip r:embed="rId3">
            <a:alphaModFix/>
          </a:blip>
          <a:stretch>
            <a:fillRect/>
          </a:stretch>
        </p:blipFill>
        <p:spPr>
          <a:xfrm>
            <a:off x="5214600" y="3647675"/>
            <a:ext cx="120330" cy="148325"/>
          </a:xfrm>
          <a:prstGeom prst="rect">
            <a:avLst/>
          </a:prstGeom>
          <a:noFill/>
          <a:ln>
            <a:noFill/>
          </a:ln>
        </p:spPr>
      </p:pic>
      <p:pic>
        <p:nvPicPr>
          <p:cNvPr id="357" name="Shape 357"/>
          <p:cNvPicPr preferRelativeResize="0"/>
          <p:nvPr/>
        </p:nvPicPr>
        <p:blipFill>
          <a:blip r:embed="rId3">
            <a:alphaModFix/>
          </a:blip>
          <a:stretch>
            <a:fillRect/>
          </a:stretch>
        </p:blipFill>
        <p:spPr>
          <a:xfrm>
            <a:off x="5214600" y="3952475"/>
            <a:ext cx="120330" cy="148325"/>
          </a:xfrm>
          <a:prstGeom prst="rect">
            <a:avLst/>
          </a:prstGeom>
          <a:noFill/>
          <a:ln>
            <a:noFill/>
          </a:ln>
        </p:spPr>
      </p:pic>
      <p:pic>
        <p:nvPicPr>
          <p:cNvPr id="358" name="Shape 358"/>
          <p:cNvPicPr preferRelativeResize="0"/>
          <p:nvPr/>
        </p:nvPicPr>
        <p:blipFill>
          <a:blip r:embed="rId4">
            <a:alphaModFix/>
          </a:blip>
          <a:stretch>
            <a:fillRect/>
          </a:stretch>
        </p:blipFill>
        <p:spPr>
          <a:xfrm>
            <a:off x="5145188" y="4226425"/>
            <a:ext cx="259132" cy="148325"/>
          </a:xfrm>
          <a:prstGeom prst="rect">
            <a:avLst/>
          </a:prstGeom>
          <a:noFill/>
          <a:ln>
            <a:noFill/>
          </a:ln>
        </p:spPr>
      </p:pic>
      <p:pic>
        <p:nvPicPr>
          <p:cNvPr id="359" name="Shape 359"/>
          <p:cNvPicPr preferRelativeResize="0"/>
          <p:nvPr/>
        </p:nvPicPr>
        <p:blipFill>
          <a:blip r:embed="rId4">
            <a:alphaModFix/>
          </a:blip>
          <a:stretch>
            <a:fillRect/>
          </a:stretch>
        </p:blipFill>
        <p:spPr>
          <a:xfrm>
            <a:off x="5145188" y="4531225"/>
            <a:ext cx="259132" cy="148325"/>
          </a:xfrm>
          <a:prstGeom prst="rect">
            <a:avLst/>
          </a:prstGeom>
          <a:noFill/>
          <a:ln>
            <a:noFill/>
          </a:ln>
        </p:spPr>
      </p:pic>
      <p:pic>
        <p:nvPicPr>
          <p:cNvPr id="360" name="Shape 360"/>
          <p:cNvPicPr preferRelativeResize="0"/>
          <p:nvPr/>
        </p:nvPicPr>
        <p:blipFill>
          <a:blip r:embed="rId3">
            <a:alphaModFix/>
          </a:blip>
          <a:stretch>
            <a:fillRect/>
          </a:stretch>
        </p:blipFill>
        <p:spPr>
          <a:xfrm>
            <a:off x="5214600" y="4790675"/>
            <a:ext cx="120330" cy="148325"/>
          </a:xfrm>
          <a:prstGeom prst="rect">
            <a:avLst/>
          </a:prstGeom>
          <a:noFill/>
          <a:ln>
            <a:noFill/>
          </a:ln>
        </p:spPr>
      </p:pic>
      <p:pic>
        <p:nvPicPr>
          <p:cNvPr id="361" name="Shape 361"/>
          <p:cNvPicPr preferRelativeResize="0"/>
          <p:nvPr/>
        </p:nvPicPr>
        <p:blipFill>
          <a:blip r:embed="rId3">
            <a:alphaModFix/>
          </a:blip>
          <a:stretch>
            <a:fillRect/>
          </a:stretch>
        </p:blipFill>
        <p:spPr>
          <a:xfrm>
            <a:off x="5214600" y="2733275"/>
            <a:ext cx="120330" cy="14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1303800" y="446175"/>
            <a:ext cx="7030500" cy="609000"/>
          </a:xfrm>
          <a:prstGeom prst="rect">
            <a:avLst/>
          </a:prstGeom>
        </p:spPr>
        <p:txBody>
          <a:bodyPr anchorCtr="0" anchor="t" bIns="91425" lIns="91425" rIns="91425" wrap="square" tIns="91425">
            <a:noAutofit/>
          </a:bodyPr>
          <a:lstStyle/>
          <a:p>
            <a:pPr indent="0" lvl="0" marL="0">
              <a:spcBef>
                <a:spcPts val="0"/>
              </a:spcBef>
              <a:buNone/>
            </a:pPr>
            <a:r>
              <a:rPr lang="en-GB"/>
              <a:t>Predicciones</a:t>
            </a:r>
          </a:p>
        </p:txBody>
      </p:sp>
      <p:sp>
        <p:nvSpPr>
          <p:cNvPr id="367" name="Shape 367"/>
          <p:cNvSpPr txBox="1"/>
          <p:nvPr>
            <p:ph idx="1" type="body"/>
          </p:nvPr>
        </p:nvSpPr>
        <p:spPr>
          <a:xfrm>
            <a:off x="1303800" y="949600"/>
            <a:ext cx="7030500" cy="560400"/>
          </a:xfrm>
          <a:prstGeom prst="rect">
            <a:avLst/>
          </a:prstGeom>
        </p:spPr>
        <p:txBody>
          <a:bodyPr anchorCtr="0" anchor="t" bIns="91425" lIns="91425" rIns="91425" wrap="square" tIns="91425">
            <a:noAutofit/>
          </a:bodyPr>
          <a:lstStyle/>
          <a:p>
            <a:pPr indent="0" lvl="0" marL="0">
              <a:spcBef>
                <a:spcPts val="0"/>
              </a:spcBef>
              <a:buNone/>
            </a:pPr>
            <a:r>
              <a:rPr lang="en-GB"/>
              <a:t>A continuación la tabla de venta del mes actual y intervalos de predicciones de las siguientes cuatro semanas:</a:t>
            </a:r>
          </a:p>
        </p:txBody>
      </p:sp>
      <p:graphicFrame>
        <p:nvGraphicFramePr>
          <p:cNvPr id="368" name="Shape 368"/>
          <p:cNvGraphicFramePr/>
          <p:nvPr/>
        </p:nvGraphicFramePr>
        <p:xfrm>
          <a:off x="1107050" y="1591175"/>
          <a:ext cx="3000000" cy="3000000"/>
        </p:xfrm>
        <a:graphic>
          <a:graphicData uri="http://schemas.openxmlformats.org/drawingml/2006/table">
            <a:tbl>
              <a:tblPr>
                <a:noFill/>
                <a:tableStyleId>{6CD1377C-A9E1-4F22-8E17-4E99E6602BA8}</a:tableStyleId>
              </a:tblPr>
              <a:tblGrid>
                <a:gridCol w="1429450"/>
                <a:gridCol w="1429450"/>
                <a:gridCol w="1494150"/>
                <a:gridCol w="1451025"/>
                <a:gridCol w="1619925"/>
              </a:tblGrid>
              <a:tr h="12700">
                <a:tc>
                  <a:txBody>
                    <a:bodyPr>
                      <a:noAutofit/>
                    </a:bodyPr>
                    <a:lstStyle/>
                    <a:p>
                      <a:pPr indent="0" lvl="0" marL="0" rtl="0" algn="ctr">
                        <a:spcBef>
                          <a:spcPts val="0"/>
                        </a:spcBef>
                        <a:buNone/>
                      </a:pPr>
                      <a:r>
                        <a:rPr b="1" lang="en-GB" sz="1100">
                          <a:latin typeface="Nunito"/>
                          <a:ea typeface="Nunito"/>
                          <a:cs typeface="Nunito"/>
                          <a:sym typeface="Nunito"/>
                        </a:rPr>
                        <a:t>Tienda</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Ventas mes actual</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Intervalo inferior de ventas esperadas</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Intervalo superior de ventas esperadas</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latin typeface="Nunito"/>
                          <a:ea typeface="Nunito"/>
                          <a:cs typeface="Nunito"/>
                          <a:sym typeface="Nunito"/>
                        </a:rPr>
                        <a:t>Ventas promedio esperadas</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9</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2,139,358</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$ 1,479,512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$ 2,596,705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2,272,143</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10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6,715,173</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$ 4,836,201</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$ 9,559,436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7,419,742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16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2,043,214</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$ 1,296,769</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$ 2,682,380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2,170,759</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26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3,993,817</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$ 3,018,432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$ 4,909,855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4,031,577</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28</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4,859,204</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$ 3,448,034</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$ 6,575,641</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4,953,084</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30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1,740,641</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$ 1,433,844</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$ 1,970,415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1,814,698</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32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4,599,295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$ 3,103,999</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$ 5,374,017</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5,136,402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40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3,809,322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$ 2,650,443</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$ 4,675,340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3,650,582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a:t>
                      </a:r>
                      <a:r>
                        <a:rPr lang="en-GB" sz="1100">
                          <a:solidFill>
                            <a:schemeClr val="dk2"/>
                          </a:solidFill>
                          <a:latin typeface="Nunito"/>
                          <a:ea typeface="Nunito"/>
                          <a:cs typeface="Nunito"/>
                          <a:sym typeface="Nunito"/>
                        </a:rPr>
                        <a:t>42</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2,237,287</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$ 1,894,360</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$ 2,738,396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2,098,513</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r h="12700">
                <a:tc>
                  <a:txBody>
                    <a:bodyPr>
                      <a:noAutofit/>
                    </a:bodyPr>
                    <a:lstStyle/>
                    <a:p>
                      <a:pPr indent="0" lvl="0" marL="0" rtl="0" algn="ctr">
                        <a:spcBef>
                          <a:spcPts val="0"/>
                        </a:spcBef>
                        <a:buNone/>
                      </a:pPr>
                      <a:r>
                        <a:rPr lang="en-GB" sz="1100">
                          <a:latin typeface="Nunito"/>
                          <a:ea typeface="Nunito"/>
                          <a:cs typeface="Nunito"/>
                          <a:sym typeface="Nunito"/>
                        </a:rPr>
                        <a:t>Tienda 4</a:t>
                      </a:r>
                      <a:r>
                        <a:rPr lang="en-GB" sz="1100">
                          <a:solidFill>
                            <a:schemeClr val="dk2"/>
                          </a:solidFill>
                          <a:latin typeface="Nunito"/>
                          <a:ea typeface="Nunito"/>
                          <a:cs typeface="Nunito"/>
                          <a:sym typeface="Nunito"/>
                        </a:rPr>
                        <a:t>5</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b="1" lang="en-GB" sz="1100">
                          <a:solidFill>
                            <a:schemeClr val="dk2"/>
                          </a:solidFill>
                          <a:latin typeface="Nunito"/>
                          <a:ea typeface="Nunito"/>
                          <a:cs typeface="Nunito"/>
                          <a:sym typeface="Nunito"/>
                        </a:rPr>
                        <a:t>$ </a:t>
                      </a:r>
                      <a:r>
                        <a:rPr lang="en-GB" sz="1100">
                          <a:solidFill>
                            <a:schemeClr val="dk2"/>
                          </a:solidFill>
                          <a:highlight>
                            <a:srgbClr val="FFFFFF"/>
                          </a:highlight>
                          <a:latin typeface="Nunito"/>
                          <a:ea typeface="Nunito"/>
                          <a:cs typeface="Nunito"/>
                          <a:sym typeface="Nunito"/>
                        </a:rPr>
                        <a:t>2,905,011</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$ 2,104,196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$ 4,281,178</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c>
                  <a:txBody>
                    <a:bodyPr>
                      <a:noAutofit/>
                    </a:bodyPr>
                    <a:lstStyle/>
                    <a:p>
                      <a:pPr indent="0" lvl="0" marL="0" rtl="0" algn="ctr">
                        <a:spcBef>
                          <a:spcPts val="0"/>
                        </a:spcBef>
                        <a:buNone/>
                      </a:pPr>
                      <a:r>
                        <a:rPr lang="en-GB" sz="1100">
                          <a:solidFill>
                            <a:schemeClr val="dk2"/>
                          </a:solidFill>
                          <a:latin typeface="Nunito"/>
                          <a:ea typeface="Nunito"/>
                          <a:cs typeface="Nunito"/>
                          <a:sym typeface="Nunito"/>
                        </a:rPr>
                        <a:t>$ </a:t>
                      </a:r>
                      <a:r>
                        <a:rPr lang="en-GB" sz="1100">
                          <a:solidFill>
                            <a:schemeClr val="dk2"/>
                          </a:solidFill>
                          <a:latin typeface="Nunito"/>
                          <a:ea typeface="Nunito"/>
                          <a:cs typeface="Nunito"/>
                          <a:sym typeface="Nunito"/>
                        </a:rPr>
                        <a:t>3,067,256</a:t>
                      </a:r>
                    </a:p>
                  </a:txBody>
                  <a:tcPr marT="63500" marB="63500" marR="63500" marL="6350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tcPr>
                </a:tc>
              </a:tr>
            </a:tbl>
          </a:graphicData>
        </a:graphic>
      </p:graphicFrame>
      <p:pic>
        <p:nvPicPr>
          <p:cNvPr id="369" name="Shape 369"/>
          <p:cNvPicPr preferRelativeResize="0"/>
          <p:nvPr/>
        </p:nvPicPr>
        <p:blipFill>
          <a:blip r:embed="rId3">
            <a:alphaModFix/>
          </a:blip>
          <a:stretch>
            <a:fillRect/>
          </a:stretch>
        </p:blipFill>
        <p:spPr>
          <a:xfrm>
            <a:off x="8262600" y="2123675"/>
            <a:ext cx="120330" cy="148325"/>
          </a:xfrm>
          <a:prstGeom prst="rect">
            <a:avLst/>
          </a:prstGeom>
          <a:noFill/>
          <a:ln>
            <a:noFill/>
          </a:ln>
        </p:spPr>
      </p:pic>
      <p:pic>
        <p:nvPicPr>
          <p:cNvPr id="370" name="Shape 370"/>
          <p:cNvPicPr preferRelativeResize="0"/>
          <p:nvPr/>
        </p:nvPicPr>
        <p:blipFill>
          <a:blip r:embed="rId3">
            <a:alphaModFix/>
          </a:blip>
          <a:stretch>
            <a:fillRect/>
          </a:stretch>
        </p:blipFill>
        <p:spPr>
          <a:xfrm>
            <a:off x="8262600" y="2428475"/>
            <a:ext cx="120330" cy="148325"/>
          </a:xfrm>
          <a:prstGeom prst="rect">
            <a:avLst/>
          </a:prstGeom>
          <a:noFill/>
          <a:ln>
            <a:noFill/>
          </a:ln>
        </p:spPr>
      </p:pic>
      <p:pic>
        <p:nvPicPr>
          <p:cNvPr id="371" name="Shape 371"/>
          <p:cNvPicPr preferRelativeResize="0"/>
          <p:nvPr/>
        </p:nvPicPr>
        <p:blipFill>
          <a:blip r:embed="rId4">
            <a:alphaModFix/>
          </a:blip>
          <a:stretch>
            <a:fillRect/>
          </a:stretch>
        </p:blipFill>
        <p:spPr>
          <a:xfrm>
            <a:off x="8193188" y="3038075"/>
            <a:ext cx="259132" cy="148325"/>
          </a:xfrm>
          <a:prstGeom prst="rect">
            <a:avLst/>
          </a:prstGeom>
          <a:noFill/>
          <a:ln>
            <a:noFill/>
          </a:ln>
        </p:spPr>
      </p:pic>
      <p:pic>
        <p:nvPicPr>
          <p:cNvPr id="372" name="Shape 372"/>
          <p:cNvPicPr preferRelativeResize="0"/>
          <p:nvPr/>
        </p:nvPicPr>
        <p:blipFill>
          <a:blip r:embed="rId3">
            <a:alphaModFix/>
          </a:blip>
          <a:stretch>
            <a:fillRect/>
          </a:stretch>
        </p:blipFill>
        <p:spPr>
          <a:xfrm>
            <a:off x="8262600" y="3342875"/>
            <a:ext cx="120330" cy="148325"/>
          </a:xfrm>
          <a:prstGeom prst="rect">
            <a:avLst/>
          </a:prstGeom>
          <a:noFill/>
          <a:ln>
            <a:noFill/>
          </a:ln>
        </p:spPr>
      </p:pic>
      <p:pic>
        <p:nvPicPr>
          <p:cNvPr id="373" name="Shape 373"/>
          <p:cNvPicPr preferRelativeResize="0"/>
          <p:nvPr/>
        </p:nvPicPr>
        <p:blipFill>
          <a:blip r:embed="rId3">
            <a:alphaModFix/>
          </a:blip>
          <a:stretch>
            <a:fillRect/>
          </a:stretch>
        </p:blipFill>
        <p:spPr>
          <a:xfrm>
            <a:off x="8262600" y="3647675"/>
            <a:ext cx="120330" cy="148325"/>
          </a:xfrm>
          <a:prstGeom prst="rect">
            <a:avLst/>
          </a:prstGeom>
          <a:noFill/>
          <a:ln>
            <a:noFill/>
          </a:ln>
        </p:spPr>
      </p:pic>
      <p:pic>
        <p:nvPicPr>
          <p:cNvPr id="374" name="Shape 374"/>
          <p:cNvPicPr preferRelativeResize="0"/>
          <p:nvPr/>
        </p:nvPicPr>
        <p:blipFill>
          <a:blip r:embed="rId3">
            <a:alphaModFix/>
          </a:blip>
          <a:stretch>
            <a:fillRect/>
          </a:stretch>
        </p:blipFill>
        <p:spPr>
          <a:xfrm>
            <a:off x="8262600" y="3952475"/>
            <a:ext cx="120330" cy="148325"/>
          </a:xfrm>
          <a:prstGeom prst="rect">
            <a:avLst/>
          </a:prstGeom>
          <a:noFill/>
          <a:ln>
            <a:noFill/>
          </a:ln>
        </p:spPr>
      </p:pic>
      <p:pic>
        <p:nvPicPr>
          <p:cNvPr id="375" name="Shape 375"/>
          <p:cNvPicPr preferRelativeResize="0"/>
          <p:nvPr/>
        </p:nvPicPr>
        <p:blipFill>
          <a:blip r:embed="rId4">
            <a:alphaModFix/>
          </a:blip>
          <a:stretch>
            <a:fillRect/>
          </a:stretch>
        </p:blipFill>
        <p:spPr>
          <a:xfrm>
            <a:off x="8193188" y="4226425"/>
            <a:ext cx="259132" cy="148325"/>
          </a:xfrm>
          <a:prstGeom prst="rect">
            <a:avLst/>
          </a:prstGeom>
          <a:noFill/>
          <a:ln>
            <a:noFill/>
          </a:ln>
        </p:spPr>
      </p:pic>
      <p:pic>
        <p:nvPicPr>
          <p:cNvPr id="376" name="Shape 376"/>
          <p:cNvPicPr preferRelativeResize="0"/>
          <p:nvPr/>
        </p:nvPicPr>
        <p:blipFill>
          <a:blip r:embed="rId4">
            <a:alphaModFix/>
          </a:blip>
          <a:stretch>
            <a:fillRect/>
          </a:stretch>
        </p:blipFill>
        <p:spPr>
          <a:xfrm>
            <a:off x="8193188" y="4531225"/>
            <a:ext cx="259132" cy="148325"/>
          </a:xfrm>
          <a:prstGeom prst="rect">
            <a:avLst/>
          </a:prstGeom>
          <a:noFill/>
          <a:ln>
            <a:noFill/>
          </a:ln>
        </p:spPr>
      </p:pic>
      <p:pic>
        <p:nvPicPr>
          <p:cNvPr id="377" name="Shape 377"/>
          <p:cNvPicPr preferRelativeResize="0"/>
          <p:nvPr/>
        </p:nvPicPr>
        <p:blipFill>
          <a:blip r:embed="rId3">
            <a:alphaModFix/>
          </a:blip>
          <a:stretch>
            <a:fillRect/>
          </a:stretch>
        </p:blipFill>
        <p:spPr>
          <a:xfrm>
            <a:off x="8262600" y="4790675"/>
            <a:ext cx="120330" cy="148325"/>
          </a:xfrm>
          <a:prstGeom prst="rect">
            <a:avLst/>
          </a:prstGeom>
          <a:noFill/>
          <a:ln>
            <a:noFill/>
          </a:ln>
        </p:spPr>
      </p:pic>
      <p:pic>
        <p:nvPicPr>
          <p:cNvPr id="378" name="Shape 378"/>
          <p:cNvPicPr preferRelativeResize="0"/>
          <p:nvPr/>
        </p:nvPicPr>
        <p:blipFill>
          <a:blip r:embed="rId3">
            <a:alphaModFix/>
          </a:blip>
          <a:stretch>
            <a:fillRect/>
          </a:stretch>
        </p:blipFill>
        <p:spPr>
          <a:xfrm>
            <a:off x="8262600" y="2733275"/>
            <a:ext cx="120330" cy="14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Recomendación</a:t>
            </a:r>
            <a:r>
              <a:rPr lang="en-GB"/>
              <a:t> prototipo </a:t>
            </a:r>
            <a:r>
              <a:rPr b="0" lang="en-GB" sz="1800"/>
              <a:t>(Conclusión)</a:t>
            </a:r>
          </a:p>
        </p:txBody>
      </p:sp>
      <p:sp>
        <p:nvSpPr>
          <p:cNvPr id="384" name="Shape 384"/>
          <p:cNvSpPr txBox="1"/>
          <p:nvPr>
            <p:ph idx="1" type="body"/>
          </p:nvPr>
        </p:nvSpPr>
        <p:spPr>
          <a:xfrm>
            <a:off x="1303800" y="1380450"/>
            <a:ext cx="7030500" cy="2817900"/>
          </a:xfrm>
          <a:prstGeom prst="rect">
            <a:avLst/>
          </a:prstGeom>
        </p:spPr>
        <p:txBody>
          <a:bodyPr anchorCtr="0" anchor="t" bIns="91425" lIns="91425" rIns="91425" wrap="square" tIns="91425">
            <a:noAutofit/>
          </a:bodyPr>
          <a:lstStyle/>
          <a:p>
            <a:pPr indent="0" lvl="0" marL="0">
              <a:spcBef>
                <a:spcPts val="0"/>
              </a:spcBef>
              <a:buNone/>
            </a:pPr>
            <a:r>
              <a:rPr b="1" lang="en-GB"/>
              <a:t>Cada sucursal está caracterizada por covariables que se relacionan con sus ventas de manera significativa</a:t>
            </a:r>
            <a:r>
              <a:rPr lang="en-GB"/>
              <a:t>, y se cuenta con un rango de predicciones con intervalos definidos. Se puede generar un catálogo de recomendaciones puntuales tanto para las covariables endógenas como para las exógenas. </a:t>
            </a:r>
          </a:p>
          <a:p>
            <a:pPr indent="0" lvl="0" marL="0">
              <a:spcBef>
                <a:spcPts val="0"/>
              </a:spcBef>
              <a:buNone/>
            </a:pPr>
            <a:r>
              <a:rPr lang="en-GB"/>
              <a:t>Por ejemplo, en la sucursal 42 se pronostica una baja en ventas considerable, y se podría deber a que el índice de precios de consumidor se relaciona negativamente con las ventas. No obstante, el conglomerado de promociones “MD3” se relaciona positivamente (y probablemente sea causal). Dado que las ventas podrían pronosticarse a bajar por un alza en índice de precios, es recomendable ejecutar o aumentar la “estrategia” MD3 para contrarrestar el efecto, de tal forma que la predicción se torne con pendiente positiva, y disminuir la “estrategia” MD4, la cual por causas desconocidas tiene relación negativa.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930575" y="1500175"/>
            <a:ext cx="7210500" cy="3153600"/>
          </a:xfrm>
          <a:prstGeom prst="rect">
            <a:avLst/>
          </a:prstGeom>
        </p:spPr>
        <p:txBody>
          <a:bodyPr anchorCtr="0" anchor="t" bIns="91425" lIns="91425" rIns="91425" wrap="square" tIns="91425">
            <a:noAutofit/>
          </a:bodyPr>
          <a:lstStyle/>
          <a:p>
            <a:pPr indent="-311150" lvl="0" marL="457200" rtl="0">
              <a:lnSpc>
                <a:spcPct val="100000"/>
              </a:lnSpc>
              <a:spcBef>
                <a:spcPts val="0"/>
              </a:spcBef>
              <a:spcAft>
                <a:spcPts val="500"/>
              </a:spcAft>
              <a:buSzPts val="1300"/>
              <a:buChar char="●"/>
            </a:pPr>
            <a:r>
              <a:rPr lang="en-GB"/>
              <a:t>Las </a:t>
            </a:r>
            <a:r>
              <a:rPr b="1" lang="en-GB"/>
              <a:t>tiendas tienen comportamientos muy diferentes entre ellas</a:t>
            </a:r>
            <a:r>
              <a:rPr lang="en-GB"/>
              <a:t> y la relación de sus ventas es diferente para cada una de ellas. Se considera mejor estrategia generar modelos específicos por tienda o por cluster de tiendas similares.</a:t>
            </a:r>
          </a:p>
          <a:p>
            <a:pPr indent="0" lvl="0" marL="0" rtl="0">
              <a:lnSpc>
                <a:spcPct val="100000"/>
              </a:lnSpc>
              <a:spcBef>
                <a:spcPts val="0"/>
              </a:spcBef>
              <a:spcAft>
                <a:spcPts val="500"/>
              </a:spcAft>
              <a:buNone/>
            </a:pPr>
            <a:r>
              <a:t/>
            </a:r>
            <a:endParaRPr/>
          </a:p>
          <a:p>
            <a:pPr indent="-311150" lvl="0" marL="457200" rtl="0">
              <a:lnSpc>
                <a:spcPct val="100000"/>
              </a:lnSpc>
              <a:spcBef>
                <a:spcPts val="0"/>
              </a:spcBef>
              <a:spcAft>
                <a:spcPts val="500"/>
              </a:spcAft>
              <a:buSzPts val="1300"/>
              <a:buChar char="●"/>
            </a:pPr>
            <a:r>
              <a:rPr lang="en-GB"/>
              <a:t>Un reto en hacer predicciones con estas</a:t>
            </a:r>
            <a:r>
              <a:rPr b="1" lang="en-GB"/>
              <a:t> covariables es que, dado que no podemos saber el valor de ellas desde antes, habría que ser predicciones para cada una de ellas, aumentando la incertidumbre</a:t>
            </a:r>
            <a:r>
              <a:rPr lang="en-GB"/>
              <a:t> del modelo. Esto ampliaría los intervalos de confianza.</a:t>
            </a:r>
          </a:p>
          <a:p>
            <a:pPr indent="0" lvl="0" marL="0" rtl="0">
              <a:lnSpc>
                <a:spcPct val="100000"/>
              </a:lnSpc>
              <a:spcBef>
                <a:spcPts val="0"/>
              </a:spcBef>
              <a:spcAft>
                <a:spcPts val="500"/>
              </a:spcAft>
              <a:buNone/>
            </a:pPr>
            <a:r>
              <a:t/>
            </a:r>
            <a:endParaRPr/>
          </a:p>
          <a:p>
            <a:pPr indent="-311150" lvl="0" marL="457200" rtl="0">
              <a:lnSpc>
                <a:spcPct val="100000"/>
              </a:lnSpc>
              <a:spcBef>
                <a:spcPts val="0"/>
              </a:spcBef>
              <a:spcAft>
                <a:spcPts val="500"/>
              </a:spcAft>
              <a:buSzPts val="1300"/>
              <a:buChar char="●"/>
            </a:pPr>
            <a:r>
              <a:rPr lang="en-GB"/>
              <a:t>Con mayor poder computacional, sería recomendable </a:t>
            </a:r>
            <a:r>
              <a:rPr b="1" lang="en-GB"/>
              <a:t>realizar las predicciones por departamento para poder captar las especificidades de cada uno de ellos.</a:t>
            </a:r>
            <a:r>
              <a:rPr lang="en-GB"/>
              <a:t> Probablemente esto nos permitiría generar mejores predicciones.</a:t>
            </a:r>
          </a:p>
        </p:txBody>
      </p:sp>
      <p:sp>
        <p:nvSpPr>
          <p:cNvPr id="390" name="Shape 39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Conclusiones del proyecto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nvSpPr>
        <p:spPr>
          <a:xfrm>
            <a:off x="1002325" y="1500863"/>
            <a:ext cx="3000000" cy="3000000"/>
          </a:xfrm>
          <a:prstGeom prst="rect">
            <a:avLst/>
          </a:prstGeom>
          <a:noFill/>
          <a:ln>
            <a:noFill/>
          </a:ln>
        </p:spPr>
        <p:txBody>
          <a:bodyPr anchorCtr="0" anchor="ctr" bIns="91425" lIns="91425" rIns="91425" wrap="square" tIns="91425">
            <a:noAutofit/>
          </a:bodyPr>
          <a:lstStyle/>
          <a:p>
            <a:pPr indent="0" lvl="0" marL="0" rtl="0" algn="just">
              <a:lnSpc>
                <a:spcPct val="115000"/>
              </a:lnSpc>
              <a:spcBef>
                <a:spcPts val="0"/>
              </a:spcBef>
              <a:buNone/>
            </a:pPr>
            <a:r>
              <a:t/>
            </a:r>
            <a:endParaRPr sz="1200" u="sng"/>
          </a:p>
          <a:p>
            <a:pPr indent="0" lvl="0" marL="0" rtl="0" algn="just">
              <a:lnSpc>
                <a:spcPct val="115000"/>
              </a:lnSpc>
              <a:spcBef>
                <a:spcPts val="0"/>
              </a:spcBef>
              <a:buNone/>
            </a:pPr>
            <a:r>
              <a:t/>
            </a:r>
            <a:endParaRPr sz="1200"/>
          </a:p>
          <a:p>
            <a:pPr indent="0" lvl="0" marL="0" rtl="0" algn="just">
              <a:lnSpc>
                <a:spcPct val="115000"/>
              </a:lnSpc>
              <a:spcBef>
                <a:spcPts val="0"/>
              </a:spcBef>
              <a:buNone/>
            </a:pPr>
            <a:r>
              <a:rPr lang="en-GB" sz="1200"/>
              <a:t>  y</a:t>
            </a: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rPr lang="en-GB" sz="1100">
                <a:solidFill>
                  <a:srgbClr val="222222"/>
                </a:solidFill>
              </a:rPr>
              <a:t>Donde:</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rPr lang="en-GB" sz="1100">
                <a:solidFill>
                  <a:srgbClr val="222222"/>
                </a:solidFill>
              </a:rPr>
              <a:t>Siendo:</a:t>
            </a:r>
          </a:p>
          <a:p>
            <a:pPr indent="0" lvl="0" marL="0" rtl="0" algn="just">
              <a:lnSpc>
                <a:spcPct val="115000"/>
              </a:lnSpc>
              <a:spcBef>
                <a:spcPts val="0"/>
              </a:spcBef>
              <a:buNone/>
            </a:pPr>
            <a:r>
              <a:t/>
            </a:r>
            <a:endParaRPr sz="1100" u="sng">
              <a:solidFill>
                <a:srgbClr val="222222"/>
              </a:solidFill>
            </a:endParaRPr>
          </a:p>
          <a:p>
            <a:pPr indent="0" lvl="0" marL="0" rtl="0" algn="just">
              <a:lnSpc>
                <a:spcPct val="115000"/>
              </a:lnSpc>
              <a:spcBef>
                <a:spcPts val="0"/>
              </a:spcBef>
              <a:buNone/>
            </a:pPr>
            <a:r>
              <a:rPr lang="en-GB" sz="1200">
                <a:solidFill>
                  <a:srgbClr val="222222"/>
                </a:solidFill>
              </a:rPr>
              <a:t> </a:t>
            </a:r>
          </a:p>
        </p:txBody>
      </p:sp>
      <p:sp>
        <p:nvSpPr>
          <p:cNvPr id="396" name="Shape 39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Anexos</a:t>
            </a:r>
          </a:p>
          <a:p>
            <a:pPr indent="0" lvl="0" marL="0">
              <a:spcBef>
                <a:spcPts val="0"/>
              </a:spcBef>
              <a:buNone/>
            </a:pPr>
            <a:r>
              <a:rPr lang="en-GB" sz="1400"/>
              <a:t>Modelo utilizado: Diferencia en rentabilidad por tipo de tienda</a:t>
            </a:r>
          </a:p>
        </p:txBody>
      </p:sp>
      <p:pic>
        <p:nvPicPr>
          <p:cNvPr id="397" name="Shape 397"/>
          <p:cNvPicPr preferRelativeResize="0"/>
          <p:nvPr/>
        </p:nvPicPr>
        <p:blipFill>
          <a:blip r:embed="rId3">
            <a:alphaModFix/>
          </a:blip>
          <a:stretch>
            <a:fillRect/>
          </a:stretch>
        </p:blipFill>
        <p:spPr>
          <a:xfrm>
            <a:off x="1135500" y="1597875"/>
            <a:ext cx="1447800" cy="161925"/>
          </a:xfrm>
          <a:prstGeom prst="rect">
            <a:avLst/>
          </a:prstGeom>
          <a:noFill/>
          <a:ln>
            <a:noFill/>
          </a:ln>
        </p:spPr>
      </p:pic>
      <p:pic>
        <p:nvPicPr>
          <p:cNvPr id="398" name="Shape 398"/>
          <p:cNvPicPr preferRelativeResize="0"/>
          <p:nvPr/>
        </p:nvPicPr>
        <p:blipFill>
          <a:blip r:embed="rId4">
            <a:alphaModFix/>
          </a:blip>
          <a:stretch>
            <a:fillRect/>
          </a:stretch>
        </p:blipFill>
        <p:spPr>
          <a:xfrm>
            <a:off x="1135500" y="1886475"/>
            <a:ext cx="685800" cy="161925"/>
          </a:xfrm>
          <a:prstGeom prst="rect">
            <a:avLst/>
          </a:prstGeom>
          <a:noFill/>
          <a:ln>
            <a:noFill/>
          </a:ln>
        </p:spPr>
      </p:pic>
      <p:pic>
        <p:nvPicPr>
          <p:cNvPr id="399" name="Shape 399"/>
          <p:cNvPicPr preferRelativeResize="0"/>
          <p:nvPr/>
        </p:nvPicPr>
        <p:blipFill>
          <a:blip r:embed="rId5">
            <a:alphaModFix/>
          </a:blip>
          <a:stretch>
            <a:fillRect/>
          </a:stretch>
        </p:blipFill>
        <p:spPr>
          <a:xfrm>
            <a:off x="1135500" y="2395275"/>
            <a:ext cx="2733675" cy="161925"/>
          </a:xfrm>
          <a:prstGeom prst="rect">
            <a:avLst/>
          </a:prstGeom>
          <a:noFill/>
          <a:ln>
            <a:noFill/>
          </a:ln>
        </p:spPr>
      </p:pic>
      <p:pic>
        <p:nvPicPr>
          <p:cNvPr id="400" name="Shape 400"/>
          <p:cNvPicPr preferRelativeResize="0"/>
          <p:nvPr/>
        </p:nvPicPr>
        <p:blipFill>
          <a:blip r:embed="rId6">
            <a:alphaModFix/>
          </a:blip>
          <a:stretch>
            <a:fillRect/>
          </a:stretch>
        </p:blipFill>
        <p:spPr>
          <a:xfrm>
            <a:off x="1116450" y="2923388"/>
            <a:ext cx="723900" cy="504825"/>
          </a:xfrm>
          <a:prstGeom prst="rect">
            <a:avLst/>
          </a:prstGeom>
          <a:noFill/>
          <a:ln>
            <a:noFill/>
          </a:ln>
        </p:spPr>
      </p:pic>
      <p:pic>
        <p:nvPicPr>
          <p:cNvPr id="401" name="Shape 401"/>
          <p:cNvPicPr preferRelativeResize="0"/>
          <p:nvPr/>
        </p:nvPicPr>
        <p:blipFill>
          <a:blip r:embed="rId7">
            <a:alphaModFix/>
          </a:blip>
          <a:stretch>
            <a:fillRect/>
          </a:stretch>
        </p:blipFill>
        <p:spPr>
          <a:xfrm>
            <a:off x="2189175" y="3465425"/>
            <a:ext cx="1209675" cy="180975"/>
          </a:xfrm>
          <a:prstGeom prst="rect">
            <a:avLst/>
          </a:prstGeom>
          <a:noFill/>
          <a:ln>
            <a:noFill/>
          </a:ln>
        </p:spPr>
      </p:pic>
      <p:pic>
        <p:nvPicPr>
          <p:cNvPr id="402" name="Shape 402"/>
          <p:cNvPicPr preferRelativeResize="0"/>
          <p:nvPr/>
        </p:nvPicPr>
        <p:blipFill>
          <a:blip r:embed="rId8">
            <a:alphaModFix/>
          </a:blip>
          <a:stretch>
            <a:fillRect/>
          </a:stretch>
        </p:blipFill>
        <p:spPr>
          <a:xfrm>
            <a:off x="2189175" y="3192675"/>
            <a:ext cx="1143000" cy="161925"/>
          </a:xfrm>
          <a:prstGeom prst="rect">
            <a:avLst/>
          </a:prstGeom>
          <a:noFill/>
          <a:ln>
            <a:noFill/>
          </a:ln>
        </p:spPr>
      </p:pic>
      <p:pic>
        <p:nvPicPr>
          <p:cNvPr id="403" name="Shape 403"/>
          <p:cNvPicPr preferRelativeResize="0"/>
          <p:nvPr/>
        </p:nvPicPr>
        <p:blipFill>
          <a:blip r:embed="rId9">
            <a:alphaModFix/>
          </a:blip>
          <a:stretch>
            <a:fillRect/>
          </a:stretch>
        </p:blipFill>
        <p:spPr>
          <a:xfrm>
            <a:off x="2189175" y="2919913"/>
            <a:ext cx="1409700" cy="161925"/>
          </a:xfrm>
          <a:prstGeom prst="rect">
            <a:avLst/>
          </a:prstGeom>
          <a:noFill/>
          <a:ln>
            <a:noFill/>
          </a:ln>
        </p:spPr>
      </p:pic>
      <p:pic>
        <p:nvPicPr>
          <p:cNvPr id="404" name="Shape 404"/>
          <p:cNvPicPr preferRelativeResize="0"/>
          <p:nvPr/>
        </p:nvPicPr>
        <p:blipFill>
          <a:blip r:embed="rId10">
            <a:alphaModFix/>
          </a:blip>
          <a:stretch>
            <a:fillRect/>
          </a:stretch>
        </p:blipFill>
        <p:spPr>
          <a:xfrm>
            <a:off x="1116450" y="4120775"/>
            <a:ext cx="1981200" cy="161925"/>
          </a:xfrm>
          <a:prstGeom prst="rect">
            <a:avLst/>
          </a:prstGeom>
          <a:noFill/>
          <a:ln>
            <a:noFill/>
          </a:ln>
        </p:spPr>
      </p:pic>
      <p:pic>
        <p:nvPicPr>
          <p:cNvPr id="405" name="Shape 405"/>
          <p:cNvPicPr preferRelativeResize="0"/>
          <p:nvPr/>
        </p:nvPicPr>
        <p:blipFill>
          <a:blip r:embed="rId11">
            <a:alphaModFix/>
          </a:blip>
          <a:stretch>
            <a:fillRect/>
          </a:stretch>
        </p:blipFill>
        <p:spPr>
          <a:xfrm>
            <a:off x="4207350" y="1759801"/>
            <a:ext cx="4308797" cy="2354800"/>
          </a:xfrm>
          <a:prstGeom prst="rect">
            <a:avLst/>
          </a:prstGeom>
          <a:noFill/>
          <a:ln>
            <a:noFill/>
          </a:ln>
        </p:spPr>
      </p:pic>
      <p:sp>
        <p:nvSpPr>
          <p:cNvPr id="406" name="Shape 406">
            <a:hlinkClick r:id="rId12"/>
          </p:cNvPr>
          <p:cNvSpPr/>
          <p:nvPr/>
        </p:nvSpPr>
        <p:spPr>
          <a:xfrm>
            <a:off x="7989050" y="4654325"/>
            <a:ext cx="527100" cy="180900"/>
          </a:xfrm>
          <a:prstGeom prst="curvedLeftArrow">
            <a:avLst>
              <a:gd fmla="val 25000" name="adj1"/>
              <a:gd fmla="val 50000" name="adj2"/>
              <a:gd fmla="val 25000" name="adj3"/>
            </a:avLst>
          </a:prstGeom>
          <a:solidFill>
            <a:srgbClr val="9E9E9E"/>
          </a:solid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nvSpPr>
        <p:spPr>
          <a:xfrm>
            <a:off x="1524000" y="1524000"/>
            <a:ext cx="3000000" cy="3000000"/>
          </a:xfrm>
          <a:prstGeom prst="rect">
            <a:avLst/>
          </a:prstGeom>
          <a:noFill/>
          <a:ln>
            <a:noFill/>
          </a:ln>
        </p:spPr>
        <p:txBody>
          <a:bodyPr anchorCtr="0" anchor="ctr" bIns="91425" lIns="91425" rIns="91425" wrap="square" tIns="91425">
            <a:noAutofit/>
          </a:bodyPr>
          <a:lstStyle/>
          <a:p>
            <a:pPr indent="0" lvl="0" marL="0" rtl="0" algn="just">
              <a:lnSpc>
                <a:spcPct val="115000"/>
              </a:lnSpc>
              <a:spcBef>
                <a:spcPts val="0"/>
              </a:spcBef>
              <a:buNone/>
            </a:pPr>
            <a:r>
              <a:t/>
            </a:r>
            <a:endParaRPr sz="1100" u="sng"/>
          </a:p>
          <a:p>
            <a:pPr indent="0" lvl="0" marL="0" rtl="0" algn="just">
              <a:lnSpc>
                <a:spcPct val="115000"/>
              </a:lnSpc>
              <a:spcBef>
                <a:spcPts val="0"/>
              </a:spcBef>
              <a:buNone/>
            </a:pPr>
            <a:r>
              <a:rPr lang="en-GB" sz="1100" u="sng"/>
              <a:t>Observación:</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rPr lang="en-GB" sz="1100" u="sng">
                <a:solidFill>
                  <a:srgbClr val="222222"/>
                </a:solidFill>
              </a:rPr>
              <a:t>Evolución:</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t>Y con:</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t/>
            </a:r>
            <a:endParaRPr sz="1100" u="sng"/>
          </a:p>
          <a:p>
            <a:pPr indent="0" lvl="0" marL="0" rtl="0" algn="just">
              <a:lnSpc>
                <a:spcPct val="115000"/>
              </a:lnSpc>
              <a:spcBef>
                <a:spcPts val="0"/>
              </a:spcBef>
              <a:buNone/>
            </a:pPr>
            <a:r>
              <a:rPr lang="en-GB" sz="1100" u="sng"/>
              <a:t>Hiper Parámetros:</a:t>
            </a:r>
          </a:p>
          <a:p>
            <a:pPr indent="0" lvl="0" marL="0" rtl="0" algn="just">
              <a:lnSpc>
                <a:spcPct val="115000"/>
              </a:lnSpc>
              <a:spcBef>
                <a:spcPts val="0"/>
              </a:spcBef>
              <a:buNone/>
            </a:pPr>
            <a:r>
              <a:rPr lang="en-GB" sz="1100"/>
              <a:t> </a:t>
            </a: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t/>
            </a:r>
            <a:endParaRPr sz="1100"/>
          </a:p>
        </p:txBody>
      </p:sp>
      <p:sp>
        <p:nvSpPr>
          <p:cNvPr id="412" name="Shape 41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Anexos</a:t>
            </a:r>
          </a:p>
          <a:p>
            <a:pPr indent="0" lvl="0" marL="0" rtl="0">
              <a:spcBef>
                <a:spcPts val="0"/>
              </a:spcBef>
              <a:buNone/>
            </a:pPr>
            <a:r>
              <a:rPr lang="en-GB" sz="1400"/>
              <a:t>Modelo utilizado: Predicción de ventas 1</a:t>
            </a:r>
          </a:p>
        </p:txBody>
      </p:sp>
      <p:pic>
        <p:nvPicPr>
          <p:cNvPr id="413" name="Shape 413"/>
          <p:cNvPicPr preferRelativeResize="0"/>
          <p:nvPr/>
        </p:nvPicPr>
        <p:blipFill>
          <a:blip r:embed="rId3">
            <a:alphaModFix/>
          </a:blip>
          <a:stretch>
            <a:fillRect/>
          </a:stretch>
        </p:blipFill>
        <p:spPr>
          <a:xfrm>
            <a:off x="1591650" y="1896885"/>
            <a:ext cx="952500" cy="161925"/>
          </a:xfrm>
          <a:prstGeom prst="rect">
            <a:avLst/>
          </a:prstGeom>
          <a:noFill/>
          <a:ln>
            <a:noFill/>
          </a:ln>
        </p:spPr>
      </p:pic>
      <p:pic>
        <p:nvPicPr>
          <p:cNvPr id="414" name="Shape 414"/>
          <p:cNvPicPr preferRelativeResize="0"/>
          <p:nvPr/>
        </p:nvPicPr>
        <p:blipFill>
          <a:blip r:embed="rId4">
            <a:alphaModFix/>
          </a:blip>
          <a:stretch>
            <a:fillRect/>
          </a:stretch>
        </p:blipFill>
        <p:spPr>
          <a:xfrm>
            <a:off x="1568400" y="2169060"/>
            <a:ext cx="999000" cy="148000"/>
          </a:xfrm>
          <a:prstGeom prst="rect">
            <a:avLst/>
          </a:prstGeom>
          <a:noFill/>
          <a:ln>
            <a:noFill/>
          </a:ln>
        </p:spPr>
      </p:pic>
      <p:pic>
        <p:nvPicPr>
          <p:cNvPr id="415" name="Shape 415"/>
          <p:cNvPicPr preferRelativeResize="0"/>
          <p:nvPr/>
        </p:nvPicPr>
        <p:blipFill>
          <a:blip r:embed="rId5">
            <a:alphaModFix/>
          </a:blip>
          <a:stretch>
            <a:fillRect/>
          </a:stretch>
        </p:blipFill>
        <p:spPr>
          <a:xfrm>
            <a:off x="1591650" y="2639225"/>
            <a:ext cx="1343025" cy="180975"/>
          </a:xfrm>
          <a:prstGeom prst="rect">
            <a:avLst/>
          </a:prstGeom>
          <a:noFill/>
          <a:ln>
            <a:noFill/>
          </a:ln>
        </p:spPr>
      </p:pic>
      <p:pic>
        <p:nvPicPr>
          <p:cNvPr id="416" name="Shape 416"/>
          <p:cNvPicPr preferRelativeResize="0"/>
          <p:nvPr/>
        </p:nvPicPr>
        <p:blipFill>
          <a:blip r:embed="rId6">
            <a:alphaModFix/>
          </a:blip>
          <a:stretch>
            <a:fillRect/>
          </a:stretch>
        </p:blipFill>
        <p:spPr>
          <a:xfrm>
            <a:off x="1591650" y="2888225"/>
            <a:ext cx="1114425" cy="161925"/>
          </a:xfrm>
          <a:prstGeom prst="rect">
            <a:avLst/>
          </a:prstGeom>
          <a:noFill/>
          <a:ln>
            <a:noFill/>
          </a:ln>
        </p:spPr>
      </p:pic>
      <p:pic>
        <p:nvPicPr>
          <p:cNvPr id="417" name="Shape 417"/>
          <p:cNvPicPr preferRelativeResize="0"/>
          <p:nvPr/>
        </p:nvPicPr>
        <p:blipFill>
          <a:blip r:embed="rId7">
            <a:alphaModFix/>
          </a:blip>
          <a:stretch>
            <a:fillRect/>
          </a:stretch>
        </p:blipFill>
        <p:spPr>
          <a:xfrm>
            <a:off x="1568400" y="3218250"/>
            <a:ext cx="999000" cy="136960"/>
          </a:xfrm>
          <a:prstGeom prst="rect">
            <a:avLst/>
          </a:prstGeom>
          <a:noFill/>
          <a:ln>
            <a:noFill/>
          </a:ln>
        </p:spPr>
      </p:pic>
      <p:pic>
        <p:nvPicPr>
          <p:cNvPr id="418" name="Shape 418"/>
          <p:cNvPicPr preferRelativeResize="0"/>
          <p:nvPr/>
        </p:nvPicPr>
        <p:blipFill>
          <a:blip r:embed="rId8">
            <a:alphaModFix/>
          </a:blip>
          <a:stretch>
            <a:fillRect/>
          </a:stretch>
        </p:blipFill>
        <p:spPr>
          <a:xfrm>
            <a:off x="1591650" y="3879575"/>
            <a:ext cx="571500" cy="114300"/>
          </a:xfrm>
          <a:prstGeom prst="rect">
            <a:avLst/>
          </a:prstGeom>
          <a:noFill/>
          <a:ln>
            <a:noFill/>
          </a:ln>
        </p:spPr>
      </p:pic>
      <p:pic>
        <p:nvPicPr>
          <p:cNvPr id="419" name="Shape 419"/>
          <p:cNvPicPr preferRelativeResize="0"/>
          <p:nvPr/>
        </p:nvPicPr>
        <p:blipFill>
          <a:blip r:embed="rId9">
            <a:alphaModFix/>
          </a:blip>
          <a:stretch>
            <a:fillRect/>
          </a:stretch>
        </p:blipFill>
        <p:spPr>
          <a:xfrm>
            <a:off x="1591650" y="3433575"/>
            <a:ext cx="1866900" cy="161925"/>
          </a:xfrm>
          <a:prstGeom prst="rect">
            <a:avLst/>
          </a:prstGeom>
          <a:noFill/>
          <a:ln>
            <a:noFill/>
          </a:ln>
        </p:spPr>
      </p:pic>
      <p:pic>
        <p:nvPicPr>
          <p:cNvPr id="420" name="Shape 420"/>
          <p:cNvPicPr preferRelativeResize="0"/>
          <p:nvPr/>
        </p:nvPicPr>
        <p:blipFill>
          <a:blip r:embed="rId10">
            <a:alphaModFix/>
          </a:blip>
          <a:stretch>
            <a:fillRect/>
          </a:stretch>
        </p:blipFill>
        <p:spPr>
          <a:xfrm>
            <a:off x="1591650" y="4155525"/>
            <a:ext cx="466725" cy="114300"/>
          </a:xfrm>
          <a:prstGeom prst="rect">
            <a:avLst/>
          </a:prstGeom>
          <a:noFill/>
          <a:ln>
            <a:noFill/>
          </a:ln>
        </p:spPr>
      </p:pic>
      <p:pic>
        <p:nvPicPr>
          <p:cNvPr id="421" name="Shape 421"/>
          <p:cNvPicPr preferRelativeResize="0"/>
          <p:nvPr/>
        </p:nvPicPr>
        <p:blipFill>
          <a:blip r:embed="rId11">
            <a:alphaModFix/>
          </a:blip>
          <a:stretch>
            <a:fillRect/>
          </a:stretch>
        </p:blipFill>
        <p:spPr>
          <a:xfrm>
            <a:off x="4086550" y="1679050"/>
            <a:ext cx="3982600" cy="2580275"/>
          </a:xfrm>
          <a:prstGeom prst="rect">
            <a:avLst/>
          </a:prstGeom>
          <a:noFill/>
          <a:ln>
            <a:noFill/>
          </a:ln>
        </p:spPr>
      </p:pic>
      <p:sp>
        <p:nvSpPr>
          <p:cNvPr id="422" name="Shape 422">
            <a:hlinkClick r:id="rId12"/>
          </p:cNvPr>
          <p:cNvSpPr/>
          <p:nvPr/>
        </p:nvSpPr>
        <p:spPr>
          <a:xfrm>
            <a:off x="7989050" y="4654325"/>
            <a:ext cx="527100" cy="180900"/>
          </a:xfrm>
          <a:prstGeom prst="curvedLeftArrow">
            <a:avLst>
              <a:gd fmla="val 25000" name="adj1"/>
              <a:gd fmla="val 50000" name="adj2"/>
              <a:gd fmla="val 25000" name="adj3"/>
            </a:avLst>
          </a:prstGeom>
          <a:solidFill>
            <a:srgbClr val="9E9E9E"/>
          </a:solid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nvSpPr>
        <p:spPr>
          <a:xfrm>
            <a:off x="1524000" y="1524000"/>
            <a:ext cx="3000000" cy="3000000"/>
          </a:xfrm>
          <a:prstGeom prst="rect">
            <a:avLst/>
          </a:prstGeom>
          <a:noFill/>
          <a:ln>
            <a:noFill/>
          </a:ln>
        </p:spPr>
        <p:txBody>
          <a:bodyPr anchorCtr="0" anchor="ctr" bIns="91425" lIns="91425" rIns="91425" wrap="square" tIns="91425">
            <a:noAutofit/>
          </a:bodyPr>
          <a:lstStyle/>
          <a:p>
            <a:pPr indent="0" lvl="0" marL="0" rtl="0" algn="just">
              <a:lnSpc>
                <a:spcPct val="115000"/>
              </a:lnSpc>
              <a:spcBef>
                <a:spcPts val="0"/>
              </a:spcBef>
              <a:buNone/>
            </a:pPr>
            <a:r>
              <a:rPr lang="en-GB" sz="1100" u="sng"/>
              <a:t>Observación:</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rPr lang="en-GB" sz="1100" u="sng">
                <a:solidFill>
                  <a:srgbClr val="222222"/>
                </a:solidFill>
              </a:rPr>
              <a:t>Evolución:</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rPr lang="en-GB" sz="1200"/>
              <a:t>Y con:</a:t>
            </a:r>
          </a:p>
          <a:p>
            <a:pPr indent="0" lvl="0" marL="0" rtl="0" algn="just">
              <a:lnSpc>
                <a:spcPct val="115000"/>
              </a:lnSpc>
              <a:spcBef>
                <a:spcPts val="0"/>
              </a:spcBef>
              <a:buNone/>
            </a:pPr>
            <a:r>
              <a:rPr lang="en-GB" sz="1200">
                <a:solidFill>
                  <a:srgbClr val="222222"/>
                </a:solidFill>
              </a:rPr>
              <a:t> </a:t>
            </a:r>
          </a:p>
          <a:p>
            <a:pPr indent="0" lvl="0" marL="0" rtl="0" algn="just">
              <a:lnSpc>
                <a:spcPct val="115000"/>
              </a:lnSpc>
              <a:spcBef>
                <a:spcPts val="0"/>
              </a:spcBef>
              <a:buNone/>
            </a:pPr>
            <a:r>
              <a:t/>
            </a:r>
            <a:endParaRPr sz="1100" u="sng"/>
          </a:p>
          <a:p>
            <a:pPr indent="0" lvl="0" marL="0" rtl="0" algn="just">
              <a:lnSpc>
                <a:spcPct val="115000"/>
              </a:lnSpc>
              <a:spcBef>
                <a:spcPts val="0"/>
              </a:spcBef>
              <a:buNone/>
            </a:pPr>
            <a:r>
              <a:rPr lang="en-GB" sz="1100" u="sng"/>
              <a:t>Hiper Parámetros:</a:t>
            </a:r>
          </a:p>
          <a:p>
            <a:pPr indent="0" lvl="0" marL="0" rtl="0" algn="just">
              <a:lnSpc>
                <a:spcPct val="115000"/>
              </a:lnSpc>
              <a:spcBef>
                <a:spcPts val="0"/>
              </a:spcBef>
              <a:buNone/>
            </a:pPr>
            <a:r>
              <a:rPr lang="en-GB" sz="1100"/>
              <a:t> </a:t>
            </a:r>
          </a:p>
          <a:p>
            <a:pPr indent="0" lvl="0" marL="0" rtl="0" algn="just">
              <a:lnSpc>
                <a:spcPct val="115000"/>
              </a:lnSpc>
              <a:spcBef>
                <a:spcPts val="0"/>
              </a:spcBef>
              <a:buNone/>
            </a:pPr>
            <a:r>
              <a:t/>
            </a:r>
            <a:endParaRPr sz="1200">
              <a:solidFill>
                <a:srgbClr val="222222"/>
              </a:solidFill>
            </a:endParaRPr>
          </a:p>
          <a:p>
            <a:pPr indent="0" lvl="0" marL="0" rtl="0" algn="just">
              <a:lnSpc>
                <a:spcPct val="115000"/>
              </a:lnSpc>
              <a:spcBef>
                <a:spcPts val="0"/>
              </a:spcBef>
              <a:buNone/>
            </a:pPr>
            <a:r>
              <a:rPr lang="en-GB" sz="1200">
                <a:solidFill>
                  <a:srgbClr val="222222"/>
                </a:solidFill>
              </a:rPr>
              <a:t> </a:t>
            </a:r>
          </a:p>
        </p:txBody>
      </p:sp>
      <p:sp>
        <p:nvSpPr>
          <p:cNvPr id="428" name="Shape 42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Anexos</a:t>
            </a:r>
          </a:p>
          <a:p>
            <a:pPr indent="0" lvl="0" marL="0" rtl="0">
              <a:spcBef>
                <a:spcPts val="0"/>
              </a:spcBef>
              <a:buNone/>
            </a:pPr>
            <a:r>
              <a:rPr lang="en-GB" sz="1400"/>
              <a:t>Modelo utilizado: Predicción de ventas 2</a:t>
            </a:r>
          </a:p>
        </p:txBody>
      </p:sp>
      <p:pic>
        <p:nvPicPr>
          <p:cNvPr id="429" name="Shape 429"/>
          <p:cNvPicPr preferRelativeResize="0"/>
          <p:nvPr/>
        </p:nvPicPr>
        <p:blipFill>
          <a:blip r:embed="rId3">
            <a:alphaModFix/>
          </a:blip>
          <a:stretch>
            <a:fillRect/>
          </a:stretch>
        </p:blipFill>
        <p:spPr>
          <a:xfrm>
            <a:off x="1604225" y="1789350"/>
            <a:ext cx="952500" cy="161925"/>
          </a:xfrm>
          <a:prstGeom prst="rect">
            <a:avLst/>
          </a:prstGeom>
          <a:noFill/>
          <a:ln>
            <a:noFill/>
          </a:ln>
        </p:spPr>
      </p:pic>
      <p:pic>
        <p:nvPicPr>
          <p:cNvPr id="430" name="Shape 430"/>
          <p:cNvPicPr preferRelativeResize="0"/>
          <p:nvPr/>
        </p:nvPicPr>
        <p:blipFill>
          <a:blip r:embed="rId4">
            <a:alphaModFix/>
          </a:blip>
          <a:stretch>
            <a:fillRect/>
          </a:stretch>
        </p:blipFill>
        <p:spPr>
          <a:xfrm>
            <a:off x="1604225" y="2026500"/>
            <a:ext cx="1028700" cy="152400"/>
          </a:xfrm>
          <a:prstGeom prst="rect">
            <a:avLst/>
          </a:prstGeom>
          <a:noFill/>
          <a:ln>
            <a:noFill/>
          </a:ln>
        </p:spPr>
      </p:pic>
      <p:pic>
        <p:nvPicPr>
          <p:cNvPr id="431" name="Shape 431"/>
          <p:cNvPicPr preferRelativeResize="0"/>
          <p:nvPr/>
        </p:nvPicPr>
        <p:blipFill>
          <a:blip r:embed="rId5">
            <a:alphaModFix/>
          </a:blip>
          <a:stretch>
            <a:fillRect/>
          </a:stretch>
        </p:blipFill>
        <p:spPr>
          <a:xfrm>
            <a:off x="1604225" y="2607525"/>
            <a:ext cx="1219200" cy="161925"/>
          </a:xfrm>
          <a:prstGeom prst="rect">
            <a:avLst/>
          </a:prstGeom>
          <a:noFill/>
          <a:ln>
            <a:noFill/>
          </a:ln>
        </p:spPr>
      </p:pic>
      <p:pic>
        <p:nvPicPr>
          <p:cNvPr id="432" name="Shape 432"/>
          <p:cNvPicPr preferRelativeResize="0"/>
          <p:nvPr/>
        </p:nvPicPr>
        <p:blipFill>
          <a:blip r:embed="rId6">
            <a:alphaModFix/>
          </a:blip>
          <a:stretch>
            <a:fillRect/>
          </a:stretch>
        </p:blipFill>
        <p:spPr>
          <a:xfrm>
            <a:off x="1604225" y="2835075"/>
            <a:ext cx="1114425" cy="161925"/>
          </a:xfrm>
          <a:prstGeom prst="rect">
            <a:avLst/>
          </a:prstGeom>
          <a:noFill/>
          <a:ln>
            <a:noFill/>
          </a:ln>
        </p:spPr>
      </p:pic>
      <p:pic>
        <p:nvPicPr>
          <p:cNvPr id="433" name="Shape 433"/>
          <p:cNvPicPr preferRelativeResize="0"/>
          <p:nvPr/>
        </p:nvPicPr>
        <p:blipFill>
          <a:blip r:embed="rId7">
            <a:alphaModFix/>
          </a:blip>
          <a:stretch>
            <a:fillRect/>
          </a:stretch>
        </p:blipFill>
        <p:spPr>
          <a:xfrm>
            <a:off x="1623275" y="3244325"/>
            <a:ext cx="1181100" cy="161925"/>
          </a:xfrm>
          <a:prstGeom prst="rect">
            <a:avLst/>
          </a:prstGeom>
          <a:noFill/>
          <a:ln>
            <a:noFill/>
          </a:ln>
        </p:spPr>
      </p:pic>
      <p:pic>
        <p:nvPicPr>
          <p:cNvPr id="434" name="Shape 434"/>
          <p:cNvPicPr preferRelativeResize="0"/>
          <p:nvPr/>
        </p:nvPicPr>
        <p:blipFill>
          <a:blip r:embed="rId8">
            <a:alphaModFix/>
          </a:blip>
          <a:stretch>
            <a:fillRect/>
          </a:stretch>
        </p:blipFill>
        <p:spPr>
          <a:xfrm>
            <a:off x="1604225" y="3881125"/>
            <a:ext cx="571500" cy="114300"/>
          </a:xfrm>
          <a:prstGeom prst="rect">
            <a:avLst/>
          </a:prstGeom>
          <a:noFill/>
          <a:ln>
            <a:noFill/>
          </a:ln>
        </p:spPr>
      </p:pic>
      <p:pic>
        <p:nvPicPr>
          <p:cNvPr id="435" name="Shape 435"/>
          <p:cNvPicPr preferRelativeResize="0"/>
          <p:nvPr/>
        </p:nvPicPr>
        <p:blipFill>
          <a:blip r:embed="rId9">
            <a:alphaModFix/>
          </a:blip>
          <a:stretch>
            <a:fillRect/>
          </a:stretch>
        </p:blipFill>
        <p:spPr>
          <a:xfrm>
            <a:off x="1604225" y="3465500"/>
            <a:ext cx="1866900" cy="161925"/>
          </a:xfrm>
          <a:prstGeom prst="rect">
            <a:avLst/>
          </a:prstGeom>
          <a:noFill/>
          <a:ln>
            <a:noFill/>
          </a:ln>
        </p:spPr>
      </p:pic>
      <p:pic>
        <p:nvPicPr>
          <p:cNvPr id="436" name="Shape 436"/>
          <p:cNvPicPr preferRelativeResize="0"/>
          <p:nvPr/>
        </p:nvPicPr>
        <p:blipFill>
          <a:blip r:embed="rId10">
            <a:alphaModFix/>
          </a:blip>
          <a:stretch>
            <a:fillRect/>
          </a:stretch>
        </p:blipFill>
        <p:spPr>
          <a:xfrm>
            <a:off x="1623275" y="4133275"/>
            <a:ext cx="466725" cy="114300"/>
          </a:xfrm>
          <a:prstGeom prst="rect">
            <a:avLst/>
          </a:prstGeom>
          <a:noFill/>
          <a:ln>
            <a:noFill/>
          </a:ln>
        </p:spPr>
      </p:pic>
      <p:pic>
        <p:nvPicPr>
          <p:cNvPr id="437" name="Shape 437"/>
          <p:cNvPicPr preferRelativeResize="0"/>
          <p:nvPr/>
        </p:nvPicPr>
        <p:blipFill>
          <a:blip r:embed="rId11">
            <a:alphaModFix/>
          </a:blip>
          <a:stretch>
            <a:fillRect/>
          </a:stretch>
        </p:blipFill>
        <p:spPr>
          <a:xfrm>
            <a:off x="4121450" y="1597875"/>
            <a:ext cx="4212850" cy="2707225"/>
          </a:xfrm>
          <a:prstGeom prst="rect">
            <a:avLst/>
          </a:prstGeom>
          <a:noFill/>
          <a:ln>
            <a:noFill/>
          </a:ln>
        </p:spPr>
      </p:pic>
      <p:sp>
        <p:nvSpPr>
          <p:cNvPr id="438" name="Shape 438">
            <a:hlinkClick r:id="rId12"/>
          </p:cNvPr>
          <p:cNvSpPr/>
          <p:nvPr/>
        </p:nvSpPr>
        <p:spPr>
          <a:xfrm>
            <a:off x="7989050" y="4654325"/>
            <a:ext cx="527100" cy="180900"/>
          </a:xfrm>
          <a:prstGeom prst="curvedLeftArrow">
            <a:avLst>
              <a:gd fmla="val 25000" name="adj1"/>
              <a:gd fmla="val 50000" name="adj2"/>
              <a:gd fmla="val 25000" name="adj3"/>
            </a:avLst>
          </a:prstGeom>
          <a:solidFill>
            <a:srgbClr val="9E9E9E"/>
          </a:solid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DIC de los modelos</a:t>
            </a:r>
          </a:p>
        </p:txBody>
      </p:sp>
      <p:pic>
        <p:nvPicPr>
          <p:cNvPr id="444" name="Shape 444"/>
          <p:cNvPicPr preferRelativeResize="0"/>
          <p:nvPr/>
        </p:nvPicPr>
        <p:blipFill>
          <a:blip r:embed="rId3">
            <a:alphaModFix/>
          </a:blip>
          <a:stretch>
            <a:fillRect/>
          </a:stretch>
        </p:blipFill>
        <p:spPr>
          <a:xfrm>
            <a:off x="632125" y="1954775"/>
            <a:ext cx="3706725" cy="1983875"/>
          </a:xfrm>
          <a:prstGeom prst="rect">
            <a:avLst/>
          </a:prstGeom>
          <a:noFill/>
          <a:ln>
            <a:noFill/>
          </a:ln>
        </p:spPr>
      </p:pic>
      <p:pic>
        <p:nvPicPr>
          <p:cNvPr id="445" name="Shape 445"/>
          <p:cNvPicPr preferRelativeResize="0"/>
          <p:nvPr/>
        </p:nvPicPr>
        <p:blipFill>
          <a:blip r:embed="rId4">
            <a:alphaModFix/>
          </a:blip>
          <a:stretch>
            <a:fillRect/>
          </a:stretch>
        </p:blipFill>
        <p:spPr>
          <a:xfrm>
            <a:off x="4522700" y="1974350"/>
            <a:ext cx="3706725" cy="1944720"/>
          </a:xfrm>
          <a:prstGeom prst="rect">
            <a:avLst/>
          </a:prstGeom>
          <a:noFill/>
          <a:ln>
            <a:noFill/>
          </a:ln>
        </p:spPr>
      </p:pic>
      <p:sp>
        <p:nvSpPr>
          <p:cNvPr id="446" name="Shape 446">
            <a:hlinkClick r:id="rId5"/>
          </p:cNvPr>
          <p:cNvSpPr/>
          <p:nvPr/>
        </p:nvSpPr>
        <p:spPr>
          <a:xfrm>
            <a:off x="7989050" y="4654325"/>
            <a:ext cx="527100" cy="180900"/>
          </a:xfrm>
          <a:prstGeom prst="curvedLeftArrow">
            <a:avLst>
              <a:gd fmla="val 25000" name="adj1"/>
              <a:gd fmla="val 50000" name="adj2"/>
              <a:gd fmla="val 25000" name="adj3"/>
            </a:avLst>
          </a:prstGeom>
          <a:solidFill>
            <a:srgbClr val="9E9E9E"/>
          </a:solidFill>
          <a:ln cap="flat" cmpd="sng" w="9525">
            <a:solidFill>
              <a:srgbClr val="B7B7B7"/>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Proyecciones</a:t>
            </a:r>
          </a:p>
        </p:txBody>
      </p:sp>
      <p:pic>
        <p:nvPicPr>
          <p:cNvPr id="452" name="Shape 452"/>
          <p:cNvPicPr preferRelativeResize="0"/>
          <p:nvPr/>
        </p:nvPicPr>
        <p:blipFill>
          <a:blip r:embed="rId3">
            <a:alphaModFix/>
          </a:blip>
          <a:stretch>
            <a:fillRect/>
          </a:stretch>
        </p:blipFill>
        <p:spPr>
          <a:xfrm>
            <a:off x="1575925" y="1718825"/>
            <a:ext cx="5384325" cy="299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Proyecto Hipotético</a:t>
            </a:r>
          </a:p>
        </p:txBody>
      </p:sp>
      <p:sp>
        <p:nvSpPr>
          <p:cNvPr id="284" name="Shape 284"/>
          <p:cNvSpPr txBox="1"/>
          <p:nvPr>
            <p:ph idx="1" type="body"/>
          </p:nvPr>
        </p:nvSpPr>
        <p:spPr>
          <a:xfrm>
            <a:off x="1303800" y="1314900"/>
            <a:ext cx="7030500" cy="1387200"/>
          </a:xfrm>
          <a:prstGeom prst="rect">
            <a:avLst/>
          </a:prstGeom>
        </p:spPr>
        <p:txBody>
          <a:bodyPr anchorCtr="0" anchor="t" bIns="91425" lIns="91425" rIns="91425" wrap="square" tIns="91425">
            <a:noAutofit/>
          </a:bodyPr>
          <a:lstStyle/>
          <a:p>
            <a:pPr indent="0" lvl="0" marL="0">
              <a:spcBef>
                <a:spcPts val="0"/>
              </a:spcBef>
              <a:buNone/>
            </a:pPr>
            <a:r>
              <a:rPr lang="en-GB"/>
              <a:t>Walmart nos ha contratado para hacer un análisis de sus sucursales teniendo </a:t>
            </a:r>
            <a:r>
              <a:rPr b="1" lang="en-GB"/>
              <a:t>las ventas </a:t>
            </a:r>
            <a:r>
              <a:rPr lang="en-GB"/>
              <a:t>como principal variable de interés. </a:t>
            </a:r>
          </a:p>
          <a:p>
            <a:pPr indent="0" lvl="0" marL="0">
              <a:spcBef>
                <a:spcPts val="0"/>
              </a:spcBef>
              <a:buNone/>
            </a:pPr>
            <a:r>
              <a:rPr lang="en-GB"/>
              <a:t>De las 1,430 sucursales con las que cuenta Walmart, han sido seleccionadas solo algunas sucursales</a:t>
            </a:r>
            <a:r>
              <a:rPr b="1" lang="en-GB"/>
              <a:t> </a:t>
            </a:r>
            <a:r>
              <a:rPr lang="en-GB"/>
              <a:t>como pr</a:t>
            </a:r>
            <a:r>
              <a:rPr lang="en-GB"/>
              <a:t>ueba piloto,   y </a:t>
            </a:r>
            <a:r>
              <a:rPr lang="en-GB"/>
              <a:t>así</a:t>
            </a:r>
            <a:r>
              <a:rPr lang="en-GB"/>
              <a:t>  poder obtener la mayor información posible con los datos que tienen.</a:t>
            </a:r>
          </a:p>
        </p:txBody>
      </p:sp>
      <p:pic>
        <p:nvPicPr>
          <p:cNvPr id="285" name="Shape 285"/>
          <p:cNvPicPr preferRelativeResize="0"/>
          <p:nvPr/>
        </p:nvPicPr>
        <p:blipFill>
          <a:blip r:embed="rId3">
            <a:alphaModFix/>
          </a:blip>
          <a:stretch>
            <a:fillRect/>
          </a:stretch>
        </p:blipFill>
        <p:spPr>
          <a:xfrm>
            <a:off x="936500" y="2866575"/>
            <a:ext cx="4103241" cy="2136599"/>
          </a:xfrm>
          <a:prstGeom prst="rect">
            <a:avLst/>
          </a:prstGeom>
          <a:noFill/>
          <a:ln>
            <a:noFill/>
          </a:ln>
        </p:spPr>
      </p:pic>
      <p:pic>
        <p:nvPicPr>
          <p:cNvPr id="286" name="Shape 286"/>
          <p:cNvPicPr preferRelativeResize="0"/>
          <p:nvPr/>
        </p:nvPicPr>
        <p:blipFill>
          <a:blip r:embed="rId4">
            <a:alphaModFix/>
          </a:blip>
          <a:stretch>
            <a:fillRect/>
          </a:stretch>
        </p:blipFill>
        <p:spPr>
          <a:xfrm>
            <a:off x="5192141" y="2854500"/>
            <a:ext cx="3467320" cy="2136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Información disponible</a:t>
            </a:r>
          </a:p>
        </p:txBody>
      </p:sp>
      <p:sp>
        <p:nvSpPr>
          <p:cNvPr id="292" name="Shape 292"/>
          <p:cNvSpPr txBox="1"/>
          <p:nvPr>
            <p:ph idx="1" type="body"/>
          </p:nvPr>
        </p:nvSpPr>
        <p:spPr>
          <a:xfrm>
            <a:off x="1303800" y="1271300"/>
            <a:ext cx="7030500" cy="3627300"/>
          </a:xfrm>
          <a:prstGeom prst="rect">
            <a:avLst/>
          </a:prstGeom>
        </p:spPr>
        <p:txBody>
          <a:bodyPr anchorCtr="0" anchor="t" bIns="91425" lIns="91425" rIns="91425" wrap="square" tIns="91425">
            <a:noAutofit/>
          </a:bodyPr>
          <a:lstStyle/>
          <a:p>
            <a:pPr indent="0" lvl="0" marL="0" rtl="0">
              <a:spcBef>
                <a:spcPts val="0"/>
              </a:spcBef>
              <a:buNone/>
            </a:pPr>
            <a:r>
              <a:rPr lang="en-GB"/>
              <a:t>Los datos que nos han proporcionado son las ventas por semana de cada una de las 10 sucursales durante 143 semanas y una serie de datos tanto endógenos como exógenos de la empresa:</a:t>
            </a:r>
          </a:p>
          <a:p>
            <a:pPr indent="-311150" lvl="0" marL="457200" rtl="0">
              <a:spcBef>
                <a:spcPts val="0"/>
              </a:spcBef>
              <a:spcAft>
                <a:spcPts val="0"/>
              </a:spcAft>
              <a:buSzPts val="1300"/>
              <a:buChar char="-"/>
            </a:pPr>
            <a:r>
              <a:rPr b="1" lang="en-GB"/>
              <a:t>Número de tienda</a:t>
            </a:r>
            <a:r>
              <a:rPr lang="en-GB"/>
              <a:t>. Consecutivo para poder diferenciar las tiendas</a:t>
            </a:r>
          </a:p>
          <a:p>
            <a:pPr indent="-311150" lvl="0" marL="457200" rtl="0">
              <a:spcBef>
                <a:spcPts val="0"/>
              </a:spcBef>
              <a:spcAft>
                <a:spcPts val="0"/>
              </a:spcAft>
              <a:buSzPts val="1300"/>
              <a:buChar char="-"/>
            </a:pPr>
            <a:r>
              <a:rPr b="1" lang="en-GB"/>
              <a:t>Fecha</a:t>
            </a:r>
            <a:r>
              <a:rPr lang="en-GB"/>
              <a:t>. Numérica, dia de la semana donde se tomo la </a:t>
            </a:r>
            <a:r>
              <a:rPr lang="en-GB"/>
              <a:t>observación</a:t>
            </a:r>
            <a:r>
              <a:rPr lang="en-GB"/>
              <a:t>,  desde la semana 1 hasta la semana 143</a:t>
            </a:r>
          </a:p>
          <a:p>
            <a:pPr indent="-311150" lvl="0" marL="457200" rtl="0">
              <a:spcBef>
                <a:spcPts val="0"/>
              </a:spcBef>
              <a:spcAft>
                <a:spcPts val="0"/>
              </a:spcAft>
              <a:buSzPts val="1300"/>
              <a:buChar char="-"/>
            </a:pPr>
            <a:r>
              <a:rPr b="1" lang="en-GB"/>
              <a:t>Temperatura</a:t>
            </a:r>
            <a:r>
              <a:rPr lang="en-GB"/>
              <a:t>. Numérica en grados </a:t>
            </a:r>
            <a:r>
              <a:rPr lang="en-GB"/>
              <a:t>Fahrenheit</a:t>
            </a:r>
          </a:p>
          <a:p>
            <a:pPr indent="-311150" lvl="0" marL="457200" rtl="0">
              <a:spcBef>
                <a:spcPts val="0"/>
              </a:spcBef>
              <a:spcAft>
                <a:spcPts val="0"/>
              </a:spcAft>
              <a:buSzPts val="1300"/>
              <a:buChar char="-"/>
            </a:pPr>
            <a:r>
              <a:rPr b="1" lang="en-GB"/>
              <a:t>Precio de gasolina</a:t>
            </a:r>
            <a:r>
              <a:rPr lang="en-GB"/>
              <a:t>. Numérica</a:t>
            </a:r>
          </a:p>
          <a:p>
            <a:pPr indent="-311150" lvl="0" marL="457200" rtl="0">
              <a:spcBef>
                <a:spcPts val="0"/>
              </a:spcBef>
              <a:spcAft>
                <a:spcPts val="0"/>
              </a:spcAft>
              <a:buSzPts val="1300"/>
              <a:buChar char="-"/>
            </a:pPr>
            <a:r>
              <a:rPr b="1" lang="en-GB"/>
              <a:t>Markdown 1:5</a:t>
            </a:r>
            <a:r>
              <a:rPr lang="en-GB"/>
              <a:t>. 5 variables numéricas con un “nivel de </a:t>
            </a:r>
            <a:r>
              <a:rPr lang="en-GB"/>
              <a:t>promoción</a:t>
            </a:r>
            <a:r>
              <a:rPr lang="en-GB"/>
              <a:t>” anonimizado*</a:t>
            </a:r>
          </a:p>
          <a:p>
            <a:pPr indent="-311150" lvl="0" marL="457200" rtl="0">
              <a:spcBef>
                <a:spcPts val="0"/>
              </a:spcBef>
              <a:spcAft>
                <a:spcPts val="0"/>
              </a:spcAft>
              <a:buSzPts val="1300"/>
              <a:buChar char="-"/>
            </a:pPr>
            <a:r>
              <a:rPr b="1" lang="en-GB"/>
              <a:t>CPI</a:t>
            </a:r>
            <a:r>
              <a:rPr lang="en-GB"/>
              <a:t>. Numérica de índice de precio al consumidor</a:t>
            </a:r>
          </a:p>
          <a:p>
            <a:pPr indent="-311150" lvl="0" marL="457200" rtl="0">
              <a:spcBef>
                <a:spcPts val="0"/>
              </a:spcBef>
              <a:spcAft>
                <a:spcPts val="0"/>
              </a:spcAft>
              <a:buSzPts val="1300"/>
              <a:buChar char="-"/>
            </a:pPr>
            <a:r>
              <a:rPr b="1" lang="en-GB"/>
              <a:t>Desempleo</a:t>
            </a:r>
            <a:r>
              <a:rPr lang="en-GB"/>
              <a:t>. Numérica con tasa de desempleo</a:t>
            </a:r>
          </a:p>
          <a:p>
            <a:pPr indent="-311150" lvl="0" marL="457200" rtl="0">
              <a:spcBef>
                <a:spcPts val="0"/>
              </a:spcBef>
              <a:spcAft>
                <a:spcPts val="0"/>
              </a:spcAft>
              <a:buSzPts val="1300"/>
              <a:buChar char="-"/>
            </a:pPr>
            <a:r>
              <a:rPr b="1" lang="en-GB"/>
              <a:t>Dia Feriado</a:t>
            </a:r>
            <a:r>
              <a:rPr lang="en-GB"/>
              <a:t>. Booleana si el día es feriado en Estados Unidos</a:t>
            </a:r>
          </a:p>
          <a:p>
            <a:pPr indent="-311150" lvl="0" marL="457200" rtl="0">
              <a:spcBef>
                <a:spcPts val="0"/>
              </a:spcBef>
              <a:spcAft>
                <a:spcPts val="0"/>
              </a:spcAft>
              <a:buSzPts val="1300"/>
              <a:buChar char="-"/>
            </a:pPr>
            <a:r>
              <a:rPr b="1" lang="en-GB"/>
              <a:t>Tipo. </a:t>
            </a:r>
            <a:r>
              <a:rPr lang="en-GB"/>
              <a:t>Categórica  A,B ó C </a:t>
            </a:r>
            <a:r>
              <a:rPr lang="en-GB"/>
              <a:t>según</a:t>
            </a:r>
            <a:r>
              <a:rPr lang="en-GB"/>
              <a:t> </a:t>
            </a:r>
            <a:r>
              <a:rPr lang="en-GB"/>
              <a:t>características</a:t>
            </a:r>
            <a:r>
              <a:rPr lang="en-GB"/>
              <a:t> y tamaño de la tienda </a:t>
            </a:r>
          </a:p>
          <a:p>
            <a:pPr indent="-311150" lvl="0" marL="457200" rtl="0">
              <a:spcBef>
                <a:spcPts val="0"/>
              </a:spcBef>
              <a:buSzPts val="1300"/>
              <a:buChar char="-"/>
            </a:pPr>
            <a:r>
              <a:rPr b="1" lang="en-GB"/>
              <a:t>Tamaño. </a:t>
            </a:r>
            <a:r>
              <a:rPr lang="en-GB"/>
              <a:t>Numerica,</a:t>
            </a:r>
            <a:r>
              <a:rPr lang="en-GB"/>
              <a:t>Tamaño de la tienda en pies cuadrados</a:t>
            </a:r>
          </a:p>
          <a:p>
            <a:pPr indent="0" lvl="0" marL="0" rtl="0">
              <a:spcBef>
                <a:spcPts val="0"/>
              </a:spcBef>
              <a:buNone/>
            </a:pPr>
            <a:r>
              <a:t/>
            </a:r>
            <a:endParaRPr/>
          </a:p>
          <a:p>
            <a:pPr indent="0" lvl="0" marL="457200" rtl="0">
              <a:spcBef>
                <a:spcPts val="0"/>
              </a:spcBef>
              <a:buNone/>
            </a:pPr>
            <a:r>
              <a:t/>
            </a:r>
            <a:endParaRP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Objetivos puntuales</a:t>
            </a:r>
          </a:p>
        </p:txBody>
      </p:sp>
      <p:sp>
        <p:nvSpPr>
          <p:cNvPr id="298" name="Shape 298"/>
          <p:cNvSpPr txBox="1"/>
          <p:nvPr>
            <p:ph idx="1" type="body"/>
          </p:nvPr>
        </p:nvSpPr>
        <p:spPr>
          <a:xfrm>
            <a:off x="1303800" y="1877775"/>
            <a:ext cx="7030500" cy="2192700"/>
          </a:xfrm>
          <a:prstGeom prst="rect">
            <a:avLst/>
          </a:prstGeom>
        </p:spPr>
        <p:txBody>
          <a:bodyPr anchorCtr="0" anchor="t" bIns="91425" lIns="91425" rIns="91425" wrap="square" tIns="91425">
            <a:noAutofit/>
          </a:bodyPr>
          <a:lstStyle/>
          <a:p>
            <a:pPr indent="0" lvl="0" marL="0">
              <a:spcBef>
                <a:spcPts val="0"/>
              </a:spcBef>
              <a:buNone/>
            </a:pPr>
            <a:r>
              <a:rPr b="1" lang="en-GB"/>
              <a:t>Análisis general</a:t>
            </a:r>
            <a:r>
              <a:rPr lang="en-GB"/>
              <a:t>. Sumarizar el rendimiento (en ventas) de cada sucursal y compararlo contra el colectivo. Identificar el impacto que tienen las variables con las que contamos sobre las ventas, tanto las que afectan mucho como las que afectan poco y visualizar magnitudes. </a:t>
            </a:r>
          </a:p>
          <a:p>
            <a:pPr indent="0" lvl="0" marL="0">
              <a:spcBef>
                <a:spcPts val="0"/>
              </a:spcBef>
              <a:buNone/>
            </a:pPr>
            <a:r>
              <a:rPr b="1" lang="en-GB"/>
              <a:t>Análisis de promociones</a:t>
            </a:r>
            <a:r>
              <a:rPr lang="en-GB"/>
              <a:t>. Sumarizar el impacto que tienen las variables de “nivel de promoción” sobre las ventas.</a:t>
            </a:r>
          </a:p>
          <a:p>
            <a:pPr indent="0" lvl="0" marL="0">
              <a:spcBef>
                <a:spcPts val="0"/>
              </a:spcBef>
              <a:buNone/>
            </a:pPr>
            <a:r>
              <a:rPr b="1" lang="en-GB"/>
              <a:t>Predicciones</a:t>
            </a:r>
            <a:r>
              <a:rPr lang="en-GB"/>
              <a:t>. Mostrar </a:t>
            </a:r>
            <a:r>
              <a:rPr lang="en-GB"/>
              <a:t>intervalos</a:t>
            </a:r>
            <a:r>
              <a:rPr lang="en-GB"/>
              <a:t> de predicción de ventas para el siguiente mes que sean confiables y precisos para cada sucursal.</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Análisis General</a:t>
            </a:r>
          </a:p>
        </p:txBody>
      </p:sp>
      <p:pic>
        <p:nvPicPr>
          <p:cNvPr id="304" name="Shape 304"/>
          <p:cNvPicPr preferRelativeResize="0"/>
          <p:nvPr/>
        </p:nvPicPr>
        <p:blipFill rotWithShape="1">
          <a:blip r:embed="rId3">
            <a:alphaModFix amt="25000"/>
          </a:blip>
          <a:srcRect b="26519" l="0" r="0" t="0"/>
          <a:stretch/>
        </p:blipFill>
        <p:spPr>
          <a:xfrm>
            <a:off x="0" y="3018500"/>
            <a:ext cx="9144326" cy="2125000"/>
          </a:xfrm>
          <a:prstGeom prst="rect">
            <a:avLst/>
          </a:prstGeom>
          <a:noFill/>
          <a:ln>
            <a:noFill/>
          </a:ln>
          <a:effectLst>
            <a:outerShdw blurRad="57150" rotWithShape="0" algn="bl" dir="5400000" dist="19050">
              <a:srgbClr val="000000">
                <a:alpha val="20000"/>
              </a:srgbClr>
            </a:outerShdw>
          </a:effectLst>
        </p:spPr>
      </p:pic>
      <p:sp>
        <p:nvSpPr>
          <p:cNvPr id="305" name="Shape 305"/>
          <p:cNvSpPr txBox="1"/>
          <p:nvPr>
            <p:ph idx="1" type="body"/>
          </p:nvPr>
        </p:nvSpPr>
        <p:spPr>
          <a:xfrm>
            <a:off x="1222175" y="1364600"/>
            <a:ext cx="7030500" cy="3038700"/>
          </a:xfrm>
          <a:prstGeom prst="rect">
            <a:avLst/>
          </a:prstGeom>
        </p:spPr>
        <p:txBody>
          <a:bodyPr anchorCtr="0" anchor="t" bIns="91425" lIns="91425" rIns="91425" wrap="square" tIns="91425">
            <a:noAutofit/>
          </a:bodyPr>
          <a:lstStyle/>
          <a:p>
            <a:pPr indent="0" lvl="0" marL="0">
              <a:spcBef>
                <a:spcPts val="0"/>
              </a:spcBef>
              <a:buNone/>
            </a:pPr>
            <a:r>
              <a:rPr b="1" lang="en-GB"/>
              <a:t>Tipos de tiendas</a:t>
            </a:r>
          </a:p>
          <a:p>
            <a:pPr indent="0" lvl="0" marL="0">
              <a:lnSpc>
                <a:spcPct val="100000"/>
              </a:lnSpc>
              <a:spcBef>
                <a:spcPts val="0"/>
              </a:spcBef>
              <a:spcAft>
                <a:spcPts val="1000"/>
              </a:spcAft>
              <a:buNone/>
            </a:pPr>
            <a:r>
              <a:rPr lang="en-GB"/>
              <a:t>El primer problema que se atacó </a:t>
            </a:r>
            <a:r>
              <a:rPr lang="en-GB"/>
              <a:t>fue</a:t>
            </a:r>
            <a:r>
              <a:rPr lang="en-GB"/>
              <a:t> el de comparar los tres tipos de tienda y su tamaño para saber el </a:t>
            </a:r>
            <a:r>
              <a:rPr b="1" lang="en-GB"/>
              <a:t>rendimiento por metro cuadrado</a:t>
            </a:r>
            <a:r>
              <a:rPr lang="en-GB"/>
              <a:t>. Los tres tipos de tienda son los siguientes:</a:t>
            </a:r>
          </a:p>
          <a:p>
            <a:pPr indent="0" lvl="0" marL="0">
              <a:lnSpc>
                <a:spcPct val="100000"/>
              </a:lnSpc>
              <a:spcBef>
                <a:spcPts val="0"/>
              </a:spcBef>
              <a:spcAft>
                <a:spcPts val="1000"/>
              </a:spcAft>
              <a:buNone/>
            </a:pPr>
            <a:r>
              <a:rPr b="1" lang="en-GB"/>
              <a:t>Tipo A)</a:t>
            </a:r>
            <a:r>
              <a:rPr lang="en-GB"/>
              <a:t> Tienda grande (</a:t>
            </a:r>
            <a:r>
              <a:rPr lang="en-GB">
                <a:solidFill>
                  <a:srgbClr val="000000"/>
                </a:solidFill>
              </a:rPr>
              <a:t>área promedio de 187,000 pies cuadrados</a:t>
            </a:r>
            <a:r>
              <a:rPr lang="en-GB"/>
              <a:t>)</a:t>
            </a:r>
          </a:p>
          <a:p>
            <a:pPr indent="-311150" lvl="0" marL="457200" rtl="0">
              <a:lnSpc>
                <a:spcPct val="100000"/>
              </a:lnSpc>
              <a:spcBef>
                <a:spcPts val="0"/>
              </a:spcBef>
              <a:spcAft>
                <a:spcPts val="1000"/>
              </a:spcAft>
              <a:buSzPts val="1300"/>
              <a:buChar char="●"/>
            </a:pPr>
            <a:r>
              <a:rPr lang="en-GB"/>
              <a:t>Walmart Supercenter, entre sus servicios hay restaurantes y gasolineras</a:t>
            </a:r>
          </a:p>
          <a:p>
            <a:pPr indent="0" lvl="0" marL="0">
              <a:lnSpc>
                <a:spcPct val="100000"/>
              </a:lnSpc>
              <a:spcBef>
                <a:spcPts val="0"/>
              </a:spcBef>
              <a:spcAft>
                <a:spcPts val="1000"/>
              </a:spcAft>
              <a:buNone/>
            </a:pPr>
            <a:r>
              <a:rPr b="1" lang="en-GB"/>
              <a:t>Tipo B)</a:t>
            </a:r>
            <a:r>
              <a:rPr lang="en-GB"/>
              <a:t> Tienda mediana (</a:t>
            </a:r>
            <a:r>
              <a:rPr lang="en-GB">
                <a:solidFill>
                  <a:srgbClr val="000000"/>
                </a:solidFill>
              </a:rPr>
              <a:t>área promedio de 104,000 pies cuadrados</a:t>
            </a:r>
            <a:r>
              <a:rPr lang="en-GB"/>
              <a:t>)</a:t>
            </a:r>
          </a:p>
          <a:p>
            <a:pPr indent="-311150" lvl="0" marL="457200" rtl="0">
              <a:lnSpc>
                <a:spcPct val="100000"/>
              </a:lnSpc>
              <a:spcBef>
                <a:spcPts val="0"/>
              </a:spcBef>
              <a:spcAft>
                <a:spcPts val="1000"/>
              </a:spcAft>
              <a:buSzPts val="1300"/>
              <a:buChar char="●"/>
            </a:pPr>
            <a:r>
              <a:rPr lang="en-GB"/>
              <a:t>Walmart ‘normal’</a:t>
            </a:r>
          </a:p>
          <a:p>
            <a:pPr indent="0" lvl="0" marL="0" rtl="0">
              <a:lnSpc>
                <a:spcPct val="100000"/>
              </a:lnSpc>
              <a:spcBef>
                <a:spcPts val="0"/>
              </a:spcBef>
              <a:spcAft>
                <a:spcPts val="1000"/>
              </a:spcAft>
              <a:buNone/>
            </a:pPr>
            <a:r>
              <a:rPr b="1" lang="en-GB"/>
              <a:t>Tipo C)</a:t>
            </a:r>
            <a:r>
              <a:rPr lang="en-GB"/>
              <a:t> Tienda chica (</a:t>
            </a:r>
            <a:r>
              <a:rPr lang="en-GB">
                <a:solidFill>
                  <a:srgbClr val="000000"/>
                </a:solidFill>
              </a:rPr>
              <a:t>área promedio de 42,000 pies cuadrados</a:t>
            </a:r>
            <a:r>
              <a:rPr lang="en-GB"/>
              <a:t>)</a:t>
            </a:r>
          </a:p>
          <a:p>
            <a:pPr indent="-311150" lvl="0" marL="457200">
              <a:lnSpc>
                <a:spcPct val="100000"/>
              </a:lnSpc>
              <a:spcBef>
                <a:spcPts val="0"/>
              </a:spcBef>
              <a:spcAft>
                <a:spcPts val="1000"/>
              </a:spcAft>
              <a:buSzPts val="1300"/>
              <a:buChar char="●"/>
            </a:pPr>
            <a:r>
              <a:rPr lang="en-GB"/>
              <a:t>‘Neighborhood Market’, fue implementada en 2010</a:t>
            </a:r>
          </a:p>
          <a:p>
            <a:pPr indent="0" lvl="0" marL="0">
              <a:lnSpc>
                <a:spcPct val="100000"/>
              </a:lnSpc>
              <a:spcBef>
                <a:spcPts val="0"/>
              </a:spcBef>
              <a:spcAft>
                <a:spcPts val="1000"/>
              </a:spcAft>
              <a:buNone/>
            </a:pPr>
            <a:r>
              <a:rPr lang="en-GB"/>
              <a:t>Estratégicamente, Walmart nos entregó una muestra de 10 tiendas de tal forma que 4 fueron  de Tipo A, 4 fueron de Tipo B y 2 de Tipo C.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Análisis General</a:t>
            </a:r>
          </a:p>
        </p:txBody>
      </p:sp>
      <p:sp>
        <p:nvSpPr>
          <p:cNvPr id="311" name="Shape 311"/>
          <p:cNvSpPr txBox="1"/>
          <p:nvPr>
            <p:ph idx="1" type="body"/>
          </p:nvPr>
        </p:nvSpPr>
        <p:spPr>
          <a:xfrm>
            <a:off x="1303800" y="1294325"/>
            <a:ext cx="7030500" cy="1755900"/>
          </a:xfrm>
          <a:prstGeom prst="rect">
            <a:avLst/>
          </a:prstGeom>
        </p:spPr>
        <p:txBody>
          <a:bodyPr anchorCtr="0" anchor="t" bIns="91425" lIns="91425" rIns="91425" wrap="square" tIns="91425">
            <a:noAutofit/>
          </a:bodyPr>
          <a:lstStyle/>
          <a:p>
            <a:pPr indent="0" lvl="0" marL="0">
              <a:spcBef>
                <a:spcPts val="0"/>
              </a:spcBef>
              <a:buNone/>
            </a:pPr>
            <a:r>
              <a:rPr b="1" lang="en-GB"/>
              <a:t>Tipos de tiendas</a:t>
            </a:r>
          </a:p>
          <a:p>
            <a:pPr indent="0" lvl="0" marL="0">
              <a:spcBef>
                <a:spcPts val="0"/>
              </a:spcBef>
              <a:buNone/>
            </a:pPr>
            <a:r>
              <a:rPr lang="en-GB"/>
              <a:t>Naturalmente, las tiendas grandes tenían mayor número de ventas, seguidas de las medianas y al final las chicas. Sin embargo, para averiguar la diferencia se dividieron las ventas entre los pies cuadrados y se corrió un </a:t>
            </a:r>
            <a:r>
              <a:rPr lang="en-GB" u="sng">
                <a:solidFill>
                  <a:schemeClr val="hlink"/>
                </a:solidFill>
                <a:hlinkClick r:id="rId3"/>
              </a:rPr>
              <a:t>modelo</a:t>
            </a:r>
            <a:r>
              <a:rPr lang="en-GB"/>
              <a:t> comparativo por tipo de tienda para ver la discrepancia de rendimiento de cada tienda con respecto a la media; Los resultados encontrados </a:t>
            </a:r>
            <a:r>
              <a:rPr b="1" lang="en-GB"/>
              <a:t>fueron contundentes</a:t>
            </a:r>
            <a:r>
              <a:rPr lang="en-GB"/>
              <a:t> (con alta significancia):</a:t>
            </a:r>
          </a:p>
          <a:p>
            <a:pPr indent="0" lvl="0" marL="0">
              <a:spcBef>
                <a:spcPts val="0"/>
              </a:spcBef>
              <a:buNone/>
            </a:pPr>
            <a:r>
              <a:t/>
            </a:r>
            <a:endParaRPr/>
          </a:p>
          <a:p>
            <a:pPr indent="0" lvl="0" marL="0">
              <a:spcBef>
                <a:spcPts val="0"/>
              </a:spcBef>
              <a:buNone/>
            </a:pPr>
            <a:r>
              <a:t/>
            </a:r>
            <a:endParaRPr/>
          </a:p>
        </p:txBody>
      </p:sp>
      <p:graphicFrame>
        <p:nvGraphicFramePr>
          <p:cNvPr id="312" name="Shape 312"/>
          <p:cNvGraphicFramePr/>
          <p:nvPr/>
        </p:nvGraphicFramePr>
        <p:xfrm>
          <a:off x="1497575" y="3182350"/>
          <a:ext cx="3000000" cy="3000000"/>
        </p:xfrm>
        <a:graphic>
          <a:graphicData uri="http://schemas.openxmlformats.org/drawingml/2006/table">
            <a:tbl>
              <a:tblPr>
                <a:noFill/>
                <a:tableStyleId>{2B0ABD38-BED0-48B2-9DA3-6354EC354A3C}</a:tableStyleId>
              </a:tblPr>
              <a:tblGrid>
                <a:gridCol w="1487400"/>
                <a:gridCol w="1325950"/>
                <a:gridCol w="3677200"/>
              </a:tblGrid>
              <a:tr h="365075">
                <a:tc>
                  <a:txBody>
                    <a:bodyPr>
                      <a:noAutofit/>
                    </a:bodyPr>
                    <a:lstStyle/>
                    <a:p>
                      <a:pPr indent="0" lvl="0" marL="0">
                        <a:spcBef>
                          <a:spcPts val="0"/>
                        </a:spcBef>
                        <a:buNone/>
                      </a:pPr>
                      <a:r>
                        <a:rPr b="1" lang="en-GB" sz="1200">
                          <a:latin typeface="Nunito"/>
                          <a:ea typeface="Nunito"/>
                          <a:cs typeface="Nunito"/>
                          <a:sym typeface="Nunito"/>
                        </a:rPr>
                        <a:t>Tipo de Tienda</a:t>
                      </a:r>
                    </a:p>
                  </a:txBody>
                  <a:tcPr marT="91425" marB="91425" marR="91425" marL="91425"/>
                </a:tc>
                <a:tc>
                  <a:txBody>
                    <a:bodyPr>
                      <a:noAutofit/>
                    </a:bodyPr>
                    <a:lstStyle/>
                    <a:p>
                      <a:pPr indent="0" lvl="0" marL="0">
                        <a:spcBef>
                          <a:spcPts val="0"/>
                        </a:spcBef>
                        <a:buNone/>
                      </a:pPr>
                      <a:r>
                        <a:rPr b="1" lang="en-GB" sz="1200">
                          <a:latin typeface="Nunito"/>
                          <a:ea typeface="Nunito"/>
                          <a:cs typeface="Nunito"/>
                          <a:sym typeface="Nunito"/>
                        </a:rPr>
                        <a:t>Rendimiento vs media</a:t>
                      </a:r>
                    </a:p>
                  </a:txBody>
                  <a:tcPr marT="91425" marB="91425" marR="91425" marL="91425"/>
                </a:tc>
                <a:tc>
                  <a:txBody>
                    <a:bodyPr>
                      <a:noAutofit/>
                    </a:bodyPr>
                    <a:lstStyle/>
                    <a:p>
                      <a:pPr indent="0" lvl="0" marL="0">
                        <a:spcBef>
                          <a:spcPts val="0"/>
                        </a:spcBef>
                        <a:buNone/>
                      </a:pPr>
                      <a:r>
                        <a:rPr b="1" lang="en-GB" sz="1200">
                          <a:latin typeface="Nunito"/>
                          <a:ea typeface="Nunito"/>
                          <a:cs typeface="Nunito"/>
                          <a:sym typeface="Nunito"/>
                        </a:rPr>
                        <a:t>Conclusión</a:t>
                      </a:r>
                    </a:p>
                  </a:txBody>
                  <a:tcPr marT="91425" marB="91425" marR="91425" marL="91425"/>
                </a:tc>
              </a:tr>
              <a:tr h="354475">
                <a:tc>
                  <a:txBody>
                    <a:bodyPr>
                      <a:noAutofit/>
                    </a:bodyPr>
                    <a:lstStyle/>
                    <a:p>
                      <a:pPr indent="0" lvl="0" marL="0" algn="ctr">
                        <a:spcBef>
                          <a:spcPts val="0"/>
                        </a:spcBef>
                        <a:buNone/>
                      </a:pPr>
                      <a:r>
                        <a:rPr lang="en-GB" sz="1200">
                          <a:latin typeface="Nunito"/>
                          <a:ea typeface="Nunito"/>
                          <a:cs typeface="Nunito"/>
                          <a:sym typeface="Nunito"/>
                        </a:rPr>
                        <a:t>A (Grande)</a:t>
                      </a:r>
                    </a:p>
                  </a:txBody>
                  <a:tcPr marT="91425" marB="91425" marR="91425" marL="91425"/>
                </a:tc>
                <a:tc>
                  <a:txBody>
                    <a:bodyPr>
                      <a:noAutofit/>
                    </a:bodyPr>
                    <a:lstStyle/>
                    <a:p>
                      <a:pPr indent="0" lvl="0" marL="0" algn="ctr">
                        <a:spcBef>
                          <a:spcPts val="0"/>
                        </a:spcBef>
                        <a:buNone/>
                      </a:pPr>
                      <a:r>
                        <a:rPr lang="en-GB" sz="1200">
                          <a:latin typeface="Nunito"/>
                          <a:ea typeface="Nunito"/>
                          <a:cs typeface="Nunito"/>
                          <a:sym typeface="Nunito"/>
                        </a:rPr>
                        <a:t>-36.7%</a:t>
                      </a:r>
                    </a:p>
                  </a:txBody>
                  <a:tcPr marT="91425" marB="91425" marR="91425" marL="91425"/>
                </a:tc>
                <a:tc>
                  <a:txBody>
                    <a:bodyPr>
                      <a:noAutofit/>
                    </a:bodyPr>
                    <a:lstStyle/>
                    <a:p>
                      <a:pPr indent="0" lvl="0" marL="0">
                        <a:spcBef>
                          <a:spcPts val="0"/>
                        </a:spcBef>
                        <a:buNone/>
                      </a:pPr>
                      <a:r>
                        <a:rPr lang="en-GB" sz="1200">
                          <a:latin typeface="Nunito"/>
                          <a:ea typeface="Nunito"/>
                          <a:cs typeface="Nunito"/>
                          <a:sym typeface="Nunito"/>
                        </a:rPr>
                        <a:t>El rendimiento es el más bajo de los tres.</a:t>
                      </a:r>
                    </a:p>
                  </a:txBody>
                  <a:tcPr marT="91425" marB="91425" marR="91425" marL="91425"/>
                </a:tc>
              </a:tr>
              <a:tr h="354475">
                <a:tc>
                  <a:txBody>
                    <a:bodyPr>
                      <a:noAutofit/>
                    </a:bodyPr>
                    <a:lstStyle/>
                    <a:p>
                      <a:pPr indent="0" lvl="0" marL="0" algn="ctr">
                        <a:spcBef>
                          <a:spcPts val="0"/>
                        </a:spcBef>
                        <a:buNone/>
                      </a:pPr>
                      <a:r>
                        <a:rPr lang="en-GB" sz="1200">
                          <a:latin typeface="Nunito"/>
                          <a:ea typeface="Nunito"/>
                          <a:cs typeface="Nunito"/>
                          <a:sym typeface="Nunito"/>
                        </a:rPr>
                        <a:t>B (Mediana)</a:t>
                      </a:r>
                    </a:p>
                  </a:txBody>
                  <a:tcPr marT="91425" marB="91425" marR="91425" marL="91425"/>
                </a:tc>
                <a:tc>
                  <a:txBody>
                    <a:bodyPr>
                      <a:noAutofit/>
                    </a:bodyPr>
                    <a:lstStyle/>
                    <a:p>
                      <a:pPr indent="0" lvl="0" marL="0" algn="ctr">
                        <a:spcBef>
                          <a:spcPts val="0"/>
                        </a:spcBef>
                        <a:buNone/>
                      </a:pPr>
                      <a:r>
                        <a:rPr lang="en-GB" sz="1200">
                          <a:latin typeface="Nunito"/>
                          <a:ea typeface="Nunito"/>
                          <a:cs typeface="Nunito"/>
                          <a:sym typeface="Nunito"/>
                        </a:rPr>
                        <a:t>6.1 %</a:t>
                      </a:r>
                    </a:p>
                  </a:txBody>
                  <a:tcPr marT="91425" marB="91425" marR="91425" marL="91425"/>
                </a:tc>
                <a:tc>
                  <a:txBody>
                    <a:bodyPr>
                      <a:noAutofit/>
                    </a:bodyPr>
                    <a:lstStyle/>
                    <a:p>
                      <a:pPr indent="0" lvl="0" marL="0">
                        <a:spcBef>
                          <a:spcPts val="0"/>
                        </a:spcBef>
                        <a:buNone/>
                      </a:pPr>
                      <a:r>
                        <a:rPr lang="en-GB" sz="1200">
                          <a:latin typeface="Nunito"/>
                          <a:ea typeface="Nunito"/>
                          <a:cs typeface="Nunito"/>
                          <a:sym typeface="Nunito"/>
                        </a:rPr>
                        <a:t>Esta ligeramente arriba del caso medio.</a:t>
                      </a:r>
                    </a:p>
                  </a:txBody>
                  <a:tcPr marT="91425" marB="91425" marR="91425" marL="91425"/>
                </a:tc>
              </a:tr>
              <a:tr h="354475">
                <a:tc>
                  <a:txBody>
                    <a:bodyPr>
                      <a:noAutofit/>
                    </a:bodyPr>
                    <a:lstStyle/>
                    <a:p>
                      <a:pPr indent="0" lvl="0" marL="0" algn="ctr">
                        <a:spcBef>
                          <a:spcPts val="0"/>
                        </a:spcBef>
                        <a:buNone/>
                      </a:pPr>
                      <a:r>
                        <a:rPr lang="en-GB" sz="1200">
                          <a:latin typeface="Nunito"/>
                          <a:ea typeface="Nunito"/>
                          <a:cs typeface="Nunito"/>
                          <a:sym typeface="Nunito"/>
                        </a:rPr>
                        <a:t>C (Chica)</a:t>
                      </a:r>
                    </a:p>
                  </a:txBody>
                  <a:tcPr marT="91425" marB="91425" marR="91425" marL="91425"/>
                </a:tc>
                <a:tc>
                  <a:txBody>
                    <a:bodyPr>
                      <a:noAutofit/>
                    </a:bodyPr>
                    <a:lstStyle/>
                    <a:p>
                      <a:pPr indent="0" lvl="0" marL="0" algn="ctr">
                        <a:spcBef>
                          <a:spcPts val="0"/>
                        </a:spcBef>
                        <a:buNone/>
                      </a:pPr>
                      <a:r>
                        <a:rPr lang="en-GB" sz="1200">
                          <a:latin typeface="Nunito"/>
                          <a:ea typeface="Nunito"/>
                          <a:cs typeface="Nunito"/>
                          <a:sym typeface="Nunito"/>
                        </a:rPr>
                        <a:t>49.0 %</a:t>
                      </a:r>
                    </a:p>
                  </a:txBody>
                  <a:tcPr marT="91425" marB="91425" marR="91425" marL="91425"/>
                </a:tc>
                <a:tc>
                  <a:txBody>
                    <a:bodyPr>
                      <a:noAutofit/>
                    </a:bodyPr>
                    <a:lstStyle/>
                    <a:p>
                      <a:pPr indent="0" lvl="0" marL="0">
                        <a:spcBef>
                          <a:spcPts val="0"/>
                        </a:spcBef>
                        <a:buNone/>
                      </a:pPr>
                      <a:r>
                        <a:rPr lang="en-GB" sz="1200">
                          <a:latin typeface="Nunito"/>
                          <a:ea typeface="Nunito"/>
                          <a:cs typeface="Nunito"/>
                          <a:sym typeface="Nunito"/>
                        </a:rPr>
                        <a:t>El rendimiento es mucho mayor que el medio.</a:t>
                      </a:r>
                    </a:p>
                  </a:txBody>
                  <a:tcPr marT="91425" marB="91425" marR="91425" marL="91425"/>
                </a:tc>
              </a:tr>
            </a:tbl>
          </a:graphicData>
        </a:graphic>
      </p:graphicFrame>
      <p:pic>
        <p:nvPicPr>
          <p:cNvPr id="313" name="Shape 313"/>
          <p:cNvPicPr preferRelativeResize="0"/>
          <p:nvPr/>
        </p:nvPicPr>
        <p:blipFill>
          <a:blip r:embed="rId4">
            <a:alphaModFix/>
          </a:blip>
          <a:stretch>
            <a:fillRect/>
          </a:stretch>
        </p:blipFill>
        <p:spPr>
          <a:xfrm>
            <a:off x="3958488" y="3818600"/>
            <a:ext cx="259132" cy="148325"/>
          </a:xfrm>
          <a:prstGeom prst="rect">
            <a:avLst/>
          </a:prstGeom>
          <a:noFill/>
          <a:ln>
            <a:noFill/>
          </a:ln>
        </p:spPr>
      </p:pic>
      <p:pic>
        <p:nvPicPr>
          <p:cNvPr id="314" name="Shape 314"/>
          <p:cNvPicPr preferRelativeResize="0"/>
          <p:nvPr/>
        </p:nvPicPr>
        <p:blipFill>
          <a:blip r:embed="rId5">
            <a:alphaModFix/>
          </a:blip>
          <a:stretch>
            <a:fillRect/>
          </a:stretch>
        </p:blipFill>
        <p:spPr>
          <a:xfrm>
            <a:off x="4027900" y="4212500"/>
            <a:ext cx="120330" cy="148325"/>
          </a:xfrm>
          <a:prstGeom prst="rect">
            <a:avLst/>
          </a:prstGeom>
          <a:noFill/>
          <a:ln>
            <a:noFill/>
          </a:ln>
        </p:spPr>
      </p:pic>
      <p:pic>
        <p:nvPicPr>
          <p:cNvPr id="315" name="Shape 315"/>
          <p:cNvPicPr preferRelativeResize="0"/>
          <p:nvPr/>
        </p:nvPicPr>
        <p:blipFill>
          <a:blip r:embed="rId5">
            <a:alphaModFix/>
          </a:blip>
          <a:stretch>
            <a:fillRect/>
          </a:stretch>
        </p:blipFill>
        <p:spPr>
          <a:xfrm>
            <a:off x="4036337" y="4550125"/>
            <a:ext cx="120330" cy="14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Análisis General</a:t>
            </a:r>
          </a:p>
        </p:txBody>
      </p:sp>
      <p:sp>
        <p:nvSpPr>
          <p:cNvPr id="321" name="Shape 321"/>
          <p:cNvSpPr txBox="1"/>
          <p:nvPr>
            <p:ph idx="1" type="body"/>
          </p:nvPr>
        </p:nvSpPr>
        <p:spPr>
          <a:xfrm>
            <a:off x="1174800" y="1079775"/>
            <a:ext cx="7159500" cy="8979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b="1" lang="en-GB"/>
              <a:t>Relación de covariables con tiendas</a:t>
            </a:r>
          </a:p>
          <a:p>
            <a:pPr indent="0" lvl="0" marL="0">
              <a:lnSpc>
                <a:spcPct val="100000"/>
              </a:lnSpc>
              <a:spcBef>
                <a:spcPts val="0"/>
              </a:spcBef>
              <a:spcAft>
                <a:spcPts val="0"/>
              </a:spcAft>
              <a:buNone/>
            </a:pPr>
            <a:r>
              <a:rPr lang="en-GB"/>
              <a:t>Para encontrar la relación de las variables con las tiendas se ejecutó un </a:t>
            </a:r>
            <a:r>
              <a:rPr lang="en-GB" u="sng">
                <a:solidFill>
                  <a:schemeClr val="hlink"/>
                </a:solidFill>
                <a:hlinkClick r:id="rId3"/>
              </a:rPr>
              <a:t>modelo dinámico</a:t>
            </a:r>
            <a:r>
              <a:rPr lang="en-GB"/>
              <a:t> para cada una. Se eligen variables relevantes, como la temperatura.</a:t>
            </a:r>
          </a:p>
          <a:p>
            <a:pPr indent="0" lvl="0" marL="0" rtl="0">
              <a:lnSpc>
                <a:spcPct val="100000"/>
              </a:lnSpc>
              <a:spcBef>
                <a:spcPts val="0"/>
              </a:spcBef>
              <a:spcAft>
                <a:spcPts val="0"/>
              </a:spcAft>
              <a:buNone/>
            </a:pPr>
            <a:r>
              <a:rPr lang="en-GB"/>
              <a:t>La temperatura tiene relaciones diferentes con cada tienda. Esto puede ser consecuencia de la región donde se encuentren éstas.</a:t>
            </a:r>
          </a:p>
          <a:p>
            <a:pPr indent="0" lvl="0" marL="0" rtl="0">
              <a:spcBef>
                <a:spcPts val="0"/>
              </a:spcBef>
              <a:buNone/>
            </a:pPr>
            <a:r>
              <a:t/>
            </a:r>
            <a:endParaRPr/>
          </a:p>
          <a:p>
            <a:pPr indent="0" lvl="0" marL="0" rtl="0">
              <a:spcBef>
                <a:spcPts val="0"/>
              </a:spcBef>
              <a:buNone/>
            </a:pPr>
            <a:r>
              <a:t/>
            </a:r>
            <a:endParaRPr/>
          </a:p>
        </p:txBody>
      </p:sp>
      <p:sp>
        <p:nvSpPr>
          <p:cNvPr id="322" name="Shape 322"/>
          <p:cNvSpPr txBox="1"/>
          <p:nvPr>
            <p:ph idx="1" type="body"/>
          </p:nvPr>
        </p:nvSpPr>
        <p:spPr>
          <a:xfrm>
            <a:off x="1706400" y="4548250"/>
            <a:ext cx="5731200" cy="576300"/>
          </a:xfrm>
          <a:prstGeom prst="rect">
            <a:avLst/>
          </a:prstGeom>
        </p:spPr>
        <p:txBody>
          <a:bodyPr anchorCtr="0" anchor="t" bIns="91425" lIns="91425" rIns="91425" wrap="square" tIns="91425">
            <a:noAutofit/>
          </a:bodyPr>
          <a:lstStyle/>
          <a:p>
            <a:pPr indent="0" lvl="0" marL="0" rtl="0">
              <a:spcBef>
                <a:spcPts val="0"/>
              </a:spcBef>
              <a:buNone/>
            </a:pPr>
            <a:r>
              <a:rPr i="1" lang="en-GB" sz="1100"/>
              <a:t>*</a:t>
            </a:r>
            <a:r>
              <a:rPr b="1" i="1" lang="en-GB" sz="1100"/>
              <a:t>Nota</a:t>
            </a:r>
            <a:r>
              <a:rPr i="1" lang="en-GB" sz="1100"/>
              <a:t>: Entre mayor o menor a cero sea la relación es más positiva o negativa y si se acerca a cero no hay relación</a:t>
            </a:r>
          </a:p>
          <a:p>
            <a:pPr indent="0" lvl="0" marL="0" rtl="0">
              <a:spcBef>
                <a:spcPts val="0"/>
              </a:spcBef>
              <a:buNone/>
            </a:pPr>
            <a:r>
              <a:t/>
            </a:r>
            <a:endParaRPr/>
          </a:p>
          <a:p>
            <a:pPr indent="0" lvl="0" marL="0" rtl="0">
              <a:spcBef>
                <a:spcPts val="0"/>
              </a:spcBef>
              <a:buNone/>
            </a:pPr>
            <a:r>
              <a:t/>
            </a:r>
            <a:endParaRPr/>
          </a:p>
        </p:txBody>
      </p:sp>
      <p:pic>
        <p:nvPicPr>
          <p:cNvPr id="323" name="Shape 323"/>
          <p:cNvPicPr preferRelativeResize="0"/>
          <p:nvPr/>
        </p:nvPicPr>
        <p:blipFill>
          <a:blip r:embed="rId4">
            <a:alphaModFix/>
          </a:blip>
          <a:stretch>
            <a:fillRect/>
          </a:stretch>
        </p:blipFill>
        <p:spPr>
          <a:xfrm>
            <a:off x="2195150" y="2324600"/>
            <a:ext cx="4160975" cy="2298250"/>
          </a:xfrm>
          <a:prstGeom prst="rect">
            <a:avLst/>
          </a:prstGeom>
          <a:noFill/>
          <a:ln>
            <a:noFill/>
          </a:ln>
        </p:spPr>
      </p:pic>
      <p:pic>
        <p:nvPicPr>
          <p:cNvPr id="324" name="Shape 324"/>
          <p:cNvPicPr preferRelativeResize="0"/>
          <p:nvPr/>
        </p:nvPicPr>
        <p:blipFill>
          <a:blip r:embed="rId5">
            <a:alphaModFix/>
          </a:blip>
          <a:stretch>
            <a:fillRect/>
          </a:stretch>
        </p:blipFill>
        <p:spPr>
          <a:xfrm>
            <a:off x="6205250" y="3397650"/>
            <a:ext cx="427331" cy="319425"/>
          </a:xfrm>
          <a:prstGeom prst="rect">
            <a:avLst/>
          </a:prstGeom>
          <a:noFill/>
          <a:ln>
            <a:noFill/>
          </a:ln>
        </p:spPr>
      </p:pic>
      <p:pic>
        <p:nvPicPr>
          <p:cNvPr id="325" name="Shape 325"/>
          <p:cNvPicPr preferRelativeResize="0"/>
          <p:nvPr/>
        </p:nvPicPr>
        <p:blipFill>
          <a:blip r:embed="rId6">
            <a:alphaModFix/>
          </a:blip>
          <a:stretch>
            <a:fillRect/>
          </a:stretch>
        </p:blipFill>
        <p:spPr>
          <a:xfrm>
            <a:off x="6289350" y="2789576"/>
            <a:ext cx="259125" cy="319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Análisis General</a:t>
            </a:r>
          </a:p>
        </p:txBody>
      </p:sp>
      <p:pic>
        <p:nvPicPr>
          <p:cNvPr id="331" name="Shape 331"/>
          <p:cNvPicPr preferRelativeResize="0"/>
          <p:nvPr/>
        </p:nvPicPr>
        <p:blipFill>
          <a:blip r:embed="rId3">
            <a:alphaModFix/>
          </a:blip>
          <a:stretch>
            <a:fillRect/>
          </a:stretch>
        </p:blipFill>
        <p:spPr>
          <a:xfrm>
            <a:off x="2122376" y="2261750"/>
            <a:ext cx="4364675" cy="2416150"/>
          </a:xfrm>
          <a:prstGeom prst="rect">
            <a:avLst/>
          </a:prstGeom>
          <a:noFill/>
          <a:ln>
            <a:noFill/>
          </a:ln>
        </p:spPr>
      </p:pic>
      <p:pic>
        <p:nvPicPr>
          <p:cNvPr id="332" name="Shape 332"/>
          <p:cNvPicPr preferRelativeResize="0"/>
          <p:nvPr/>
        </p:nvPicPr>
        <p:blipFill>
          <a:blip r:embed="rId4">
            <a:alphaModFix/>
          </a:blip>
          <a:stretch>
            <a:fillRect/>
          </a:stretch>
        </p:blipFill>
        <p:spPr>
          <a:xfrm>
            <a:off x="6289350" y="3492025"/>
            <a:ext cx="427331" cy="319425"/>
          </a:xfrm>
          <a:prstGeom prst="rect">
            <a:avLst/>
          </a:prstGeom>
          <a:noFill/>
          <a:ln>
            <a:noFill/>
          </a:ln>
        </p:spPr>
      </p:pic>
      <p:pic>
        <p:nvPicPr>
          <p:cNvPr id="333" name="Shape 333"/>
          <p:cNvPicPr preferRelativeResize="0"/>
          <p:nvPr/>
        </p:nvPicPr>
        <p:blipFill>
          <a:blip r:embed="rId5">
            <a:alphaModFix/>
          </a:blip>
          <a:stretch>
            <a:fillRect/>
          </a:stretch>
        </p:blipFill>
        <p:spPr>
          <a:xfrm>
            <a:off x="6373450" y="2844626"/>
            <a:ext cx="259125" cy="319424"/>
          </a:xfrm>
          <a:prstGeom prst="rect">
            <a:avLst/>
          </a:prstGeom>
          <a:noFill/>
          <a:ln>
            <a:noFill/>
          </a:ln>
        </p:spPr>
      </p:pic>
      <p:sp>
        <p:nvSpPr>
          <p:cNvPr id="334" name="Shape 334"/>
          <p:cNvSpPr txBox="1"/>
          <p:nvPr>
            <p:ph idx="1" type="body"/>
          </p:nvPr>
        </p:nvSpPr>
        <p:spPr>
          <a:xfrm>
            <a:off x="1174800" y="1079775"/>
            <a:ext cx="7159500" cy="8979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b="1" lang="en-GB"/>
              <a:t>Relación de covariables con tiendas</a:t>
            </a:r>
          </a:p>
          <a:p>
            <a:pPr indent="0" lvl="0" marL="0" rtl="0">
              <a:spcBef>
                <a:spcPts val="0"/>
              </a:spcBef>
              <a:buNone/>
            </a:pPr>
            <a:r>
              <a:rPr lang="en-GB"/>
              <a:t>La relación con el índice de precios es, como la temperatura, altamente variable entre tiendas. Quizás pueda deberse al nivel socioeconómico de la región donde están.</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Análisis General</a:t>
            </a:r>
          </a:p>
          <a:p>
            <a:pPr indent="0" lvl="0" marL="0">
              <a:spcBef>
                <a:spcPts val="0"/>
              </a:spcBef>
              <a:buNone/>
            </a:pPr>
            <a:r>
              <a:rPr lang="en-GB" sz="1300">
                <a:latin typeface="Nunito"/>
                <a:ea typeface="Nunito"/>
                <a:cs typeface="Nunito"/>
                <a:sym typeface="Nunito"/>
              </a:rPr>
              <a:t>Relación de las ventas con las promociones</a:t>
            </a:r>
          </a:p>
          <a:p>
            <a:pPr indent="0" lvl="0" marL="0" rtl="0">
              <a:spcBef>
                <a:spcPts val="0"/>
              </a:spcBef>
              <a:buNone/>
            </a:pPr>
            <a:r>
              <a:rPr b="0" lang="en-GB" sz="1300">
                <a:latin typeface="Nunito"/>
                <a:ea typeface="Nunito"/>
                <a:cs typeface="Nunito"/>
                <a:sym typeface="Nunito"/>
              </a:rPr>
              <a:t>Las promociones únicamente tuvieron relación significativa con la tienda 42.</a:t>
            </a:r>
          </a:p>
        </p:txBody>
      </p:sp>
      <p:pic>
        <p:nvPicPr>
          <p:cNvPr id="340" name="Shape 340"/>
          <p:cNvPicPr preferRelativeResize="0"/>
          <p:nvPr/>
        </p:nvPicPr>
        <p:blipFill>
          <a:blip r:embed="rId3">
            <a:alphaModFix/>
          </a:blip>
          <a:stretch>
            <a:fillRect/>
          </a:stretch>
        </p:blipFill>
        <p:spPr>
          <a:xfrm>
            <a:off x="356875" y="1750275"/>
            <a:ext cx="2946275" cy="1630975"/>
          </a:xfrm>
          <a:prstGeom prst="rect">
            <a:avLst/>
          </a:prstGeom>
          <a:noFill/>
          <a:ln>
            <a:noFill/>
          </a:ln>
        </p:spPr>
      </p:pic>
      <p:pic>
        <p:nvPicPr>
          <p:cNvPr id="341" name="Shape 341"/>
          <p:cNvPicPr preferRelativeResize="0"/>
          <p:nvPr/>
        </p:nvPicPr>
        <p:blipFill>
          <a:blip r:embed="rId4">
            <a:alphaModFix/>
          </a:blip>
          <a:stretch>
            <a:fillRect/>
          </a:stretch>
        </p:blipFill>
        <p:spPr>
          <a:xfrm>
            <a:off x="3159700" y="1750274"/>
            <a:ext cx="2946275" cy="1630979"/>
          </a:xfrm>
          <a:prstGeom prst="rect">
            <a:avLst/>
          </a:prstGeom>
          <a:noFill/>
          <a:ln>
            <a:noFill/>
          </a:ln>
        </p:spPr>
      </p:pic>
      <p:pic>
        <p:nvPicPr>
          <p:cNvPr id="342" name="Shape 342"/>
          <p:cNvPicPr preferRelativeResize="0"/>
          <p:nvPr/>
        </p:nvPicPr>
        <p:blipFill>
          <a:blip r:embed="rId5">
            <a:alphaModFix/>
          </a:blip>
          <a:stretch>
            <a:fillRect/>
          </a:stretch>
        </p:blipFill>
        <p:spPr>
          <a:xfrm>
            <a:off x="5988000" y="1760838"/>
            <a:ext cx="2908116" cy="1609850"/>
          </a:xfrm>
          <a:prstGeom prst="rect">
            <a:avLst/>
          </a:prstGeom>
          <a:noFill/>
          <a:ln>
            <a:noFill/>
          </a:ln>
        </p:spPr>
      </p:pic>
      <p:pic>
        <p:nvPicPr>
          <p:cNvPr id="343" name="Shape 343"/>
          <p:cNvPicPr preferRelativeResize="0"/>
          <p:nvPr/>
        </p:nvPicPr>
        <p:blipFill>
          <a:blip r:embed="rId6">
            <a:alphaModFix/>
          </a:blip>
          <a:stretch>
            <a:fillRect/>
          </a:stretch>
        </p:blipFill>
        <p:spPr>
          <a:xfrm>
            <a:off x="1809400" y="3370675"/>
            <a:ext cx="2908116" cy="1609850"/>
          </a:xfrm>
          <a:prstGeom prst="rect">
            <a:avLst/>
          </a:prstGeom>
          <a:noFill/>
          <a:ln>
            <a:noFill/>
          </a:ln>
        </p:spPr>
      </p:pic>
      <p:pic>
        <p:nvPicPr>
          <p:cNvPr id="344" name="Shape 344"/>
          <p:cNvPicPr preferRelativeResize="0"/>
          <p:nvPr/>
        </p:nvPicPr>
        <p:blipFill>
          <a:blip r:embed="rId7">
            <a:alphaModFix/>
          </a:blip>
          <a:stretch>
            <a:fillRect/>
          </a:stretch>
        </p:blipFill>
        <p:spPr>
          <a:xfrm>
            <a:off x="4759816" y="3370675"/>
            <a:ext cx="2908116" cy="160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