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036E-4DB0-448F-92A5-2A302AF0E985}" type="datetimeFigureOut">
              <a:rPr lang="es-CL" smtClean="0"/>
              <a:t>02-05-2018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72AAD-75C1-408C-86E3-6C943BF686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47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35CC951-9A8A-4412-83DA-EC17E748D044}" type="datetime1">
              <a:rPr lang="es-CL" smtClean="0"/>
              <a:t>02-05-2018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L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54D7-EFB0-4403-8C8A-14E15B8F22D4}" type="datetime1">
              <a:rPr lang="es-CL" smtClean="0"/>
              <a:t>02-05-2018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555-8050-454A-9A6E-463B00A51D02}" type="datetime1">
              <a:rPr lang="es-CL" smtClean="0"/>
              <a:t>02-05-2018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135F76-7877-4AD4-AC3C-98D6D1E68E01}" type="datetime1">
              <a:rPr lang="es-CL" smtClean="0"/>
              <a:t>02-05-2018</a:t>
            </a:fld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3ACCBD-B044-4691-BC6C-53D93C6ECE98}" type="datetime1">
              <a:rPr lang="es-CL" smtClean="0"/>
              <a:t>02-05-2018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L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D2C6-7C22-4682-8D18-491158DD1513}" type="datetime1">
              <a:rPr lang="es-CL" smtClean="0"/>
              <a:t>02-05-2018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F45-AC0D-442B-97E1-B8375DDF628F}" type="datetime1">
              <a:rPr lang="es-CL" smtClean="0"/>
              <a:t>02-05-2018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EDF123-DE8A-4890-8743-6F4AA191F4D5}" type="datetime1">
              <a:rPr lang="es-CL" smtClean="0"/>
              <a:t>02-05-2018</a:t>
            </a:fld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7972-8A61-47EF-B076-6473B1C30AF0}" type="datetime1">
              <a:rPr lang="es-CL" smtClean="0"/>
              <a:t>02-05-2018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FDCDD-F837-470F-8E81-CDB482D8081F}" type="datetime1">
              <a:rPr lang="es-CL" smtClean="0"/>
              <a:t>02-05-2018</a:t>
            </a:fld>
            <a:endParaRPr lang="es-CL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8FC605-9882-4051-B196-AB7F5EABD231}" type="datetime1">
              <a:rPr lang="es-CL" smtClean="0"/>
              <a:t>02-05-2018</a:t>
            </a:fld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DD3593-6ACA-45BC-917C-828F6BAD3D7D}" type="datetime1">
              <a:rPr lang="es-CL" smtClean="0"/>
              <a:t>02-05-2018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C08A69-7F65-45C0-8ACB-E7A7CA3B561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de </a:t>
            </a:r>
            <a:r>
              <a:rPr lang="en-US" dirty="0" err="1"/>
              <a:t>Econometría</a:t>
            </a:r>
            <a:r>
              <a:rPr lang="en-US" dirty="0"/>
              <a:t> de Series de </a:t>
            </a:r>
            <a:r>
              <a:rPr lang="en-US" dirty="0" err="1"/>
              <a:t>Tiempo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CEPAL 2018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Raimundo</a:t>
            </a:r>
            <a:r>
              <a:rPr lang="en-US" dirty="0"/>
              <a:t> Soto</a:t>
            </a:r>
          </a:p>
          <a:p>
            <a:r>
              <a:rPr lang="en-US" dirty="0"/>
              <a:t>Juan Ignacio </a:t>
            </a:r>
            <a:r>
              <a:rPr lang="en-US" dirty="0" err="1"/>
              <a:t>Urquiza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 con Tendencia Estocástica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Así, la predicción </a:t>
                </a:r>
                <a:r>
                  <a:rPr lang="es-CL" dirty="0"/>
                  <a:t>“s” pasos </a:t>
                </a:r>
                <a:r>
                  <a:rPr lang="es-CL" dirty="0" smtClean="0"/>
                  <a:t>adelante es:</a:t>
                </a:r>
              </a:p>
              <a:p>
                <a:endParaRPr lang="es-C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r>
                        <a:rPr lang="es-CL" i="1">
                          <a:latin typeface="Cambria Math"/>
                        </a:rPr>
                        <m:t>𝑠</m:t>
                      </m:r>
                      <m:r>
                        <a:rPr lang="es-CL" i="1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s-CL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s-CL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/>
                            </a:rPr>
                            <m:t>+…</m:t>
                          </m:r>
                        </m:e>
                      </m:d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s-CL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s-CL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+2</m:t>
                              </m:r>
                            </m:sub>
                          </m:sSub>
                          <m:r>
                            <a:rPr lang="es-CL" i="1">
                              <a:latin typeface="Cambria Math"/>
                            </a:rPr>
                            <m:t>+…</m:t>
                          </m:r>
                        </m:e>
                      </m:d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Depende de la </a:t>
                </a:r>
                <a:r>
                  <a:rPr lang="es-CL" dirty="0"/>
                  <a:t>posición inicial de la </a:t>
                </a:r>
                <a:r>
                  <a:rPr lang="es-CL" dirty="0" smtClean="0"/>
                  <a:t>serie </a:t>
                </a:r>
              </a:p>
              <a:p>
                <a:pPr lvl="1"/>
                <a:r>
                  <a:rPr lang="es-CL" dirty="0" smtClean="0"/>
                  <a:t>El </a:t>
                </a:r>
                <a:r>
                  <a:rPr lang="es-CL" dirty="0"/>
                  <a:t>intercepto en modelos de variables </a:t>
                </a:r>
                <a:r>
                  <a:rPr lang="es-CL" dirty="0" smtClean="0"/>
                  <a:t>con tendencia determinística es </a:t>
                </a:r>
                <a:r>
                  <a:rPr lang="es-CL" dirty="0"/>
                  <a:t>fijo (</a:t>
                </a:r>
                <a:r>
                  <a:rPr lang="es-CL" dirty="0" smtClean="0"/>
                  <a:t>α).</a:t>
                </a:r>
                <a:endParaRPr lang="es-CL" dirty="0"/>
              </a:p>
              <a:p>
                <a:r>
                  <a:rPr lang="es-CL" dirty="0"/>
                  <a:t>Si δ no es cero, la serie integrada tiene tasa de crecimiento </a:t>
                </a:r>
                <a:r>
                  <a:rPr lang="es-CL" dirty="0" smtClean="0"/>
                  <a:t>estocástica</a:t>
                </a:r>
                <a:r>
                  <a:rPr lang="es-CL" dirty="0"/>
                  <a:t>. </a:t>
                </a:r>
              </a:p>
              <a:p>
                <a:r>
                  <a:rPr lang="es-CL" dirty="0" smtClean="0"/>
                  <a:t>La </a:t>
                </a:r>
                <a:r>
                  <a:rPr lang="es-CL" dirty="0"/>
                  <a:t>historia de las innovaciones </a:t>
                </a:r>
                <a:r>
                  <a:rPr lang="es-CL" dirty="0" smtClean="0"/>
                  <a:t>afecta </a:t>
                </a:r>
                <a:r>
                  <a:rPr lang="es-CL" dirty="0"/>
                  <a:t>permanentemente el nivel de la </a:t>
                </a:r>
                <a:r>
                  <a:rPr lang="es-CL" dirty="0" smtClean="0"/>
                  <a:t>variable. 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b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30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11</a:t>
            </a:fld>
            <a:endParaRPr lang="es-C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336704" cy="444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9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 con Tendencia Determinística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 smtClean="0"/>
                  <a:t>Veamos ahora la incertidumbre de la predicción</a:t>
                </a:r>
              </a:p>
              <a:p>
                <a:endParaRPr lang="es-CL" dirty="0"/>
              </a:p>
              <a:p>
                <a:r>
                  <a:rPr lang="es-CL" dirty="0" smtClean="0"/>
                  <a:t>El error cometido al predecir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CL" dirty="0" smtClean="0"/>
                  <a:t> son producto de todos los shocks futuros que suceden entre </a:t>
                </a:r>
                <a:r>
                  <a:rPr lang="es-CL" i="1" dirty="0" smtClean="0"/>
                  <a:t>t</a:t>
                </a:r>
                <a:r>
                  <a:rPr lang="es-CL" dirty="0" smtClean="0"/>
                  <a:t> y </a:t>
                </a:r>
                <a:r>
                  <a:rPr lang="es-CL" i="1" dirty="0" err="1" smtClean="0"/>
                  <a:t>t+s</a:t>
                </a:r>
                <a:r>
                  <a:rPr lang="es-CL" i="1" dirty="0" smtClean="0"/>
                  <a:t> </a:t>
                </a:r>
                <a:r>
                  <a:rPr lang="es-CL" dirty="0" smtClean="0"/>
                  <a:t>y que no se han disipado</a:t>
                </a:r>
              </a:p>
              <a:p>
                <a:endParaRPr lang="es-CL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CL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  <m:r>
                          <a:rPr lang="es-CL" i="1">
                            <a:latin typeface="Cambria Math"/>
                          </a:rPr>
                          <m:t>−</m:t>
                        </m:r>
                        <m:r>
                          <a:rPr lang="es-CL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  <m:r>
                          <a:rPr lang="es-CL" i="1">
                            <a:latin typeface="Cambria Math"/>
                          </a:rPr>
                          <m:t>−</m:t>
                        </m:r>
                        <m:r>
                          <a:rPr lang="es-CL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dirty="0"/>
                  <a:t> +…</a:t>
                </a:r>
                <a:endParaRPr lang="es-CL" dirty="0"/>
              </a:p>
              <a:p>
                <a:endParaRPr lang="es-CL" i="1" dirty="0"/>
              </a:p>
              <a:p>
                <a:endParaRPr lang="es-CL" i="1" dirty="0" smtClean="0"/>
              </a:p>
              <a:p>
                <a:r>
                  <a:rPr lang="es-CL" dirty="0" smtClean="0"/>
                  <a:t>Tomamos la varianza pero recuerde que todos los shocks tienen igual varianza y son independientes entre si: la varianza de la</a:t>
                </a:r>
              </a:p>
              <a:p>
                <a:pPr marL="0" indent="0">
                  <a:buNone/>
                </a:pPr>
                <a:endParaRPr lang="es-CL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</a:rPr>
                        <m:t>𝑉</m:t>
                      </m:r>
                      <m:r>
                        <a:rPr lang="es-CL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s-CL" dirty="0"/>
                        <m:t> +…</m:t>
                      </m:r>
                      <m:r>
                        <m:rPr>
                          <m:nor/>
                        </m:rPr>
                        <a:rPr lang="es-CL" b="0" i="0" dirty="0" smtClean="0"/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45" t="-2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21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 con Tendencia Determinística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</a:rPr>
                        <m:t>𝑉</m:t>
                      </m:r>
                      <m:r>
                        <a:rPr lang="es-CL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</a:rPr>
                            <m:t>𝑠</m:t>
                          </m:r>
                          <m:r>
                            <a:rPr lang="es-CL" i="1">
                              <a:latin typeface="Cambria Math"/>
                            </a:rPr>
                            <m:t>−</m:t>
                          </m:r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s-CL" dirty="0"/>
                        <m:t> +…</m:t>
                      </m:r>
                      <m:r>
                        <m:rPr>
                          <m:nor/>
                        </m:rPr>
                        <a:rPr lang="es-CL" b="0" i="0" dirty="0" smtClean="0"/>
                        <m:t>)</m:t>
                      </m:r>
                    </m:oMath>
                  </m:oMathPara>
                </a14:m>
                <a:endParaRPr lang="es-CL" b="0" i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L" b="0" i="0" dirty="0" smtClean="0"/>
                        <m:t>=</m:t>
                      </m:r>
                      <m:sSup>
                        <m:sSupPr>
                          <m:ctrlPr>
                            <a:rPr lang="es-CL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L" b="0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s-CL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CL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s-CL" b="0" i="1" dirty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s-CL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L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dirty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s-CL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L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dirty="0" smtClean="0">
                              <a:latin typeface="Cambria Math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s-CL" b="0" dirty="0" smtClean="0"/>
              </a:p>
              <a:p>
                <a:pPr marL="0" indent="0">
                  <a:buNone/>
                </a:pPr>
                <a:endParaRPr lang="es-CL" dirty="0" smtClean="0"/>
              </a:p>
              <a:p>
                <a:r>
                  <a:rPr lang="es-CL" dirty="0" smtClean="0"/>
                  <a:t>La varianza de la predicción aumenta </a:t>
                </a:r>
                <a:r>
                  <a:rPr lang="es-CL" dirty="0"/>
                  <a:t>con </a:t>
                </a:r>
                <a:r>
                  <a:rPr lang="es-CL" i="1" dirty="0"/>
                  <a:t>s</a:t>
                </a:r>
                <a:r>
                  <a:rPr lang="es-CL" dirty="0"/>
                  <a:t> pero converge a un valor </a:t>
                </a:r>
                <a:r>
                  <a:rPr lang="es-CL" dirty="0" smtClean="0"/>
                  <a:t>finito porque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 smtClean="0"/>
                  <a:t> son una secuencia convergente (por eso se disipan)</a:t>
                </a:r>
              </a:p>
              <a:p>
                <a:endParaRPr lang="es-CL" dirty="0"/>
              </a:p>
              <a:p>
                <a:endParaRPr lang="es-CL" dirty="0"/>
              </a:p>
              <a:p>
                <a:pPr marL="0" indent="0">
                  <a:buNone/>
                </a:pPr>
                <a:endParaRPr lang="es-CL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2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99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 con Tendencia Estocástica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La varianza de la predicción aumenta </a:t>
                </a:r>
                <a:r>
                  <a:rPr lang="es-CL" dirty="0"/>
                  <a:t>con </a:t>
                </a:r>
                <a:r>
                  <a:rPr lang="es-CL" i="1" dirty="0"/>
                  <a:t>s</a:t>
                </a:r>
                <a:r>
                  <a:rPr lang="es-CL" dirty="0"/>
                  <a:t> pero </a:t>
                </a:r>
                <a:r>
                  <a:rPr lang="es-CL" dirty="0" smtClean="0"/>
                  <a:t>no converge </a:t>
                </a:r>
                <a:r>
                  <a:rPr lang="es-CL" dirty="0"/>
                  <a:t>a un valor </a:t>
                </a:r>
                <a:r>
                  <a:rPr lang="es-CL" dirty="0" smtClean="0"/>
                  <a:t>finito y se va a </a:t>
                </a:r>
                <a:r>
                  <a:rPr lang="es-CL" dirty="0" smtClean="0">
                    <a:sym typeface="WP MathA"/>
                  </a:rPr>
                  <a:t></a:t>
                </a:r>
              </a:p>
              <a:p>
                <a:endParaRPr lang="es-CL" dirty="0">
                  <a:sym typeface="WP MathA"/>
                </a:endParaRPr>
              </a:p>
              <a:p>
                <a:r>
                  <a:rPr lang="es-CL" dirty="0" smtClean="0">
                    <a:sym typeface="WP MathA"/>
                  </a:rPr>
                  <a:t>Encontrar la varianza del error de predicción es fácil pero largo. </a:t>
                </a:r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/>
              </a:p>
              <a:p>
                <a:r>
                  <a:rPr lang="es-CL" dirty="0" smtClean="0">
                    <a:latin typeface="Cambria Math"/>
                  </a:rPr>
                  <a:t>Aunque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son una secuencia </a:t>
                </a:r>
                <a:r>
                  <a:rPr lang="es-CL" dirty="0" smtClean="0"/>
                  <a:t>convergente, los 1 no se disipan.</a:t>
                </a:r>
              </a:p>
              <a:p>
                <a:r>
                  <a:rPr lang="es-CL" dirty="0" smtClean="0">
                    <a:latin typeface="Cambria Math"/>
                  </a:rPr>
                  <a:t>Así, la varianza crece con </a:t>
                </a:r>
                <a:r>
                  <a:rPr lang="es-CL" i="1" dirty="0" smtClean="0">
                    <a:latin typeface="Cambria Math"/>
                  </a:rPr>
                  <a:t>s</a:t>
                </a:r>
                <a:r>
                  <a:rPr lang="es-CL" dirty="0" smtClean="0">
                    <a:latin typeface="Cambria Math"/>
                  </a:rPr>
                  <a:t> y se va a infinito.</a:t>
                </a:r>
                <a:endParaRPr lang="es-CL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14</a:t>
            </a:fld>
            <a:endParaRPr lang="es-C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933056"/>
            <a:ext cx="5629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8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 con Tendencia Determinística y Estocástica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Finalmente, consideremos la persistencia de los shocks</a:t>
            </a:r>
          </a:p>
          <a:p>
            <a:endParaRPr lang="es-CL" dirty="0" smtClean="0"/>
          </a:p>
          <a:p>
            <a:r>
              <a:rPr lang="es-CL" dirty="0" smtClean="0"/>
              <a:t>En una variable con tendencia determinística los shocks tienen que disiparse (si no lo hicieran no volverían a la tendencia)</a:t>
            </a:r>
            <a:endParaRPr lang="es-CL" dirty="0"/>
          </a:p>
          <a:p>
            <a:endParaRPr lang="es-CL" dirty="0" smtClean="0"/>
          </a:p>
          <a:p>
            <a:r>
              <a:rPr lang="es-CL" dirty="0"/>
              <a:t>En una variable con tendencia </a:t>
            </a:r>
            <a:r>
              <a:rPr lang="es-CL" dirty="0" smtClean="0"/>
              <a:t>estocástica </a:t>
            </a:r>
            <a:r>
              <a:rPr lang="es-CL" dirty="0"/>
              <a:t>los shocks </a:t>
            </a:r>
            <a:r>
              <a:rPr lang="es-CL" dirty="0" smtClean="0"/>
              <a:t>no se disipan y por ello no vuelven a ninguna tendencia determinística</a:t>
            </a:r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i="1" dirty="0" smtClean="0">
              <a:latin typeface="Cambria Math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72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Remoción de Tendencias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La forma que tome la tendencia de una variable –determinística o estocástica– implica notables diferencias para </a:t>
            </a:r>
            <a:r>
              <a:rPr lang="es-CL" dirty="0" smtClean="0"/>
              <a:t>la estimación y el análisis. </a:t>
            </a:r>
            <a:endParaRPr lang="es-CL" dirty="0"/>
          </a:p>
          <a:p>
            <a:endParaRPr lang="es-CL" dirty="0"/>
          </a:p>
          <a:p>
            <a:r>
              <a:rPr lang="es-CL" dirty="0"/>
              <a:t>No resulta sorprendente que la manera de remover las tendencias de las series de tiempo sea un tema central en </a:t>
            </a:r>
            <a:r>
              <a:rPr lang="es-CL" dirty="0" smtClean="0"/>
              <a:t>series </a:t>
            </a:r>
            <a:r>
              <a:rPr lang="es-CL" dirty="0"/>
              <a:t>de tiempo. </a:t>
            </a:r>
          </a:p>
          <a:p>
            <a:pPr lvl="1"/>
            <a:r>
              <a:rPr lang="es-CL" dirty="0"/>
              <a:t>La manera correcta de remover la tendencia en series estacionarias en tendencia es quitar la tendencia determinística (pre-filtrado). </a:t>
            </a:r>
          </a:p>
          <a:p>
            <a:pPr lvl="1"/>
            <a:r>
              <a:rPr lang="es-CL" dirty="0"/>
              <a:t>La manera correcta de remover la tendencia en series estacionarias en diferencias es tomar la diferencia de orden d, tal que </a:t>
            </a:r>
            <a:r>
              <a:rPr lang="es-CL" dirty="0" smtClean="0"/>
              <a:t>la variable se vuelva estacionaria</a:t>
            </a:r>
            <a:r>
              <a:rPr lang="es-CL" dirty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8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Remoción de Tendencias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 principal problema es que de solo observar una serie no se sabe de cuál tipo es.</a:t>
            </a:r>
          </a:p>
          <a:p>
            <a:endParaRPr lang="es-C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03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Remoción de Tendencias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18</a:t>
            </a:fld>
            <a:endParaRPr lang="es-C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81311"/>
            <a:ext cx="60102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6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Remoción de Tendencias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¿qué pasa si nos equivocamos?</a:t>
            </a:r>
          </a:p>
          <a:p>
            <a:endParaRPr lang="es-CL" dirty="0"/>
          </a:p>
          <a:p>
            <a:pPr lvl="1"/>
            <a:r>
              <a:rPr lang="es-CL" dirty="0" smtClean="0"/>
              <a:t>Si el proceso es TD y tomamos diferencias, hemos convertido el proceso en uno con shocks permanentes (no invertible)</a:t>
            </a:r>
          </a:p>
          <a:p>
            <a:pPr lvl="1"/>
            <a:endParaRPr lang="es-CL" dirty="0"/>
          </a:p>
          <a:p>
            <a:pPr lvl="1"/>
            <a:r>
              <a:rPr lang="es-CL" dirty="0" smtClean="0"/>
              <a:t>Si el proceso es TE y le quitamos una tendencia lineal, no hemos evitado el problema de tener shocks permanentes</a:t>
            </a:r>
          </a:p>
          <a:p>
            <a:pPr lvl="1"/>
            <a:endParaRPr lang="es-CL" dirty="0"/>
          </a:p>
          <a:p>
            <a:r>
              <a:rPr lang="es-CL" dirty="0" smtClean="0"/>
              <a:t>Equivocarse es además caro en dos dimensiones</a:t>
            </a:r>
          </a:p>
          <a:p>
            <a:pPr lvl="1"/>
            <a:r>
              <a:rPr lang="es-CL" dirty="0" smtClean="0"/>
              <a:t>Correlación espuria (shocks permanentes hacen creer que hay correlación donde no hay nada)</a:t>
            </a:r>
          </a:p>
          <a:p>
            <a:pPr lvl="1"/>
            <a:r>
              <a:rPr lang="es-CL" dirty="0" smtClean="0"/>
              <a:t>Se pierden los niveles al tomar diferencias, información que podría ser útil.</a:t>
            </a:r>
          </a:p>
          <a:p>
            <a:endParaRPr lang="es-CL" dirty="0"/>
          </a:p>
          <a:p>
            <a:pPr lvl="1"/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64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Existen diferencias fundamentales entre un proceso estacionario y uno no estacionario en términos de </a:t>
            </a:r>
          </a:p>
          <a:p>
            <a:pPr lvl="1"/>
            <a:endParaRPr lang="es-CL" dirty="0"/>
          </a:p>
          <a:p>
            <a:pPr lvl="1"/>
            <a:r>
              <a:rPr lang="es-CL" dirty="0" smtClean="0"/>
              <a:t>Predicciones</a:t>
            </a:r>
          </a:p>
          <a:p>
            <a:pPr lvl="1"/>
            <a:r>
              <a:rPr lang="es-CL" dirty="0" smtClean="0"/>
              <a:t>Incertidumbre (varianza) de las predicciones</a:t>
            </a:r>
          </a:p>
          <a:p>
            <a:pPr lvl="1"/>
            <a:r>
              <a:rPr lang="es-CL" dirty="0" smtClean="0"/>
              <a:t>Persistencia de las innovaciones (shocks)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  <a:p>
            <a:r>
              <a:rPr lang="es-CL" dirty="0" smtClean="0"/>
              <a:t>Para entender estas diferencias nos vamos a concentrar en la </a:t>
            </a:r>
            <a:r>
              <a:rPr lang="es-CL" i="1" dirty="0" smtClean="0"/>
              <a:t>tendencia de las variables económicas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0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Consideremos el proceso</a:t>
                </a:r>
              </a:p>
              <a:p>
                <a:endParaRPr lang="es-C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=</m:t>
                      </m:r>
                      <m:r>
                        <a:rPr lang="es-CL" i="1" smtClean="0">
                          <a:latin typeface="Cambria Math"/>
                          <a:ea typeface="Cambria Math"/>
                        </a:rPr>
                        <m:t>𝜌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CL" dirty="0" smtClean="0">
                  <a:ea typeface="Cambria Math"/>
                </a:endParaRPr>
              </a:p>
              <a:p>
                <a:r>
                  <a:rPr lang="es-CL" dirty="0" smtClean="0">
                    <a:ea typeface="Cambria Math"/>
                  </a:rPr>
                  <a:t>Donde </a:t>
                </a:r>
              </a:p>
              <a:p>
                <a:endParaRPr lang="es-CL" dirty="0" smtClean="0">
                  <a:ea typeface="Cambria Math"/>
                </a:endParaRPr>
              </a:p>
              <a:p>
                <a:r>
                  <a:rPr lang="es-CL" dirty="0" smtClean="0">
                    <a:ea typeface="Cambria Math"/>
                  </a:rPr>
                  <a:t>Estudiemos el estimador de mínimos cuadrados ordinarios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s-CL" dirty="0" smtClean="0">
                    <a:ea typeface="Cambria Math"/>
                  </a:rPr>
                  <a:t> en una muestra con T observaciones</a:t>
                </a:r>
              </a:p>
              <a:p>
                <a:endParaRPr lang="es-CL" dirty="0">
                  <a:ea typeface="Cambria Math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20</a:t>
            </a:fld>
            <a:endParaRPr lang="es-C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61" y="3356992"/>
            <a:ext cx="13906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43" y="5013176"/>
            <a:ext cx="18954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5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La distribución d</a:t>
                </a:r>
                <a:r>
                  <a:rPr lang="es-CL" dirty="0" smtClean="0">
                    <a:ea typeface="Cambria Math"/>
                  </a:rPr>
                  <a:t>el estimador de mínimos cuadrados ordinarios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s-CL" dirty="0" smtClean="0">
                    <a:ea typeface="Cambria Math"/>
                  </a:rPr>
                  <a:t> es:</a:t>
                </a:r>
              </a:p>
              <a:p>
                <a:endParaRPr lang="es-CL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s-CL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CL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CL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CL" dirty="0" smtClean="0">
                  <a:ea typeface="Cambria Math"/>
                </a:endParaRPr>
              </a:p>
              <a:p>
                <a:r>
                  <a:rPr lang="es-CL" dirty="0" smtClean="0">
                    <a:ea typeface="Cambria Math"/>
                  </a:rPr>
                  <a:t>Mientras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CL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  <m:r>
                      <a:rPr lang="es-CL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/>
                        <a:ea typeface="Cambria Math"/>
                      </a:rPr>
                      <m:t>el</m:t>
                    </m:r>
                    <m:r>
                      <a:rPr lang="es-CL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/>
                        <a:ea typeface="Cambria Math"/>
                      </a:rPr>
                      <m:t>estimador</m:t>
                    </m:r>
                    <m:r>
                      <a:rPr lang="es-CL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CL" dirty="0" smtClean="0">
                    <a:ea typeface="Cambria Math"/>
                  </a:rPr>
                  <a:t>tiene distribución normal pero cuando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  <m:r>
                      <a:rPr lang="es-C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1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s-CL" dirty="0" smtClean="0">
                    <a:ea typeface="Cambria Math"/>
                  </a:rPr>
                  <a:t> </a:t>
                </a:r>
                <a:r>
                  <a:rPr lang="es-CL" dirty="0" smtClean="0"/>
                  <a:t>la </a:t>
                </a:r>
                <a:r>
                  <a:rPr lang="es-CL" dirty="0"/>
                  <a:t>distribución degenera porque tiene varianza cero</a:t>
                </a:r>
                <a:r>
                  <a:rPr lang="es-CL" dirty="0" smtClean="0"/>
                  <a:t>.</a:t>
                </a:r>
              </a:p>
              <a:p>
                <a:endParaRPr lang="es-CL" dirty="0"/>
              </a:p>
              <a:p>
                <a:r>
                  <a:rPr lang="es-CL" dirty="0" smtClean="0"/>
                  <a:t>No hay inferencia posible</a:t>
                </a:r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8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7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 smtClean="0"/>
                  <a:t>Estudiemos el proceso con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  <m:r>
                      <a:rPr lang="es-CL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s-CL" dirty="0" smtClean="0"/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dirty="0" smtClean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 smtClean="0"/>
                  <a:t>Pero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−</m:t>
                        </m:r>
                        <m:r>
                          <a:rPr lang="es-C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s-CL" dirty="0" smtClean="0">
                  <a:ea typeface="Cambria Math"/>
                </a:endParaRPr>
              </a:p>
              <a:p>
                <a:endParaRPr lang="es-CL" dirty="0" smtClean="0"/>
              </a:p>
              <a:p>
                <a:r>
                  <a:rPr lang="es-CL" dirty="0" smtClean="0"/>
                  <a:t>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dirty="0" smtClean="0">
                  <a:ea typeface="Cambria Math"/>
                </a:endParaRPr>
              </a:p>
              <a:p>
                <a:endParaRPr lang="es-CL" dirty="0" smtClean="0"/>
              </a:p>
              <a:p>
                <a:r>
                  <a:rPr lang="es-CL" dirty="0" smtClean="0"/>
                  <a:t>Así: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s-CL" b="0" i="1" smtClean="0">
                        <a:latin typeface="Cambria Math"/>
                        <a:ea typeface="Cambria Math"/>
                      </a:rPr>
                      <m:t>+…</m:t>
                    </m:r>
                  </m:oMath>
                </a14:m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Ahora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es la suma de todos sus shocks que no se disipan nunca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752" b="-5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15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 smtClean="0"/>
                  <a:t>Y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+2</m:t>
                        </m:r>
                      </m:sub>
                    </m:sSub>
                    <m:r>
                      <a:rPr lang="es-CL" b="0" i="1" smtClean="0">
                        <a:latin typeface="Cambria Math"/>
                        <a:ea typeface="Cambria Math"/>
                      </a:rPr>
                      <m:t>+…+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La predicción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CL" dirty="0" smtClean="0"/>
                  <a:t> es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Es decir es esencialmente impredecible.</a:t>
                </a:r>
              </a:p>
              <a:p>
                <a:endParaRPr lang="es-CL" dirty="0"/>
              </a:p>
              <a:p>
                <a:r>
                  <a:rPr lang="es-CL" dirty="0" smtClean="0"/>
                  <a:t>Y como cada shock es normal, independiente y con igual varianza entonces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 ↝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0,</m:t>
                          </m:r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𝑡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 smtClean="0"/>
              </a:p>
              <a:p>
                <a:pPr marL="0" indent="0">
                  <a:buNone/>
                </a:pPr>
                <a:endParaRPr lang="es-CL" dirty="0" smtClean="0"/>
              </a:p>
              <a:p>
                <a:r>
                  <a:rPr lang="es-CL" dirty="0" smtClean="0"/>
                  <a:t>La varianza crece con el tiempo (es un </a:t>
                </a:r>
                <a:r>
                  <a:rPr lang="es-CL" dirty="0" err="1" smtClean="0"/>
                  <a:t>alien</a:t>
                </a:r>
                <a:r>
                  <a:rPr lang="es-CL" dirty="0" smtClean="0"/>
                  <a:t>!!!)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752" b="-5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21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Volvamos por un segundo al estimador mínimos cuadrados de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s-CL" dirty="0" smtClean="0"/>
                  <a:t> del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dirty="0" smtClean="0"/>
              </a:p>
              <a:p>
                <a:pPr marL="0" indent="0">
                  <a:buNone/>
                </a:pPr>
                <a:endParaRPr lang="es-C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L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𝑐𝑜𝑣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𝑣𝑎𝑟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L" dirty="0" smtClean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 smtClean="0"/>
                  <a:t>Reemplazamos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por el modelo verdadero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. Obtenemos:</a:t>
                </a:r>
              </a:p>
              <a:p>
                <a:pPr marL="0" indent="0">
                  <a:buNone/>
                </a:pPr>
                <a:endParaRPr lang="es-C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L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sz="20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  <m:r>
                        <a:rPr lang="es-CL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𝑐𝑜𝑣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𝑣𝑎𝑟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𝑐𝑜𝑣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𝑣𝑎𝑟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𝑐𝑜𝑣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𝑣𝑎𝑟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26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L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sz="20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  <m:r>
                        <a:rPr lang="es-CL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𝑐𝑜𝑣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𝑣𝑎𝑟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𝑐𝑜𝑣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𝑣𝑎𝑟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𝑐𝑜𝑣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𝑣𝑎𝑟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L" sz="2000" dirty="0" smtClean="0"/>
              </a:p>
              <a:p>
                <a:pPr marL="0" indent="0">
                  <a:buNone/>
                </a:pPr>
                <a:endParaRPr lang="es-C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L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L" sz="20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  <m:r>
                        <a:rPr lang="es-CL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𝑐𝑜𝑣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𝑣𝑎𝑟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=</m:t>
                      </m:r>
                      <m:r>
                        <a:rPr lang="es-CL" sz="2000" b="0" i="1" smtClean="0">
                          <a:latin typeface="Cambria Math"/>
                        </a:rPr>
                        <m:t>1</m:t>
                      </m:r>
                      <m:r>
                        <a:rPr lang="es-CL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𝑐𝑜𝑣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𝑣𝑎𝑟</m:t>
                          </m:r>
                          <m:r>
                            <a:rPr lang="es-C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L" sz="2000" dirty="0" smtClean="0"/>
              </a:p>
              <a:p>
                <a:pPr marL="0" indent="0">
                  <a:buNone/>
                </a:pPr>
                <a:endParaRPr lang="es-CL" dirty="0" smtClean="0"/>
              </a:p>
              <a:p>
                <a:r>
                  <a:rPr lang="es-CL" dirty="0" smtClean="0"/>
                  <a:t>La distribución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i="1">
                            <a:latin typeface="Cambria Math"/>
                          </a:rPr>
                        </m:ctrlPr>
                      </m:acc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es-CL" dirty="0" smtClean="0"/>
                  <a:t> dependerá del último término</a:t>
                </a:r>
              </a:p>
              <a:p>
                <a:endParaRPr lang="es-CL" dirty="0"/>
              </a:p>
              <a:p>
                <a:r>
                  <a:rPr lang="es-CL" dirty="0" smtClean="0"/>
                  <a:t>Veamos la parte de arriba en detalle:</a:t>
                </a:r>
              </a:p>
              <a:p>
                <a:pPr lvl="1"/>
                <a:r>
                  <a:rPr lang="es-CL" dirty="0" smtClean="0"/>
                  <a:t>Necesitamos 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s-CL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L" sz="24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s-CL" sz="2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s-CL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L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CL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s-CL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s-CL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L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L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CL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L" sz="24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CL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sz="2400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s-CL" sz="24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s-CL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CL" sz="24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s-C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s-CL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s-CL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C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17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Pero recordemos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</a:rPr>
                          <m:t>−</m:t>
                        </m:r>
                        <m:r>
                          <a:rPr lang="es-C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b="0" dirty="0" smtClean="0"/>
              </a:p>
              <a:p>
                <a:endParaRPr lang="es-CL" dirty="0" smtClean="0"/>
              </a:p>
              <a:p>
                <a:r>
                  <a:rPr lang="es-CL" dirty="0" smtClean="0"/>
                  <a:t>Así, </a:t>
                </a:r>
              </a:p>
              <a:p>
                <a:endParaRPr lang="es-CL" dirty="0"/>
              </a:p>
              <a:p>
                <a:r>
                  <a:rPr lang="es-CL" dirty="0" smtClean="0"/>
                  <a:t>Obtenemos</a:t>
                </a:r>
              </a:p>
              <a:p>
                <a:endParaRPr lang="es-CL" dirty="0"/>
              </a:p>
              <a:p>
                <a:r>
                  <a:rPr lang="es-CL" dirty="0" smtClean="0"/>
                  <a:t>Sumamos para todo t </a:t>
                </a:r>
              </a:p>
              <a:p>
                <a:endParaRPr lang="es-CL" dirty="0"/>
              </a:p>
              <a:p>
                <a:r>
                  <a:rPr lang="es-CL" dirty="0" smtClean="0"/>
                  <a:t>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=</m:t>
                    </m:r>
                    <m:r>
                      <a:rPr lang="es-CL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s-CL" dirty="0" smtClean="0"/>
                  <a:t>, entonces </a:t>
                </a:r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26</a:t>
            </a:fld>
            <a:endParaRPr lang="es-C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26" y="2420888"/>
            <a:ext cx="3419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2533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2967038"/>
            <a:ext cx="32289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85184"/>
            <a:ext cx="4867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Dividimos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CL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CL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dirty="0" smtClean="0"/>
                  <a:t> y escribimos esto de manera divertida</a:t>
                </a:r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Es decir </a:t>
                </a: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27</a:t>
            </a:fld>
            <a:endParaRPr lang="es-CL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06" y="1628800"/>
            <a:ext cx="4867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77" y="3501008"/>
            <a:ext cx="52863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errar llave"/>
          <p:cNvSpPr/>
          <p:nvPr/>
        </p:nvSpPr>
        <p:spPr>
          <a:xfrm rot="5400000">
            <a:off x="4355976" y="4221088"/>
            <a:ext cx="360040" cy="648072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Cerrar llave"/>
          <p:cNvSpPr/>
          <p:nvPr/>
        </p:nvSpPr>
        <p:spPr>
          <a:xfrm rot="5400000">
            <a:off x="6228184" y="4221088"/>
            <a:ext cx="360040" cy="648072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3535186" y="4797152"/>
                <a:ext cx="2024144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/>
                  <a:t>N(0,1) al cuadrado</a:t>
                </a:r>
              </a:p>
              <a:p>
                <a:r>
                  <a:rPr lang="es-CL" dirty="0" smtClean="0"/>
                  <a:t>Es una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CL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s-CL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86" y="4797152"/>
                <a:ext cx="2024144" cy="669992"/>
              </a:xfrm>
              <a:prstGeom prst="rect">
                <a:avLst/>
              </a:prstGeom>
              <a:blipFill rotWithShape="1">
                <a:blip r:embed="rId5"/>
                <a:stretch>
                  <a:fillRect l="-2711" t="-5455" r="-2410" b="-90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CuadroTexto"/>
          <p:cNvSpPr txBox="1"/>
          <p:nvPr/>
        </p:nvSpPr>
        <p:spPr>
          <a:xfrm>
            <a:off x="5580112" y="4797152"/>
            <a:ext cx="168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Converge a 1</a:t>
            </a:r>
          </a:p>
          <a:p>
            <a:r>
              <a:rPr lang="es-CL" dirty="0" smtClean="0"/>
              <a:t>Cuando T crece</a:t>
            </a:r>
            <a:endParaRPr lang="es-CL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73216"/>
            <a:ext cx="1200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5363691"/>
            <a:ext cx="2400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5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El denominador de nuestro estimador es:</a:t>
                </a:r>
              </a:p>
              <a:p>
                <a:pPr marL="0" indent="0">
                  <a:buNone/>
                </a:pPr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Parece difícil pero la interpretación es fácil</a:t>
                </a:r>
              </a:p>
              <a:p>
                <a:endParaRPr lang="es-CL" dirty="0"/>
              </a:p>
              <a:p>
                <a:r>
                  <a:rPr lang="es-CL" dirty="0" smtClean="0"/>
                  <a:t>Cuando estimas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−</m:t>
                        </m:r>
                        <m:r>
                          <a:rPr lang="es-CL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tu crees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i="1">
                            <a:latin typeface="Cambria Math"/>
                          </a:rPr>
                        </m:ctrlPr>
                      </m:acc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es-CL" dirty="0" smtClean="0"/>
                  <a:t> se distribuye de manera estándar (normal, simétrico, </a:t>
                </a:r>
                <a:r>
                  <a:rPr lang="es-CL" dirty="0" err="1" smtClean="0"/>
                  <a:t>etc</a:t>
                </a:r>
                <a:r>
                  <a:rPr lang="es-CL" dirty="0" smtClean="0"/>
                  <a:t>)</a:t>
                </a:r>
              </a:p>
              <a:p>
                <a:endParaRPr lang="es-CL" dirty="0"/>
              </a:p>
              <a:p>
                <a:r>
                  <a:rPr lang="es-CL" dirty="0" smtClean="0"/>
                  <a:t>En verdad se distribuye de una manera rarísima</a:t>
                </a:r>
              </a:p>
              <a:p>
                <a:pPr lvl="1"/>
                <a:r>
                  <a:rPr lang="es-CL" dirty="0" smtClean="0"/>
                  <a:t>Es una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CL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s-CL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L" dirty="0" smtClean="0"/>
                  <a:t>asimétrica, descentrada, y aplastada</a:t>
                </a: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28</a:t>
            </a:fld>
            <a:endParaRPr lang="es-C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47" y="2010642"/>
            <a:ext cx="61817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8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Título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 smtClean="0"/>
                  <a:t>La Distribución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s-CL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dirty="0" smtClean="0"/>
                  <a:t> </a:t>
                </a:r>
                <a:endParaRPr lang="es-CL" dirty="0"/>
              </a:p>
            </p:txBody>
          </p:sp>
        </mc:Choice>
        <mc:Fallback>
          <p:sp>
            <p:nvSpPr>
              <p:cNvPr id="5" name="4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78" b="-164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29</a:t>
            </a:fld>
            <a:endParaRPr lang="es-CL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400000" cy="404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3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Muchas variables económicas tienen tendencia a crecer (o decrecer) de manera sistemática.</a:t>
            </a:r>
          </a:p>
          <a:p>
            <a:endParaRPr lang="es-CL" dirty="0"/>
          </a:p>
          <a:p>
            <a:pPr lvl="0"/>
            <a:r>
              <a:rPr lang="es-CL" dirty="0"/>
              <a:t>Como de costumbre, consideramos las variables en logaritmos, de modo tal que sus cambios corresponden a su tasa de crecimiento.</a:t>
            </a:r>
            <a:endParaRPr lang="en-US" dirty="0"/>
          </a:p>
          <a:p>
            <a:endParaRPr lang="es-CL" dirty="0" smtClean="0"/>
          </a:p>
          <a:p>
            <a:r>
              <a:rPr lang="es-CL" dirty="0" smtClean="0"/>
              <a:t>Tradicionalmente existían dos maneras de modelar (y remover) dicha tendencia</a:t>
            </a:r>
          </a:p>
          <a:p>
            <a:pPr lvl="1"/>
            <a:r>
              <a:rPr lang="es-CL" dirty="0" smtClean="0"/>
              <a:t>Filtrar la serie</a:t>
            </a:r>
          </a:p>
          <a:p>
            <a:pPr lvl="1"/>
            <a:r>
              <a:rPr lang="es-CL" dirty="0" smtClean="0"/>
              <a:t>Usar primeras diferencias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313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Proceso Elemental No Estacionario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¿y qué?</a:t>
                </a:r>
              </a:p>
              <a:p>
                <a:endParaRPr lang="es-CL" dirty="0"/>
              </a:p>
              <a:p>
                <a:r>
                  <a:rPr lang="es-CL" dirty="0" smtClean="0"/>
                  <a:t>Si haces un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: </m:t>
                    </m:r>
                    <m:acc>
                      <m:accPr>
                        <m:chr m:val="̂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  <m:r>
                      <a:rPr lang="es-CL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s-CL" b="0" dirty="0" smtClean="0"/>
                  <a:t> 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b="0" dirty="0" smtClean="0"/>
              </a:p>
              <a:p>
                <a:pPr lvl="1"/>
                <a:r>
                  <a:rPr lang="es-CL" dirty="0" smtClean="0"/>
                  <a:t>No se distribuye normal (o t-</a:t>
                </a:r>
                <a:r>
                  <a:rPr lang="es-CL" dirty="0" err="1" smtClean="0"/>
                  <a:t>Student</a:t>
                </a:r>
                <a:r>
                  <a:rPr lang="es-CL" dirty="0" smtClean="0"/>
                  <a:t>)</a:t>
                </a:r>
              </a:p>
              <a:p>
                <a:pPr lvl="1"/>
                <a:r>
                  <a:rPr lang="es-CL" dirty="0"/>
                  <a:t>La </a:t>
                </a:r>
                <a:r>
                  <a:rPr lang="es-CL" dirty="0" smtClean="0"/>
                  <a:t>distribución del test no está centrada en 1</a:t>
                </a:r>
              </a:p>
              <a:p>
                <a:pPr lvl="1"/>
                <a:r>
                  <a:rPr lang="es-CL" dirty="0" smtClean="0"/>
                  <a:t>La distribución depende del número de observaciones (T)</a:t>
                </a:r>
              </a:p>
              <a:p>
                <a:pPr lvl="1"/>
                <a:endParaRPr lang="es-CL" dirty="0"/>
              </a:p>
              <a:p>
                <a:pPr lvl="1"/>
                <a:r>
                  <a:rPr lang="es-CL" dirty="0" smtClean="0"/>
                  <a:t>Si </a:t>
                </a:r>
                <a:r>
                  <a:rPr lang="es-CL" dirty="0"/>
                  <a:t>haces un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: </m:t>
                    </m:r>
                    <m:acc>
                      <m:accPr>
                        <m:chr m:val="̂"/>
                        <m:ctrlPr>
                          <a:rPr lang="es-CL" i="1">
                            <a:latin typeface="Cambria Math"/>
                          </a:rPr>
                        </m:ctrlPr>
                      </m:acc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  <m:r>
                      <a:rPr lang="es-CL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s-CL" i="1">
                        <a:latin typeface="Cambria Math"/>
                      </a:rPr>
                      <m:t>1</m:t>
                    </m:r>
                  </m:oMath>
                </a14:m>
                <a:r>
                  <a:rPr lang="es-CL" dirty="0"/>
                  <a:t> 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tienes el mismo problema</a:t>
                </a:r>
              </a:p>
              <a:p>
                <a:pPr lvl="1"/>
                <a:endParaRPr lang="es-CL" dirty="0"/>
              </a:p>
              <a:p>
                <a:r>
                  <a:rPr lang="es-CL" dirty="0" smtClean="0"/>
                  <a:t>Se debe desarrollar una metodología especial para hacer </a:t>
                </a:r>
                <a:r>
                  <a:rPr lang="es-CL" dirty="0" err="1" smtClean="0"/>
                  <a:t>tests</a:t>
                </a:r>
                <a:r>
                  <a:rPr lang="es-CL" dirty="0" smtClean="0"/>
                  <a:t> de raíces unitarias.</a:t>
                </a:r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b="-7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93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Filtrar la serie corresponde al caso en que hay una </a:t>
                </a:r>
                <a:r>
                  <a:rPr lang="es-CL" dirty="0" smtClean="0">
                    <a:solidFill>
                      <a:srgbClr val="FF0000"/>
                    </a:solidFill>
                  </a:rPr>
                  <a:t>tendencia determinística</a:t>
                </a:r>
                <a:r>
                  <a:rPr lang="es-CL" dirty="0" smtClean="0"/>
                  <a:t> de la forma:</a:t>
                </a:r>
              </a:p>
              <a:p>
                <a:pPr marL="0" indent="0">
                  <a:buNone/>
                </a:pPr>
                <a:endParaRPr lang="es-CL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CL" dirty="0" smtClean="0"/>
              </a:p>
              <a:p>
                <a:pPr marL="365760" lvl="1" indent="0">
                  <a:buNone/>
                </a:pPr>
                <a:r>
                  <a:rPr lang="es-CL" dirty="0" smtClean="0"/>
                  <a:t>Donde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(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𝐿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refleja toda la dinámica de la variable</a:t>
                </a:r>
                <a:endParaRPr lang="es-CL" dirty="0"/>
              </a:p>
              <a:p>
                <a:endParaRPr lang="es-CL" dirty="0" smtClean="0"/>
              </a:p>
              <a:p>
                <a:r>
                  <a:rPr lang="es-CL" dirty="0" smtClean="0"/>
                  <a:t>La serie filtrada sería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CL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  <m:r>
                      <a:rPr lang="es-CL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CL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  <m:r>
                      <a:rPr lang="es-CL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Esto es lo que se debe usar en un VAR como los que ya estudiamos.</a:t>
                </a: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19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7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Hay series que tienen </a:t>
                </a:r>
                <a:r>
                  <a:rPr lang="es-CL" dirty="0" smtClean="0">
                    <a:solidFill>
                      <a:srgbClr val="FF0000"/>
                    </a:solidFill>
                  </a:rPr>
                  <a:t>tendencia estocástica </a:t>
                </a:r>
                <a:r>
                  <a:rPr lang="es-CL" dirty="0" smtClean="0"/>
                  <a:t>de la forma:</a:t>
                </a:r>
              </a:p>
              <a:p>
                <a:pPr marL="0" indent="0">
                  <a:buNone/>
                </a:pPr>
                <a:endParaRPr lang="es-CL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CL" dirty="0" smtClean="0"/>
              </a:p>
              <a:p>
                <a:pPr marL="365760" lvl="1" indent="0">
                  <a:buNone/>
                </a:pPr>
                <a:r>
                  <a:rPr lang="es-CL" dirty="0" smtClean="0"/>
                  <a:t>Donde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es la primera diferencia de la serie (tasa de crecimiento) refleja toda la dinámica de la variable</a:t>
                </a:r>
                <a:endParaRPr lang="es-CL" dirty="0"/>
              </a:p>
              <a:p>
                <a:pPr marL="0" indent="0">
                  <a:buNone/>
                </a:pPr>
                <a:endParaRPr lang="es-CL" dirty="0" smtClean="0"/>
              </a:p>
              <a:p>
                <a:r>
                  <a:rPr lang="es-CL" dirty="0" smtClean="0"/>
                  <a:t>La tasa de crecimiento </a:t>
                </a:r>
                <a:r>
                  <a:rPr lang="es-CL" i="1" dirty="0" smtClean="0"/>
                  <a:t>promedio </a:t>
                </a:r>
                <a:r>
                  <a:rPr lang="es-CL" dirty="0" smtClean="0"/>
                  <a:t>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s-CL" dirty="0" smtClean="0"/>
                  <a:t> pero en cada instante de tiempo el crecimiento observado 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+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02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Las preguntas que nos interesa responder son </a:t>
            </a:r>
          </a:p>
          <a:p>
            <a:pPr lvl="1"/>
            <a:r>
              <a:rPr lang="es-CL" dirty="0" smtClean="0"/>
              <a:t>¿qué tipo de serie tiene uno que modelar? </a:t>
            </a:r>
          </a:p>
          <a:p>
            <a:pPr lvl="1"/>
            <a:r>
              <a:rPr lang="es-CL" dirty="0" smtClean="0"/>
              <a:t>¿hace alguna diferencia?</a:t>
            </a:r>
          </a:p>
          <a:p>
            <a:pPr lvl="1"/>
            <a:endParaRPr lang="es-CL" dirty="0"/>
          </a:p>
          <a:p>
            <a:r>
              <a:rPr lang="es-CL" dirty="0" smtClean="0"/>
              <a:t>Vamos a partir por la última pregunta primero</a:t>
            </a:r>
          </a:p>
          <a:p>
            <a:endParaRPr lang="es-CL" dirty="0"/>
          </a:p>
          <a:p>
            <a:r>
              <a:rPr lang="es-CL" dirty="0" smtClean="0"/>
              <a:t>Consideremos el proceso que es no estacionario pero con tendencia determinística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57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no Estacionarios con Tendencia Determinística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CL" dirty="0" smtClean="0"/>
              </a:p>
              <a:p>
                <a:r>
                  <a:rPr lang="es-CL" dirty="0" smtClean="0"/>
                  <a:t>Veamos la predicción “s” pasos adelante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es-CL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s-CL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d>
                          <m:sSub>
                            <m:sSubPr>
                              <m:ctrlPr>
                                <a:rPr lang="es-CL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CL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CL" i="1"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ctrlPr>
                            <a:rPr lang="es-CL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CL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CL" dirty="0" smtClean="0">
                  <a:ea typeface="Cambria Math"/>
                </a:endParaRPr>
              </a:p>
              <a:p>
                <a:endParaRPr lang="es-CL" dirty="0" smtClean="0">
                  <a:ea typeface="Cambria Math"/>
                </a:endParaRPr>
              </a:p>
              <a:p>
                <a:r>
                  <a:rPr lang="es-CL" dirty="0" smtClean="0">
                    <a:ea typeface="Cambria Math"/>
                  </a:rPr>
                  <a:t>Es decir la predicción es que la serie va a estar sobre su tendencia determinística</a:t>
                </a:r>
              </a:p>
              <a:p>
                <a:endParaRPr lang="es-CL" dirty="0">
                  <a:ea typeface="Cambria Math"/>
                </a:endParaRPr>
              </a:p>
              <a:p>
                <a:r>
                  <a:rPr lang="es-CL" dirty="0" smtClean="0">
                    <a:ea typeface="Cambria Math"/>
                  </a:rPr>
                  <a:t>En </a:t>
                </a:r>
                <a:r>
                  <a:rPr lang="es-CL" dirty="0">
                    <a:ea typeface="Cambria Math"/>
                  </a:rPr>
                  <a:t>el largo plazo las innovaciones </a:t>
                </a:r>
                <a:r>
                  <a:rPr lang="es-CL" dirty="0" smtClean="0">
                    <a:ea typeface="Cambria Math"/>
                  </a:rPr>
                  <a:t>(ocurridas antes de t+1) van </a:t>
                </a:r>
                <a:r>
                  <a:rPr lang="es-CL" dirty="0">
                    <a:ea typeface="Cambria Math"/>
                  </a:rPr>
                  <a:t>a desaparecer y lo único que queda activo en la predicción es la parte determinística.</a:t>
                </a:r>
              </a:p>
              <a:p>
                <a:pPr marL="0" indent="0">
                  <a:buNone/>
                </a:pPr>
                <a:endParaRPr lang="es-CL" dirty="0" smtClean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45" r="-8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1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no Estacionarios con Tendencia Determinística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8</a:t>
            </a:fld>
            <a:endParaRPr lang="es-C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912767" cy="488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9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Procesos no Estacionarios con Tendencia Estocástica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CL" dirty="0" smtClean="0"/>
              </a:p>
              <a:p>
                <a:r>
                  <a:rPr lang="es-CL" dirty="0" smtClean="0"/>
                  <a:t>Veamos la predicción “s” pasos adelante</a:t>
                </a:r>
              </a:p>
              <a:p>
                <a:endParaRPr lang="es-CL" dirty="0"/>
              </a:p>
              <a:p>
                <a:r>
                  <a:rPr lang="es-CL" dirty="0" smtClean="0"/>
                  <a:t>Nuestro modelo no predice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CL" dirty="0" smtClean="0"/>
                  <a:t> sino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b="0" i="1" smtClean="0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CL" dirty="0" smtClean="0"/>
                  <a:t>. </a:t>
                </a:r>
              </a:p>
              <a:p>
                <a:endParaRPr lang="es-CL" dirty="0" smtClean="0"/>
              </a:p>
              <a:p>
                <a:r>
                  <a:rPr lang="es-CL" dirty="0" smtClean="0"/>
                  <a:t>Para predecir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CL" dirty="0" smtClean="0"/>
                  <a:t> hay que predecir todas las tasas de crecimiento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,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+…+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CL" dirty="0" smtClean="0"/>
              </a:p>
              <a:p>
                <a:endParaRPr lang="es-CL" dirty="0" smtClean="0"/>
              </a:p>
              <a:p>
                <a:r>
                  <a:rPr lang="es-CL" dirty="0" smtClean="0"/>
                  <a:t>Y luego construir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+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+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+…+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</a:rPr>
                          <m:t>+</m:t>
                        </m:r>
                        <m:r>
                          <a:rPr lang="es-CL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r="-138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3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formes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166</TotalTime>
  <Words>2258</Words>
  <Application>Microsoft Office PowerPoint</Application>
  <PresentationFormat>Presentación en pantalla (4:3)</PresentationFormat>
  <Paragraphs>260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Mirador</vt:lpstr>
      <vt:lpstr>Curso de Econometría de Series de Tiempo CEPAL 2018</vt:lpstr>
      <vt:lpstr>Procesos no Estacionarios</vt:lpstr>
      <vt:lpstr>Procesos no Estacionarios</vt:lpstr>
      <vt:lpstr>Procesos no Estacionarios</vt:lpstr>
      <vt:lpstr>Procesos no Estacionarios</vt:lpstr>
      <vt:lpstr>Procesos no Estacionarios</vt:lpstr>
      <vt:lpstr>Procesos no Estacionarios con Tendencia Determinística</vt:lpstr>
      <vt:lpstr>Procesos no Estacionarios con Tendencia Determinística</vt:lpstr>
      <vt:lpstr>Procesos no Estacionarios con Tendencia Estocástica</vt:lpstr>
      <vt:lpstr>Procesos no Estacionarios con Tendencia Estocástica</vt:lpstr>
      <vt:lpstr>Presentación de PowerPoint</vt:lpstr>
      <vt:lpstr>Procesos no Estacionarios con Tendencia Determinística</vt:lpstr>
      <vt:lpstr>Procesos no Estacionarios con Tendencia Determinística</vt:lpstr>
      <vt:lpstr>Procesos no Estacionarios con Tendencia Estocástica</vt:lpstr>
      <vt:lpstr>Procesos no Estacionarios con Tendencia Determinística y Estocástica</vt:lpstr>
      <vt:lpstr>Remoción de Tendencias</vt:lpstr>
      <vt:lpstr>Remoción de Tendencias</vt:lpstr>
      <vt:lpstr>Remoción de Tendencias</vt:lpstr>
      <vt:lpstr>Remoción de Tendencias</vt:lpstr>
      <vt:lpstr>Un Proceso Elemental No Estacionario</vt:lpstr>
      <vt:lpstr>Un Proceso Elemental No Estacionario</vt:lpstr>
      <vt:lpstr>Un Proceso Elemental No Estacionario</vt:lpstr>
      <vt:lpstr>Un Proceso Elemental No Estacionario</vt:lpstr>
      <vt:lpstr>Un Proceso Elemental No Estacionario</vt:lpstr>
      <vt:lpstr>Un Proceso Elemental No Estacionario</vt:lpstr>
      <vt:lpstr>Un Proceso Elemental No Estacionario</vt:lpstr>
      <vt:lpstr>Un Proceso Elemental No Estacionario</vt:lpstr>
      <vt:lpstr>Un Proceso Elemental No Estacionario</vt:lpstr>
      <vt:lpstr>La Distribución χ^2 </vt:lpstr>
      <vt:lpstr>Un Proceso Elemental No Estacionario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Econometría de Series de Tiempo CEPAL 2018</dc:title>
  <dc:creator>Raimundo Soto</dc:creator>
  <cp:lastModifiedBy>Raimundo Soto</cp:lastModifiedBy>
  <cp:revision>25</cp:revision>
  <dcterms:created xsi:type="dcterms:W3CDTF">2018-04-24T15:36:04Z</dcterms:created>
  <dcterms:modified xsi:type="dcterms:W3CDTF">2018-05-02T15:53:31Z</dcterms:modified>
</cp:coreProperties>
</file>