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5E4BAB-097B-4D56-879C-23051E70384E}" type="datetimeFigureOut">
              <a:rPr lang="es-CL" smtClean="0"/>
              <a:t>24-04-2018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3AED2A0-311B-4984-A16A-3C41819A41D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4117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70C6538-6A3A-4755-8CD3-6AD8226837C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CE51E1-27DC-4366-9674-16CB401E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F6C40AE-83A4-484A-9316-3C121E24E4ED}" type="datetime1">
              <a:rPr lang="en-US" smtClean="0"/>
              <a:t>4/24/2018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3607167-F417-444B-94B1-3CD7EA6147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07D4-3E00-4FE4-ABD6-DCC89DA8B044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141E-4078-46D6-A5BC-64A69E0E82D2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4477DD-382B-47C6-B77A-2529CA8C13E0}" type="datetime1">
              <a:rPr lang="en-US" smtClean="0"/>
              <a:t>4/24/2018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607167-F417-444B-94B1-3CD7EA6147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C6507DD-4AEA-40D9-8611-177331981496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3607167-F417-444B-94B1-3CD7EA6147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F278-AB05-44E7-ACB6-9573A504FAE2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DA2E-D707-46D8-B99E-006BC12F8A46}" type="datetime1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3C55A0-0B59-4F7F-818E-4973FCC043DF}" type="datetime1">
              <a:rPr lang="en-US" smtClean="0"/>
              <a:t>4/24/2018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607167-F417-444B-94B1-3CD7EA6147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839C-837D-41AA-87CC-BD6E187905E1}" type="datetime1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CF9DEB-E3EC-461B-AFDD-256406A5CDDD}" type="datetime1">
              <a:rPr lang="en-US" smtClean="0"/>
              <a:t>4/24/2018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607167-F417-444B-94B1-3CD7EA61472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C3CF16-6C0D-42ED-A64F-1A8144597FA3}" type="datetime1">
              <a:rPr lang="en-US" smtClean="0"/>
              <a:t>4/24/2018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607167-F417-444B-94B1-3CD7EA61472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4A9EB2-6998-402E-8813-B1862D4C0D00}" type="datetime1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3607167-F417-444B-94B1-3CD7EA6147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de </a:t>
            </a:r>
            <a:r>
              <a:rPr lang="en-US" dirty="0" err="1" smtClean="0"/>
              <a:t>Econometría</a:t>
            </a:r>
            <a:r>
              <a:rPr lang="en-US" dirty="0" smtClean="0"/>
              <a:t> de Series de </a:t>
            </a:r>
            <a:r>
              <a:rPr lang="en-US" dirty="0" err="1" smtClean="0"/>
              <a:t>Tiempo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CEPAL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Raimundo Soto</a:t>
            </a:r>
          </a:p>
          <a:p>
            <a:r>
              <a:rPr lang="en-US" dirty="0" smtClean="0"/>
              <a:t>Juan Ignacio </a:t>
            </a:r>
            <a:r>
              <a:rPr lang="en-US" dirty="0" err="1" smtClean="0"/>
              <a:t>Urquiza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Escribamos el VAR transformado de manera sintética: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Dividiendo por </a:t>
            </a:r>
            <a:r>
              <a:rPr lang="es-ES" i="1" dirty="0" smtClean="0"/>
              <a:t>B </a:t>
            </a:r>
            <a:r>
              <a:rPr lang="es-ES" dirty="0" smtClean="0"/>
              <a:t>a cada lado tenemos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Este será un VAR reducido</a:t>
            </a:r>
          </a:p>
          <a:p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58" y="2667000"/>
            <a:ext cx="334708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03" y="3962400"/>
            <a:ext cx="625359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1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VAR reducido mantiene estructura dinámica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Pero ahora: </a:t>
            </a:r>
          </a:p>
          <a:p>
            <a:pPr lvl="1"/>
            <a:r>
              <a:rPr lang="es-ES" dirty="0" smtClean="0"/>
              <a:t>No hay problemas de simultaneidad.</a:t>
            </a:r>
          </a:p>
          <a:p>
            <a:pPr lvl="1"/>
            <a:r>
              <a:rPr lang="es-ES" dirty="0" smtClean="0"/>
              <a:t>Los parámetros son combinaciones de los parámetros de interés</a:t>
            </a:r>
          </a:p>
          <a:p>
            <a:pPr lvl="1"/>
            <a:r>
              <a:rPr lang="es-ES" dirty="0" smtClean="0"/>
              <a:t>Las innovaciones están correlacionadas</a:t>
            </a:r>
          </a:p>
          <a:p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11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25359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1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Estimar los parámetros </a:t>
            </a:r>
            <a:r>
              <a:rPr lang="es-ES" i="1" dirty="0" smtClean="0"/>
              <a:t>A </a:t>
            </a:r>
            <a:r>
              <a:rPr lang="es-ES" dirty="0" smtClean="0"/>
              <a:t> del VAR reducido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Pero ¿podemos recuperar los parámetros de interés usando el mapa?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La respuesta es sorprendente:</a:t>
            </a:r>
          </a:p>
          <a:p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94"/>
          <a:stretch/>
        </p:blipFill>
        <p:spPr bwMode="auto">
          <a:xfrm>
            <a:off x="990600" y="2209800"/>
            <a:ext cx="6253595" cy="57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8" t="59486"/>
          <a:stretch/>
        </p:blipFill>
        <p:spPr bwMode="auto">
          <a:xfrm>
            <a:off x="2143125" y="4267200"/>
            <a:ext cx="4795404" cy="71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1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Hagamos la “cuenta de la vieja”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Hay más incógnitas que ecuaciones: no tiene solución.</a:t>
            </a:r>
          </a:p>
          <a:p>
            <a:endParaRPr lang="es-ES" dirty="0"/>
          </a:p>
          <a:p>
            <a:r>
              <a:rPr lang="es-ES" dirty="0" smtClean="0"/>
              <a:t>Nunca será posible “identificar” un modelo de ecuaciones simultáneas dinámico.</a:t>
            </a:r>
            <a:endParaRPr lang="es-ES" dirty="0"/>
          </a:p>
          <a:p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9925"/>
            <a:ext cx="7315200" cy="65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8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única manera de identificar es traer “información desde fuera del modelo”</a:t>
            </a:r>
          </a:p>
          <a:p>
            <a:endParaRPr lang="es-ES" dirty="0"/>
          </a:p>
          <a:p>
            <a:r>
              <a:rPr lang="es-ES" dirty="0" smtClean="0"/>
              <a:t>Eso da origen a varias maneras de identificar de uso popular.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Veamos una manera de identificar simple:</a:t>
            </a:r>
          </a:p>
          <a:p>
            <a:endParaRPr lang="es-ES" dirty="0"/>
          </a:p>
          <a:p>
            <a:r>
              <a:rPr lang="es-ES" dirty="0" smtClean="0"/>
              <a:t>Supongamos que 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Entonces el VAR primitivo queda: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El modelo es ahora en parte simultáneo pero en parte no: es un modelo recursivo.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/>
          <a:stretch/>
        </p:blipFill>
        <p:spPr bwMode="auto">
          <a:xfrm>
            <a:off x="3323363" y="2438400"/>
            <a:ext cx="107042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62400"/>
            <a:ext cx="519925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89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" dirty="0" smtClean="0"/>
                  <a:t>Estudiemos la dinámica: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r>
                  <a:rPr lang="es-ES" dirty="0" smtClean="0"/>
                  <a:t>Un shock</a:t>
                </a:r>
                <a:r>
                  <a:rPr lang="es-ES" i="1" dirty="0" smtClean="0"/>
                  <a:t>        </a:t>
                </a:r>
                <a:r>
                  <a:rPr lang="es-ES" dirty="0" smtClean="0"/>
                  <a:t>afecta</a:t>
                </a:r>
                <a:r>
                  <a:rPr lang="es-E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dirty="0" smtClean="0"/>
                  <a:t> e instantáneamente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dirty="0" smtClean="0"/>
                  <a:t> y luego hay efectos en el tiempo por los rezagos</a:t>
                </a:r>
              </a:p>
              <a:p>
                <a:endParaRPr lang="es-ES" dirty="0"/>
              </a:p>
              <a:p>
                <a:r>
                  <a:rPr lang="es-ES" dirty="0"/>
                  <a:t>Un shock</a:t>
                </a:r>
                <a:r>
                  <a:rPr lang="es-ES" i="1" dirty="0"/>
                  <a:t>        </a:t>
                </a:r>
                <a:r>
                  <a:rPr lang="es-ES" dirty="0"/>
                  <a:t>afecta</a:t>
                </a:r>
                <a14:m>
                  <m:oMath xmlns:m="http://schemas.openxmlformats.org/officeDocument/2006/math">
                    <m:r>
                      <a:rPr lang="es-CL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dirty="0" smtClean="0"/>
                  <a:t> pero no afecta contemporáneamente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dirty="0" smtClean="0"/>
                  <a:t>, sino sólo en el tiempo</a:t>
                </a:r>
              </a:p>
              <a:p>
                <a:endParaRPr lang="es-ES" dirty="0"/>
              </a:p>
              <a:p>
                <a:r>
                  <a:rPr lang="es-ES" dirty="0" smtClean="0"/>
                  <a:t>La identificación actúa </a:t>
                </a:r>
                <a:r>
                  <a:rPr lang="es-ES" i="1" dirty="0" smtClean="0"/>
                  <a:t>ordenando la propagación temporal de shocks en el modelo.</a:t>
                </a:r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endParaRPr lang="es-ES" i="1" dirty="0" smtClean="0"/>
              </a:p>
              <a:p>
                <a:endParaRPr lang="es-ES" i="1" dirty="0"/>
              </a:p>
              <a:p>
                <a:endParaRPr lang="es-E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752" r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19925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2"/>
          <a:stretch/>
        </p:blipFill>
        <p:spPr bwMode="auto">
          <a:xfrm>
            <a:off x="2296391" y="3158836"/>
            <a:ext cx="42003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7" y="4433454"/>
            <a:ext cx="434721" cy="41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3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Pero … esta no es la única identificación posible:</a:t>
            </a:r>
            <a:endParaRPr lang="es-ES" i="1" dirty="0" smtClean="0"/>
          </a:p>
          <a:p>
            <a:endParaRPr lang="es-ES" i="1" dirty="0"/>
          </a:p>
          <a:p>
            <a:r>
              <a:rPr lang="es-ES" dirty="0" smtClean="0"/>
              <a:t>Podríamos haber hecho </a:t>
            </a:r>
          </a:p>
          <a:p>
            <a:endParaRPr lang="es-ES" dirty="0"/>
          </a:p>
          <a:p>
            <a:r>
              <a:rPr lang="es-ES" dirty="0" smtClean="0"/>
              <a:t>Y haber obtenido otra identificación</a:t>
            </a:r>
          </a:p>
          <a:p>
            <a:endParaRPr lang="es-ES" dirty="0"/>
          </a:p>
          <a:p>
            <a:r>
              <a:rPr lang="es-ES" dirty="0" smtClean="0"/>
              <a:t>Esta manera de identificar se llama Descomposición de </a:t>
            </a:r>
            <a:r>
              <a:rPr lang="es-ES" dirty="0" err="1" smtClean="0"/>
              <a:t>Choleski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Así, </a:t>
            </a:r>
            <a:r>
              <a:rPr lang="es-ES" i="1" dirty="0"/>
              <a:t>toda identificación es arbitraria.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"/>
          <a:stretch/>
        </p:blipFill>
        <p:spPr bwMode="auto">
          <a:xfrm>
            <a:off x="4267200" y="2438400"/>
            <a:ext cx="110481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21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hacer un análisis serio, tendríamos que estudiar y presentar los resultados de todas las identificaciones posibles.</a:t>
            </a:r>
            <a:endParaRPr lang="es-ES" i="1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 vs. “Tradicionales”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literatura antigua hacía modelos de ecuaciones simultáneas (y destinaba bastante esfuerzo a su estimación).</a:t>
            </a:r>
          </a:p>
          <a:p>
            <a:endParaRPr lang="es-ES" dirty="0"/>
          </a:p>
          <a:p>
            <a:r>
              <a:rPr lang="es-ES" dirty="0" smtClean="0"/>
              <a:t>Pero la identificación es confusa y arbitraria para el </a:t>
            </a:r>
            <a:r>
              <a:rPr lang="es-ES" dirty="0" err="1" smtClean="0"/>
              <a:t>econometrista</a:t>
            </a:r>
            <a:r>
              <a:rPr lang="es-ES" dirty="0" smtClean="0"/>
              <a:t> y para el lector</a:t>
            </a:r>
          </a:p>
          <a:p>
            <a:endParaRPr lang="es-ES" dirty="0"/>
          </a:p>
          <a:p>
            <a:r>
              <a:rPr lang="es-ES" dirty="0" smtClean="0"/>
              <a:t>Consideremos un “modelo de bolsillo”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19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29200"/>
            <a:ext cx="34480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9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pequeño mapa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 smtClean="0"/>
              <a:t>Hay diferencias fundamentales entre corte transversal y series de tiempo. A diferencia de corte transversal, ahora:</a:t>
            </a:r>
          </a:p>
          <a:p>
            <a:endParaRPr lang="es-CL" dirty="0" smtClean="0"/>
          </a:p>
          <a:p>
            <a:r>
              <a:rPr lang="es-CL" dirty="0"/>
              <a:t>Es posible que </a:t>
            </a:r>
            <a:r>
              <a:rPr lang="es-CL" dirty="0" smtClean="0"/>
              <a:t>dos o más fenómenos se determinen conjuntamente. </a:t>
            </a:r>
            <a:r>
              <a:rPr lang="es-CL" dirty="0"/>
              <a:t>Es decir que </a:t>
            </a:r>
            <a:r>
              <a:rPr lang="es-CL" i="1" dirty="0"/>
              <a:t>haya </a:t>
            </a:r>
            <a:r>
              <a:rPr lang="es-CL" i="1" dirty="0" smtClean="0"/>
              <a:t>simultaneidad.</a:t>
            </a:r>
            <a:endParaRPr lang="es-CL" i="1" dirty="0"/>
          </a:p>
          <a:p>
            <a:endParaRPr lang="es-CL" dirty="0"/>
          </a:p>
          <a:p>
            <a:r>
              <a:rPr lang="es-CL" dirty="0"/>
              <a:t>Es posible que los fenómenos </a:t>
            </a:r>
            <a:r>
              <a:rPr lang="es-CL" dirty="0" smtClean="0"/>
              <a:t>tomen tiempo para restablecer un equilibrio y que nos interese la trayectoria. Es decir que </a:t>
            </a:r>
            <a:r>
              <a:rPr lang="es-CL" i="1" dirty="0" smtClean="0"/>
              <a:t>haya dinámica.</a:t>
            </a:r>
            <a:endParaRPr lang="es-CL" i="1" dirty="0"/>
          </a:p>
          <a:p>
            <a:endParaRPr lang="es-CL" dirty="0" smtClean="0"/>
          </a:p>
          <a:p>
            <a:r>
              <a:rPr lang="es-CL" dirty="0" smtClean="0"/>
              <a:t>Es posible que algún fenómeno determine a otro fenómeno. Es decir, que </a:t>
            </a:r>
            <a:r>
              <a:rPr lang="es-CL" i="1" dirty="0" smtClean="0"/>
              <a:t>haya causalidad.</a:t>
            </a:r>
          </a:p>
          <a:p>
            <a:endParaRPr lang="es-CL" dirty="0"/>
          </a:p>
          <a:p>
            <a:r>
              <a:rPr lang="es-CL" dirty="0"/>
              <a:t>Es posible que el mecanismo que genera los datos que observamos de la economía cambie en el tiempo. Es decir que sea </a:t>
            </a:r>
            <a:r>
              <a:rPr lang="es-CL" i="1" dirty="0"/>
              <a:t>no estacionario</a:t>
            </a:r>
            <a:r>
              <a:rPr lang="es-CL" dirty="0" smtClean="0"/>
              <a:t>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 vs. “Tradicionales”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/>
              <a:t>El “folklore” de </a:t>
            </a:r>
            <a:r>
              <a:rPr lang="es-ES" dirty="0" smtClean="0"/>
              <a:t>estos </a:t>
            </a:r>
            <a:r>
              <a:rPr lang="es-ES" dirty="0"/>
              <a:t>modelos </a:t>
            </a:r>
            <a:r>
              <a:rPr lang="es-ES" dirty="0" smtClean="0"/>
              <a:t>tradicionales señala que</a:t>
            </a:r>
            <a:endParaRPr lang="es-ES" dirty="0"/>
          </a:p>
          <a:p>
            <a:pPr lvl="1"/>
            <a:r>
              <a:rPr lang="es-ES" i="1" dirty="0" smtClean="0"/>
              <a:t>p</a:t>
            </a:r>
            <a:r>
              <a:rPr lang="es-ES" i="1" baseline="-25000" dirty="0" smtClean="0"/>
              <a:t>t</a:t>
            </a:r>
            <a:r>
              <a:rPr lang="es-ES" i="1" dirty="0" smtClean="0"/>
              <a:t> </a:t>
            </a:r>
            <a:r>
              <a:rPr lang="es-ES" dirty="0"/>
              <a:t>y </a:t>
            </a:r>
            <a:r>
              <a:rPr lang="es-ES" i="1" dirty="0" err="1" smtClean="0"/>
              <a:t>q</a:t>
            </a:r>
            <a:r>
              <a:rPr lang="es-ES" i="1" baseline="-25000" dirty="0" err="1"/>
              <a:t>t</a:t>
            </a:r>
            <a:r>
              <a:rPr lang="es-ES" i="1" dirty="0" smtClean="0"/>
              <a:t> </a:t>
            </a:r>
            <a:r>
              <a:rPr lang="es-ES" dirty="0"/>
              <a:t>son variables </a:t>
            </a:r>
            <a:r>
              <a:rPr lang="es-ES" dirty="0" smtClean="0"/>
              <a:t>endógenas,</a:t>
            </a:r>
            <a:endParaRPr lang="es-ES" dirty="0"/>
          </a:p>
          <a:p>
            <a:pPr lvl="1"/>
            <a:r>
              <a:rPr lang="es-ES" i="1" dirty="0" err="1" smtClean="0"/>
              <a:t>y</a:t>
            </a:r>
            <a:r>
              <a:rPr lang="es-ES" i="1" baseline="-25000" dirty="0" err="1"/>
              <a:t>t</a:t>
            </a:r>
            <a:r>
              <a:rPr lang="es-ES" i="1" dirty="0" smtClean="0"/>
              <a:t> </a:t>
            </a:r>
            <a:r>
              <a:rPr lang="es-ES" dirty="0"/>
              <a:t>es una variable </a:t>
            </a:r>
            <a:r>
              <a:rPr lang="es-ES" dirty="0" smtClean="0"/>
              <a:t>exógena, y</a:t>
            </a:r>
          </a:p>
          <a:p>
            <a:pPr lvl="1"/>
            <a:r>
              <a:rPr lang="es-ES" dirty="0" smtClean="0"/>
              <a:t>que </a:t>
            </a:r>
            <a:r>
              <a:rPr lang="es-ES" dirty="0"/>
              <a:t>las ecuaciones reflejan la estructura de la </a:t>
            </a:r>
            <a:r>
              <a:rPr lang="es-ES" dirty="0" smtClean="0"/>
              <a:t>“economía”, en </a:t>
            </a:r>
            <a:r>
              <a:rPr lang="en-US" dirty="0" smtClean="0"/>
              <a:t>particular </a:t>
            </a:r>
            <a:r>
              <a:rPr lang="es-CL" dirty="0" smtClean="0"/>
              <a:t>su dinámica</a:t>
            </a:r>
            <a:r>
              <a:rPr lang="en-US" dirty="0" smtClean="0"/>
              <a:t>. </a:t>
            </a:r>
            <a:endParaRPr lang="es-ES" dirty="0"/>
          </a:p>
          <a:p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26" y="1600200"/>
            <a:ext cx="491814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0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 vs. “Tradicionales”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Resolvamos el modelo. Por sustitución obtenemos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365760" lvl="1" indent="0">
              <a:buNone/>
            </a:pPr>
            <a:r>
              <a:rPr lang="es-ES" dirty="0" smtClean="0"/>
              <a:t>lo </a:t>
            </a:r>
            <a:r>
              <a:rPr lang="es-ES" dirty="0"/>
              <a:t>que puede ser estimada </a:t>
            </a:r>
            <a:r>
              <a:rPr lang="es-ES" dirty="0" smtClean="0"/>
              <a:t>(usando mínimos cuadrados)</a:t>
            </a:r>
          </a:p>
          <a:p>
            <a:endParaRPr lang="es-ES" dirty="0"/>
          </a:p>
          <a:p>
            <a:r>
              <a:rPr lang="es-ES" dirty="0" smtClean="0"/>
              <a:t>Ello </a:t>
            </a:r>
            <a:r>
              <a:rPr lang="es-ES" dirty="0"/>
              <a:t>permite recuperar la </a:t>
            </a:r>
            <a:r>
              <a:rPr lang="es-ES" dirty="0" smtClean="0"/>
              <a:t>ecuación </a:t>
            </a:r>
            <a:r>
              <a:rPr lang="es-ES" dirty="0"/>
              <a:t>de “oferta</a:t>
            </a:r>
            <a:r>
              <a:rPr lang="es-ES" dirty="0" smtClean="0"/>
              <a:t>”–</a:t>
            </a:r>
            <a:r>
              <a:rPr lang="es-ES" dirty="0"/>
              <a:t>que </a:t>
            </a:r>
            <a:r>
              <a:rPr lang="es-ES" dirty="0" smtClean="0"/>
              <a:t>está </a:t>
            </a:r>
            <a:r>
              <a:rPr lang="es-CL" i="1" dirty="0" smtClean="0"/>
              <a:t>exactamente identificada</a:t>
            </a:r>
            <a:r>
              <a:rPr lang="es-CL" dirty="0" smtClean="0"/>
              <a:t>— pero </a:t>
            </a:r>
            <a:r>
              <a:rPr lang="en-US" dirty="0" smtClean="0"/>
              <a:t>no </a:t>
            </a:r>
            <a:r>
              <a:rPr lang="en-US" dirty="0"/>
              <a:t>se </a:t>
            </a:r>
            <a:r>
              <a:rPr lang="es-CL" dirty="0" smtClean="0"/>
              <a:t>podría obtener la función de “demanda” porque esta </a:t>
            </a:r>
            <a:r>
              <a:rPr lang="es-CL" i="1" dirty="0" smtClean="0"/>
              <a:t>sub-identificada</a:t>
            </a:r>
            <a:r>
              <a:rPr lang="en-US" dirty="0" smtClean="0"/>
              <a:t>.</a:t>
            </a:r>
            <a:endParaRPr lang="es-ES" i="1" dirty="0" smtClean="0"/>
          </a:p>
          <a:p>
            <a:endParaRPr lang="es-ES" i="1" dirty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905000"/>
            <a:ext cx="328705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68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 vs. “Tradicionales”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Las diferencias entre VAR y EST son notorias y </a:t>
            </a:r>
            <a:r>
              <a:rPr lang="es-ES" dirty="0" smtClean="0"/>
              <a:t>profundas</a:t>
            </a:r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 err="1"/>
              <a:t>VARs</a:t>
            </a:r>
            <a:r>
              <a:rPr lang="es-ES" dirty="0"/>
              <a:t> no se clasifica </a:t>
            </a:r>
            <a:r>
              <a:rPr lang="es-ES" i="1" dirty="0"/>
              <a:t>a priori </a:t>
            </a:r>
            <a:r>
              <a:rPr lang="es-ES" dirty="0"/>
              <a:t>las variables en </a:t>
            </a:r>
            <a:r>
              <a:rPr lang="es-ES" dirty="0" smtClean="0"/>
              <a:t>“endógenas” o “exógenas”. </a:t>
            </a:r>
            <a:r>
              <a:rPr lang="es-ES" dirty="0"/>
              <a:t>Todas las variables son potencialmente </a:t>
            </a:r>
            <a:r>
              <a:rPr lang="es-ES" dirty="0" smtClean="0"/>
              <a:t>endógenas. Los datos </a:t>
            </a:r>
            <a:r>
              <a:rPr lang="es-ES" dirty="0"/>
              <a:t>sugieren si es razonable una u otra </a:t>
            </a:r>
            <a:r>
              <a:rPr lang="es-ES" dirty="0" smtClean="0"/>
              <a:t>especificación.</a:t>
            </a:r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 err="1"/>
              <a:t>VARs</a:t>
            </a:r>
            <a:r>
              <a:rPr lang="es-ES" dirty="0"/>
              <a:t> no se impone una determinada estructura de rezagos </a:t>
            </a:r>
            <a:r>
              <a:rPr lang="es-ES" dirty="0" smtClean="0"/>
              <a:t>a priori</a:t>
            </a:r>
            <a:r>
              <a:rPr lang="es-ES" dirty="0"/>
              <a:t>. Se determina la </a:t>
            </a:r>
            <a:r>
              <a:rPr lang="es-ES" dirty="0" smtClean="0"/>
              <a:t>dinámica </a:t>
            </a:r>
            <a:r>
              <a:rPr lang="es-ES" dirty="0"/>
              <a:t>en </a:t>
            </a:r>
            <a:r>
              <a:rPr lang="es-ES" dirty="0" smtClean="0"/>
              <a:t>función </a:t>
            </a:r>
            <a:r>
              <a:rPr lang="es-ES" dirty="0"/>
              <a:t>de los datos. Note </a:t>
            </a:r>
            <a:r>
              <a:rPr lang="es-ES" dirty="0" smtClean="0"/>
              <a:t>la arbitrariedad </a:t>
            </a:r>
            <a:r>
              <a:rPr lang="es-ES" dirty="0"/>
              <a:t>de la </a:t>
            </a:r>
            <a:r>
              <a:rPr lang="es-ES" dirty="0" smtClean="0"/>
              <a:t>dinámica </a:t>
            </a:r>
            <a:r>
              <a:rPr lang="es-ES" dirty="0"/>
              <a:t>impuesta en </a:t>
            </a:r>
            <a:r>
              <a:rPr lang="es-ES" dirty="0" smtClean="0"/>
              <a:t>EST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 err="1" smtClean="0"/>
              <a:t>VARs</a:t>
            </a:r>
            <a:r>
              <a:rPr lang="es-ES" dirty="0" smtClean="0"/>
              <a:t> se impone el numero mínimo de restricciones de identificación, se reconoce </a:t>
            </a:r>
            <a:r>
              <a:rPr lang="es-ES" i="1" dirty="0" smtClean="0"/>
              <a:t>a priori </a:t>
            </a:r>
            <a:r>
              <a:rPr lang="es-ES" dirty="0" smtClean="0"/>
              <a:t>estas, y se estudia como cambian los resultados con distintas maneras de  identificar. Note la arbitrariedad de la identificación impuesta</a:t>
            </a:r>
            <a:endParaRPr lang="es-ES" i="1" dirty="0" smtClean="0"/>
          </a:p>
          <a:p>
            <a:endParaRPr lang="es-E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 vs. “Tradicionales”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Las diferencias entre VAR y EST son notorias y </a:t>
            </a:r>
            <a:r>
              <a:rPr lang="es-ES" sz="2000" dirty="0" smtClean="0"/>
              <a:t>profundas</a:t>
            </a:r>
          </a:p>
          <a:p>
            <a:endParaRPr lang="es-ES" sz="2000" dirty="0"/>
          </a:p>
          <a:p>
            <a:r>
              <a:rPr lang="es-ES" sz="2000" dirty="0"/>
              <a:t>En </a:t>
            </a:r>
            <a:r>
              <a:rPr lang="es-ES" sz="2000" dirty="0" err="1"/>
              <a:t>VARs</a:t>
            </a:r>
            <a:r>
              <a:rPr lang="es-ES" sz="2000" dirty="0"/>
              <a:t> los </a:t>
            </a:r>
            <a:r>
              <a:rPr lang="es-ES" sz="2000" dirty="0" smtClean="0"/>
              <a:t>parámetros </a:t>
            </a:r>
            <a:r>
              <a:rPr lang="es-ES" sz="2000" dirty="0"/>
              <a:t>y su significancia </a:t>
            </a:r>
            <a:r>
              <a:rPr lang="es-ES" sz="2000" dirty="0" smtClean="0"/>
              <a:t>estadística </a:t>
            </a:r>
            <a:r>
              <a:rPr lang="es-ES" sz="2000" dirty="0"/>
              <a:t>no son </a:t>
            </a:r>
            <a:r>
              <a:rPr lang="es-ES" sz="2000" dirty="0" smtClean="0"/>
              <a:t>un </a:t>
            </a:r>
            <a:r>
              <a:rPr lang="es-ES" sz="2000" i="1" dirty="0" smtClean="0"/>
              <a:t>fetiche</a:t>
            </a:r>
            <a:r>
              <a:rPr lang="es-ES" sz="2000" dirty="0"/>
              <a:t>. En EST la </a:t>
            </a:r>
            <a:r>
              <a:rPr lang="es-ES" sz="2000" dirty="0" smtClean="0"/>
              <a:t> “estructura </a:t>
            </a:r>
            <a:r>
              <a:rPr lang="es-ES" sz="2000" dirty="0"/>
              <a:t>del modelo” es escogida sobre la </a:t>
            </a:r>
            <a:r>
              <a:rPr lang="es-ES" sz="2000" dirty="0" smtClean="0"/>
              <a:t>base de </a:t>
            </a:r>
            <a:r>
              <a:rPr lang="es-ES" sz="2000" dirty="0"/>
              <a:t>determinar si los coeficientes son individualmente significativos</a:t>
            </a:r>
            <a:r>
              <a:rPr lang="es-E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</a:t>
            </a:r>
            <a:r>
              <a:rPr lang="es-ES" sz="3200" dirty="0" smtClean="0"/>
              <a:t>ausalidad en Series de Tiempo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Causalidad ocupa un lugar central en la </a:t>
            </a:r>
            <a:r>
              <a:rPr lang="es-ES" sz="2000" dirty="0" smtClean="0"/>
              <a:t>modelación económica.</a:t>
            </a:r>
          </a:p>
          <a:p>
            <a:endParaRPr lang="es-ES" sz="2000" dirty="0"/>
          </a:p>
          <a:p>
            <a:r>
              <a:rPr lang="en-US" sz="2000" dirty="0" smtClean="0"/>
              <a:t>No </a:t>
            </a:r>
            <a:r>
              <a:rPr lang="es-CL" sz="2000" dirty="0" smtClean="0"/>
              <a:t>existe consenso respecto de que es exactamente “causalidad”.</a:t>
            </a:r>
          </a:p>
          <a:p>
            <a:endParaRPr lang="en-US" sz="2000" dirty="0"/>
          </a:p>
          <a:p>
            <a:r>
              <a:rPr lang="es-ES" sz="2000" dirty="0" smtClean="0"/>
              <a:t>Una </a:t>
            </a:r>
            <a:r>
              <a:rPr lang="es-ES" sz="2000" dirty="0"/>
              <a:t>causa puede ser definida como un </a:t>
            </a:r>
            <a:r>
              <a:rPr lang="es-ES" sz="2000" i="1" dirty="0"/>
              <a:t>proceso </a:t>
            </a:r>
            <a:r>
              <a:rPr lang="es-ES" sz="2000" i="1" dirty="0" smtClean="0"/>
              <a:t>cuantitativo que </a:t>
            </a:r>
            <a:r>
              <a:rPr lang="es-ES" sz="2000" i="1" dirty="0"/>
              <a:t>induce cambios en el tiempo a </a:t>
            </a:r>
            <a:r>
              <a:rPr lang="es-ES" sz="2000" i="1" dirty="0" smtClean="0"/>
              <a:t>través </a:t>
            </a:r>
            <a:r>
              <a:rPr lang="es-ES" sz="2000" i="1" dirty="0"/>
              <a:t>de una estructura</a:t>
            </a:r>
            <a:r>
              <a:rPr lang="es-ES" sz="2000" dirty="0"/>
              <a:t>. La </a:t>
            </a:r>
            <a:r>
              <a:rPr lang="es-ES" sz="2000" dirty="0" smtClean="0"/>
              <a:t>estructura permanece </a:t>
            </a:r>
            <a:r>
              <a:rPr lang="es-ES" sz="2000" dirty="0"/>
              <a:t>invariable y caracteriza las relaciones entre variables (</a:t>
            </a:r>
            <a:r>
              <a:rPr lang="es-ES" sz="2000" dirty="0" smtClean="0"/>
              <a:t>es decir</a:t>
            </a:r>
            <a:r>
              <a:rPr lang="es-ES" sz="2000" dirty="0"/>
              <a:t>, refleja la realidad). La </a:t>
            </a:r>
            <a:r>
              <a:rPr lang="es-ES" sz="2000" dirty="0" smtClean="0"/>
              <a:t> relación </a:t>
            </a:r>
            <a:r>
              <a:rPr lang="es-ES" sz="2000" dirty="0"/>
              <a:t>entre causa y efecto es </a:t>
            </a:r>
            <a:r>
              <a:rPr lang="es-ES" sz="2000" dirty="0" smtClean="0"/>
              <a:t>asimétrica, pues </a:t>
            </a:r>
            <a:r>
              <a:rPr lang="es-ES" sz="2000" dirty="0"/>
              <a:t>la segunda no induce la primera.</a:t>
            </a:r>
            <a:endParaRPr lang="es-E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</a:t>
            </a:r>
            <a:r>
              <a:rPr lang="es-ES" sz="3200" dirty="0" smtClean="0"/>
              <a:t>ausalidad en Series de Tiempo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000" dirty="0"/>
              <a:t>Usualmente en </a:t>
            </a:r>
            <a:r>
              <a:rPr lang="es-ES" sz="2000" dirty="0" smtClean="0"/>
              <a:t>economía </a:t>
            </a:r>
            <a:r>
              <a:rPr lang="es-ES" sz="2000" dirty="0"/>
              <a:t>se postula que </a:t>
            </a:r>
            <a:r>
              <a:rPr lang="es-ES" sz="2000" i="1" dirty="0"/>
              <a:t>y </a:t>
            </a:r>
            <a:r>
              <a:rPr lang="es-ES" sz="2000" dirty="0"/>
              <a:t>es causado por </a:t>
            </a:r>
            <a:r>
              <a:rPr lang="es-ES" sz="2000" i="1" dirty="0"/>
              <a:t>x </a:t>
            </a:r>
            <a:r>
              <a:rPr lang="es-ES" sz="2000" dirty="0"/>
              <a:t>al </a:t>
            </a:r>
            <a:r>
              <a:rPr lang="es-ES" sz="2000" dirty="0" smtClean="0"/>
              <a:t>escribir </a:t>
            </a:r>
            <a:r>
              <a:rPr lang="en-US" sz="2000" i="1" dirty="0" smtClean="0"/>
              <a:t>y=f(x</a:t>
            </a:r>
            <a:r>
              <a:rPr lang="en-US" sz="2000" i="1" dirty="0"/>
              <a:t>)</a:t>
            </a:r>
            <a:r>
              <a:rPr lang="en-US" sz="2000" dirty="0"/>
              <a:t>.</a:t>
            </a:r>
          </a:p>
          <a:p>
            <a:endParaRPr lang="en-US" sz="2000" dirty="0" smtClean="0"/>
          </a:p>
          <a:p>
            <a:r>
              <a:rPr lang="es-CL" sz="2000" dirty="0" smtClean="0"/>
              <a:t>Esta expresión tiene problemas</a:t>
            </a:r>
            <a:r>
              <a:rPr lang="en-US" sz="2000" dirty="0" smtClean="0"/>
              <a:t>:</a:t>
            </a:r>
            <a:endParaRPr lang="en-US" sz="2000" dirty="0"/>
          </a:p>
          <a:p>
            <a:endParaRPr lang="es-ES" sz="2000" dirty="0" smtClean="0"/>
          </a:p>
          <a:p>
            <a:pPr lvl="1"/>
            <a:r>
              <a:rPr lang="es-ES" sz="2000" dirty="0" smtClean="0"/>
              <a:t>la descripción </a:t>
            </a:r>
            <a:r>
              <a:rPr lang="es-ES" sz="2000" dirty="0"/>
              <a:t>es esencialmente circular (el modelo no </a:t>
            </a:r>
            <a:r>
              <a:rPr lang="es-ES" sz="2000" dirty="0" smtClean="0"/>
              <a:t>estaría bien definido </a:t>
            </a:r>
            <a:r>
              <a:rPr lang="es-ES" sz="2000" dirty="0"/>
              <a:t>si </a:t>
            </a:r>
            <a:r>
              <a:rPr lang="es-ES" sz="2000" i="1" dirty="0"/>
              <a:t>f(.) </a:t>
            </a:r>
            <a:r>
              <a:rPr lang="es-ES" sz="2000" dirty="0"/>
              <a:t>no describiera la </a:t>
            </a:r>
            <a:r>
              <a:rPr lang="es-ES" sz="2000" dirty="0" smtClean="0"/>
              <a:t>relación)</a:t>
            </a:r>
            <a:endParaRPr lang="es-ES" sz="2000" dirty="0"/>
          </a:p>
          <a:p>
            <a:pPr lvl="1"/>
            <a:r>
              <a:rPr lang="es-ES" sz="2000" dirty="0" smtClean="0"/>
              <a:t>la asimetría </a:t>
            </a:r>
            <a:r>
              <a:rPr lang="es-ES" sz="2000" dirty="0"/>
              <a:t>de causalidad </a:t>
            </a:r>
            <a:r>
              <a:rPr lang="es-ES" sz="2000" dirty="0" smtClean="0"/>
              <a:t>está </a:t>
            </a:r>
            <a:r>
              <a:rPr lang="es-ES" sz="2000" dirty="0"/>
              <a:t>fuera del problema porque si </a:t>
            </a:r>
            <a:r>
              <a:rPr lang="es-ES" sz="2000" i="1" dirty="0"/>
              <a:t>f(.) </a:t>
            </a:r>
            <a:r>
              <a:rPr lang="es-ES" sz="2000" dirty="0" smtClean="0"/>
              <a:t>es invertible</a:t>
            </a:r>
            <a:r>
              <a:rPr lang="es-ES" sz="2000" dirty="0"/>
              <a:t>, entonces </a:t>
            </a:r>
            <a:r>
              <a:rPr lang="es-ES" sz="2000" i="1" dirty="0"/>
              <a:t>x </a:t>
            </a:r>
            <a:r>
              <a:rPr lang="es-ES" sz="2000" dirty="0" smtClean="0"/>
              <a:t>podría </a:t>
            </a:r>
            <a:r>
              <a:rPr lang="es-ES" sz="2000" dirty="0"/>
              <a:t>ser causado por </a:t>
            </a:r>
            <a:r>
              <a:rPr lang="es-ES" sz="2000" i="1" dirty="0"/>
              <a:t>y</a:t>
            </a:r>
          </a:p>
          <a:p>
            <a:pPr lvl="1"/>
            <a:r>
              <a:rPr lang="es-ES" sz="2000" dirty="0" smtClean="0"/>
              <a:t>la teoría </a:t>
            </a:r>
            <a:r>
              <a:rPr lang="es-ES" sz="2000" i="1" dirty="0"/>
              <a:t>f(.) </a:t>
            </a:r>
            <a:r>
              <a:rPr lang="es-ES" sz="2000" dirty="0" smtClean="0"/>
              <a:t>podría </a:t>
            </a:r>
            <a:r>
              <a:rPr lang="es-ES" sz="2000" dirty="0"/>
              <a:t>estar bien definida pero ser irrelevante para el </a:t>
            </a:r>
            <a:r>
              <a:rPr lang="es-ES" sz="2000" dirty="0" smtClean="0"/>
              <a:t>fin </a:t>
            </a:r>
            <a:r>
              <a:rPr lang="en-US" sz="2000" dirty="0" smtClean="0"/>
              <a:t>del </a:t>
            </a:r>
            <a:r>
              <a:rPr lang="es-CL" sz="2000" dirty="0" smtClean="0"/>
              <a:t>análisis</a:t>
            </a:r>
            <a:r>
              <a:rPr lang="en-US" sz="2000" dirty="0" smtClean="0"/>
              <a:t> </a:t>
            </a:r>
            <a:r>
              <a:rPr lang="es-CL" sz="2000" dirty="0" smtClean="0"/>
              <a:t>económico</a:t>
            </a:r>
          </a:p>
          <a:p>
            <a:pPr lvl="1"/>
            <a:r>
              <a:rPr lang="es-ES" sz="2000" dirty="0" smtClean="0"/>
              <a:t>una definición </a:t>
            </a:r>
            <a:r>
              <a:rPr lang="es-ES" sz="2000" dirty="0"/>
              <a:t>de causalidad a partir de un modelo puede </a:t>
            </a:r>
            <a:r>
              <a:rPr lang="es-ES" sz="2000" dirty="0" smtClean="0"/>
              <a:t>ser </a:t>
            </a:r>
            <a:r>
              <a:rPr lang="es-CL" sz="2000" dirty="0" smtClean="0"/>
              <a:t>insuficiente para caracterizar todos los canales de </a:t>
            </a:r>
            <a:r>
              <a:rPr lang="es-CL" sz="2000" dirty="0" err="1" smtClean="0"/>
              <a:t>causalida</a:t>
            </a:r>
            <a:r>
              <a:rPr lang="en-US" sz="2000" dirty="0" smtClean="0"/>
              <a:t>d</a:t>
            </a:r>
            <a:r>
              <a:rPr lang="en-US" sz="2000" dirty="0"/>
              <a:t>.</a:t>
            </a:r>
            <a:endParaRPr lang="es-E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1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</a:t>
            </a:r>
            <a:r>
              <a:rPr lang="es-ES" sz="3200" dirty="0" smtClean="0"/>
              <a:t>ausalidad en Series de Tiempo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El punto central sobre causalidad es que ésta es una propiedad de </a:t>
            </a:r>
            <a:r>
              <a:rPr lang="es-ES" sz="2000" dirty="0" smtClean="0"/>
              <a:t>la realidad </a:t>
            </a:r>
            <a:r>
              <a:rPr lang="es-ES" sz="2000" dirty="0"/>
              <a:t>y no de un modelo teórico o estadístico.</a:t>
            </a:r>
          </a:p>
          <a:p>
            <a:r>
              <a:rPr lang="es-ES" sz="2000" dirty="0" smtClean="0"/>
              <a:t>Por </a:t>
            </a:r>
            <a:r>
              <a:rPr lang="es-ES" sz="2000" dirty="0"/>
              <a:t>ello, los economistas tendemos a usar una definición de </a:t>
            </a:r>
            <a:r>
              <a:rPr lang="es-ES" sz="2000" dirty="0" smtClean="0"/>
              <a:t>causalidad basada </a:t>
            </a:r>
            <a:r>
              <a:rPr lang="es-ES" sz="2000" dirty="0"/>
              <a:t>en los datos y no en teorías.</a:t>
            </a:r>
          </a:p>
          <a:p>
            <a:r>
              <a:rPr lang="es-ES" sz="2000" dirty="0" smtClean="0"/>
              <a:t>Como </a:t>
            </a:r>
            <a:r>
              <a:rPr lang="es-ES" sz="2000" dirty="0"/>
              <a:t>las relaciones económicas no son leyes, la formulación </a:t>
            </a:r>
            <a:r>
              <a:rPr lang="es-ES" sz="2000" dirty="0" smtClean="0"/>
              <a:t>es estocástica</a:t>
            </a:r>
            <a:r>
              <a:rPr lang="es-ES" sz="2000" dirty="0"/>
              <a:t>, lo que nos lleva al análisis de </a:t>
            </a:r>
            <a:r>
              <a:rPr lang="es-ES" sz="2000" b="1" dirty="0" err="1"/>
              <a:t>tests</a:t>
            </a:r>
            <a:r>
              <a:rPr lang="es-ES" sz="2000" dirty="0"/>
              <a:t> de </a:t>
            </a:r>
            <a:r>
              <a:rPr lang="es-ES" sz="2000" dirty="0" smtClean="0"/>
              <a:t>causalidad.</a:t>
            </a:r>
            <a:endParaRPr lang="es-ES" sz="2000" dirty="0"/>
          </a:p>
          <a:p>
            <a:r>
              <a:rPr lang="es-ES" sz="2000" dirty="0" smtClean="0"/>
              <a:t>Estudiamos </a:t>
            </a:r>
            <a:r>
              <a:rPr lang="es-ES" sz="2000" dirty="0"/>
              <a:t>los </a:t>
            </a:r>
            <a:r>
              <a:rPr lang="es-ES" sz="2000" dirty="0" err="1"/>
              <a:t>tests</a:t>
            </a:r>
            <a:r>
              <a:rPr lang="es-ES" sz="2000" dirty="0"/>
              <a:t> más comunes de causalidad </a:t>
            </a:r>
            <a:r>
              <a:rPr lang="es-ES" sz="2000" dirty="0" smtClean="0"/>
              <a:t>porque:</a:t>
            </a:r>
            <a:endParaRPr lang="es-ES" sz="2000" dirty="0"/>
          </a:p>
          <a:p>
            <a:pPr lvl="1"/>
            <a:r>
              <a:rPr lang="es-ES" sz="1800" dirty="0" smtClean="0"/>
              <a:t>son </a:t>
            </a:r>
            <a:r>
              <a:rPr lang="es-ES" sz="1800" dirty="0"/>
              <a:t>útiles para determinar una forma particular de causalidad</a:t>
            </a:r>
          </a:p>
          <a:p>
            <a:pPr lvl="1"/>
            <a:r>
              <a:rPr lang="es-ES" sz="1800" dirty="0" smtClean="0"/>
              <a:t>existe </a:t>
            </a:r>
            <a:r>
              <a:rPr lang="es-ES" sz="1800" dirty="0"/>
              <a:t>la tentación de identificar los modelos VAR (y </a:t>
            </a:r>
            <a:r>
              <a:rPr lang="es-ES" sz="1800" dirty="0" smtClean="0"/>
              <a:t>modelo estructurales</a:t>
            </a:r>
            <a:r>
              <a:rPr lang="es-ES" sz="1800" dirty="0"/>
              <a:t>) usando causalidad en el tiempo, lo que es incorrecto.</a:t>
            </a:r>
            <a:endParaRPr lang="es-ES" sz="18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7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Causalidad de </a:t>
            </a:r>
            <a:r>
              <a:rPr lang="es-CL" dirty="0" err="1"/>
              <a:t>Granger</a:t>
            </a:r>
            <a:r>
              <a:rPr lang="es-CL" dirty="0"/>
              <a:t> (1969</a:t>
            </a:r>
            <a:r>
              <a:rPr lang="es-CL" dirty="0" smtClean="0"/>
              <a:t>)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 smtClean="0"/>
                  <a:t>El </a:t>
                </a:r>
                <a:r>
                  <a:rPr lang="es-CL" dirty="0"/>
                  <a:t>concepto de causalidad </a:t>
                </a:r>
                <a:r>
                  <a:rPr lang="es-CL" dirty="0" smtClean="0"/>
                  <a:t>más </a:t>
                </a:r>
                <a:r>
                  <a:rPr lang="es-CL" dirty="0"/>
                  <a:t>ampliamente usado en series de </a:t>
                </a:r>
                <a:r>
                  <a:rPr lang="es-CL" dirty="0" smtClean="0"/>
                  <a:t>tiempo es </a:t>
                </a:r>
                <a:r>
                  <a:rPr lang="es-CL" dirty="0"/>
                  <a:t>el desarrollado por </a:t>
                </a:r>
                <a:r>
                  <a:rPr lang="es-CL" dirty="0" err="1"/>
                  <a:t>Granger</a:t>
                </a:r>
                <a:r>
                  <a:rPr lang="es-CL" dirty="0"/>
                  <a:t> (1969). </a:t>
                </a:r>
                <a:endParaRPr lang="es-CL" dirty="0" smtClean="0"/>
              </a:p>
              <a:p>
                <a:endParaRPr lang="es-CL" dirty="0"/>
              </a:p>
              <a:p>
                <a:r>
                  <a:rPr lang="es-CL" dirty="0" smtClean="0"/>
                  <a:t>Analíticamente:</a:t>
                </a:r>
              </a:p>
              <a:p>
                <a:endParaRPr lang="es-CL" dirty="0" smtClean="0"/>
              </a:p>
              <a:p>
                <a:endParaRPr lang="es-CL" dirty="0"/>
              </a:p>
              <a:p>
                <a:endParaRPr lang="es-CL" dirty="0"/>
              </a:p>
              <a:p>
                <a:endParaRPr lang="es-CL" dirty="0" smtClean="0"/>
              </a:p>
              <a:p>
                <a:r>
                  <a:rPr lang="es-CL" dirty="0" smtClean="0"/>
                  <a:t>es </a:t>
                </a:r>
                <a:r>
                  <a:rPr lang="es-CL" dirty="0"/>
                  <a:t>decir,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CL" dirty="0" smtClean="0"/>
                  <a:t>causa-a-la-</a:t>
                </a:r>
                <a:r>
                  <a:rPr lang="es-CL" dirty="0" err="1" smtClean="0"/>
                  <a:t>Granger</a:t>
                </a:r>
                <a:r>
                  <a:rPr lang="es-CL" dirty="0" smtClean="0"/>
                  <a:t> </a:t>
                </a:r>
                <a:r>
                  <a:rPr lang="es-CL" dirty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si </a:t>
                </a:r>
                <a:r>
                  <a:rPr lang="es-CL" dirty="0" smtClean="0"/>
                  <a:t>ésta </a:t>
                </a:r>
                <a:r>
                  <a:rPr lang="es-CL" dirty="0"/>
                  <a:t>contiene </a:t>
                </a:r>
                <a:r>
                  <a:rPr lang="es-CL" dirty="0" smtClean="0"/>
                  <a:t>información útil para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/>
                      </a:rPr>
                      <m:t>predecir</m:t>
                    </m:r>
                    <m:r>
                      <a:rPr lang="es-CL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s-CL" i="1">
                        <a:latin typeface="Cambria Math"/>
                      </a:rPr>
                      <m:t> </m:t>
                    </m:r>
                  </m:oMath>
                </a14:m>
                <a:r>
                  <a:rPr lang="es-CL" dirty="0" smtClean="0"/>
                  <a:t>que </a:t>
                </a:r>
                <a:r>
                  <a:rPr lang="es-CL" dirty="0"/>
                  <a:t>no esta contenida en la historia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/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627" r="-179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667125"/>
            <a:ext cx="4943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140777"/>
            <a:ext cx="3543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Causalidad de </a:t>
            </a:r>
            <a:r>
              <a:rPr lang="es-CL" dirty="0" err="1"/>
              <a:t>Granger</a:t>
            </a:r>
            <a:r>
              <a:rPr lang="es-CL" dirty="0"/>
              <a:t> (1969)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dirty="0" smtClean="0"/>
                  <a:t>Es importante hacer varias observaciones respecto de:</a:t>
                </a:r>
              </a:p>
              <a:p>
                <a:endParaRPr lang="es-CL" dirty="0"/>
              </a:p>
              <a:p>
                <a:pPr lvl="1"/>
                <a:r>
                  <a:rPr lang="es-CL" dirty="0"/>
                  <a:t>N</a:t>
                </a:r>
                <a:r>
                  <a:rPr lang="es-CL" dirty="0" smtClean="0"/>
                  <a:t>o </a:t>
                </a:r>
                <a:r>
                  <a:rPr lang="es-CL" dirty="0"/>
                  <a:t>es un test de causalidad en el sentido profundo de “causa </a:t>
                </a:r>
                <a:r>
                  <a:rPr lang="es-CL" dirty="0" smtClean="0"/>
                  <a:t>y efecto</a:t>
                </a:r>
                <a:r>
                  <a:rPr lang="es-CL" dirty="0"/>
                  <a:t>”, sino solo un test de “precedencia temporal”.</a:t>
                </a:r>
              </a:p>
              <a:p>
                <a:pPr lvl="1"/>
                <a:endParaRPr lang="es-CL" dirty="0" smtClean="0"/>
              </a:p>
              <a:p>
                <a:pPr lvl="1"/>
                <a:r>
                  <a:rPr lang="es-CL" dirty="0" smtClean="0"/>
                  <a:t>La mecánica </a:t>
                </a:r>
                <a:r>
                  <a:rPr lang="es-CL" dirty="0"/>
                  <a:t>mediante la cual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afecta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es desconocida y </a:t>
                </a:r>
                <a:r>
                  <a:rPr lang="es-CL" dirty="0" smtClean="0"/>
                  <a:t>se debe </a:t>
                </a:r>
                <a:r>
                  <a:rPr lang="es-CL" dirty="0"/>
                  <a:t>tener cuidado con la </a:t>
                </a:r>
                <a:r>
                  <a:rPr lang="es-CL" dirty="0" smtClean="0"/>
                  <a:t>interpretación </a:t>
                </a:r>
                <a:r>
                  <a:rPr lang="es-CL" dirty="0"/>
                  <a:t>de los resultados </a:t>
                </a:r>
                <a:r>
                  <a:rPr lang="es-CL" dirty="0" smtClean="0"/>
                  <a:t>pues estos </a:t>
                </a:r>
                <a:r>
                  <a:rPr lang="es-CL" dirty="0"/>
                  <a:t>dependen del modelo que se este estudiando.</a:t>
                </a:r>
              </a:p>
              <a:p>
                <a:pPr lvl="1"/>
                <a:endParaRPr lang="es-CL" dirty="0" smtClean="0"/>
              </a:p>
              <a:p>
                <a:pPr lvl="1"/>
                <a:r>
                  <a:rPr lang="es-CL" dirty="0" smtClean="0"/>
                  <a:t>Probable </a:t>
                </a:r>
                <a:r>
                  <a:rPr lang="es-CL" dirty="0"/>
                  <a:t>existencia de </a:t>
                </a:r>
                <a:r>
                  <a:rPr lang="es-CL" dirty="0" err="1"/>
                  <a:t>colinealidad</a:t>
                </a:r>
                <a:r>
                  <a:rPr lang="es-CL" dirty="0"/>
                  <a:t> → el test se hace sobre </a:t>
                </a:r>
                <a:r>
                  <a:rPr lang="es-CL" dirty="0" smtClean="0"/>
                  <a:t>el bloque </a:t>
                </a:r>
                <a:r>
                  <a:rPr lang="es-CL" dirty="0"/>
                  <a:t>de rezagos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y no sobre </a:t>
                </a:r>
                <a:r>
                  <a:rPr lang="es-CL" dirty="0" smtClean="0"/>
                  <a:t>parámetros </a:t>
                </a:r>
                <a:r>
                  <a:rPr lang="es-CL" dirty="0"/>
                  <a:t>individuales: test </a:t>
                </a:r>
                <a:r>
                  <a:rPr lang="es-CL" dirty="0" smtClean="0"/>
                  <a:t>F para Ho </a:t>
                </a:r>
                <a:r>
                  <a:rPr lang="es-CL" dirty="0"/>
                  <a:t>: </a:t>
                </a:r>
                <a:r>
                  <a:rPr lang="el-GR" i="1" dirty="0"/>
                  <a:t>θ(</a:t>
                </a:r>
                <a:r>
                  <a:rPr lang="es-CL" i="1" dirty="0"/>
                  <a:t>L)=0</a:t>
                </a:r>
                <a:r>
                  <a:rPr lang="es-CL" dirty="0"/>
                  <a:t>.</a:t>
                </a:r>
              </a:p>
              <a:p>
                <a:pPr lvl="1"/>
                <a:endParaRPr lang="es-CL" dirty="0" smtClean="0"/>
              </a:p>
              <a:p>
                <a:pPr lvl="1"/>
                <a:r>
                  <a:rPr lang="es-CL" dirty="0" smtClean="0"/>
                  <a:t>Posibilidad </a:t>
                </a:r>
                <a:r>
                  <a:rPr lang="es-CL" dirty="0"/>
                  <a:t>que haya </a:t>
                </a:r>
                <a:r>
                  <a:rPr lang="es-CL" dirty="0" smtClean="0"/>
                  <a:t>correlación espuria </a:t>
                </a:r>
                <a:r>
                  <a:rPr lang="es-CL" dirty="0"/>
                  <a:t>→ el test se hace sobre </a:t>
                </a:r>
                <a:r>
                  <a:rPr lang="es-CL" dirty="0" smtClean="0"/>
                  <a:t>la hipótesis </a:t>
                </a:r>
                <a:r>
                  <a:rPr lang="es-CL" dirty="0"/>
                  <a:t>nula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i="1" dirty="0"/>
                  <a:t> </a:t>
                </a:r>
                <a:r>
                  <a:rPr lang="es-CL" dirty="0"/>
                  <a:t>no causa a la </a:t>
                </a:r>
                <a:r>
                  <a:rPr lang="es-CL" dirty="0" err="1"/>
                  <a:t>Granger</a:t>
                </a:r>
                <a:r>
                  <a:rPr lang="es-CL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L" dirty="0"/>
                  <a:t>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45" t="-1377" r="-13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Causalidad</a:t>
            </a:r>
            <a:r>
              <a:rPr lang="en-US" dirty="0" smtClean="0"/>
              <a:t> de Granger (1969)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Es </a:t>
            </a:r>
            <a:r>
              <a:rPr lang="es-ES" dirty="0"/>
              <a:t>posible que </a:t>
            </a:r>
            <a:r>
              <a:rPr lang="es-ES" i="1" dirty="0" err="1"/>
              <a:t>z</a:t>
            </a:r>
            <a:r>
              <a:rPr lang="es-ES" i="1" baseline="-25000" dirty="0" err="1"/>
              <a:t>t</a:t>
            </a:r>
            <a:r>
              <a:rPr lang="es-ES" i="1" dirty="0"/>
              <a:t> </a:t>
            </a:r>
            <a:r>
              <a:rPr lang="es-ES" dirty="0"/>
              <a:t>cause-a-la-</a:t>
            </a:r>
            <a:r>
              <a:rPr lang="es-ES" dirty="0" err="1"/>
              <a:t>Granger</a:t>
            </a:r>
            <a:r>
              <a:rPr lang="es-ES" dirty="0"/>
              <a:t> a </a:t>
            </a:r>
            <a:r>
              <a:rPr lang="es-ES" i="1" dirty="0" err="1"/>
              <a:t>y</a:t>
            </a:r>
            <a:r>
              <a:rPr lang="es-ES" i="1" baseline="-25000" dirty="0" err="1"/>
              <a:t>t</a:t>
            </a:r>
            <a:r>
              <a:rPr lang="es-ES" i="1" dirty="0"/>
              <a:t> </a:t>
            </a:r>
            <a:r>
              <a:rPr lang="es-ES" dirty="0"/>
              <a:t>y </a:t>
            </a:r>
            <a:r>
              <a:rPr lang="es-ES" dirty="0" smtClean="0"/>
              <a:t>simultáneamente </a:t>
            </a:r>
            <a:r>
              <a:rPr lang="es-ES" dirty="0"/>
              <a:t>que </a:t>
            </a:r>
            <a:r>
              <a:rPr lang="es-ES" i="1" dirty="0" err="1" smtClean="0"/>
              <a:t>y</a:t>
            </a:r>
            <a:r>
              <a:rPr lang="es-ES" i="1" baseline="-25000" dirty="0" err="1" smtClean="0"/>
              <a:t>t</a:t>
            </a:r>
            <a:r>
              <a:rPr lang="es-ES" i="1" baseline="-25000" dirty="0" smtClean="0"/>
              <a:t> </a:t>
            </a:r>
            <a:r>
              <a:rPr lang="en-US" dirty="0" smtClean="0"/>
              <a:t>cause-a-la-Granger </a:t>
            </a:r>
            <a:r>
              <a:rPr lang="en-US" dirty="0"/>
              <a:t>a </a:t>
            </a:r>
            <a:r>
              <a:rPr lang="en-US" i="1" dirty="0" err="1"/>
              <a:t>z</a:t>
            </a:r>
            <a:r>
              <a:rPr lang="en-US" i="1" baseline="-25000" dirty="0" err="1"/>
              <a:t>t</a:t>
            </a:r>
            <a:r>
              <a:rPr lang="en-U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las </a:t>
            </a:r>
            <a:r>
              <a:rPr lang="es-ES" dirty="0"/>
              <a:t>variables efectivamente son </a:t>
            </a:r>
            <a:r>
              <a:rPr lang="es-ES" dirty="0" smtClean="0"/>
              <a:t>simultáneas </a:t>
            </a:r>
            <a:r>
              <a:rPr lang="es-ES" dirty="0"/>
              <a:t>(</a:t>
            </a:r>
            <a:r>
              <a:rPr lang="es-ES" dirty="0" err="1"/>
              <a:t>p.e</a:t>
            </a:r>
            <a:r>
              <a:rPr lang="es-ES" dirty="0"/>
              <a:t>. cuando </a:t>
            </a:r>
            <a:r>
              <a:rPr lang="es-ES" dirty="0" smtClean="0"/>
              <a:t>ambas son </a:t>
            </a:r>
            <a:r>
              <a:rPr lang="es-ES" dirty="0"/>
              <a:t>generadas por una tercera variable, </a:t>
            </a:r>
            <a:r>
              <a:rPr lang="es-ES" i="1" dirty="0" err="1" smtClean="0"/>
              <a:t>w</a:t>
            </a:r>
            <a:r>
              <a:rPr lang="es-ES" i="1" baseline="-25000" dirty="0" err="1" smtClean="0"/>
              <a:t>t</a:t>
            </a:r>
            <a:r>
              <a:rPr lang="es-ES" i="1" dirty="0" smtClean="0"/>
              <a:t>)</a:t>
            </a:r>
            <a:endParaRPr lang="es-ES" dirty="0"/>
          </a:p>
          <a:p>
            <a:pPr lvl="1"/>
            <a:r>
              <a:rPr lang="es-ES" dirty="0" smtClean="0"/>
              <a:t>las </a:t>
            </a:r>
            <a:r>
              <a:rPr lang="es-ES" dirty="0"/>
              <a:t>variables son </a:t>
            </a:r>
            <a:r>
              <a:rPr lang="es-ES" dirty="0" err="1"/>
              <a:t>observacionalmente</a:t>
            </a:r>
            <a:r>
              <a:rPr lang="es-ES" dirty="0"/>
              <a:t> </a:t>
            </a:r>
            <a:r>
              <a:rPr lang="es-ES" dirty="0" smtClean="0"/>
              <a:t>simultáneas por problemas </a:t>
            </a:r>
            <a:r>
              <a:rPr lang="es-ES" dirty="0"/>
              <a:t>de </a:t>
            </a:r>
            <a:r>
              <a:rPr lang="es-ES" dirty="0" smtClean="0"/>
              <a:t>medición </a:t>
            </a:r>
            <a:r>
              <a:rPr lang="es-ES" dirty="0"/>
              <a:t>(</a:t>
            </a:r>
            <a:r>
              <a:rPr lang="es-ES" dirty="0" err="1"/>
              <a:t>p.e</a:t>
            </a:r>
            <a:r>
              <a:rPr lang="es-ES" dirty="0"/>
              <a:t>., causalidad mensual pero los </a:t>
            </a:r>
            <a:r>
              <a:rPr lang="es-ES" dirty="0" smtClean="0"/>
              <a:t>datos </a:t>
            </a:r>
            <a:r>
              <a:rPr lang="en-US" dirty="0" err="1" smtClean="0"/>
              <a:t>observados</a:t>
            </a:r>
            <a:r>
              <a:rPr lang="en-US" dirty="0" smtClean="0"/>
              <a:t> </a:t>
            </a:r>
            <a:r>
              <a:rPr lang="en-US" dirty="0" err="1"/>
              <a:t>trimestralmente</a:t>
            </a:r>
            <a:r>
              <a:rPr lang="en-US" dirty="0"/>
              <a:t>).</a:t>
            </a:r>
          </a:p>
          <a:p>
            <a:endParaRPr lang="es-ES" dirty="0"/>
          </a:p>
          <a:p>
            <a:r>
              <a:rPr lang="es-ES" dirty="0"/>
              <a:t>U/* Hagamos el test de causalidad de </a:t>
            </a:r>
            <a:r>
              <a:rPr lang="es-ES" dirty="0" err="1"/>
              <a:t>Granger</a:t>
            </a:r>
            <a:r>
              <a:rPr lang="es-ES" dirty="0"/>
              <a:t>, Ho: la </a:t>
            </a:r>
            <a:r>
              <a:rPr lang="es-ES" dirty="0" err="1"/>
              <a:t>excluidad</a:t>
            </a:r>
            <a:r>
              <a:rPr lang="es-ES" dirty="0"/>
              <a:t> NO causa a la </a:t>
            </a:r>
            <a:r>
              <a:rPr lang="es-ES" dirty="0" err="1"/>
              <a:t>Granger</a:t>
            </a:r>
            <a:r>
              <a:rPr lang="es-ES" dirty="0"/>
              <a:t> a la incluida */n </a:t>
            </a:r>
            <a:r>
              <a:rPr lang="es-ES" dirty="0"/>
              <a:t>VAR es el entorno </a:t>
            </a:r>
            <a:r>
              <a:rPr lang="es-ES" dirty="0" smtClean="0"/>
              <a:t>óptimo </a:t>
            </a:r>
            <a:r>
              <a:rPr lang="es-ES" dirty="0"/>
              <a:t>para testear causalidad a la </a:t>
            </a:r>
            <a:r>
              <a:rPr lang="es-ES" dirty="0" err="1"/>
              <a:t>Granger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Compare el test de causalidad </a:t>
            </a:r>
            <a:r>
              <a:rPr lang="es-ES" dirty="0" smtClean="0"/>
              <a:t>con </a:t>
            </a:r>
            <a:r>
              <a:rPr lang="es-ES" dirty="0"/>
              <a:t>la </a:t>
            </a:r>
            <a:r>
              <a:rPr lang="es-ES" dirty="0" smtClean="0"/>
              <a:t>especificación del </a:t>
            </a:r>
            <a:r>
              <a:rPr lang="es-ES" dirty="0"/>
              <a:t>VAR de forma </a:t>
            </a:r>
            <a:r>
              <a:rPr lang="es-ES" dirty="0" smtClean="0"/>
              <a:t>reducida.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pequeño mapa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A diferencia de corte transversal, las variables en series de tiempo tienen mucha inercia (</a:t>
            </a:r>
            <a:r>
              <a:rPr lang="es-CL" i="1" dirty="0" smtClean="0"/>
              <a:t>memoria</a:t>
            </a:r>
            <a:r>
              <a:rPr lang="es-CL" dirty="0" smtClean="0"/>
              <a:t>)</a:t>
            </a:r>
          </a:p>
          <a:p>
            <a:endParaRPr lang="es-CL" dirty="0"/>
          </a:p>
          <a:p>
            <a:pPr lvl="1"/>
            <a:r>
              <a:rPr lang="es-CL" dirty="0" smtClean="0"/>
              <a:t>El PIB inusualmente cambia más de 5% en un año</a:t>
            </a:r>
          </a:p>
          <a:p>
            <a:pPr lvl="1"/>
            <a:r>
              <a:rPr lang="es-CL" dirty="0" smtClean="0"/>
              <a:t>Los precios inusualmente cambian más de 3% en un año.</a:t>
            </a:r>
          </a:p>
          <a:p>
            <a:pPr lvl="1"/>
            <a:endParaRPr lang="es-CL" dirty="0"/>
          </a:p>
          <a:p>
            <a:r>
              <a:rPr lang="es-CL" dirty="0" smtClean="0"/>
              <a:t>Un predictor no tan malo del futuro de una variable de este tipo podría ser: el </a:t>
            </a:r>
            <a:r>
              <a:rPr lang="es-CL" i="1" dirty="0" smtClean="0"/>
              <a:t>mismo valor de hoy.</a:t>
            </a:r>
          </a:p>
          <a:p>
            <a:endParaRPr lang="es-CL" i="1" dirty="0"/>
          </a:p>
          <a:p>
            <a:r>
              <a:rPr lang="es-CL" dirty="0" smtClean="0"/>
              <a:t>No es eso lo que nos interesa sino el proceso subyacente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Causalidad</a:t>
            </a:r>
            <a:r>
              <a:rPr lang="en-US" dirty="0" smtClean="0"/>
              <a:t> de Sims (1972)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Sims </a:t>
            </a:r>
            <a:r>
              <a:rPr lang="es-ES" dirty="0"/>
              <a:t>plantea que el test de causalidad debiese ser hacia el </a:t>
            </a:r>
            <a:r>
              <a:rPr lang="es-ES" dirty="0" smtClean="0"/>
              <a:t>futuro (</a:t>
            </a:r>
            <a:r>
              <a:rPr lang="es-ES" i="1" dirty="0"/>
              <a:t>forward </a:t>
            </a:r>
            <a:r>
              <a:rPr lang="es-ES" i="1" dirty="0" err="1"/>
              <a:t>looking</a:t>
            </a:r>
            <a:r>
              <a:rPr lang="es-ES" dirty="0"/>
              <a:t>), no hacia el pasado. Por </a:t>
            </a:r>
            <a:r>
              <a:rPr lang="es-ES" dirty="0" smtClean="0"/>
              <a:t>ello: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1" y="2952750"/>
            <a:ext cx="5519738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5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¿Como Pensar el test de Causalidad?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Consideremos el modelo de formación de precios de acciones: </a:t>
            </a:r>
            <a:r>
              <a:rPr lang="es-CL" i="1" dirty="0" smtClean="0"/>
              <a:t>el precio de la acción es el valor presente del flujo de dividendos futuros esperados</a:t>
            </a:r>
          </a:p>
          <a:p>
            <a:endParaRPr lang="es-CL" i="1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375028" y="1066800"/>
            <a:ext cx="5943600" cy="1175266"/>
            <a:chOff x="1371600" y="4114800"/>
            <a:chExt cx="5943600" cy="1175266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371600" y="4724400"/>
              <a:ext cx="59436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292927" y="4724400"/>
              <a:ext cx="274434" cy="521732"/>
              <a:chOff x="2292927" y="4724400"/>
              <a:chExt cx="274434" cy="5217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292927" y="4876800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>
                <a:endCxn id="6" idx="0"/>
              </p:cNvCxnSpPr>
              <p:nvPr/>
            </p:nvCxnSpPr>
            <p:spPr>
              <a:xfrm>
                <a:off x="2430144" y="4724400"/>
                <a:ext cx="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957945" y="4724400"/>
              <a:ext cx="542136" cy="565666"/>
              <a:chOff x="2292927" y="4680466"/>
              <a:chExt cx="542136" cy="56566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92927" y="487680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+1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endCxn id="9" idx="0"/>
              </p:cNvCxnSpPr>
              <p:nvPr/>
            </p:nvCxnSpPr>
            <p:spPr>
              <a:xfrm>
                <a:off x="2563995" y="4680466"/>
                <a:ext cx="0" cy="196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563264" y="4724400"/>
              <a:ext cx="542136" cy="565666"/>
              <a:chOff x="2292927" y="4680466"/>
              <a:chExt cx="542136" cy="56566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292927" y="487680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t+3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>
                <a:endCxn id="15" idx="0"/>
              </p:cNvCxnSpPr>
              <p:nvPr/>
            </p:nvCxnSpPr>
            <p:spPr>
              <a:xfrm>
                <a:off x="2563995" y="4680466"/>
                <a:ext cx="0" cy="196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3717251" y="4724400"/>
              <a:ext cx="542136" cy="565666"/>
              <a:chOff x="2292927" y="4680466"/>
              <a:chExt cx="542136" cy="56566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92927" y="487680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t+2</a:t>
                </a:r>
                <a:endParaRPr lang="en-US" dirty="0"/>
              </a:p>
            </p:txBody>
          </p:sp>
          <p:cxnSp>
            <p:nvCxnSpPr>
              <p:cNvPr id="22" name="Straight Connector 21"/>
              <p:cNvCxnSpPr>
                <a:endCxn id="21" idx="0"/>
              </p:cNvCxnSpPr>
              <p:nvPr/>
            </p:nvCxnSpPr>
            <p:spPr>
              <a:xfrm>
                <a:off x="2563995" y="4680466"/>
                <a:ext cx="0" cy="196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895600" y="4114800"/>
                  <a:ext cx="6892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s-CL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114800"/>
                  <a:ext cx="68922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657600" y="4114800"/>
                  <a:ext cx="6892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s-CL" b="0" i="1" smtClean="0">
                                <a:latin typeface="Cambria Math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114800"/>
                  <a:ext cx="68922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492372" y="4114800"/>
                  <a:ext cx="6892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s-CL" b="0" i="1" smtClean="0">
                                <a:latin typeface="Cambria Math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372" y="4114800"/>
                  <a:ext cx="68922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085530" y="4114800"/>
                  <a:ext cx="457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30" y="4114800"/>
                  <a:ext cx="4574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1333500" y="4648200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Aquí la causalidad va desde dividendo futuro a precio de hoy; es decir desde un punto de vista empírico el precio se mueve </a:t>
            </a:r>
            <a:r>
              <a:rPr lang="es-CL" i="1" dirty="0" smtClean="0"/>
              <a:t>antes que </a:t>
            </a:r>
            <a:r>
              <a:rPr lang="es-CL" dirty="0" smtClean="0"/>
              <a:t>los dividendos. </a:t>
            </a:r>
          </a:p>
          <a:p>
            <a:endParaRPr lang="es-CL" dirty="0"/>
          </a:p>
          <a:p>
            <a:r>
              <a:rPr lang="es-CL" dirty="0" smtClean="0"/>
              <a:t>Causalidad de </a:t>
            </a:r>
            <a:r>
              <a:rPr lang="es-CL" dirty="0" err="1" smtClean="0"/>
              <a:t>Granger</a:t>
            </a:r>
            <a:r>
              <a:rPr lang="es-CL" dirty="0" smtClean="0"/>
              <a:t> se lee al revés cuando el modelo es forward </a:t>
            </a:r>
            <a:r>
              <a:rPr lang="es-CL" dirty="0" err="1" smtClean="0"/>
              <a:t>looking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453938" y="2976995"/>
                <a:ext cx="2222210" cy="764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f>
                            <m:fPr>
                              <m:ctrlPr>
                                <a:rPr lang="es-CL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CL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L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s-CL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CL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38" y="2976995"/>
                <a:ext cx="2222210" cy="76476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pequeño mapa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Hay una larga y valiosa literatura de series de tiempo que se concentra en hacer modelos en los que se modela una variable usando su propia historia, llamada modelos ARIMA.</a:t>
            </a:r>
          </a:p>
          <a:p>
            <a:endParaRPr lang="es-CL" dirty="0"/>
          </a:p>
          <a:p>
            <a:r>
              <a:rPr lang="es-CL" dirty="0" smtClean="0"/>
              <a:t>La técnica es válida siempre y cuando no cambie el proceso subyacente.</a:t>
            </a:r>
          </a:p>
          <a:p>
            <a:endParaRPr lang="es-CL" dirty="0"/>
          </a:p>
          <a:p>
            <a:r>
              <a:rPr lang="es-CL" dirty="0" smtClean="0"/>
              <a:t>La técnica es útil –y frecuentemente imbatible—para hacer proyecciones de corto plazo.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pequeño mapa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La técnica no permite ver cómo interactúan variables, lo que limita mucho el análisis económico:</a:t>
            </a:r>
          </a:p>
          <a:p>
            <a:endParaRPr lang="es-CL" dirty="0" smtClean="0"/>
          </a:p>
          <a:p>
            <a:pPr lvl="1"/>
            <a:r>
              <a:rPr lang="es-CL" dirty="0" smtClean="0"/>
              <a:t>¿efecto de políticas?</a:t>
            </a:r>
          </a:p>
          <a:p>
            <a:pPr lvl="1"/>
            <a:r>
              <a:rPr lang="es-CL" dirty="0" smtClean="0"/>
              <a:t>¿predicciones condicionales?</a:t>
            </a:r>
          </a:p>
          <a:p>
            <a:pPr lvl="1"/>
            <a:r>
              <a:rPr lang="es-CL" dirty="0" smtClean="0"/>
              <a:t>¿distinguir entre múltiples causas y efectos en uno o más fenómenos?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 pequeño mapa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La literatura de series de tiempo se puede dividir en dos grandes áreas: 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57499"/>
              </p:ext>
            </p:extLst>
          </p:nvPr>
        </p:nvGraphicFramePr>
        <p:xfrm>
          <a:off x="1524000" y="2895600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Modelos Estacionarios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noProof="0" dirty="0" smtClean="0"/>
                        <a:t>Modelos No Estacionarios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Modelos </a:t>
                      </a:r>
                      <a:r>
                        <a:rPr lang="es-CL" noProof="0" dirty="0" err="1" smtClean="0"/>
                        <a:t>univariados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ARIMA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Raíces Unitarias </a:t>
                      </a:r>
                      <a:r>
                        <a:rPr lang="es-CL" noProof="0" dirty="0" smtClean="0">
                          <a:sym typeface="WP IconicSymbolsA"/>
                        </a:rPr>
                        <a:t></a:t>
                      </a:r>
                      <a:endParaRPr lang="es-C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Modelos multivariados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VAR </a:t>
                      </a:r>
                    </a:p>
                    <a:p>
                      <a:r>
                        <a:rPr lang="es-CL" noProof="0" dirty="0" smtClean="0">
                          <a:sym typeface="WP IconicSymbolsA"/>
                        </a:rPr>
                        <a:t>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Cointegración </a:t>
                      </a:r>
                    </a:p>
                    <a:p>
                      <a:r>
                        <a:rPr lang="es-CL" noProof="0" dirty="0" smtClean="0">
                          <a:sym typeface="WP IconicSymbolsA"/>
                        </a:rPr>
                        <a:t></a:t>
                      </a:r>
                      <a:endParaRPr lang="es-C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Modelos para la varianza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GARCH</a:t>
                      </a:r>
                      <a:endParaRPr lang="es-C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noProof="0" dirty="0" smtClean="0"/>
                        <a:t>IGARCH</a:t>
                      </a:r>
                      <a:endParaRPr lang="es-CL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 smtClean="0"/>
                  <a:t>Consideremos el más simple de los modelos que incluya lo que queremos estudiar:</a:t>
                </a:r>
              </a:p>
              <a:p>
                <a:endParaRPr lang="es-CL" dirty="0" smtClean="0"/>
              </a:p>
              <a:p>
                <a:pPr lvl="1"/>
                <a:r>
                  <a:rPr lang="es-CL" i="1" dirty="0" smtClean="0"/>
                  <a:t>Simultaneidad.</a:t>
                </a:r>
              </a:p>
              <a:p>
                <a:pPr lvl="1"/>
                <a:r>
                  <a:rPr lang="es-CL" i="1" dirty="0" smtClean="0"/>
                  <a:t>Dinámica.</a:t>
                </a:r>
              </a:p>
              <a:p>
                <a:pPr lvl="1"/>
                <a:r>
                  <a:rPr lang="es-CL" i="1" dirty="0" smtClean="0"/>
                  <a:t>Causalidad.</a:t>
                </a:r>
              </a:p>
              <a:p>
                <a:pPr lvl="1"/>
                <a:endParaRPr lang="es-CL" i="1" dirty="0"/>
              </a:p>
              <a:p>
                <a:r>
                  <a:rPr lang="es-CL" dirty="0" smtClean="0"/>
                  <a:t>Dos variables, un rezago</a:t>
                </a:r>
              </a:p>
              <a:p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CL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2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CL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CL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2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CL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s-CL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latin typeface="Cambria Math"/>
                            </a:rPr>
                            <m:t>𝑡</m:t>
                          </m:r>
                          <m:r>
                            <a:rPr lang="es-CL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s-CL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s-CL" b="0" i="1" smtClean="0">
                              <a:latin typeface="Cambria Math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CL" dirty="0" smtClean="0"/>
              </a:p>
              <a:p>
                <a:r>
                  <a:rPr lang="es-ES" dirty="0" smtClean="0"/>
                  <a:t>Este </a:t>
                </a:r>
                <a:r>
                  <a:rPr lang="es-ES" b="1" dirty="0" smtClean="0"/>
                  <a:t>VAR </a:t>
                </a:r>
                <a:r>
                  <a:rPr lang="es-ES" b="1" dirty="0"/>
                  <a:t>primitivo</a:t>
                </a:r>
                <a:r>
                  <a:rPr lang="es-ES" dirty="0"/>
                  <a:t>, presenta tres </a:t>
                </a:r>
                <a:r>
                  <a:rPr lang="es-ES" dirty="0" smtClean="0"/>
                  <a:t>características</a:t>
                </a:r>
                <a:endParaRPr lang="es-ES" dirty="0"/>
              </a:p>
              <a:p>
                <a:endParaRPr lang="es-ES" i="1" dirty="0" smtClean="0"/>
              </a:p>
              <a:p>
                <a:pPr lvl="1"/>
                <a:r>
                  <a:rPr lang="es-ES" dirty="0" smtClean="0"/>
                  <a:t>Las variables</a:t>
                </a:r>
                <a:r>
                  <a:rPr lang="es-E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i="1" dirty="0" smtClean="0"/>
                  <a:t> </a:t>
                </a:r>
                <a:r>
                  <a:rPr lang="es-ES" dirty="0" err="1" smtClean="0"/>
                  <a:t>y</a:t>
                </a:r>
                <a:r>
                  <a:rPr lang="es-E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i="1" dirty="0" smtClean="0"/>
                  <a:t> </a:t>
                </a:r>
                <a:r>
                  <a:rPr lang="es-ES" dirty="0" smtClean="0"/>
                  <a:t>son endógenas</a:t>
                </a:r>
                <a:r>
                  <a:rPr lang="es-ES" dirty="0"/>
                  <a:t>: su nivel y trayectoria se determina por </a:t>
                </a:r>
                <a:r>
                  <a:rPr lang="es-ES" dirty="0" smtClean="0"/>
                  <a:t>la interacción </a:t>
                </a:r>
                <a:r>
                  <a:rPr lang="es-ES" dirty="0"/>
                  <a:t>con la otra variable al interior del </a:t>
                </a:r>
                <a:r>
                  <a:rPr lang="es-ES" dirty="0" smtClean="0"/>
                  <a:t>modelo.</a:t>
                </a:r>
              </a:p>
              <a:p>
                <a:pPr lvl="1"/>
                <a:r>
                  <a:rPr lang="es-ES" dirty="0" smtClean="0"/>
                  <a:t>Hay dinámica</a:t>
                </a:r>
                <a:r>
                  <a:rPr lang="es-ES" dirty="0"/>
                  <a:t>: las innovaciones </a:t>
                </a:r>
                <a:r>
                  <a:rPr lang="es-ES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s-ES" dirty="0" smtClean="0"/>
                  <a:t> 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s-CL" i="1">
                            <a:latin typeface="Cambria Math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s-ES" dirty="0" smtClean="0"/>
                  <a:t>) se </a:t>
                </a:r>
                <a:r>
                  <a:rPr lang="es-ES" dirty="0"/>
                  <a:t>propagan en el sistema </a:t>
                </a:r>
                <a:r>
                  <a:rPr lang="es-ES" dirty="0" smtClean="0"/>
                  <a:t>con rezagos </a:t>
                </a:r>
                <a:r>
                  <a:rPr lang="es-ES" dirty="0"/>
                  <a:t>afectando a las variables en el </a:t>
                </a:r>
                <a:r>
                  <a:rPr lang="es-ES" dirty="0" smtClean="0"/>
                  <a:t>tiempo.</a:t>
                </a:r>
              </a:p>
              <a:p>
                <a:pPr lvl="1"/>
                <a:r>
                  <a:rPr lang="es-ES" dirty="0" smtClean="0"/>
                  <a:t>Si </a:t>
                </a:r>
                <a:r>
                  <a:rPr lang="es-ES" dirty="0"/>
                  <a:t>estas ecuaciones se estimasen por separado </a:t>
                </a:r>
                <a:r>
                  <a:rPr lang="es-ES" dirty="0" smtClean="0"/>
                  <a:t>los </a:t>
                </a:r>
                <a:r>
                  <a:rPr lang="es-ES" dirty="0"/>
                  <a:t>estimadores de los </a:t>
                </a:r>
                <a:r>
                  <a:rPr lang="es-ES" dirty="0" smtClean="0"/>
                  <a:t>parámetros serían sesgados</a:t>
                </a:r>
                <a:endParaRPr lang="es-E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Modelos VAR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 smtClean="0"/>
                  <a:t>No podemos estimar el VAR primitivo directamente</a:t>
                </a:r>
                <a:endParaRPr lang="es-ES" dirty="0"/>
              </a:p>
              <a:p>
                <a:endParaRPr lang="es-ES" i="1" dirty="0" smtClean="0"/>
              </a:p>
              <a:p>
                <a:r>
                  <a:rPr lang="es-ES" dirty="0" smtClean="0"/>
                  <a:t>Pero podemos hacer una </a:t>
                </a:r>
                <a:r>
                  <a:rPr lang="es-ES" i="1" dirty="0" smtClean="0"/>
                  <a:t>transformación conveniente</a:t>
                </a:r>
              </a:p>
              <a:p>
                <a:endParaRPr lang="es-ES" i="1" dirty="0"/>
              </a:p>
              <a:p>
                <a:endParaRPr lang="es-ES" i="1" dirty="0" smtClean="0"/>
              </a:p>
              <a:p>
                <a:endParaRPr lang="es-ES" i="1" dirty="0"/>
              </a:p>
              <a:p>
                <a:r>
                  <a:rPr lang="es-ES" dirty="0" smtClean="0"/>
                  <a:t>Es cierto que no conocemos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ES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s-CL" i="1">
                            <a:latin typeface="Cambria Math"/>
                          </a:rPr>
                          <m:t>2</m:t>
                        </m:r>
                        <m:r>
                          <a:rPr lang="es-CL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 smtClean="0"/>
                  <a:t> pero es NO es importante por ahora.</a:t>
                </a:r>
              </a:p>
              <a:p>
                <a:endParaRPr lang="es-ES" i="1" dirty="0"/>
              </a:p>
              <a:p>
                <a:endParaRPr lang="es-E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607167-F417-444B-94B1-3CD7EA61472D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558" y="3505200"/>
            <a:ext cx="48291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0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318</TotalTime>
  <Words>2119</Words>
  <Application>Microsoft Office PowerPoint</Application>
  <PresentationFormat>On-screen Show (4:3)</PresentationFormat>
  <Paragraphs>320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Oriel</vt:lpstr>
      <vt:lpstr>Curso de Econometría de Series de Tiempo CEPAL 2018</vt:lpstr>
      <vt:lpstr>Un pequeño mapa</vt:lpstr>
      <vt:lpstr>Un pequeño mapa</vt:lpstr>
      <vt:lpstr>Un pequeño mapa</vt:lpstr>
      <vt:lpstr>Un pequeño mapa</vt:lpstr>
      <vt:lpstr>Un pequeño mapa</vt:lpstr>
      <vt:lpstr>Modelos VAR</vt:lpstr>
      <vt:lpstr>Modelos VAR</vt:lpstr>
      <vt:lpstr>Modelos VAR</vt:lpstr>
      <vt:lpstr>Modelos VAR</vt:lpstr>
      <vt:lpstr>Modelos VAR</vt:lpstr>
      <vt:lpstr>Modelos VAR</vt:lpstr>
      <vt:lpstr>Modelos VAR</vt:lpstr>
      <vt:lpstr>Modelos VAR</vt:lpstr>
      <vt:lpstr>Modelos VAR</vt:lpstr>
      <vt:lpstr>Modelos VAR</vt:lpstr>
      <vt:lpstr>Modelos VAR</vt:lpstr>
      <vt:lpstr>Modelos VAR</vt:lpstr>
      <vt:lpstr>Modelos VAR vs. “Tradicionales”</vt:lpstr>
      <vt:lpstr>Modelos VAR vs. “Tradicionales”</vt:lpstr>
      <vt:lpstr>Modelos VAR vs. “Tradicionales”</vt:lpstr>
      <vt:lpstr>Modelos VAR vs. “Tradicionales”</vt:lpstr>
      <vt:lpstr>Modelos VAR vs. “Tradicionales”</vt:lpstr>
      <vt:lpstr>Causalidad en Series de Tiempo</vt:lpstr>
      <vt:lpstr>Causalidad en Series de Tiempo</vt:lpstr>
      <vt:lpstr>Causalidad en Series de Tiempo</vt:lpstr>
      <vt:lpstr>Causalidad de Granger (1969)</vt:lpstr>
      <vt:lpstr>Causalidad de Granger (1969)</vt:lpstr>
      <vt:lpstr>Causalidad de Granger (1969)</vt:lpstr>
      <vt:lpstr>Causalidad de Sims (1972)</vt:lpstr>
      <vt:lpstr>¿Como Pensar el test de Causalidad?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Econometría de Series de Tiempo CEPAL 2018</dc:title>
  <dc:creator>Raimundo Soto</dc:creator>
  <cp:lastModifiedBy>Raimundo Soto</cp:lastModifiedBy>
  <cp:revision>34</cp:revision>
  <cp:lastPrinted>2018-04-24T16:28:19Z</cp:lastPrinted>
  <dcterms:created xsi:type="dcterms:W3CDTF">2018-04-23T22:39:41Z</dcterms:created>
  <dcterms:modified xsi:type="dcterms:W3CDTF">2018-04-25T00:05:41Z</dcterms:modified>
</cp:coreProperties>
</file>