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50" r:id="rId1"/>
  </p:sldMasterIdLst>
  <p:notesMasterIdLst>
    <p:notesMasterId r:id="rId58"/>
  </p:notesMasterIdLst>
  <p:handoutMasterIdLst>
    <p:handoutMasterId r:id="rId59"/>
  </p:handoutMasterIdLst>
  <p:sldIdLst>
    <p:sldId id="312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64" r:id="rId12"/>
    <p:sldId id="365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66" r:id="rId28"/>
    <p:sldId id="368" r:id="rId29"/>
    <p:sldId id="341" r:id="rId30"/>
    <p:sldId id="342" r:id="rId31"/>
    <p:sldId id="369" r:id="rId32"/>
    <p:sldId id="344" r:id="rId33"/>
    <p:sldId id="345" r:id="rId34"/>
    <p:sldId id="370" r:id="rId35"/>
    <p:sldId id="347" r:id="rId36"/>
    <p:sldId id="348" r:id="rId37"/>
    <p:sldId id="372" r:id="rId38"/>
    <p:sldId id="350" r:id="rId39"/>
    <p:sldId id="382" r:id="rId40"/>
    <p:sldId id="373" r:id="rId41"/>
    <p:sldId id="374" r:id="rId42"/>
    <p:sldId id="352" r:id="rId43"/>
    <p:sldId id="353" r:id="rId44"/>
    <p:sldId id="377" r:id="rId45"/>
    <p:sldId id="355" r:id="rId46"/>
    <p:sldId id="375" r:id="rId47"/>
    <p:sldId id="356" r:id="rId48"/>
    <p:sldId id="378" r:id="rId49"/>
    <p:sldId id="358" r:id="rId50"/>
    <p:sldId id="380" r:id="rId51"/>
    <p:sldId id="360" r:id="rId52"/>
    <p:sldId id="381" r:id="rId53"/>
    <p:sldId id="362" r:id="rId54"/>
    <p:sldId id="379" r:id="rId55"/>
    <p:sldId id="383" r:id="rId56"/>
    <p:sldId id="308" r:id="rId57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60"/>
      <p:bold r:id="rId61"/>
      <p:italic r:id="rId62"/>
      <p:boldItalic r:id="rId63"/>
    </p:embeddedFont>
    <p:embeddedFont>
      <p:font typeface="Monotype Sorts" panose="020B0604020202020204"/>
      <p:regular r:id="rId64"/>
    </p:embeddedFont>
    <p:embeddedFont>
      <p:font typeface="MT Extra" panose="05050102010205020202" pitchFamily="18" charset="2"/>
      <p:regular r:id="rId65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FFFF00"/>
    <a:srgbClr val="339966"/>
    <a:srgbClr val="33CCCC"/>
    <a:srgbClr val="0099CC"/>
    <a:srgbClr val="00CCFF"/>
    <a:srgbClr val="66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670" autoAdjust="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67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4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9A168EF1-D387-47B4-911F-7C720AF2699B}" type="slidenum">
              <a:rPr lang="en-US" sz="1400">
                <a:effectLst/>
              </a:rPr>
              <a:pPr algn="r"/>
              <a:t>‹Nº›</a:t>
            </a:fld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00379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F3123070-06C2-4F66-B099-258B6152D2FA}" type="slidenum">
              <a:rPr lang="en-US" sz="1400">
                <a:effectLst/>
              </a:rPr>
              <a:pPr algn="r"/>
              <a:t>‹Nº›</a:t>
            </a:fld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0389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2086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1676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408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4344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065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9402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5796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3376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9535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7262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7630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5814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9357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3446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054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3261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78494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952777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8577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7525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49943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039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37350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25895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73116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09439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39331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54898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21070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15291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20221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57536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3184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14278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57536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57536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91280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3003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43107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07804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07804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07055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74367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2006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4573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74367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94834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74367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74788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74367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36943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2939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3813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8470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6019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531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6688" y="52388"/>
            <a:ext cx="1943100" cy="56959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52388"/>
            <a:ext cx="5678488" cy="56959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73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97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2"/>
          <p:cNvGrpSpPr>
            <a:grpSpLocks/>
          </p:cNvGrpSpPr>
          <p:nvPr/>
        </p:nvGrpSpPr>
        <p:grpSpPr bwMode="auto">
          <a:xfrm>
            <a:off x="457200" y="304800"/>
            <a:ext cx="8231188" cy="6183313"/>
            <a:chOff x="372" y="186"/>
            <a:chExt cx="5185" cy="3895"/>
          </a:xfrm>
        </p:grpSpPr>
        <p:grpSp>
          <p:nvGrpSpPr>
            <p:cNvPr id="74755" name="Group 3"/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74756" name="Freeform 4"/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" y="96"/>
                  </a:cxn>
                  <a:cxn ang="0">
                    <a:pos x="85" y="816"/>
                  </a:cxn>
                  <a:cxn ang="0">
                    <a:pos x="0" y="912"/>
                  </a:cxn>
                  <a:cxn ang="0">
                    <a:pos x="0" y="0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57" name="Freeform 5"/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0" y="93"/>
                  </a:cxn>
                  <a:cxn ang="0">
                    <a:pos x="0" y="813"/>
                  </a:cxn>
                  <a:cxn ang="0">
                    <a:pos x="86" y="909"/>
                  </a:cxn>
                  <a:cxn ang="0">
                    <a:pos x="86" y="0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58" name="Freeform 6"/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84" y="3"/>
                  </a:cxn>
                  <a:cxn ang="0">
                    <a:pos x="5093" y="102"/>
                  </a:cxn>
                  <a:cxn ang="0">
                    <a:pos x="88" y="102"/>
                  </a:cxn>
                  <a:cxn ang="0">
                    <a:pos x="0" y="0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74759" name="Group 7"/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74760" name="Freeform 8"/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" y="107"/>
                  </a:cxn>
                  <a:cxn ang="0">
                    <a:pos x="78" y="3166"/>
                  </a:cxn>
                  <a:cxn ang="0">
                    <a:pos x="0" y="3273"/>
                  </a:cxn>
                  <a:cxn ang="0">
                    <a:pos x="0" y="0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61" name="Freeform 9"/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3" y="109"/>
                  </a:cxn>
                  <a:cxn ang="0">
                    <a:pos x="0" y="3233"/>
                  </a:cxn>
                  <a:cxn ang="0">
                    <a:pos x="83" y="3324"/>
                  </a:cxn>
                  <a:cxn ang="0">
                    <a:pos x="83" y="0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62" name="Freeform 10"/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5184" y="87"/>
                  </a:cxn>
                  <a:cxn ang="0">
                    <a:pos x="5095" y="0"/>
                  </a:cxn>
                  <a:cxn ang="0">
                    <a:pos x="89" y="0"/>
                  </a:cxn>
                  <a:cxn ang="0">
                    <a:pos x="0" y="87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63" name="Rectangle 11"/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CL"/>
              </a:p>
            </p:txBody>
          </p:sp>
        </p:grpSp>
      </p:grpSp>
      <p:sp>
        <p:nvSpPr>
          <p:cNvPr id="74764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4765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104900"/>
            <a:ext cx="77724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8305800" y="6445250"/>
            <a:ext cx="585788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  </a:t>
            </a:r>
            <a:fld id="{8D2520C1-E8E0-442A-8B7B-A2D06C8DB834}" type="slidenum">
              <a:rPr lang="en-US" sz="1800">
                <a:effectLst/>
              </a:rPr>
              <a:pPr algn="l"/>
              <a:t>‹Nº›</a:t>
            </a:fld>
            <a:endParaRPr lang="en-US" sz="1800">
              <a:effectLst/>
            </a:endParaRPr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7851775" y="6170613"/>
            <a:ext cx="83185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            Slide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>
    <p:zo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75000"/>
        <a:buFont typeface="Monotype Sort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125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96913" y="1566863"/>
            <a:ext cx="7727950" cy="389413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Experimentos, Reglas de Conteo y Asignación de Probabilidades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Eventos y sus Probabilidades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Algunas Relaciones Básicas de Probabilidad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Probabilidad Condicional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Teorema de </a:t>
            </a:r>
            <a:r>
              <a:rPr lang="es-CL" dirty="0" err="1">
                <a:solidFill>
                  <a:schemeClr val="bg1"/>
                </a:solidFill>
                <a:effectLst/>
              </a:rPr>
              <a:t>Bayes</a:t>
            </a:r>
            <a:endParaRPr lang="es-CL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9850"/>
            <a:ext cx="7772400" cy="7620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Introducción a la Probabilidad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3663"/>
            <a:ext cx="7772400" cy="73183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Regla de Conteo para Permutaciones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8075"/>
            <a:ext cx="7772400" cy="46434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Otra regla de conteo útil es contar el número de resultados experimentales cuando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objetos deben ser seleccionados de un set de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objetos donde el orden de selección es importante.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rgbClr val="FF0000"/>
                </a:solidFill>
                <a:effectLst/>
              </a:rPr>
              <a:t>El número de permutaciones de </a:t>
            </a:r>
            <a:r>
              <a:rPr lang="es-CL" i="1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CL" dirty="0">
                <a:solidFill>
                  <a:srgbClr val="FF0000"/>
                </a:solidFill>
                <a:effectLst/>
              </a:rPr>
              <a:t> objetos tomando </a:t>
            </a:r>
            <a:r>
              <a:rPr lang="es-CL" i="1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s-CL" dirty="0">
                <a:solidFill>
                  <a:srgbClr val="FF0000"/>
                </a:solidFill>
                <a:effectLst/>
              </a:rPr>
              <a:t>en un momento dado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</a:p>
        </p:txBody>
      </p:sp>
      <p:graphicFrame>
        <p:nvGraphicFramePr>
          <p:cNvPr id="535555" name="Object 3"/>
          <p:cNvGraphicFramePr>
            <a:graphicFrameLocks noChangeAspect="1"/>
          </p:cNvGraphicFramePr>
          <p:nvPr/>
        </p:nvGraphicFramePr>
        <p:xfrm>
          <a:off x="2894013" y="4001802"/>
          <a:ext cx="330358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75" name="Ecuación" r:id="rId4" imgW="1498600" imgH="457200" progId="Equation.3">
                  <p:embed/>
                </p:oleObj>
              </mc:Choice>
              <mc:Fallback>
                <p:oleObj name="Ecuación" r:id="rId4" imgW="1498600" imgH="457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4001802"/>
                        <a:ext cx="3303587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 bwMode="auto">
          <a:xfrm>
            <a:off x="1111348" y="1899137"/>
            <a:ext cx="492370" cy="42203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42863"/>
            <a:ext cx="7772400" cy="814387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Asignando Probabilidades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0138"/>
            <a:ext cx="7772400" cy="50673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Requerimientos Básicos para la Asignación de Probabilidades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CL" dirty="0">
                <a:solidFill>
                  <a:schemeClr val="bg1"/>
                </a:solidFill>
                <a:effectLst/>
              </a:rPr>
              <a:t>La probabilidad asignada a cada resultado experimental debe estar entre 0 y 1 (ambos número incluidos). Si denota con </a:t>
            </a:r>
            <a:r>
              <a:rPr lang="es-CL" i="1" dirty="0" err="1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CL" i="1" baseline="-25000" dirty="0" err="1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L" dirty="0">
                <a:solidFill>
                  <a:schemeClr val="bg1"/>
                </a:solidFill>
                <a:effectLst/>
              </a:rPr>
              <a:t> el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L" dirty="0">
                <a:solidFill>
                  <a:schemeClr val="bg1"/>
                </a:solidFill>
                <a:effectLst/>
              </a:rPr>
              <a:t>-</a:t>
            </a:r>
            <a:r>
              <a:rPr lang="es-CL" dirty="0" err="1">
                <a:solidFill>
                  <a:schemeClr val="bg1"/>
                </a:solidFill>
                <a:effectLst/>
              </a:rPr>
              <a:t>ésimo</a:t>
            </a:r>
            <a:r>
              <a:rPr lang="es-CL" dirty="0">
                <a:solidFill>
                  <a:schemeClr val="bg1"/>
                </a:solidFill>
                <a:effectLst/>
              </a:rPr>
              <a:t> resultado experimental y con Pr(</a:t>
            </a:r>
            <a:r>
              <a:rPr lang="es-CL" i="1" dirty="0" err="1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CL" i="1" baseline="-25000" dirty="0" err="1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L" dirty="0">
                <a:solidFill>
                  <a:schemeClr val="bg1"/>
                </a:solidFill>
                <a:effectLst/>
              </a:rPr>
              <a:t>) su probabilidad, entonces exprese este requerimiento como:</a:t>
            </a:r>
          </a:p>
        </p:txBody>
      </p:sp>
      <p:graphicFrame>
        <p:nvGraphicFramePr>
          <p:cNvPr id="648194" name="Object 2"/>
          <p:cNvGraphicFramePr>
            <a:graphicFrameLocks noChangeAspect="1"/>
          </p:cNvGraphicFramePr>
          <p:nvPr/>
        </p:nvGraphicFramePr>
        <p:xfrm>
          <a:off x="3314481" y="4296704"/>
          <a:ext cx="24907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14" name="Ecuación" r:id="rId4" imgW="1130300" imgH="228600" progId="Equation.3">
                  <p:embed/>
                </p:oleObj>
              </mc:Choice>
              <mc:Fallback>
                <p:oleObj name="Ecuación" r:id="rId4" imgW="11303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481" y="4296704"/>
                        <a:ext cx="2490787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 bwMode="auto">
          <a:xfrm>
            <a:off x="1111348" y="1899137"/>
            <a:ext cx="492370" cy="42203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42863"/>
            <a:ext cx="7772400" cy="814387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Asignando Probabilidades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0138"/>
            <a:ext cx="7772400" cy="50673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Requerimientos Básicos para la Asignación de Probabilidades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s-CL" dirty="0">
                <a:solidFill>
                  <a:schemeClr val="bg1"/>
                </a:solidFill>
                <a:effectLst/>
              </a:rPr>
              <a:t>La suma de las probabilidades de los resultados experimentales debe ser igual a 1,0. Para resultados experimentales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escriba este requerimiento como:</a:t>
            </a:r>
          </a:p>
        </p:txBody>
      </p:sp>
      <p:graphicFrame>
        <p:nvGraphicFramePr>
          <p:cNvPr id="648194" name="Object 2"/>
          <p:cNvGraphicFramePr>
            <a:graphicFrameLocks noChangeAspect="1"/>
          </p:cNvGraphicFramePr>
          <p:nvPr/>
        </p:nvGraphicFramePr>
        <p:xfrm>
          <a:off x="2085199" y="3720575"/>
          <a:ext cx="54578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238" name="Ecuación" r:id="rId4" imgW="2476500" imgH="228600" progId="Equation.3">
                  <p:embed/>
                </p:oleObj>
              </mc:Choice>
              <mc:Fallback>
                <p:oleObj name="Ecuación" r:id="rId4" imgW="24765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199" y="3720575"/>
                        <a:ext cx="5457825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42863"/>
            <a:ext cx="7772400" cy="814387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Asignando Probabilidades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0138"/>
            <a:ext cx="7772400" cy="5067300"/>
          </a:xfrm>
          <a:noFill/>
          <a:ln/>
        </p:spPr>
        <p:txBody>
          <a:bodyPr/>
          <a:lstStyle/>
          <a:p>
            <a:r>
              <a:rPr lang="es-CL" b="1" dirty="0">
                <a:solidFill>
                  <a:srgbClr val="FF0000"/>
                </a:solidFill>
                <a:effectLst/>
              </a:rPr>
              <a:t>Método Clásico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Asignamos probabilidades basado en el supuesto en que </a:t>
            </a:r>
            <a:r>
              <a:rPr lang="es-CL" u="sng" dirty="0">
                <a:solidFill>
                  <a:schemeClr val="bg1"/>
                </a:solidFill>
                <a:effectLst/>
              </a:rPr>
              <a:t>todos los resultados son igualmente posibles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r>
              <a:rPr lang="es-CL" b="1" dirty="0">
                <a:solidFill>
                  <a:srgbClr val="FF0000"/>
                </a:solidFill>
                <a:effectLst/>
              </a:rPr>
              <a:t>Método de Frecuencia Relativa</a:t>
            </a:r>
            <a:r>
              <a:rPr lang="es-CL" dirty="0">
                <a:solidFill>
                  <a:schemeClr val="bg1"/>
                </a:solidFill>
                <a:effectLst/>
              </a:rPr>
              <a:t>: 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Asignamos probabilidades basados en la </a:t>
            </a:r>
            <a:r>
              <a:rPr lang="es-CL" u="sng" dirty="0">
                <a:solidFill>
                  <a:schemeClr val="bg1"/>
                </a:solidFill>
                <a:effectLst/>
              </a:rPr>
              <a:t>experimentación o datos históricos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  <a:endParaRPr lang="es-CL" i="1" dirty="0">
              <a:solidFill>
                <a:schemeClr val="bg1"/>
              </a:solidFill>
              <a:effectLst/>
            </a:endParaRPr>
          </a:p>
          <a:p>
            <a:r>
              <a:rPr lang="es-CL" b="1" dirty="0">
                <a:solidFill>
                  <a:srgbClr val="FF0000"/>
                </a:solidFill>
                <a:effectLst/>
              </a:rPr>
              <a:t>Método Subjetivo</a:t>
            </a:r>
            <a:r>
              <a:rPr lang="es-CL" dirty="0">
                <a:solidFill>
                  <a:schemeClr val="bg1"/>
                </a:solidFill>
                <a:effectLst/>
              </a:rPr>
              <a:t>: 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Asignamos probabilidades basados el </a:t>
            </a:r>
            <a:r>
              <a:rPr lang="es-CL" u="sng" dirty="0">
                <a:solidFill>
                  <a:schemeClr val="bg1"/>
                </a:solidFill>
                <a:effectLst/>
              </a:rPr>
              <a:t>criterio o juicio de quien asigna</a:t>
            </a:r>
            <a:r>
              <a:rPr lang="es-CL" dirty="0">
                <a:solidFill>
                  <a:schemeClr val="bg1"/>
                </a:solidFill>
                <a:effectLst/>
              </a:rPr>
              <a:t>, este método se utiliza cuando los anteriores no son posibles, y siempre deben cumplir las ecuaciones descritas previamente.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82563"/>
            <a:ext cx="7772400" cy="547687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Método Clásico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8075"/>
            <a:ext cx="7772400" cy="46434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Si un experimento tiene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posibles resultados, este método asignara una probabilidad de (1/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) a cada resultado.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Por ejemplo:</a:t>
            </a:r>
          </a:p>
          <a:p>
            <a:pPr lvl="2"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Experimento:  Lanzando un dado.</a:t>
            </a:r>
          </a:p>
          <a:p>
            <a:pPr lvl="2"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Espacio Muestral: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CL" dirty="0">
                <a:solidFill>
                  <a:schemeClr val="bg1"/>
                </a:solidFill>
                <a:effectLst/>
              </a:rPr>
              <a:t> = {1, 2, 3, 4, 5, 6}</a:t>
            </a:r>
          </a:p>
          <a:p>
            <a:pPr lvl="2"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Probabilidades:  cada punto muestral tiene una probabilidad de 1/6 de ocurrir.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350649" y="3212120"/>
            <a:ext cx="4252912" cy="2786063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58750"/>
            <a:ext cx="7772400" cy="6048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La tienda de herramientas de Lucas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104900"/>
            <a:ext cx="7772400" cy="54435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Método de Frecuencia Relativa: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Lucas quiere asignar probabilidades al número de “pulidoras” que arrienda por día. Los registros muestran las siguientes frecuencias para los arriendos en los últimos 40días:</a:t>
            </a:r>
          </a:p>
          <a:p>
            <a:pPr>
              <a:buFont typeface="Monotype Sorts" pitchFamily="2" charset="2"/>
              <a:buNone/>
            </a:pPr>
            <a:endParaRPr lang="es-CL" sz="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s-CL" dirty="0"/>
              <a:t>			   </a:t>
            </a:r>
            <a:r>
              <a:rPr lang="es-CL" u="sng" dirty="0"/>
              <a:t>Número de</a:t>
            </a:r>
            <a:r>
              <a:rPr lang="es-CL" dirty="0"/>
              <a:t>	           </a:t>
            </a:r>
            <a:r>
              <a:rPr lang="es-CL" u="sng" dirty="0"/>
              <a:t>Número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CL" dirty="0"/>
              <a:t>		                </a:t>
            </a:r>
            <a:r>
              <a:rPr lang="es-CL" u="sng" dirty="0"/>
              <a:t>pulidoras</a:t>
            </a:r>
            <a:r>
              <a:rPr lang="es-CL" dirty="0"/>
              <a:t>		 </a:t>
            </a:r>
            <a:r>
              <a:rPr lang="es-CL" u="sng" dirty="0"/>
              <a:t>de días</a:t>
            </a:r>
            <a:endParaRPr lang="es-CL" b="1" u="sng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s-CL" dirty="0"/>
              <a:t>				0		       4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CL" dirty="0"/>
              <a:t>				1		       6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CL" dirty="0"/>
              <a:t>				2		     18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CL" dirty="0"/>
              <a:t>				3		     10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CL" dirty="0"/>
              <a:t>				4		      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763595" y="2904855"/>
            <a:ext cx="6342063" cy="3106737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104900"/>
            <a:ext cx="7772400" cy="534828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Método de Frecuencia Relativa: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La asignación de probabilidad esta dada por la división entre la frecuencia del número de días y la frecuencia total (cantidad total de días).</a:t>
            </a:r>
            <a:endParaRPr lang="es-CL" dirty="0"/>
          </a:p>
          <a:p>
            <a:pPr>
              <a:buFont typeface="Monotype Sorts" pitchFamily="2" charset="2"/>
              <a:buNone/>
            </a:pPr>
            <a:endParaRPr lang="es-CL" sz="1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s-CL" dirty="0"/>
              <a:t>		     </a:t>
            </a:r>
            <a:r>
              <a:rPr lang="es-CL" u="sng" dirty="0"/>
              <a:t>Número de</a:t>
            </a:r>
            <a:r>
              <a:rPr lang="es-CL" dirty="0"/>
              <a:t>          </a:t>
            </a:r>
            <a:r>
              <a:rPr lang="es-CL" u="sng" dirty="0"/>
              <a:t>Número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CL" dirty="0"/>
              <a:t>		      </a:t>
            </a:r>
            <a:r>
              <a:rPr lang="es-CL" u="sng" dirty="0"/>
              <a:t>Pulidoras</a:t>
            </a:r>
            <a:r>
              <a:rPr lang="es-CL" dirty="0"/>
              <a:t>		</a:t>
            </a:r>
            <a:r>
              <a:rPr lang="es-CL" u="sng" dirty="0"/>
              <a:t>de días</a:t>
            </a:r>
            <a:r>
              <a:rPr lang="es-CL" dirty="0"/>
              <a:t>          </a:t>
            </a:r>
            <a:r>
              <a:rPr lang="es-CL" u="sng" dirty="0"/>
              <a:t>Probabilidad</a:t>
            </a:r>
            <a:endParaRPr lang="es-CL" b="1" u="sng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/>
              <a:t>			 0		      4		 4/40 = 0,10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/>
              <a:t>			 1		      6		 6/40 = 0,15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/>
              <a:t>			 2		    18			 </a:t>
            </a:r>
            <a:r>
              <a:rPr lang="en-US" sz="1500" dirty="0"/>
              <a:t> </a:t>
            </a:r>
            <a:r>
              <a:rPr lang="en-US" dirty="0"/>
              <a:t>0,45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/>
              <a:t>			 3		    10			 </a:t>
            </a:r>
            <a:r>
              <a:rPr lang="en-US" sz="1500" dirty="0"/>
              <a:t> </a:t>
            </a:r>
            <a:r>
              <a:rPr lang="en-US" dirty="0"/>
              <a:t>0,25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/>
              <a:t>			 4		    </a:t>
            </a:r>
            <a:r>
              <a:rPr lang="en-US" u="sng" dirty="0"/>
              <a:t>  2</a:t>
            </a:r>
            <a:r>
              <a:rPr lang="en-US" dirty="0"/>
              <a:t>		  	 </a:t>
            </a:r>
            <a:r>
              <a:rPr lang="en-US" sz="1500" dirty="0"/>
              <a:t> </a:t>
            </a:r>
            <a:r>
              <a:rPr lang="en-US" u="sng" dirty="0"/>
              <a:t>0,05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/>
              <a:t>					    40			 </a:t>
            </a:r>
            <a:r>
              <a:rPr lang="en-US" sz="1500" dirty="0"/>
              <a:t> </a:t>
            </a:r>
            <a:r>
              <a:rPr lang="en-US" dirty="0"/>
              <a:t>1,00</a:t>
            </a:r>
            <a:endParaRPr lang="en-US" u="sng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690563" y="158750"/>
            <a:ext cx="7772400" cy="6048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La tienda de herramientas de Lucas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34938"/>
            <a:ext cx="7772400" cy="642937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Método Subjetivo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8075"/>
            <a:ext cx="7772400" cy="46434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Por ejemplo, cuando las condiciones económicas y/o las circunstancias de la empres cambian rápidamente puede ser inapropiado asignar probabilidades basándose únicamente en datos históricos.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Podemos usar cualquier dato disponible así como también nuestra propia experiencia e intuición, pero al final del día el valor de la probabilidad debe expresa nuestro </a:t>
            </a:r>
            <a:r>
              <a:rPr lang="es-CL" u="sng" dirty="0">
                <a:solidFill>
                  <a:schemeClr val="bg1"/>
                </a:solidFill>
                <a:effectLst/>
              </a:rPr>
              <a:t>grado de creencia</a:t>
            </a:r>
            <a:r>
              <a:rPr lang="es-CL" dirty="0">
                <a:solidFill>
                  <a:schemeClr val="bg1"/>
                </a:solidFill>
                <a:effectLst/>
              </a:rPr>
              <a:t> sobre si el resultado experimental ocurrirá.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Las mejores estimaciones de probabilidad a menudo se obtienen al combinar las estimaciones del método clásico o de frecuencia relativa con estimaciones subjetivas.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204913" y="2060575"/>
            <a:ext cx="7151296" cy="3789363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15888"/>
            <a:ext cx="7772400" cy="6746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“La Inversión de Bradley”</a:t>
            </a:r>
            <a:endParaRPr lang="es-CL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04900"/>
            <a:ext cx="7772400" cy="52578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Al aplicar el método subjetivo, un analista hizo las siguientes asignaciones de probabilidad:</a:t>
            </a:r>
          </a:p>
          <a:p>
            <a:pPr>
              <a:buFont typeface="Monotype Sorts" pitchFamily="2" charset="2"/>
              <a:buNone/>
            </a:pPr>
            <a:endParaRPr lang="es-CL" sz="800" dirty="0"/>
          </a:p>
          <a:p>
            <a:pPr>
              <a:buFont typeface="Monotype Sorts" pitchFamily="2" charset="2"/>
              <a:buNone/>
            </a:pPr>
            <a:r>
              <a:rPr lang="es-CL" sz="2000" b="1" dirty="0"/>
              <a:t>	    </a:t>
            </a:r>
            <a:r>
              <a:rPr lang="es-CL" u="sng" dirty="0"/>
              <a:t>Resultado </a:t>
            </a:r>
            <a:r>
              <a:rPr lang="es-CL" u="sng" dirty="0" err="1"/>
              <a:t>Exp</a:t>
            </a:r>
            <a:r>
              <a:rPr lang="es-CL" u="sng" dirty="0"/>
              <a:t>.</a:t>
            </a:r>
            <a:r>
              <a:rPr lang="es-CL" dirty="0"/>
              <a:t>	       </a:t>
            </a:r>
            <a:r>
              <a:rPr lang="es-CL" u="sng" dirty="0"/>
              <a:t>Ganancia Neta</a:t>
            </a:r>
            <a:r>
              <a:rPr lang="es-CL" dirty="0"/>
              <a:t>	  </a:t>
            </a:r>
            <a:r>
              <a:rPr lang="es-CL" u="sng" dirty="0"/>
              <a:t>Probabilidad</a:t>
            </a:r>
            <a:endParaRPr lang="es-CL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/>
              <a:t>		    ( 10,  8)	         $18,000		         0,20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/>
              <a:t>		    ( 10, -2)                  $8,000		         0,08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/>
              <a:t>		    (   5,  8)                 $13,000		         0,16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/>
              <a:t>		    (   5, -2)                  $3,000		         0,26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/>
              <a:t>		    (   0,  8)     	           $8,000		         0,10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/>
              <a:t>		    (   0, -2)    	        – $2,000		         0,12</a:t>
            </a:r>
          </a:p>
          <a:p>
            <a:pPr>
              <a:lnSpc>
                <a:spcPct val="90000"/>
              </a:lnSpc>
              <a:buNone/>
            </a:pPr>
            <a:r>
              <a:rPr lang="es-CL" dirty="0"/>
              <a:t>		    (-20,  8)  	        – $12,000	         0,02</a:t>
            </a:r>
          </a:p>
          <a:p>
            <a:pPr>
              <a:lnSpc>
                <a:spcPct val="90000"/>
              </a:lnSpc>
              <a:buNone/>
            </a:pPr>
            <a:r>
              <a:rPr lang="es-CL" dirty="0"/>
              <a:t>		    (-20, -2) 	        – $22,000	         0,06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34938"/>
            <a:ext cx="7772400" cy="64293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Eventos y sus Probabilidades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104900"/>
            <a:ext cx="7772400" cy="48720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Un evento es una colección de puntos </a:t>
            </a:r>
            <a:r>
              <a:rPr lang="es-CL" dirty="0" err="1">
                <a:solidFill>
                  <a:schemeClr val="bg1"/>
                </a:solidFill>
                <a:effectLst/>
              </a:rPr>
              <a:t>muestrales</a:t>
            </a:r>
            <a:endParaRPr lang="es-CL" dirty="0">
              <a:solidFill>
                <a:schemeClr val="bg1"/>
              </a:solidFill>
              <a:effectLst/>
            </a:endParaRP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La </a:t>
            </a:r>
            <a:r>
              <a:rPr lang="es-CL" u="sng" dirty="0">
                <a:solidFill>
                  <a:schemeClr val="bg1"/>
                </a:solidFill>
                <a:effectLst/>
              </a:rPr>
              <a:t>probabilidad de un evento </a:t>
            </a:r>
            <a:r>
              <a:rPr lang="es-CL" dirty="0">
                <a:solidFill>
                  <a:schemeClr val="bg1"/>
                </a:solidFill>
                <a:effectLst/>
              </a:rPr>
              <a:t>es igual a la suma de las probabilidades de los puntos </a:t>
            </a:r>
            <a:r>
              <a:rPr lang="es-CL" dirty="0" err="1">
                <a:solidFill>
                  <a:schemeClr val="bg1"/>
                </a:solidFill>
                <a:effectLst/>
              </a:rPr>
              <a:t>muestrales</a:t>
            </a:r>
            <a:r>
              <a:rPr lang="es-CL" dirty="0">
                <a:solidFill>
                  <a:schemeClr val="bg1"/>
                </a:solidFill>
                <a:effectLst/>
              </a:rPr>
              <a:t> en el evento.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Si podemos identificar todos los puntos </a:t>
            </a:r>
            <a:r>
              <a:rPr lang="es-CL" dirty="0" err="1">
                <a:solidFill>
                  <a:schemeClr val="bg1"/>
                </a:solidFill>
                <a:effectLst/>
              </a:rPr>
              <a:t>muestrales</a:t>
            </a:r>
            <a:r>
              <a:rPr lang="es-CL" dirty="0">
                <a:solidFill>
                  <a:schemeClr val="bg1"/>
                </a:solidFill>
                <a:effectLst/>
              </a:rPr>
              <a:t> de un experimento y asignamos probabilidades a cada uno de ellos, podemos calcular la probabilidad de un evento.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Probabilidad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8075"/>
            <a:ext cx="7772400" cy="4643438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La </a:t>
            </a:r>
            <a:r>
              <a:rPr lang="es-CL" u="sng" dirty="0">
                <a:solidFill>
                  <a:schemeClr val="bg1"/>
                </a:solidFill>
                <a:effectLst/>
              </a:rPr>
              <a:t>Probabilidad</a:t>
            </a:r>
            <a:r>
              <a:rPr lang="es-CL" dirty="0">
                <a:solidFill>
                  <a:schemeClr val="bg1"/>
                </a:solidFill>
                <a:effectLst/>
              </a:rPr>
              <a:t> es la medida numérica de la posibilidad de que un evento ocurra.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Los valores de la probabilidad </a:t>
            </a:r>
            <a:r>
              <a:rPr lang="es-CL" b="1" u="sng" dirty="0">
                <a:solidFill>
                  <a:srgbClr val="FF0000"/>
                </a:solidFill>
                <a:effectLst/>
              </a:rPr>
              <a:t>SIEMPRE</a:t>
            </a:r>
            <a:r>
              <a:rPr lang="es-CL" dirty="0">
                <a:solidFill>
                  <a:srgbClr val="FF0000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</a:rPr>
              <a:t>están entre  0 y 1.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Una probabilidad cerca de 0 indica que un evento (con esa probabilidad) es poco posible que ocurra.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Una probabilidad cerca de 1 indica que un evento (con esa probabilidad) es casi seguro que ocurre.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Una probabilidad de 0,5 indica que la ocurrencia de un evento (con esa probabilidad) es tan posible como no-posible que ocurra.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“La Inversión de Bradley”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4900"/>
            <a:ext cx="7772400" cy="49863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Eventos y sus Probabilidades</a:t>
            </a:r>
          </a:p>
          <a:p>
            <a:pPr>
              <a:buFont typeface="Monotype Sorts" pitchFamily="2" charset="2"/>
              <a:buNone/>
            </a:pPr>
            <a:endParaRPr lang="es-CL" sz="800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Evento “</a:t>
            </a:r>
            <a:r>
              <a:rPr lang="es-CL" i="1" dirty="0">
                <a:solidFill>
                  <a:schemeClr val="bg1"/>
                </a:solidFill>
                <a:effectLst/>
              </a:rPr>
              <a:t>M”</a:t>
            </a:r>
            <a:r>
              <a:rPr lang="es-CL" dirty="0">
                <a:solidFill>
                  <a:schemeClr val="bg1"/>
                </a:solidFill>
                <a:effectLst/>
              </a:rPr>
              <a:t> = “</a:t>
            </a:r>
            <a:r>
              <a:rPr lang="es-CL" dirty="0" err="1">
                <a:solidFill>
                  <a:schemeClr val="bg1"/>
                </a:solidFill>
                <a:effectLst/>
              </a:rPr>
              <a:t>Markley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 err="1">
                <a:solidFill>
                  <a:schemeClr val="bg1"/>
                </a:solidFill>
                <a:effectLst/>
              </a:rPr>
              <a:t>Oil</a:t>
            </a:r>
            <a:r>
              <a:rPr lang="es-CL" dirty="0">
                <a:solidFill>
                  <a:schemeClr val="bg1"/>
                </a:solidFill>
                <a:effectLst/>
              </a:rPr>
              <a:t>” genere ganancia</a:t>
            </a:r>
          </a:p>
          <a:p>
            <a:pPr>
              <a:buFont typeface="Monotype Sorts" pitchFamily="2" charset="2"/>
              <a:buNone/>
            </a:pPr>
            <a:r>
              <a:rPr lang="es-CL" i="1" dirty="0">
                <a:solidFill>
                  <a:schemeClr val="bg1"/>
                </a:solidFill>
                <a:effectLst/>
              </a:rPr>
              <a:t>		     </a:t>
            </a:r>
            <a:r>
              <a:rPr lang="es-CL" sz="1000" i="1" dirty="0">
                <a:solidFill>
                  <a:schemeClr val="bg1"/>
                </a:solidFill>
                <a:effectLst/>
              </a:rPr>
              <a:t> </a:t>
            </a:r>
            <a:r>
              <a:rPr lang="es-CL" i="1" dirty="0">
                <a:solidFill>
                  <a:schemeClr val="bg1"/>
                </a:solidFill>
                <a:effectLst/>
              </a:rPr>
              <a:t>M</a:t>
            </a:r>
            <a:r>
              <a:rPr lang="es-CL" dirty="0">
                <a:solidFill>
                  <a:schemeClr val="bg1"/>
                </a:solidFill>
                <a:effectLst/>
              </a:rPr>
              <a:t> = {(10, 8), (10, -2), (5, 8), (5, -2)}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      </a:t>
            </a:r>
            <a:r>
              <a:rPr lang="es-CL" sz="1000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</a:rPr>
              <a:t>Pr(</a:t>
            </a:r>
            <a:r>
              <a:rPr lang="es-CL" i="1" dirty="0">
                <a:solidFill>
                  <a:schemeClr val="bg1"/>
                </a:solidFill>
                <a:effectLst/>
              </a:rPr>
              <a:t>M</a:t>
            </a:r>
            <a:r>
              <a:rPr lang="es-CL" dirty="0">
                <a:solidFill>
                  <a:schemeClr val="bg1"/>
                </a:solidFill>
                <a:effectLst/>
              </a:rPr>
              <a:t>) = Pr(10, 8) + Pr(10, -2) + Pr(5, 8) + Pr(5, -2)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          = 0,2 + 0,08 + 0, 16 + 0,26</a:t>
            </a:r>
          </a:p>
          <a:p>
            <a:pPr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          = 0, 70</a:t>
            </a:r>
          </a:p>
          <a:p>
            <a:pPr>
              <a:buFont typeface="Monotype Sorts" pitchFamily="2" charset="2"/>
              <a:buNone/>
            </a:pPr>
            <a:endParaRPr lang="es-CL" sz="800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Evento</a:t>
            </a:r>
            <a:r>
              <a:rPr lang="es-CL" i="1" dirty="0">
                <a:solidFill>
                  <a:schemeClr val="bg1"/>
                </a:solidFill>
                <a:effectLst/>
              </a:rPr>
              <a:t> “C” </a:t>
            </a:r>
            <a:r>
              <a:rPr lang="es-CL" dirty="0">
                <a:solidFill>
                  <a:schemeClr val="bg1"/>
                </a:solidFill>
                <a:effectLst/>
              </a:rPr>
              <a:t>= “Collins </a:t>
            </a:r>
            <a:r>
              <a:rPr lang="es-CL" dirty="0" err="1">
                <a:solidFill>
                  <a:schemeClr val="bg1"/>
                </a:solidFill>
                <a:effectLst/>
              </a:rPr>
              <a:t>Mining</a:t>
            </a:r>
            <a:r>
              <a:rPr lang="es-CL" dirty="0">
                <a:solidFill>
                  <a:schemeClr val="bg1"/>
                </a:solidFill>
                <a:effectLst/>
              </a:rPr>
              <a:t>” genere ganancia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   Pr(</a:t>
            </a:r>
            <a:r>
              <a:rPr lang="es-CL" i="1" dirty="0">
                <a:solidFill>
                  <a:schemeClr val="bg1"/>
                </a:solidFill>
                <a:effectLst/>
              </a:rPr>
              <a:t>C</a:t>
            </a:r>
            <a:r>
              <a:rPr lang="es-CL" dirty="0">
                <a:solidFill>
                  <a:schemeClr val="bg1"/>
                </a:solidFill>
                <a:effectLst/>
              </a:rPr>
              <a:t>) = 0,48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06363"/>
            <a:ext cx="7772400" cy="7000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Algunas Relaciones Básicas de Probabilidad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3313"/>
            <a:ext cx="7772400" cy="43815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Existen algunas básicas relaciones de probabilidad que pueden ser usadas para calcular la probabilidad de un evento sin tener el conocimiento de todos las probabilidades de los puntos </a:t>
            </a:r>
            <a:r>
              <a:rPr lang="es-CL" dirty="0" err="1">
                <a:solidFill>
                  <a:schemeClr val="bg1"/>
                </a:solidFill>
                <a:effectLst/>
              </a:rPr>
              <a:t>muestrales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Complemento de un Evento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Unión de Dos Eventos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Intersección de Dos Eventos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Eventos Mutuamente Excluyentes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7000"/>
            <a:ext cx="7772400" cy="6604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Complemento de un Evento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08075"/>
            <a:ext cx="7772400" cy="43434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El </a:t>
            </a:r>
            <a:r>
              <a:rPr lang="es-CL" u="sng" dirty="0">
                <a:solidFill>
                  <a:schemeClr val="bg1"/>
                </a:solidFill>
                <a:effectLst/>
              </a:rPr>
              <a:t>complemento</a:t>
            </a:r>
            <a:r>
              <a:rPr lang="es-CL" dirty="0">
                <a:solidFill>
                  <a:schemeClr val="bg1"/>
                </a:solidFill>
                <a:effectLst/>
              </a:rPr>
              <a:t> de un evento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CL" dirty="0">
                <a:solidFill>
                  <a:schemeClr val="bg1"/>
                </a:solidFill>
                <a:effectLst/>
              </a:rPr>
              <a:t> es definido como el evento que consiste en todos los puntos </a:t>
            </a:r>
            <a:r>
              <a:rPr lang="es-CL" dirty="0" err="1">
                <a:solidFill>
                  <a:schemeClr val="bg1"/>
                </a:solidFill>
                <a:effectLst/>
              </a:rPr>
              <a:t>muesrales</a:t>
            </a:r>
            <a:r>
              <a:rPr lang="es-CL" dirty="0">
                <a:solidFill>
                  <a:schemeClr val="bg1"/>
                </a:solidFill>
                <a:effectLst/>
              </a:rPr>
              <a:t> que no pertenecen a </a:t>
            </a:r>
            <a:r>
              <a:rPr lang="es-CL" i="1" dirty="0" err="1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El complemento de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CL" dirty="0">
                <a:solidFill>
                  <a:schemeClr val="bg1"/>
                </a:solidFill>
                <a:effectLst/>
              </a:rPr>
              <a:t> se denota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CL" i="1" baseline="30000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El siguiente </a:t>
            </a:r>
            <a:r>
              <a:rPr lang="es-CL" u="sng" dirty="0">
                <a:solidFill>
                  <a:schemeClr val="bg1"/>
                </a:solidFill>
                <a:effectLst/>
              </a:rPr>
              <a:t>diagrama de </a:t>
            </a:r>
            <a:r>
              <a:rPr lang="es-CL" u="sng" dirty="0" err="1">
                <a:solidFill>
                  <a:schemeClr val="bg1"/>
                </a:solidFill>
                <a:effectLst/>
              </a:rPr>
              <a:t>Venn</a:t>
            </a:r>
            <a:r>
              <a:rPr lang="es-CL" dirty="0">
                <a:solidFill>
                  <a:schemeClr val="bg1"/>
                </a:solidFill>
                <a:effectLst/>
              </a:rPr>
              <a:t> nos muestra el concepto del complemento  e un evento.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720975" y="4571040"/>
            <a:ext cx="3732213" cy="2041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054350" y="4780590"/>
            <a:ext cx="1663700" cy="15875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4991100" y="4151940"/>
            <a:ext cx="0" cy="406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2" name="11 CuadroTexto"/>
          <p:cNvSpPr txBox="1"/>
          <p:nvPr/>
        </p:nvSpPr>
        <p:spPr>
          <a:xfrm>
            <a:off x="4431323" y="3742005"/>
            <a:ext cx="2855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Espacio Muestral “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CL" dirty="0">
                <a:solidFill>
                  <a:schemeClr val="bg1"/>
                </a:solidFill>
                <a:effectLst/>
              </a:rPr>
              <a:t>”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982351" y="5357451"/>
            <a:ext cx="17865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Evento “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CL" dirty="0">
                <a:solidFill>
                  <a:schemeClr val="bg1"/>
                </a:solidFill>
                <a:effectLst/>
              </a:rPr>
              <a:t>”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5287120" y="5341039"/>
            <a:ext cx="6072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CL" i="1" baseline="30000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0" name="11 CuadroTexto"/>
          <p:cNvSpPr txBox="1"/>
          <p:nvPr/>
        </p:nvSpPr>
        <p:spPr>
          <a:xfrm>
            <a:off x="404446" y="3918360"/>
            <a:ext cx="2855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Pr(</a:t>
            </a:r>
            <a:r>
              <a:rPr lang="es-CL" i="1" dirty="0">
                <a:solidFill>
                  <a:schemeClr val="bg1"/>
                </a:solidFill>
                <a:effectLst/>
              </a:rPr>
              <a:t>A</a:t>
            </a:r>
            <a:r>
              <a:rPr lang="es-CL" dirty="0">
                <a:solidFill>
                  <a:schemeClr val="bg1"/>
                </a:solidFill>
                <a:effectLst/>
              </a:rPr>
              <a:t>) = 1 – Pr(</a:t>
            </a:r>
            <a:r>
              <a:rPr lang="es-CL" i="1" dirty="0">
                <a:solidFill>
                  <a:schemeClr val="bg1"/>
                </a:solidFill>
                <a:effectLst/>
              </a:rPr>
              <a:t>A</a:t>
            </a:r>
            <a:r>
              <a:rPr lang="es-CL" i="1" baseline="30000" dirty="0">
                <a:solidFill>
                  <a:schemeClr val="bg1"/>
                </a:solidFill>
                <a:effectLst/>
              </a:rPr>
              <a:t>C</a:t>
            </a:r>
            <a:r>
              <a:rPr lang="es-CL" dirty="0">
                <a:solidFill>
                  <a:schemeClr val="bg1"/>
                </a:solidFill>
                <a:effectLst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2533" grpId="0" animBg="1"/>
      <p:bldP spid="22537" grpId="0" animBg="1"/>
      <p:bldP spid="12" grpId="0"/>
      <p:bldP spid="13" grpId="0"/>
      <p:bldP spid="14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777346" y="4331890"/>
            <a:ext cx="3732213" cy="2041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4288931" y="4548620"/>
            <a:ext cx="1663700" cy="15875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8075"/>
            <a:ext cx="7772400" cy="46434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La </a:t>
            </a:r>
            <a:r>
              <a:rPr lang="es-CL" u="sng" dirty="0">
                <a:solidFill>
                  <a:schemeClr val="bg1"/>
                </a:solidFill>
                <a:effectLst/>
              </a:rPr>
              <a:t>unión</a:t>
            </a:r>
            <a:r>
              <a:rPr lang="es-CL" dirty="0">
                <a:solidFill>
                  <a:schemeClr val="bg1"/>
                </a:solidFill>
                <a:effectLst/>
              </a:rPr>
              <a:t> de eventos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CL" dirty="0">
                <a:solidFill>
                  <a:schemeClr val="bg1"/>
                </a:solidFill>
                <a:effectLst/>
              </a:rPr>
              <a:t> y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s-CL" dirty="0">
                <a:solidFill>
                  <a:schemeClr val="bg1"/>
                </a:solidFill>
                <a:effectLst/>
              </a:rPr>
              <a:t> es el evento que contiene todos los puntos </a:t>
            </a:r>
            <a:r>
              <a:rPr lang="es-CL" dirty="0" err="1">
                <a:solidFill>
                  <a:schemeClr val="bg1"/>
                </a:solidFill>
                <a:effectLst/>
              </a:rPr>
              <a:t>muestrales</a:t>
            </a:r>
            <a:r>
              <a:rPr lang="es-CL" dirty="0">
                <a:solidFill>
                  <a:schemeClr val="bg1"/>
                </a:solidFill>
                <a:effectLst/>
              </a:rPr>
              <a:t> que pertenecen tanto a </a:t>
            </a:r>
            <a:r>
              <a:rPr lang="es-CL" i="1" dirty="0" err="1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CL" dirty="0">
                <a:solidFill>
                  <a:schemeClr val="bg1"/>
                </a:solidFill>
                <a:effectLst/>
              </a:rPr>
              <a:t>,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s-CL" dirty="0">
                <a:solidFill>
                  <a:schemeClr val="bg1"/>
                </a:solidFill>
                <a:effectLst/>
              </a:rPr>
              <a:t> o a los dos.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La unión es denotada por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  <a:latin typeface="Symbol" pitchFamily="18" charset="2"/>
              </a:rPr>
              <a:t>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s-CL" dirty="0">
                <a:solidFill>
                  <a:schemeClr val="bg1"/>
                </a:solidFill>
                <a:effectLst/>
                <a:latin typeface="Symbol" pitchFamily="18" charset="2"/>
              </a:rPr>
              <a:t>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La unión de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CL" dirty="0">
                <a:solidFill>
                  <a:schemeClr val="bg1"/>
                </a:solidFill>
                <a:effectLst/>
              </a:rPr>
              <a:t> y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s-CL" dirty="0">
                <a:solidFill>
                  <a:schemeClr val="bg1"/>
                </a:solidFill>
                <a:effectLst/>
              </a:rPr>
              <a:t> es representada a continuación.</a:t>
            </a:r>
          </a:p>
        </p:txBody>
      </p:sp>
      <p:sp>
        <p:nvSpPr>
          <p:cNvPr id="23563" name="Rectangle 11"/>
          <p:cNvSpPr>
            <a:spLocks noGrp="1" noChangeArrowheads="1"/>
          </p:cNvSpPr>
          <p:nvPr>
            <p:ph type="title"/>
          </p:nvPr>
        </p:nvSpPr>
        <p:spPr>
          <a:xfrm>
            <a:off x="685800" y="127000"/>
            <a:ext cx="7772400" cy="660400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Unión de Dos Eventos</a:t>
            </a: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3110721" y="4541440"/>
            <a:ext cx="1663700" cy="15875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5047471" y="3912790"/>
            <a:ext cx="0" cy="406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5" name="14 CuadroTexto"/>
          <p:cNvSpPr txBox="1"/>
          <p:nvPr/>
        </p:nvSpPr>
        <p:spPr>
          <a:xfrm>
            <a:off x="4487694" y="3502855"/>
            <a:ext cx="2855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Espacio Muestral “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CL" dirty="0">
                <a:solidFill>
                  <a:schemeClr val="bg1"/>
                </a:solidFill>
                <a:effectLst/>
              </a:rPr>
              <a:t>”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3207535" y="4991692"/>
            <a:ext cx="1266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L" dirty="0">
                <a:solidFill>
                  <a:schemeClr val="bg1"/>
                </a:solidFill>
                <a:effectLst/>
              </a:rPr>
              <a:t>Evento</a:t>
            </a:r>
          </a:p>
          <a:p>
            <a:pPr algn="l"/>
            <a:r>
              <a:rPr lang="es-CL" dirty="0">
                <a:solidFill>
                  <a:schemeClr val="bg1"/>
                </a:solidFill>
                <a:effectLst/>
              </a:rPr>
              <a:t>“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CL" dirty="0">
                <a:solidFill>
                  <a:schemeClr val="bg1"/>
                </a:solidFill>
                <a:effectLst/>
              </a:rPr>
              <a:t>”</a:t>
            </a: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4286583" y="4550816"/>
            <a:ext cx="1663700" cy="1587500"/>
          </a:xfrm>
          <a:prstGeom prst="ellips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20" name="19 CuadroTexto"/>
          <p:cNvSpPr txBox="1"/>
          <p:nvPr/>
        </p:nvSpPr>
        <p:spPr>
          <a:xfrm>
            <a:off x="4597919" y="4989344"/>
            <a:ext cx="1266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>
                <a:solidFill>
                  <a:schemeClr val="bg1"/>
                </a:solidFill>
                <a:effectLst/>
              </a:rPr>
              <a:t>Evento</a:t>
            </a:r>
          </a:p>
          <a:p>
            <a:pPr algn="r"/>
            <a:r>
              <a:rPr lang="es-CL" dirty="0">
                <a:solidFill>
                  <a:schemeClr val="bg1"/>
                </a:solidFill>
                <a:effectLst/>
              </a:rPr>
              <a:t>“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s-CL" dirty="0">
                <a:solidFill>
                  <a:schemeClr val="bg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3" grpId="0" animBg="1"/>
      <p:bldP spid="14" grpId="0" animBg="1"/>
      <p:bldP spid="15" grpId="0"/>
      <p:bldP spid="16" grpId="0"/>
      <p:bldP spid="19" grpId="0" animBg="1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6731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“La Inversión de Bradley”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104900"/>
            <a:ext cx="7772400" cy="49911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Unión de Dos Eventos</a:t>
            </a:r>
          </a:p>
          <a:p>
            <a:pPr>
              <a:buFont typeface="Monotype Sorts" pitchFamily="2" charset="2"/>
              <a:buNone/>
            </a:pPr>
            <a:endParaRPr lang="es-CL" sz="800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Evento </a:t>
            </a:r>
            <a:r>
              <a:rPr lang="es-CL" i="1" dirty="0">
                <a:solidFill>
                  <a:schemeClr val="bg1"/>
                </a:solidFill>
                <a:effectLst/>
              </a:rPr>
              <a:t>M</a:t>
            </a:r>
            <a:r>
              <a:rPr lang="es-CL" dirty="0">
                <a:solidFill>
                  <a:schemeClr val="bg1"/>
                </a:solidFill>
                <a:effectLst/>
              </a:rPr>
              <a:t> = “</a:t>
            </a:r>
            <a:r>
              <a:rPr lang="es-CL" dirty="0" err="1">
                <a:solidFill>
                  <a:schemeClr val="bg1"/>
                </a:solidFill>
                <a:effectLst/>
              </a:rPr>
              <a:t>Markley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 err="1">
                <a:solidFill>
                  <a:schemeClr val="bg1"/>
                </a:solidFill>
                <a:effectLst/>
              </a:rPr>
              <a:t>Oil</a:t>
            </a:r>
            <a:r>
              <a:rPr lang="es-CL" dirty="0">
                <a:solidFill>
                  <a:schemeClr val="bg1"/>
                </a:solidFill>
                <a:effectLst/>
              </a:rPr>
              <a:t>” genere ganancias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 Evento </a:t>
            </a:r>
            <a:r>
              <a:rPr lang="es-CL" i="1" dirty="0">
                <a:solidFill>
                  <a:schemeClr val="bg1"/>
                </a:solidFill>
                <a:effectLst/>
              </a:rPr>
              <a:t>C</a:t>
            </a:r>
            <a:r>
              <a:rPr lang="es-CL" dirty="0">
                <a:solidFill>
                  <a:schemeClr val="bg1"/>
                </a:solidFill>
                <a:effectLst/>
              </a:rPr>
              <a:t> = “Collins </a:t>
            </a:r>
            <a:r>
              <a:rPr lang="es-CL" dirty="0" err="1">
                <a:solidFill>
                  <a:schemeClr val="bg1"/>
                </a:solidFill>
                <a:effectLst/>
              </a:rPr>
              <a:t>Mining</a:t>
            </a:r>
            <a:r>
              <a:rPr lang="es-CL" dirty="0">
                <a:solidFill>
                  <a:schemeClr val="bg1"/>
                </a:solidFill>
                <a:effectLst/>
              </a:rPr>
              <a:t>” genere ganancias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     </a:t>
            </a:r>
            <a:r>
              <a:rPr lang="es-CL" sz="1800" dirty="0">
                <a:solidFill>
                  <a:schemeClr val="bg1"/>
                </a:solidFill>
                <a:effectLst/>
              </a:rPr>
              <a:t> </a:t>
            </a:r>
            <a:r>
              <a:rPr lang="es-CL" i="1" dirty="0">
                <a:solidFill>
                  <a:schemeClr val="bg1"/>
                </a:solidFill>
                <a:effectLst/>
              </a:rPr>
              <a:t>M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  <a:latin typeface="Symbol" pitchFamily="18" charset="2"/>
              </a:rPr>
              <a:t></a:t>
            </a:r>
            <a:r>
              <a:rPr lang="es-CL" i="1" dirty="0">
                <a:solidFill>
                  <a:schemeClr val="bg1"/>
                </a:solidFill>
                <a:effectLst/>
              </a:rPr>
              <a:t>C</a:t>
            </a:r>
            <a:r>
              <a:rPr lang="es-CL" dirty="0">
                <a:solidFill>
                  <a:schemeClr val="bg1"/>
                </a:solidFill>
                <a:effectLst/>
              </a:rPr>
              <a:t> = “</a:t>
            </a:r>
            <a:r>
              <a:rPr lang="es-CL" dirty="0" err="1">
                <a:solidFill>
                  <a:schemeClr val="bg1"/>
                </a:solidFill>
                <a:effectLst/>
              </a:rPr>
              <a:t>Markley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 err="1">
                <a:solidFill>
                  <a:schemeClr val="bg1"/>
                </a:solidFill>
                <a:effectLst/>
              </a:rPr>
              <a:t>Oil</a:t>
            </a:r>
            <a:r>
              <a:rPr lang="es-CL" dirty="0">
                <a:solidFill>
                  <a:schemeClr val="bg1"/>
                </a:solidFill>
                <a:effectLst/>
              </a:rPr>
              <a:t>” </a:t>
            </a:r>
            <a:r>
              <a:rPr lang="es-CL" b="1" u="sng" dirty="0">
                <a:solidFill>
                  <a:schemeClr val="bg1"/>
                </a:solidFill>
                <a:effectLst/>
              </a:rPr>
              <a:t>o</a:t>
            </a:r>
            <a:r>
              <a:rPr lang="es-CL" dirty="0">
                <a:solidFill>
                  <a:schemeClr val="bg1"/>
                </a:solidFill>
                <a:effectLst/>
              </a:rPr>
              <a:t> “Collins </a:t>
            </a:r>
            <a:r>
              <a:rPr lang="es-CL" dirty="0" err="1">
                <a:solidFill>
                  <a:schemeClr val="bg1"/>
                </a:solidFill>
                <a:effectLst/>
              </a:rPr>
              <a:t>Mining</a:t>
            </a:r>
            <a:r>
              <a:rPr lang="es-CL" dirty="0">
                <a:solidFill>
                  <a:schemeClr val="bg1"/>
                </a:solidFill>
                <a:effectLst/>
              </a:rPr>
              <a:t>”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		genere ganancias</a:t>
            </a:r>
          </a:p>
          <a:p>
            <a:pPr>
              <a:buFont typeface="Monotype Sorts" pitchFamily="2" charset="2"/>
              <a:buNone/>
            </a:pPr>
            <a:endParaRPr lang="es-CL" sz="1000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r>
              <a:rPr lang="es-CL" i="1" dirty="0">
                <a:solidFill>
                  <a:schemeClr val="bg1"/>
                </a:solidFill>
                <a:effectLst/>
              </a:rPr>
              <a:t>	   </a:t>
            </a:r>
            <a:r>
              <a:rPr lang="es-CL" sz="1000" i="1" dirty="0">
                <a:solidFill>
                  <a:schemeClr val="bg1"/>
                </a:solidFill>
                <a:effectLst/>
              </a:rPr>
              <a:t> </a:t>
            </a:r>
            <a:r>
              <a:rPr lang="es-CL" i="1" dirty="0">
                <a:solidFill>
                  <a:schemeClr val="bg1"/>
                </a:solidFill>
                <a:effectLst/>
              </a:rPr>
              <a:t>M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  <a:latin typeface="Symbol" pitchFamily="18" charset="2"/>
              </a:rPr>
              <a:t></a:t>
            </a:r>
            <a:r>
              <a:rPr lang="es-CL" i="1" dirty="0">
                <a:solidFill>
                  <a:schemeClr val="bg1"/>
                </a:solidFill>
                <a:effectLst/>
              </a:rPr>
              <a:t>C</a:t>
            </a:r>
            <a:r>
              <a:rPr lang="es-CL" dirty="0">
                <a:solidFill>
                  <a:schemeClr val="bg1"/>
                </a:solidFill>
                <a:effectLst/>
              </a:rPr>
              <a:t> = {(10, 8), (10, -2), (5, 8), (5, -2), (0, 8), (-20, 8)}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 Pr(</a:t>
            </a:r>
            <a:r>
              <a:rPr lang="es-CL" i="1" dirty="0">
                <a:solidFill>
                  <a:schemeClr val="bg1"/>
                </a:solidFill>
                <a:effectLst/>
              </a:rPr>
              <a:t>M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  <a:latin typeface="Symbol" pitchFamily="18" charset="2"/>
              </a:rPr>
              <a:t></a:t>
            </a:r>
            <a:r>
              <a:rPr lang="es-CL" i="1" dirty="0">
                <a:solidFill>
                  <a:schemeClr val="bg1"/>
                </a:solidFill>
                <a:effectLst/>
              </a:rPr>
              <a:t>C)</a:t>
            </a:r>
            <a:r>
              <a:rPr lang="es-CL" dirty="0">
                <a:solidFill>
                  <a:schemeClr val="bg1"/>
                </a:solidFill>
                <a:effectLst/>
              </a:rPr>
              <a:t> = Pr(10, 8) + Pr(10, -2) + Pr(5, 8) + Pr(5, -2)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	        + Pr(0, 8) + Pr(-20, 8)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       </a:t>
            </a:r>
            <a:r>
              <a:rPr lang="es-CL" sz="1000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</a:rPr>
              <a:t>= 0, 20 + 0,08 + 0,16 + 0,26 + 0,10 + 0,02</a:t>
            </a:r>
          </a:p>
          <a:p>
            <a:pPr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       </a:t>
            </a:r>
            <a:r>
              <a:rPr lang="es-CL" sz="1000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</a:rPr>
              <a:t>= 0,82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868368" y="4487060"/>
            <a:ext cx="3732213" cy="2041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3201743" y="4696610"/>
            <a:ext cx="1663700" cy="1587500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4379953" y="4703790"/>
            <a:ext cx="1663700" cy="1587500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24" name="23 Forma libre"/>
          <p:cNvSpPr/>
          <p:nvPr/>
        </p:nvSpPr>
        <p:spPr bwMode="auto">
          <a:xfrm>
            <a:off x="4378261" y="4934815"/>
            <a:ext cx="488156" cy="1121569"/>
          </a:xfrm>
          <a:custGeom>
            <a:avLst/>
            <a:gdLst>
              <a:gd name="connsiteX0" fmla="*/ 250031 w 488156"/>
              <a:gd name="connsiteY0" fmla="*/ 0 h 1121569"/>
              <a:gd name="connsiteX1" fmla="*/ 197643 w 488156"/>
              <a:gd name="connsiteY1" fmla="*/ 47625 h 1121569"/>
              <a:gd name="connsiteX2" fmla="*/ 185737 w 488156"/>
              <a:gd name="connsiteY2" fmla="*/ 66675 h 1121569"/>
              <a:gd name="connsiteX3" fmla="*/ 169068 w 488156"/>
              <a:gd name="connsiteY3" fmla="*/ 85725 h 1121569"/>
              <a:gd name="connsiteX4" fmla="*/ 145256 w 488156"/>
              <a:gd name="connsiteY4" fmla="*/ 116681 h 1121569"/>
              <a:gd name="connsiteX5" fmla="*/ 142875 w 488156"/>
              <a:gd name="connsiteY5" fmla="*/ 123825 h 1121569"/>
              <a:gd name="connsiteX6" fmla="*/ 130968 w 488156"/>
              <a:gd name="connsiteY6" fmla="*/ 135731 h 1121569"/>
              <a:gd name="connsiteX7" fmla="*/ 128587 w 488156"/>
              <a:gd name="connsiteY7" fmla="*/ 145256 h 1121569"/>
              <a:gd name="connsiteX8" fmla="*/ 111918 w 488156"/>
              <a:gd name="connsiteY8" fmla="*/ 171450 h 1121569"/>
              <a:gd name="connsiteX9" fmla="*/ 92868 w 488156"/>
              <a:gd name="connsiteY9" fmla="*/ 204788 h 1121569"/>
              <a:gd name="connsiteX10" fmla="*/ 69056 w 488156"/>
              <a:gd name="connsiteY10" fmla="*/ 247650 h 1121569"/>
              <a:gd name="connsiteX11" fmla="*/ 57150 w 488156"/>
              <a:gd name="connsiteY11" fmla="*/ 276225 h 1121569"/>
              <a:gd name="connsiteX12" fmla="*/ 45243 w 488156"/>
              <a:gd name="connsiteY12" fmla="*/ 304800 h 1121569"/>
              <a:gd name="connsiteX13" fmla="*/ 33337 w 488156"/>
              <a:gd name="connsiteY13" fmla="*/ 342900 h 1121569"/>
              <a:gd name="connsiteX14" fmla="*/ 23812 w 488156"/>
              <a:gd name="connsiteY14" fmla="*/ 383381 h 1121569"/>
              <a:gd name="connsiteX15" fmla="*/ 14287 w 488156"/>
              <a:gd name="connsiteY15" fmla="*/ 433388 h 1121569"/>
              <a:gd name="connsiteX16" fmla="*/ 7143 w 488156"/>
              <a:gd name="connsiteY16" fmla="*/ 478631 h 1121569"/>
              <a:gd name="connsiteX17" fmla="*/ 2381 w 488156"/>
              <a:gd name="connsiteY17" fmla="*/ 521494 h 1121569"/>
              <a:gd name="connsiteX18" fmla="*/ 0 w 488156"/>
              <a:gd name="connsiteY18" fmla="*/ 571500 h 1121569"/>
              <a:gd name="connsiteX19" fmla="*/ 2381 w 488156"/>
              <a:gd name="connsiteY19" fmla="*/ 628650 h 1121569"/>
              <a:gd name="connsiteX20" fmla="*/ 9525 w 488156"/>
              <a:gd name="connsiteY20" fmla="*/ 688181 h 1121569"/>
              <a:gd name="connsiteX21" fmla="*/ 19050 w 488156"/>
              <a:gd name="connsiteY21" fmla="*/ 738188 h 1121569"/>
              <a:gd name="connsiteX22" fmla="*/ 38100 w 488156"/>
              <a:gd name="connsiteY22" fmla="*/ 804863 h 1121569"/>
              <a:gd name="connsiteX23" fmla="*/ 50006 w 488156"/>
              <a:gd name="connsiteY23" fmla="*/ 840581 h 1121569"/>
              <a:gd name="connsiteX24" fmla="*/ 71437 w 488156"/>
              <a:gd name="connsiteY24" fmla="*/ 888206 h 1121569"/>
              <a:gd name="connsiteX25" fmla="*/ 90487 w 488156"/>
              <a:gd name="connsiteY25" fmla="*/ 928688 h 1121569"/>
              <a:gd name="connsiteX26" fmla="*/ 111918 w 488156"/>
              <a:gd name="connsiteY26" fmla="*/ 962025 h 1121569"/>
              <a:gd name="connsiteX27" fmla="*/ 128587 w 488156"/>
              <a:gd name="connsiteY27" fmla="*/ 990600 h 1121569"/>
              <a:gd name="connsiteX28" fmla="*/ 150018 w 488156"/>
              <a:gd name="connsiteY28" fmla="*/ 1023938 h 1121569"/>
              <a:gd name="connsiteX29" fmla="*/ 173831 w 488156"/>
              <a:gd name="connsiteY29" fmla="*/ 1052513 h 1121569"/>
              <a:gd name="connsiteX30" fmla="*/ 197643 w 488156"/>
              <a:gd name="connsiteY30" fmla="*/ 1078706 h 1121569"/>
              <a:gd name="connsiteX31" fmla="*/ 216693 w 488156"/>
              <a:gd name="connsiteY31" fmla="*/ 1102519 h 1121569"/>
              <a:gd name="connsiteX32" fmla="*/ 235743 w 488156"/>
              <a:gd name="connsiteY32" fmla="*/ 1119188 h 1121569"/>
              <a:gd name="connsiteX33" fmla="*/ 240506 w 488156"/>
              <a:gd name="connsiteY33" fmla="*/ 1121569 h 1121569"/>
              <a:gd name="connsiteX34" fmla="*/ 257175 w 488156"/>
              <a:gd name="connsiteY34" fmla="*/ 1104900 h 1121569"/>
              <a:gd name="connsiteX35" fmla="*/ 283368 w 488156"/>
              <a:gd name="connsiteY35" fmla="*/ 1078706 h 1121569"/>
              <a:gd name="connsiteX36" fmla="*/ 300037 w 488156"/>
              <a:gd name="connsiteY36" fmla="*/ 1059656 h 1121569"/>
              <a:gd name="connsiteX37" fmla="*/ 323850 w 488156"/>
              <a:gd name="connsiteY37" fmla="*/ 1033463 h 1121569"/>
              <a:gd name="connsiteX38" fmla="*/ 340518 w 488156"/>
              <a:gd name="connsiteY38" fmla="*/ 1009650 h 1121569"/>
              <a:gd name="connsiteX39" fmla="*/ 361950 w 488156"/>
              <a:gd name="connsiteY39" fmla="*/ 978694 h 1121569"/>
              <a:gd name="connsiteX40" fmla="*/ 383381 w 488156"/>
              <a:gd name="connsiteY40" fmla="*/ 942975 h 1121569"/>
              <a:gd name="connsiteX41" fmla="*/ 395287 w 488156"/>
              <a:gd name="connsiteY41" fmla="*/ 909638 h 1121569"/>
              <a:gd name="connsiteX42" fmla="*/ 419100 w 488156"/>
              <a:gd name="connsiteY42" fmla="*/ 876300 h 1121569"/>
              <a:gd name="connsiteX43" fmla="*/ 431006 w 488156"/>
              <a:gd name="connsiteY43" fmla="*/ 845344 h 1121569"/>
              <a:gd name="connsiteX44" fmla="*/ 440531 w 488156"/>
              <a:gd name="connsiteY44" fmla="*/ 823913 h 1121569"/>
              <a:gd name="connsiteX45" fmla="*/ 452437 w 488156"/>
              <a:gd name="connsiteY45" fmla="*/ 790575 h 1121569"/>
              <a:gd name="connsiteX46" fmla="*/ 459581 w 488156"/>
              <a:gd name="connsiteY46" fmla="*/ 757238 h 1121569"/>
              <a:gd name="connsiteX47" fmla="*/ 469106 w 488156"/>
              <a:gd name="connsiteY47" fmla="*/ 731044 h 1121569"/>
              <a:gd name="connsiteX48" fmla="*/ 476250 w 488156"/>
              <a:gd name="connsiteY48" fmla="*/ 690563 h 1121569"/>
              <a:gd name="connsiteX49" fmla="*/ 483393 w 488156"/>
              <a:gd name="connsiteY49" fmla="*/ 647700 h 1121569"/>
              <a:gd name="connsiteX50" fmla="*/ 488156 w 488156"/>
              <a:gd name="connsiteY50" fmla="*/ 616744 h 1121569"/>
              <a:gd name="connsiteX51" fmla="*/ 488156 w 488156"/>
              <a:gd name="connsiteY51" fmla="*/ 571500 h 1121569"/>
              <a:gd name="connsiteX52" fmla="*/ 488156 w 488156"/>
              <a:gd name="connsiteY52" fmla="*/ 533400 h 1121569"/>
              <a:gd name="connsiteX53" fmla="*/ 488156 w 488156"/>
              <a:gd name="connsiteY53" fmla="*/ 495300 h 1121569"/>
              <a:gd name="connsiteX54" fmla="*/ 483393 w 488156"/>
              <a:gd name="connsiteY54" fmla="*/ 450056 h 1121569"/>
              <a:gd name="connsiteX55" fmla="*/ 469106 w 488156"/>
              <a:gd name="connsiteY55" fmla="*/ 390525 h 1121569"/>
              <a:gd name="connsiteX56" fmla="*/ 457200 w 488156"/>
              <a:gd name="connsiteY56" fmla="*/ 340519 h 1121569"/>
              <a:gd name="connsiteX57" fmla="*/ 438150 w 488156"/>
              <a:gd name="connsiteY57" fmla="*/ 283369 h 1121569"/>
              <a:gd name="connsiteX58" fmla="*/ 404812 w 488156"/>
              <a:gd name="connsiteY58" fmla="*/ 209550 h 1121569"/>
              <a:gd name="connsiteX59" fmla="*/ 378618 w 488156"/>
              <a:gd name="connsiteY59" fmla="*/ 161925 h 1121569"/>
              <a:gd name="connsiteX60" fmla="*/ 354806 w 488156"/>
              <a:gd name="connsiteY60" fmla="*/ 123825 h 1121569"/>
              <a:gd name="connsiteX61" fmla="*/ 328612 w 488156"/>
              <a:gd name="connsiteY61" fmla="*/ 88106 h 1121569"/>
              <a:gd name="connsiteX62" fmla="*/ 304800 w 488156"/>
              <a:gd name="connsiteY62" fmla="*/ 57150 h 1121569"/>
              <a:gd name="connsiteX63" fmla="*/ 250031 w 488156"/>
              <a:gd name="connsiteY63" fmla="*/ 0 h 112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88156" h="1121569">
                <a:moveTo>
                  <a:pt x="250031" y="0"/>
                </a:moveTo>
                <a:lnTo>
                  <a:pt x="197643" y="47625"/>
                </a:lnTo>
                <a:lnTo>
                  <a:pt x="185737" y="66675"/>
                </a:lnTo>
                <a:lnTo>
                  <a:pt x="169068" y="85725"/>
                </a:lnTo>
                <a:cubicBezTo>
                  <a:pt x="161131" y="96044"/>
                  <a:pt x="152631" y="105953"/>
                  <a:pt x="145256" y="116681"/>
                </a:cubicBezTo>
                <a:cubicBezTo>
                  <a:pt x="143834" y="118749"/>
                  <a:pt x="143998" y="121580"/>
                  <a:pt x="142875" y="123825"/>
                </a:cubicBezTo>
                <a:cubicBezTo>
                  <a:pt x="138906" y="131763"/>
                  <a:pt x="138112" y="130969"/>
                  <a:pt x="130968" y="135731"/>
                </a:cubicBezTo>
                <a:cubicBezTo>
                  <a:pt x="128336" y="143628"/>
                  <a:pt x="128587" y="140365"/>
                  <a:pt x="128587" y="145256"/>
                </a:cubicBezTo>
                <a:lnTo>
                  <a:pt x="111918" y="171450"/>
                </a:lnTo>
                <a:lnTo>
                  <a:pt x="92868" y="204788"/>
                </a:lnTo>
                <a:lnTo>
                  <a:pt x="69056" y="247650"/>
                </a:lnTo>
                <a:lnTo>
                  <a:pt x="57150" y="276225"/>
                </a:lnTo>
                <a:lnTo>
                  <a:pt x="45243" y="304800"/>
                </a:lnTo>
                <a:lnTo>
                  <a:pt x="33337" y="342900"/>
                </a:lnTo>
                <a:lnTo>
                  <a:pt x="23812" y="383381"/>
                </a:lnTo>
                <a:lnTo>
                  <a:pt x="14287" y="433388"/>
                </a:lnTo>
                <a:lnTo>
                  <a:pt x="7143" y="478631"/>
                </a:lnTo>
                <a:lnTo>
                  <a:pt x="2381" y="521494"/>
                </a:lnTo>
                <a:lnTo>
                  <a:pt x="0" y="571500"/>
                </a:lnTo>
                <a:cubicBezTo>
                  <a:pt x="794" y="590550"/>
                  <a:pt x="1587" y="609600"/>
                  <a:pt x="2381" y="628650"/>
                </a:cubicBezTo>
                <a:lnTo>
                  <a:pt x="9525" y="688181"/>
                </a:lnTo>
                <a:lnTo>
                  <a:pt x="19050" y="738188"/>
                </a:lnTo>
                <a:lnTo>
                  <a:pt x="38100" y="804863"/>
                </a:lnTo>
                <a:lnTo>
                  <a:pt x="50006" y="840581"/>
                </a:lnTo>
                <a:lnTo>
                  <a:pt x="71437" y="888206"/>
                </a:lnTo>
                <a:lnTo>
                  <a:pt x="90487" y="928688"/>
                </a:lnTo>
                <a:lnTo>
                  <a:pt x="111918" y="962025"/>
                </a:lnTo>
                <a:lnTo>
                  <a:pt x="128587" y="990600"/>
                </a:lnTo>
                <a:lnTo>
                  <a:pt x="150018" y="1023938"/>
                </a:lnTo>
                <a:lnTo>
                  <a:pt x="173831" y="1052513"/>
                </a:lnTo>
                <a:lnTo>
                  <a:pt x="197643" y="1078706"/>
                </a:lnTo>
                <a:lnTo>
                  <a:pt x="216693" y="1102519"/>
                </a:lnTo>
                <a:lnTo>
                  <a:pt x="235743" y="1119188"/>
                </a:lnTo>
                <a:lnTo>
                  <a:pt x="240506" y="1121569"/>
                </a:lnTo>
                <a:lnTo>
                  <a:pt x="257175" y="1104900"/>
                </a:lnTo>
                <a:lnTo>
                  <a:pt x="283368" y="1078706"/>
                </a:lnTo>
                <a:lnTo>
                  <a:pt x="300037" y="1059656"/>
                </a:lnTo>
                <a:lnTo>
                  <a:pt x="323850" y="1033463"/>
                </a:lnTo>
                <a:lnTo>
                  <a:pt x="340518" y="1009650"/>
                </a:lnTo>
                <a:lnTo>
                  <a:pt x="361950" y="978694"/>
                </a:lnTo>
                <a:lnTo>
                  <a:pt x="383381" y="942975"/>
                </a:lnTo>
                <a:lnTo>
                  <a:pt x="395287" y="909638"/>
                </a:lnTo>
                <a:lnTo>
                  <a:pt x="419100" y="876300"/>
                </a:lnTo>
                <a:lnTo>
                  <a:pt x="431006" y="845344"/>
                </a:lnTo>
                <a:lnTo>
                  <a:pt x="440531" y="823913"/>
                </a:lnTo>
                <a:lnTo>
                  <a:pt x="452437" y="790575"/>
                </a:lnTo>
                <a:lnTo>
                  <a:pt x="459581" y="757238"/>
                </a:lnTo>
                <a:lnTo>
                  <a:pt x="469106" y="731044"/>
                </a:lnTo>
                <a:lnTo>
                  <a:pt x="476250" y="690563"/>
                </a:lnTo>
                <a:lnTo>
                  <a:pt x="483393" y="647700"/>
                </a:lnTo>
                <a:lnTo>
                  <a:pt x="488156" y="616744"/>
                </a:lnTo>
                <a:lnTo>
                  <a:pt x="488156" y="571500"/>
                </a:lnTo>
                <a:lnTo>
                  <a:pt x="488156" y="533400"/>
                </a:lnTo>
                <a:lnTo>
                  <a:pt x="488156" y="495300"/>
                </a:lnTo>
                <a:lnTo>
                  <a:pt x="483393" y="450056"/>
                </a:lnTo>
                <a:lnTo>
                  <a:pt x="469106" y="390525"/>
                </a:lnTo>
                <a:lnTo>
                  <a:pt x="457200" y="340519"/>
                </a:lnTo>
                <a:lnTo>
                  <a:pt x="438150" y="283369"/>
                </a:lnTo>
                <a:lnTo>
                  <a:pt x="404812" y="209550"/>
                </a:lnTo>
                <a:lnTo>
                  <a:pt x="378618" y="161925"/>
                </a:lnTo>
                <a:lnTo>
                  <a:pt x="354806" y="123825"/>
                </a:lnTo>
                <a:lnTo>
                  <a:pt x="328612" y="88106"/>
                </a:lnTo>
                <a:lnTo>
                  <a:pt x="304800" y="57150"/>
                </a:lnTo>
                <a:lnTo>
                  <a:pt x="250031" y="0"/>
                </a:lnTo>
                <a:close/>
              </a:path>
            </a:pathLst>
          </a:custGeom>
          <a:solidFill>
            <a:schemeClr val="bg2">
              <a:lumMod val="50000"/>
              <a:lumOff val="5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s-CL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title"/>
          </p:nvPr>
        </p:nvSpPr>
        <p:spPr>
          <a:xfrm>
            <a:off x="690563" y="106363"/>
            <a:ext cx="7772400" cy="700087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Intersección de Dos Eventos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0563" y="1108075"/>
            <a:ext cx="7772400" cy="46434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La </a:t>
            </a:r>
            <a:r>
              <a:rPr lang="es-CL" u="sng" dirty="0">
                <a:solidFill>
                  <a:schemeClr val="bg1"/>
                </a:solidFill>
                <a:effectLst/>
              </a:rPr>
              <a:t>intersección</a:t>
            </a:r>
            <a:r>
              <a:rPr lang="es-CL" dirty="0">
                <a:solidFill>
                  <a:schemeClr val="bg1"/>
                </a:solidFill>
                <a:effectLst/>
              </a:rPr>
              <a:t> de eventos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CL" dirty="0">
                <a:solidFill>
                  <a:schemeClr val="bg1"/>
                </a:solidFill>
                <a:effectLst/>
              </a:rPr>
              <a:t> y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s-CL" dirty="0">
                <a:solidFill>
                  <a:schemeClr val="bg1"/>
                </a:solidFill>
                <a:effectLst/>
              </a:rPr>
              <a:t> es el set de todos los puntos </a:t>
            </a:r>
            <a:r>
              <a:rPr lang="es-CL" dirty="0" err="1">
                <a:solidFill>
                  <a:schemeClr val="bg1"/>
                </a:solidFill>
                <a:effectLst/>
              </a:rPr>
              <a:t>muestrales</a:t>
            </a:r>
            <a:r>
              <a:rPr lang="es-CL" dirty="0">
                <a:solidFill>
                  <a:schemeClr val="bg1"/>
                </a:solidFill>
                <a:effectLst/>
              </a:rPr>
              <a:t> que pertenecen tanto a </a:t>
            </a:r>
            <a:r>
              <a:rPr lang="es-CL" i="1" dirty="0" err="1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CL" dirty="0">
                <a:solidFill>
                  <a:schemeClr val="bg1"/>
                </a:solidFill>
                <a:effectLst/>
              </a:rPr>
              <a:t> como a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  <a:endParaRPr lang="es-CL" dirty="0">
              <a:solidFill>
                <a:schemeClr val="bg1"/>
              </a:solidFill>
              <a:effectLst/>
              <a:latin typeface="Symbol" pitchFamily="18" charset="2"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La intersección es denotada por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  <a:latin typeface="Symbol" pitchFamily="18" charset="2"/>
              </a:rPr>
              <a:t>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s-CL" dirty="0">
                <a:solidFill>
                  <a:schemeClr val="bg1"/>
                </a:solidFill>
                <a:effectLst/>
                <a:latin typeface="Symbol" pitchFamily="18" charset="2"/>
              </a:rPr>
              <a:t>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La intersección de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CL" dirty="0">
                <a:solidFill>
                  <a:schemeClr val="bg1"/>
                </a:solidFill>
                <a:effectLst/>
              </a:rPr>
              <a:t> y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s-CL" dirty="0">
                <a:solidFill>
                  <a:schemeClr val="bg1"/>
                </a:solidFill>
                <a:effectLst/>
              </a:rPr>
              <a:t> corresponde al área marcada en la representación siguiente:</a:t>
            </a: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066981" y="4067960"/>
            <a:ext cx="0" cy="406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8" name="17 CuadroTexto"/>
          <p:cNvSpPr txBox="1"/>
          <p:nvPr/>
        </p:nvSpPr>
        <p:spPr>
          <a:xfrm>
            <a:off x="5507204" y="3658025"/>
            <a:ext cx="2855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Espacio Muestral “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CL" dirty="0">
                <a:solidFill>
                  <a:schemeClr val="bg1"/>
                </a:solidFill>
                <a:effectLst/>
              </a:rPr>
              <a:t>”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3298557" y="5146862"/>
            <a:ext cx="1266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L" dirty="0">
                <a:solidFill>
                  <a:schemeClr val="bg1"/>
                </a:solidFill>
                <a:effectLst/>
              </a:rPr>
              <a:t>Evento</a:t>
            </a:r>
          </a:p>
          <a:p>
            <a:pPr algn="l"/>
            <a:r>
              <a:rPr lang="es-CL" dirty="0">
                <a:solidFill>
                  <a:schemeClr val="bg1"/>
                </a:solidFill>
                <a:effectLst/>
              </a:rPr>
              <a:t>“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CL" dirty="0">
                <a:solidFill>
                  <a:schemeClr val="bg1"/>
                </a:solidFill>
                <a:effectLst/>
              </a:rPr>
              <a:t>”</a:t>
            </a:r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4377605" y="4705986"/>
            <a:ext cx="1663700" cy="1587500"/>
          </a:xfrm>
          <a:prstGeom prst="ellips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21" name="20 CuadroTexto"/>
          <p:cNvSpPr txBox="1"/>
          <p:nvPr/>
        </p:nvSpPr>
        <p:spPr>
          <a:xfrm>
            <a:off x="4688941" y="5144514"/>
            <a:ext cx="1266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>
                <a:solidFill>
                  <a:schemeClr val="bg1"/>
                </a:solidFill>
                <a:effectLst/>
              </a:rPr>
              <a:t>Evento</a:t>
            </a:r>
          </a:p>
          <a:p>
            <a:pPr algn="r"/>
            <a:r>
              <a:rPr lang="es-CL" dirty="0">
                <a:solidFill>
                  <a:schemeClr val="bg1"/>
                </a:solidFill>
                <a:effectLst/>
              </a:rPr>
              <a:t>“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s-CL" dirty="0">
                <a:solidFill>
                  <a:schemeClr val="bg1"/>
                </a:solidFill>
                <a:effectLst/>
              </a:rPr>
              <a:t>”</a:t>
            </a: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3203649" y="4689330"/>
            <a:ext cx="1663700" cy="1587500"/>
          </a:xfrm>
          <a:prstGeom prst="ellips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4017826" y="4184072"/>
            <a:ext cx="580573" cy="132937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27" name="26 CuadroTexto"/>
          <p:cNvSpPr txBox="1"/>
          <p:nvPr/>
        </p:nvSpPr>
        <p:spPr>
          <a:xfrm>
            <a:off x="2639305" y="3768861"/>
            <a:ext cx="2855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Intersección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5" grpId="0" animBg="1"/>
      <p:bldP spid="24" grpId="0" animBg="1"/>
      <p:bldP spid="17" grpId="0" animBg="1"/>
      <p:bldP spid="18" grpId="0"/>
      <p:bldP spid="19" grpId="0"/>
      <p:bldP spid="20" grpId="0" animBg="1"/>
      <p:bldP spid="21" grpId="0"/>
      <p:bldP spid="25" grpId="0" animBg="1"/>
      <p:bldP spid="26" grpId="0" animBg="1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0563" y="1100138"/>
            <a:ext cx="7772400" cy="50815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Intersección de Dos Eventos</a:t>
            </a:r>
          </a:p>
          <a:p>
            <a:pPr>
              <a:buFont typeface="Monotype Sorts" pitchFamily="2" charset="2"/>
              <a:buNone/>
            </a:pPr>
            <a:endParaRPr lang="es-CL" sz="800" dirty="0">
              <a:solidFill>
                <a:schemeClr val="bg1"/>
              </a:solidFill>
              <a:effectLst/>
            </a:endParaRPr>
          </a:p>
          <a:p>
            <a:pPr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Evento </a:t>
            </a:r>
            <a:r>
              <a:rPr lang="es-CL" i="1" dirty="0">
                <a:solidFill>
                  <a:schemeClr val="bg1"/>
                </a:solidFill>
                <a:effectLst/>
              </a:rPr>
              <a:t>M</a:t>
            </a:r>
            <a:r>
              <a:rPr lang="es-CL" dirty="0">
                <a:solidFill>
                  <a:schemeClr val="bg1"/>
                </a:solidFill>
                <a:effectLst/>
              </a:rPr>
              <a:t> = “</a:t>
            </a:r>
            <a:r>
              <a:rPr lang="es-CL" dirty="0" err="1">
                <a:solidFill>
                  <a:schemeClr val="bg1"/>
                </a:solidFill>
                <a:effectLst/>
              </a:rPr>
              <a:t>Markley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 err="1">
                <a:solidFill>
                  <a:schemeClr val="bg1"/>
                </a:solidFill>
                <a:effectLst/>
              </a:rPr>
              <a:t>Oil</a:t>
            </a:r>
            <a:r>
              <a:rPr lang="es-CL" dirty="0">
                <a:solidFill>
                  <a:schemeClr val="bg1"/>
                </a:solidFill>
                <a:effectLst/>
              </a:rPr>
              <a:t>” genere ganancias</a:t>
            </a:r>
          </a:p>
          <a:p>
            <a:pPr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 Evento </a:t>
            </a:r>
            <a:r>
              <a:rPr lang="es-CL" i="1" dirty="0">
                <a:solidFill>
                  <a:schemeClr val="bg1"/>
                </a:solidFill>
                <a:effectLst/>
              </a:rPr>
              <a:t>C</a:t>
            </a:r>
            <a:r>
              <a:rPr lang="es-CL" dirty="0">
                <a:solidFill>
                  <a:schemeClr val="bg1"/>
                </a:solidFill>
                <a:effectLst/>
              </a:rPr>
              <a:t> = “Collins </a:t>
            </a:r>
            <a:r>
              <a:rPr lang="es-CL" dirty="0" err="1">
                <a:solidFill>
                  <a:schemeClr val="bg1"/>
                </a:solidFill>
                <a:effectLst/>
              </a:rPr>
              <a:t>Mining</a:t>
            </a:r>
            <a:r>
              <a:rPr lang="es-CL" dirty="0">
                <a:solidFill>
                  <a:schemeClr val="bg1"/>
                </a:solidFill>
                <a:effectLst/>
              </a:rPr>
              <a:t>” genere ganancias</a:t>
            </a:r>
          </a:p>
          <a:p>
            <a:pPr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     </a:t>
            </a:r>
            <a:r>
              <a:rPr lang="es-CL" sz="1800" dirty="0">
                <a:solidFill>
                  <a:schemeClr val="bg1"/>
                </a:solidFill>
                <a:effectLst/>
              </a:rPr>
              <a:t> </a:t>
            </a:r>
            <a:r>
              <a:rPr lang="es-CL" i="1" dirty="0">
                <a:solidFill>
                  <a:schemeClr val="bg1"/>
                </a:solidFill>
                <a:effectLst/>
              </a:rPr>
              <a:t>M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  <a:latin typeface="Symbol" pitchFamily="18" charset="2"/>
              </a:rPr>
              <a:t></a:t>
            </a:r>
            <a:r>
              <a:rPr lang="es-CL" i="1" dirty="0">
                <a:solidFill>
                  <a:schemeClr val="bg1"/>
                </a:solidFill>
                <a:effectLst/>
              </a:rPr>
              <a:t>C</a:t>
            </a:r>
            <a:r>
              <a:rPr lang="es-CL" dirty="0">
                <a:solidFill>
                  <a:schemeClr val="bg1"/>
                </a:solidFill>
                <a:effectLst/>
              </a:rPr>
              <a:t> = “</a:t>
            </a:r>
            <a:r>
              <a:rPr lang="es-CL" dirty="0" err="1">
                <a:solidFill>
                  <a:schemeClr val="bg1"/>
                </a:solidFill>
                <a:effectLst/>
              </a:rPr>
              <a:t>Markley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 err="1">
                <a:solidFill>
                  <a:schemeClr val="bg1"/>
                </a:solidFill>
                <a:effectLst/>
              </a:rPr>
              <a:t>Oil</a:t>
            </a:r>
            <a:r>
              <a:rPr lang="es-CL" dirty="0">
                <a:solidFill>
                  <a:schemeClr val="bg1"/>
                </a:solidFill>
                <a:effectLst/>
              </a:rPr>
              <a:t>” </a:t>
            </a:r>
            <a:r>
              <a:rPr lang="es-CL" b="1" u="sng" dirty="0">
                <a:solidFill>
                  <a:schemeClr val="bg1"/>
                </a:solidFill>
                <a:effectLst/>
              </a:rPr>
              <a:t>y</a:t>
            </a:r>
            <a:r>
              <a:rPr lang="es-CL" dirty="0">
                <a:solidFill>
                  <a:schemeClr val="bg1"/>
                </a:solidFill>
                <a:effectLst/>
              </a:rPr>
              <a:t> “Collins </a:t>
            </a:r>
            <a:r>
              <a:rPr lang="es-CL" dirty="0" err="1">
                <a:solidFill>
                  <a:schemeClr val="bg1"/>
                </a:solidFill>
                <a:effectLst/>
              </a:rPr>
              <a:t>Mining</a:t>
            </a:r>
            <a:r>
              <a:rPr lang="es-CL" dirty="0">
                <a:solidFill>
                  <a:schemeClr val="bg1"/>
                </a:solidFill>
                <a:effectLst/>
              </a:rPr>
              <a:t>”</a:t>
            </a:r>
          </a:p>
          <a:p>
            <a:pPr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		generen ganancias</a:t>
            </a:r>
          </a:p>
          <a:p>
            <a:pPr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1000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	 </a:t>
            </a:r>
            <a:r>
              <a:rPr lang="es-CL" i="1" dirty="0">
                <a:solidFill>
                  <a:schemeClr val="bg1"/>
                </a:solidFill>
                <a:effectLst/>
              </a:rPr>
              <a:t>M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  <a:latin typeface="Symbol" pitchFamily="18" charset="2"/>
              </a:rPr>
              <a:t></a:t>
            </a:r>
            <a:r>
              <a:rPr lang="es-CL" i="1" dirty="0">
                <a:solidFill>
                  <a:schemeClr val="bg1"/>
                </a:solidFill>
                <a:effectLst/>
              </a:rPr>
              <a:t>C</a:t>
            </a:r>
            <a:r>
              <a:rPr lang="es-CL" dirty="0">
                <a:solidFill>
                  <a:schemeClr val="bg1"/>
                </a:solidFill>
                <a:effectLst/>
              </a:rPr>
              <a:t> = {(10, 8), (5, 8)}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 		      Pr(</a:t>
            </a:r>
            <a:r>
              <a:rPr lang="es-CL" i="1" dirty="0">
                <a:solidFill>
                  <a:schemeClr val="bg1"/>
                </a:solidFill>
                <a:effectLst/>
              </a:rPr>
              <a:t>M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  <a:latin typeface="Symbol" pitchFamily="18" charset="2"/>
              </a:rPr>
              <a:t></a:t>
            </a:r>
            <a:r>
              <a:rPr lang="es-CL" i="1" dirty="0">
                <a:solidFill>
                  <a:schemeClr val="bg1"/>
                </a:solidFill>
                <a:effectLst/>
              </a:rPr>
              <a:t>C)</a:t>
            </a:r>
            <a:r>
              <a:rPr lang="es-CL" dirty="0">
                <a:solidFill>
                  <a:schemeClr val="bg1"/>
                </a:solidFill>
                <a:effectLst/>
              </a:rPr>
              <a:t> = Pr(10, 8) + Pr(5, 8)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      		 = 0, 20 + 0,16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	             = 0,36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690563" y="106363"/>
            <a:ext cx="7772400" cy="7000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“La Inversión de Bradley”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6688"/>
            <a:ext cx="7772400" cy="5857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Ley de la Adición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100138"/>
            <a:ext cx="7772400" cy="51577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La ley de la adición nos muestra la forma de calcular la probabilidad de un evento A, o B, o tanto de A y B, ocurran.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La ley nos dice lo siguiente:</a:t>
            </a:r>
            <a:endParaRPr lang="es-CL" dirty="0">
              <a:solidFill>
                <a:schemeClr val="bg1"/>
              </a:solidFill>
              <a:effectLst/>
              <a:latin typeface="Symbol" pitchFamily="18" charset="2"/>
            </a:endParaRPr>
          </a:p>
        </p:txBody>
      </p:sp>
      <p:graphicFrame>
        <p:nvGraphicFramePr>
          <p:cNvPr id="659457" name="Object 1"/>
          <p:cNvGraphicFramePr>
            <a:graphicFrameLocks noChangeAspect="1"/>
          </p:cNvGraphicFramePr>
          <p:nvPr/>
        </p:nvGraphicFramePr>
        <p:xfrm>
          <a:off x="2311401" y="3392955"/>
          <a:ext cx="469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34" name="Ecuación" r:id="rId4" imgW="2349500" imgH="215900" progId="Equation.3">
                  <p:embed/>
                </p:oleObj>
              </mc:Choice>
              <mc:Fallback>
                <p:oleObj name="Ecuación" r:id="rId4" imgW="2349500" imgH="2159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1" y="3392955"/>
                        <a:ext cx="4699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“La Inversión de Bradley”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8075"/>
            <a:ext cx="7772400" cy="46434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Ley de la Adición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Encontremos la probabilidad de que “</a:t>
            </a:r>
            <a:r>
              <a:rPr lang="es-CL" dirty="0" err="1">
                <a:solidFill>
                  <a:schemeClr val="bg1"/>
                </a:solidFill>
                <a:effectLst/>
              </a:rPr>
              <a:t>Markley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 err="1">
                <a:solidFill>
                  <a:schemeClr val="bg1"/>
                </a:solidFill>
                <a:effectLst/>
              </a:rPr>
              <a:t>Oil</a:t>
            </a:r>
            <a:r>
              <a:rPr lang="es-CL" dirty="0">
                <a:solidFill>
                  <a:schemeClr val="bg1"/>
                </a:solidFill>
                <a:effectLst/>
              </a:rPr>
              <a:t>” </a:t>
            </a:r>
            <a:r>
              <a:rPr lang="es-CL" b="1" u="sng" dirty="0">
                <a:solidFill>
                  <a:schemeClr val="bg1"/>
                </a:solidFill>
                <a:effectLst/>
              </a:rPr>
              <a:t>o</a:t>
            </a:r>
            <a:r>
              <a:rPr lang="es-CL" dirty="0">
                <a:solidFill>
                  <a:schemeClr val="bg1"/>
                </a:solidFill>
                <a:effectLst/>
              </a:rPr>
              <a:t> “Collins </a:t>
            </a:r>
            <a:r>
              <a:rPr lang="es-CL" dirty="0" err="1">
                <a:solidFill>
                  <a:schemeClr val="bg1"/>
                </a:solidFill>
                <a:effectLst/>
              </a:rPr>
              <a:t>Mining</a:t>
            </a:r>
            <a:r>
              <a:rPr lang="es-CL" dirty="0">
                <a:solidFill>
                  <a:schemeClr val="bg1"/>
                </a:solidFill>
                <a:effectLst/>
              </a:rPr>
              <a:t>” generen ganancias: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Nosotros conocemos lo siguiente:</a:t>
            </a:r>
          </a:p>
          <a:p>
            <a:pPr lvl="2"/>
            <a:r>
              <a:rPr lang="es-CL" dirty="0">
                <a:solidFill>
                  <a:schemeClr val="bg1"/>
                </a:solidFill>
                <a:effectLst/>
              </a:rPr>
              <a:t>Pr(M) = 0,7     &amp;     Pr(C) = 0,48</a:t>
            </a:r>
          </a:p>
          <a:p>
            <a:pPr lvl="2"/>
            <a:r>
              <a:rPr lang="es-CL" dirty="0">
                <a:solidFill>
                  <a:schemeClr val="bg1"/>
                </a:solidFill>
                <a:effectLst/>
              </a:rPr>
              <a:t>Pr(</a:t>
            </a:r>
            <a:r>
              <a:rPr lang="es-CL" i="1" dirty="0">
                <a:solidFill>
                  <a:schemeClr val="bg1"/>
                </a:solidFill>
                <a:effectLst/>
              </a:rPr>
              <a:t>M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  <a:latin typeface="Symbol" pitchFamily="18" charset="2"/>
              </a:rPr>
              <a:t></a:t>
            </a:r>
            <a:r>
              <a:rPr lang="es-CL" i="1" dirty="0">
                <a:solidFill>
                  <a:schemeClr val="bg1"/>
                </a:solidFill>
                <a:effectLst/>
              </a:rPr>
              <a:t>C</a:t>
            </a:r>
            <a:r>
              <a:rPr lang="es-CL" dirty="0">
                <a:solidFill>
                  <a:schemeClr val="bg1"/>
                </a:solidFill>
                <a:effectLst/>
              </a:rPr>
              <a:t>) = 0, 36</a:t>
            </a:r>
          </a:p>
          <a:p>
            <a:pPr lvl="1"/>
            <a:endParaRPr lang="es-CL" dirty="0">
              <a:solidFill>
                <a:schemeClr val="bg1"/>
              </a:solidFill>
              <a:effectLst/>
            </a:endParaRP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Por lo tanto:</a:t>
            </a:r>
          </a:p>
          <a:p>
            <a:pPr lvl="1"/>
            <a:endParaRPr lang="es-CL" sz="2000" dirty="0">
              <a:solidFill>
                <a:schemeClr val="bg1"/>
              </a:solidFill>
              <a:effectLst/>
            </a:endParaRPr>
          </a:p>
          <a:p>
            <a:pPr lvl="1"/>
            <a:endParaRPr lang="es-CL" sz="2000" dirty="0">
              <a:solidFill>
                <a:schemeClr val="bg1"/>
              </a:solidFill>
              <a:effectLst/>
            </a:endParaRPr>
          </a:p>
          <a:p>
            <a:pPr lvl="1"/>
            <a:endParaRPr lang="es-CL" sz="2000" dirty="0">
              <a:solidFill>
                <a:schemeClr val="bg1"/>
              </a:solidFill>
              <a:effectLst/>
            </a:endParaRP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Este resultado es el mismo que se obtuvo al usar la definición de probabilidad de un evento.</a:t>
            </a:r>
          </a:p>
        </p:txBody>
      </p:sp>
      <p:graphicFrame>
        <p:nvGraphicFramePr>
          <p:cNvPr id="657409" name="Object 1"/>
          <p:cNvGraphicFramePr>
            <a:graphicFrameLocks noChangeAspect="1"/>
          </p:cNvGraphicFramePr>
          <p:nvPr/>
        </p:nvGraphicFramePr>
        <p:xfrm>
          <a:off x="2235200" y="4575925"/>
          <a:ext cx="5029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82" name="Ecuación" r:id="rId4" imgW="2514600" imgH="431800" progId="Equation.3">
                  <p:embed/>
                </p:oleObj>
              </mc:Choice>
              <mc:Fallback>
                <p:oleObj name="Ecuación" r:id="rId4" imgW="2514600" imgH="431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4575925"/>
                        <a:ext cx="50292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80963"/>
            <a:ext cx="7772400" cy="7381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Eventos Mutuamente Excluyentes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4900"/>
            <a:ext cx="7772400" cy="48720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Dos eventos son llamados mutuamente excluyentes si los eventos no tienen puntos </a:t>
            </a:r>
            <a:r>
              <a:rPr lang="es-CL" dirty="0" err="1">
                <a:solidFill>
                  <a:schemeClr val="bg1"/>
                </a:solidFill>
                <a:effectLst/>
              </a:rPr>
              <a:t>muestrales</a:t>
            </a:r>
            <a:r>
              <a:rPr lang="es-CL" dirty="0">
                <a:solidFill>
                  <a:schemeClr val="bg1"/>
                </a:solidFill>
                <a:effectLst/>
              </a:rPr>
              <a:t> en común. Es decir, dos eventos son mutuamente excluyentes si, cuando ocurre un evento, el otro no puede ocurrir.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Representación gráfica:</a:t>
            </a: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80129" y="4399126"/>
            <a:ext cx="4504765" cy="2041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4732682" y="4615856"/>
            <a:ext cx="1663700" cy="15875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2707311" y="4608676"/>
            <a:ext cx="1663700" cy="1587500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5060918" y="3980026"/>
            <a:ext cx="0" cy="406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5" name="14 CuadroTexto"/>
          <p:cNvSpPr txBox="1"/>
          <p:nvPr/>
        </p:nvSpPr>
        <p:spPr>
          <a:xfrm>
            <a:off x="4501141" y="3570091"/>
            <a:ext cx="2855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Espacio Muestral “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s-CL" dirty="0">
                <a:solidFill>
                  <a:schemeClr val="bg1"/>
                </a:solidFill>
                <a:effectLst/>
              </a:rPr>
              <a:t>”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2804125" y="5058928"/>
            <a:ext cx="1498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Evento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“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CL" dirty="0">
                <a:solidFill>
                  <a:schemeClr val="bg1"/>
                </a:solidFill>
                <a:effectLst/>
              </a:rPr>
              <a:t>”</a:t>
            </a:r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4730334" y="4618052"/>
            <a:ext cx="1663700" cy="1587500"/>
          </a:xfrm>
          <a:prstGeom prst="ellips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8" name="17 CuadroTexto"/>
          <p:cNvSpPr txBox="1"/>
          <p:nvPr/>
        </p:nvSpPr>
        <p:spPr>
          <a:xfrm>
            <a:off x="4814048" y="5056580"/>
            <a:ext cx="1493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Evento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“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s-CL" dirty="0">
                <a:solidFill>
                  <a:schemeClr val="bg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8225633" y="3157538"/>
            <a:ext cx="0" cy="152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s-CL">
              <a:solidFill>
                <a:schemeClr val="bg1"/>
              </a:solidFill>
              <a:effectLst/>
            </a:endParaRPr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2662236" y="3157538"/>
            <a:ext cx="0" cy="152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s-CL">
              <a:solidFill>
                <a:schemeClr val="bg1"/>
              </a:solidFill>
              <a:effectLst/>
            </a:endParaRPr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>
            <a:off x="5437188" y="3157538"/>
            <a:ext cx="0" cy="152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s-CL">
              <a:solidFill>
                <a:schemeClr val="bg1"/>
              </a:solidFill>
              <a:effectLst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774"/>
            <a:ext cx="7772400" cy="814387"/>
          </a:xfrm>
        </p:spPr>
        <p:txBody>
          <a:bodyPr/>
          <a:lstStyle/>
          <a:p>
            <a:r>
              <a:rPr lang="es-CL" sz="2600" dirty="0">
                <a:solidFill>
                  <a:schemeClr val="bg1"/>
                </a:solidFill>
                <a:effectLst/>
              </a:rPr>
              <a:t>La Probabilidad como una Medida Numérica de la Posibilidad de Ocurrencia</a:t>
            </a:r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>
            <a:off x="3690938" y="2630488"/>
            <a:ext cx="33909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CL">
              <a:solidFill>
                <a:schemeClr val="bg1"/>
              </a:solidFill>
              <a:effectLst/>
            </a:endParaRPr>
          </a:p>
        </p:txBody>
      </p:sp>
      <p:sp>
        <p:nvSpPr>
          <p:cNvPr id="106499" name="Line 3"/>
          <p:cNvSpPr>
            <a:spLocks noChangeShapeType="1"/>
          </p:cNvSpPr>
          <p:nvPr/>
        </p:nvSpPr>
        <p:spPr bwMode="auto">
          <a:xfrm>
            <a:off x="2643188" y="3309938"/>
            <a:ext cx="5600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s-CL">
              <a:solidFill>
                <a:schemeClr val="bg1"/>
              </a:solidFill>
              <a:effectLst/>
            </a:endParaRP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2474913" y="2724150"/>
            <a:ext cx="438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CL" sz="2400">
                <a:solidFill>
                  <a:schemeClr val="bg1"/>
                </a:solidFill>
                <a:effectLst/>
              </a:rPr>
              <a:t>0</a:t>
            </a:r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8062913" y="27241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CL" sz="2400">
                <a:solidFill>
                  <a:schemeClr val="bg1"/>
                </a:solidFill>
                <a:effectLst/>
              </a:rPr>
              <a:t>1</a:t>
            </a:r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5145037" y="2736850"/>
            <a:ext cx="6508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CL" sz="2400" dirty="0">
                <a:solidFill>
                  <a:schemeClr val="bg1"/>
                </a:solidFill>
                <a:effectLst/>
              </a:rPr>
              <a:t>0,5</a:t>
            </a: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2751005" y="2003425"/>
            <a:ext cx="54072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sz="2400" dirty="0">
                <a:solidFill>
                  <a:schemeClr val="bg1"/>
                </a:solidFill>
                <a:effectLst/>
              </a:rPr>
              <a:t>Aumenta la Posibilidad de Ocurrencia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365761" y="2990850"/>
            <a:ext cx="207264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CL" sz="2400" dirty="0">
                <a:solidFill>
                  <a:schemeClr val="bg1"/>
                </a:solidFill>
                <a:effectLst/>
              </a:rPr>
              <a:t>Probabilidad: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3221721" y="3924300"/>
            <a:ext cx="4454525" cy="81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s-CL" sz="2400" dirty="0">
                <a:solidFill>
                  <a:schemeClr val="bg1"/>
                </a:solidFill>
                <a:effectLst/>
              </a:rPr>
              <a:t>La ocurrencia de un evento es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s-CL" sz="2400" dirty="0">
                <a:solidFill>
                  <a:schemeClr val="bg1"/>
                </a:solidFill>
                <a:effectLst/>
              </a:rPr>
              <a:t>tan posible como no-posible.</a:t>
            </a:r>
          </a:p>
        </p:txBody>
      </p:sp>
      <p:sp>
        <p:nvSpPr>
          <p:cNvPr id="106512" name="Line 16"/>
          <p:cNvSpPr>
            <a:spLocks noChangeShapeType="1"/>
          </p:cNvSpPr>
          <p:nvPr/>
        </p:nvSpPr>
        <p:spPr bwMode="auto">
          <a:xfrm flipH="1" flipV="1">
            <a:off x="5441950" y="3429000"/>
            <a:ext cx="0" cy="3921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s-CL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Eventos Mutuamente Excluyentes</a:t>
            </a:r>
            <a:endParaRPr lang="es-CL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8075"/>
            <a:ext cx="7772400" cy="4643438"/>
          </a:xfrm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Le Ley de Adición para Eventos Mututamente Excluyentes:</a:t>
            </a:r>
            <a:endParaRPr lang="es-CL"/>
          </a:p>
        </p:txBody>
      </p:sp>
      <p:graphicFrame>
        <p:nvGraphicFramePr>
          <p:cNvPr id="653313" name="Object 1"/>
          <p:cNvGraphicFramePr>
            <a:graphicFrameLocks noChangeAspect="1"/>
          </p:cNvGraphicFramePr>
          <p:nvPr/>
        </p:nvGraphicFramePr>
        <p:xfrm>
          <a:off x="2967318" y="2168805"/>
          <a:ext cx="322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33" name="Ecuación" r:id="rId4" imgW="1612900" imgH="215900" progId="Equation.3">
                  <p:embed/>
                </p:oleObj>
              </mc:Choice>
              <mc:Fallback>
                <p:oleObj name="Ecuación" r:id="rId4" imgW="1612900" imgH="2159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318" y="2168805"/>
                        <a:ext cx="3225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63513"/>
            <a:ext cx="7772400" cy="57943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Probabilidad Condicional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04900"/>
            <a:ext cx="7772400" cy="477678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La </a:t>
            </a:r>
            <a:r>
              <a:rPr lang="es-CL" u="sng" dirty="0">
                <a:solidFill>
                  <a:schemeClr val="bg1"/>
                </a:solidFill>
                <a:effectLst/>
              </a:rPr>
              <a:t>Probabilidad Condicional</a:t>
            </a:r>
            <a:r>
              <a:rPr lang="es-CL" dirty="0">
                <a:solidFill>
                  <a:schemeClr val="bg1"/>
                </a:solidFill>
                <a:effectLst/>
              </a:rPr>
              <a:t> es la probabilidad de un evento dado que otro evento ha ocurrido.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La probabilidad condicional de </a:t>
            </a:r>
            <a:r>
              <a:rPr lang="es-CL" i="1" u="sng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CL" u="sng" dirty="0">
                <a:solidFill>
                  <a:schemeClr val="bg1"/>
                </a:solidFill>
                <a:effectLst/>
              </a:rPr>
              <a:t> dado </a:t>
            </a:r>
            <a:r>
              <a:rPr lang="es-CL" i="1" u="sng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s-CL" dirty="0">
                <a:solidFill>
                  <a:schemeClr val="bg1"/>
                </a:solidFill>
                <a:effectLst/>
              </a:rPr>
              <a:t> es anotada de la siguiente forma: Pr(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CL" dirty="0">
                <a:solidFill>
                  <a:schemeClr val="bg1"/>
                </a:solidFill>
                <a:effectLst/>
              </a:rPr>
              <a:t>|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s-CL" dirty="0">
                <a:solidFill>
                  <a:schemeClr val="bg1"/>
                </a:solidFill>
                <a:effectLst/>
              </a:rPr>
              <a:t>).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Y se calcula de la siguiente forma:</a:t>
            </a: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536579" name="Object 3"/>
          <p:cNvGraphicFramePr>
            <a:graphicFrameLocks noChangeAspect="1"/>
          </p:cNvGraphicFramePr>
          <p:nvPr/>
        </p:nvGraphicFramePr>
        <p:xfrm>
          <a:off x="3430494" y="4171018"/>
          <a:ext cx="2692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206" name="Ecuación" r:id="rId4" imgW="1346200" imgH="419100" progId="Equation.3">
                  <p:embed/>
                </p:oleObj>
              </mc:Choice>
              <mc:Fallback>
                <p:oleObj name="Ecuación" r:id="rId4" imgW="1346200" imgH="4191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494" y="4171018"/>
                        <a:ext cx="2692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“La Inversión de Bradley”</a:t>
            </a:r>
            <a:endParaRPr lang="es-CL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8075"/>
            <a:ext cx="7772400" cy="46434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Probabilidad Condicional 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La probabilidad de que “Collins </a:t>
            </a:r>
            <a:r>
              <a:rPr lang="es-CL" dirty="0" err="1">
                <a:solidFill>
                  <a:schemeClr val="bg1"/>
                </a:solidFill>
                <a:effectLst/>
              </a:rPr>
              <a:t>Mining</a:t>
            </a:r>
            <a:r>
              <a:rPr lang="es-CL" dirty="0">
                <a:solidFill>
                  <a:schemeClr val="bg1"/>
                </a:solidFill>
                <a:effectLst/>
              </a:rPr>
              <a:t>” genere ganancia </a:t>
            </a:r>
            <a:r>
              <a:rPr lang="es-CL" b="1" u="sng" dirty="0">
                <a:solidFill>
                  <a:schemeClr val="bg1"/>
                </a:solidFill>
                <a:effectLst/>
              </a:rPr>
              <a:t>dado que</a:t>
            </a:r>
            <a:r>
              <a:rPr lang="es-CL" dirty="0">
                <a:solidFill>
                  <a:schemeClr val="bg1"/>
                </a:solidFill>
                <a:effectLst/>
              </a:rPr>
              <a:t> “</a:t>
            </a:r>
            <a:r>
              <a:rPr lang="es-CL" dirty="0" err="1">
                <a:solidFill>
                  <a:schemeClr val="bg1"/>
                </a:solidFill>
                <a:effectLst/>
              </a:rPr>
              <a:t>Markley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 err="1">
                <a:solidFill>
                  <a:schemeClr val="bg1"/>
                </a:solidFill>
                <a:effectLst/>
              </a:rPr>
              <a:t>Oil</a:t>
            </a:r>
            <a:r>
              <a:rPr lang="es-CL" dirty="0">
                <a:solidFill>
                  <a:schemeClr val="bg1"/>
                </a:solidFill>
                <a:effectLst/>
              </a:rPr>
              <a:t>” también generó ganancia es de:</a:t>
            </a:r>
            <a:endParaRPr lang="es-CL" sz="2400" dirty="0">
              <a:solidFill>
                <a:schemeClr val="bg1"/>
              </a:solidFill>
              <a:latin typeface="Book Antiqua" pitchFamily="18" charset="0"/>
            </a:endParaRPr>
          </a:p>
        </p:txBody>
      </p:sp>
      <p:graphicFrame>
        <p:nvGraphicFramePr>
          <p:cNvPr id="537603" name="Object 3"/>
          <p:cNvGraphicFramePr>
            <a:graphicFrameLocks noChangeAspect="1"/>
          </p:cNvGraphicFramePr>
          <p:nvPr/>
        </p:nvGraphicFramePr>
        <p:xfrm>
          <a:off x="2531876" y="2919786"/>
          <a:ext cx="459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623" name="Ecuación" r:id="rId4" imgW="2298700" imgH="419100" progId="Equation.3">
                  <p:embed/>
                </p:oleObj>
              </mc:Choice>
              <mc:Fallback>
                <p:oleObj name="Ecuación" r:id="rId4" imgW="2298700" imgH="4191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876" y="2919786"/>
                        <a:ext cx="4597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63513"/>
            <a:ext cx="7772400" cy="59213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La Ley de la Multiplicación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4900"/>
            <a:ext cx="7772400" cy="50625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La </a:t>
            </a:r>
            <a:r>
              <a:rPr lang="es-CL" u="sng" dirty="0">
                <a:solidFill>
                  <a:schemeClr val="bg1"/>
                </a:solidFill>
                <a:effectLst/>
              </a:rPr>
              <a:t>ley de la multiplicación</a:t>
            </a:r>
            <a:r>
              <a:rPr lang="es-CL" dirty="0">
                <a:solidFill>
                  <a:schemeClr val="bg1"/>
                </a:solidFill>
                <a:effectLst/>
              </a:rPr>
              <a:t> provee una forma de calcular la probabilidad de una intersección de dos eventos.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La Ley se escribe de la siguiente forma:</a:t>
            </a:r>
          </a:p>
        </p:txBody>
      </p:sp>
      <p:graphicFrame>
        <p:nvGraphicFramePr>
          <p:cNvPr id="710657" name="Object 1"/>
          <p:cNvGraphicFramePr>
            <a:graphicFrameLocks noChangeAspect="1"/>
          </p:cNvGraphicFramePr>
          <p:nvPr/>
        </p:nvGraphicFramePr>
        <p:xfrm>
          <a:off x="2875710" y="3324879"/>
          <a:ext cx="347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677" name="Ecuación" r:id="rId4" imgW="1739900" imgH="215900" progId="Equation.3">
                  <p:embed/>
                </p:oleObj>
              </mc:Choice>
              <mc:Fallback>
                <p:oleObj name="Ecuación" r:id="rId4" imgW="1739900" imgH="2159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710" y="3324879"/>
                        <a:ext cx="3479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Ejemplo:  “La Inversión de Bradley”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8075"/>
            <a:ext cx="7772400" cy="46434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La Ley de la Multiplicación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Supongamos que queremos calcular la probabilidad de que “</a:t>
            </a:r>
            <a:r>
              <a:rPr lang="es-CL" dirty="0" err="1">
                <a:solidFill>
                  <a:schemeClr val="bg1"/>
                </a:solidFill>
                <a:effectLst/>
              </a:rPr>
              <a:t>Markley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 err="1">
                <a:solidFill>
                  <a:schemeClr val="bg1"/>
                </a:solidFill>
                <a:effectLst/>
              </a:rPr>
              <a:t>Oil</a:t>
            </a:r>
            <a:r>
              <a:rPr lang="es-CL" dirty="0">
                <a:solidFill>
                  <a:schemeClr val="bg1"/>
                </a:solidFill>
                <a:effectLst/>
              </a:rPr>
              <a:t>” </a:t>
            </a:r>
            <a:r>
              <a:rPr lang="es-CL" b="1" u="sng" dirty="0">
                <a:solidFill>
                  <a:schemeClr val="bg1"/>
                </a:solidFill>
                <a:effectLst/>
              </a:rPr>
              <a:t>y</a:t>
            </a:r>
            <a:r>
              <a:rPr lang="es-CL" dirty="0">
                <a:solidFill>
                  <a:schemeClr val="bg1"/>
                </a:solidFill>
                <a:effectLst/>
              </a:rPr>
              <a:t> “Collins </a:t>
            </a:r>
            <a:r>
              <a:rPr lang="es-CL" dirty="0" err="1">
                <a:solidFill>
                  <a:schemeClr val="bg1"/>
                </a:solidFill>
                <a:effectLst/>
              </a:rPr>
              <a:t>Mining</a:t>
            </a:r>
            <a:r>
              <a:rPr lang="es-CL" dirty="0">
                <a:solidFill>
                  <a:schemeClr val="bg1"/>
                </a:solidFill>
                <a:effectLst/>
              </a:rPr>
              <a:t>” generen ganancias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Sabemos:</a:t>
            </a:r>
          </a:p>
          <a:p>
            <a:pPr lvl="2"/>
            <a:r>
              <a:rPr lang="es-CL" dirty="0">
                <a:solidFill>
                  <a:schemeClr val="bg1"/>
                </a:solidFill>
                <a:effectLst/>
              </a:rPr>
              <a:t>Pr(</a:t>
            </a:r>
            <a:r>
              <a:rPr lang="es-CL" i="1" dirty="0">
                <a:solidFill>
                  <a:schemeClr val="bg1"/>
                </a:solidFill>
                <a:effectLst/>
              </a:rPr>
              <a:t>M</a:t>
            </a:r>
            <a:r>
              <a:rPr lang="es-CL" dirty="0">
                <a:solidFill>
                  <a:schemeClr val="bg1"/>
                </a:solidFill>
                <a:effectLst/>
              </a:rPr>
              <a:t>) = 0,70     &amp;     P(</a:t>
            </a:r>
            <a:r>
              <a:rPr lang="es-CL" i="1" dirty="0">
                <a:solidFill>
                  <a:schemeClr val="bg1"/>
                </a:solidFill>
                <a:effectLst/>
              </a:rPr>
              <a:t>C</a:t>
            </a:r>
            <a:r>
              <a:rPr lang="es-CL" dirty="0">
                <a:solidFill>
                  <a:schemeClr val="bg1"/>
                </a:solidFill>
                <a:effectLst/>
              </a:rPr>
              <a:t>|</a:t>
            </a:r>
            <a:r>
              <a:rPr lang="es-CL" i="1" dirty="0">
                <a:solidFill>
                  <a:schemeClr val="bg1"/>
                </a:solidFill>
                <a:effectLst/>
              </a:rPr>
              <a:t>M</a:t>
            </a:r>
            <a:r>
              <a:rPr lang="es-CL" dirty="0">
                <a:solidFill>
                  <a:schemeClr val="bg1"/>
                </a:solidFill>
                <a:effectLst/>
              </a:rPr>
              <a:t>) = 0,51</a:t>
            </a:r>
          </a:p>
          <a:p>
            <a:pPr lvl="1"/>
            <a:endParaRPr lang="es-CL" dirty="0">
              <a:solidFill>
                <a:schemeClr val="bg1"/>
              </a:solidFill>
              <a:effectLst/>
            </a:endParaRP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Entonces:</a:t>
            </a:r>
          </a:p>
          <a:p>
            <a:pPr lvl="1"/>
            <a:endParaRPr lang="es-CL" dirty="0">
              <a:solidFill>
                <a:schemeClr val="bg1"/>
              </a:solidFill>
              <a:effectLst/>
            </a:endParaRPr>
          </a:p>
          <a:p>
            <a:pPr lvl="1"/>
            <a:endParaRPr lang="es-CL" dirty="0">
              <a:solidFill>
                <a:schemeClr val="bg1"/>
              </a:solidFill>
              <a:effectLst/>
            </a:endParaRPr>
          </a:p>
          <a:p>
            <a:pPr lvl="1"/>
            <a:endParaRPr lang="es-CL" dirty="0">
              <a:solidFill>
                <a:schemeClr val="bg1"/>
              </a:solidFill>
              <a:effectLst/>
            </a:endParaRP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Este resultado es el mismo que se obtuvo al usar la definición de probabilidad de un evento.</a:t>
            </a:r>
          </a:p>
          <a:p>
            <a:pPr marL="457200" lvl="1" indent="0">
              <a:buNone/>
            </a:pPr>
            <a:endParaRPr lang="es-CL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90341" y="4597295"/>
            <a:ext cx="48574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s-CL" dirty="0">
                <a:solidFill>
                  <a:schemeClr val="bg1"/>
                </a:solidFill>
                <a:effectLst/>
              </a:rPr>
              <a:t>Pr(</a:t>
            </a:r>
            <a:r>
              <a:rPr lang="es-CL" i="1" dirty="0">
                <a:solidFill>
                  <a:schemeClr val="bg1"/>
                </a:solidFill>
                <a:effectLst/>
              </a:rPr>
              <a:t>C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  <a:latin typeface="Symbol" pitchFamily="18" charset="2"/>
              </a:rPr>
              <a:t></a:t>
            </a:r>
            <a:r>
              <a:rPr lang="es-CL" i="1" dirty="0">
                <a:solidFill>
                  <a:schemeClr val="bg1"/>
                </a:solidFill>
                <a:effectLst/>
              </a:rPr>
              <a:t>M) = </a:t>
            </a:r>
            <a:r>
              <a:rPr lang="es-CL" dirty="0">
                <a:solidFill>
                  <a:schemeClr val="bg1"/>
                </a:solidFill>
                <a:effectLst/>
              </a:rPr>
              <a:t>Pr(M)</a:t>
            </a:r>
            <a:r>
              <a:rPr lang="es-CL" sz="1000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</a:rPr>
              <a:t>∙</a:t>
            </a:r>
            <a:r>
              <a:rPr lang="es-CL" sz="1000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</a:rPr>
              <a:t>Pr(</a:t>
            </a:r>
            <a:r>
              <a:rPr lang="es-CL" i="1" dirty="0">
                <a:solidFill>
                  <a:schemeClr val="bg1"/>
                </a:solidFill>
                <a:effectLst/>
              </a:rPr>
              <a:t>C</a:t>
            </a:r>
            <a:r>
              <a:rPr lang="es-CL" dirty="0">
                <a:solidFill>
                  <a:schemeClr val="bg1"/>
                </a:solidFill>
                <a:effectLst/>
              </a:rPr>
              <a:t>|</a:t>
            </a:r>
            <a:r>
              <a:rPr lang="es-CL" i="1" dirty="0">
                <a:solidFill>
                  <a:schemeClr val="bg1"/>
                </a:solidFill>
                <a:effectLst/>
              </a:rPr>
              <a:t>M</a:t>
            </a:r>
            <a:r>
              <a:rPr lang="es-CL" dirty="0">
                <a:solidFill>
                  <a:schemeClr val="bg1"/>
                </a:solidFill>
                <a:effectLst/>
              </a:rPr>
              <a:t>)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122966" y="5041837"/>
            <a:ext cx="313739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s-CL" i="1" dirty="0">
                <a:solidFill>
                  <a:schemeClr val="bg1"/>
                </a:solidFill>
                <a:effectLst/>
              </a:rPr>
              <a:t>= </a:t>
            </a:r>
            <a:r>
              <a:rPr lang="es-CL" dirty="0">
                <a:solidFill>
                  <a:schemeClr val="bg1"/>
                </a:solidFill>
                <a:effectLst/>
              </a:rPr>
              <a:t>0,7</a:t>
            </a:r>
            <a:r>
              <a:rPr lang="es-CL" sz="1000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</a:rPr>
              <a:t>∙</a:t>
            </a:r>
            <a:r>
              <a:rPr lang="es-CL" sz="1000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</a:rPr>
              <a:t>0,51 = 0,36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2550"/>
            <a:ext cx="7772400" cy="73818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Eventos Independientes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4900"/>
            <a:ext cx="7772400" cy="470058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Si los eventos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CL" dirty="0">
                <a:solidFill>
                  <a:schemeClr val="bg1"/>
                </a:solidFill>
                <a:effectLst/>
              </a:rPr>
              <a:t> y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s-CL" dirty="0">
                <a:solidFill>
                  <a:schemeClr val="bg1"/>
                </a:solidFill>
                <a:effectLst/>
              </a:rPr>
              <a:t> son </a:t>
            </a:r>
            <a:r>
              <a:rPr lang="es-CL" u="sng" dirty="0">
                <a:solidFill>
                  <a:schemeClr val="bg1"/>
                </a:solidFill>
                <a:effectLst/>
              </a:rPr>
              <a:t>independientes</a:t>
            </a:r>
            <a:r>
              <a:rPr lang="es-CL" dirty="0">
                <a:solidFill>
                  <a:schemeClr val="bg1"/>
                </a:solidFill>
                <a:effectLst/>
              </a:rPr>
              <a:t> será cierto lo siguiente:</a:t>
            </a:r>
          </a:p>
        </p:txBody>
      </p:sp>
      <p:graphicFrame>
        <p:nvGraphicFramePr>
          <p:cNvPr id="706561" name="Object 1"/>
          <p:cNvGraphicFramePr>
            <a:graphicFrameLocks noChangeAspect="1"/>
          </p:cNvGraphicFramePr>
          <p:nvPr/>
        </p:nvGraphicFramePr>
        <p:xfrm>
          <a:off x="3413498" y="2127717"/>
          <a:ext cx="210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81" name="Ecuación" r:id="rId4" imgW="1053643" imgH="215806" progId="Equation.3">
                  <p:embed/>
                </p:oleObj>
              </mc:Choice>
              <mc:Fallback>
                <p:oleObj name="Ecuación" r:id="rId4" imgW="1053643" imgH="215806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498" y="2127717"/>
                        <a:ext cx="2108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Eventos Independientes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8075"/>
            <a:ext cx="7772400" cy="4643438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La ley de multiplicación para eventos independientes:</a:t>
            </a:r>
          </a:p>
          <a:p>
            <a:pPr>
              <a:buFont typeface="Monotype Sorts" pitchFamily="2" charset="2"/>
              <a:buNone/>
            </a:pPr>
            <a:r>
              <a:rPr lang="es-CL" sz="1200" dirty="0">
                <a:solidFill>
                  <a:schemeClr val="bg1"/>
                </a:solidFill>
                <a:effectLst/>
              </a:rPr>
              <a:t>	        	   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	        Pr(</a:t>
            </a:r>
            <a:r>
              <a:rPr lang="es-CL" i="1" dirty="0">
                <a:solidFill>
                  <a:schemeClr val="bg1"/>
                </a:solidFill>
                <a:effectLst/>
              </a:rPr>
              <a:t>A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  <a:latin typeface="Symbol" pitchFamily="18" charset="2"/>
              </a:rPr>
              <a:t>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i="1" dirty="0">
                <a:solidFill>
                  <a:schemeClr val="bg1"/>
                </a:solidFill>
                <a:effectLst/>
              </a:rPr>
              <a:t>B</a:t>
            </a:r>
            <a:r>
              <a:rPr lang="es-CL" dirty="0">
                <a:solidFill>
                  <a:schemeClr val="bg1"/>
                </a:solidFill>
                <a:effectLst/>
              </a:rPr>
              <a:t>) = Pr(</a:t>
            </a:r>
            <a:r>
              <a:rPr lang="es-CL" i="1" dirty="0">
                <a:solidFill>
                  <a:schemeClr val="bg1"/>
                </a:solidFill>
                <a:effectLst/>
              </a:rPr>
              <a:t>A</a:t>
            </a:r>
            <a:r>
              <a:rPr lang="es-CL" dirty="0">
                <a:solidFill>
                  <a:schemeClr val="bg1"/>
                </a:solidFill>
                <a:effectLst/>
              </a:rPr>
              <a:t>)</a:t>
            </a:r>
            <a:r>
              <a:rPr lang="es-CL" sz="1000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</a:rPr>
              <a:t>∙</a:t>
            </a:r>
            <a:r>
              <a:rPr lang="es-CL" sz="1000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</a:rPr>
              <a:t>Pr(</a:t>
            </a:r>
            <a:r>
              <a:rPr lang="es-CL" i="1" dirty="0">
                <a:solidFill>
                  <a:schemeClr val="bg1"/>
                </a:solidFill>
                <a:effectLst/>
              </a:rPr>
              <a:t>B</a:t>
            </a:r>
            <a:r>
              <a:rPr lang="es-CL" dirty="0">
                <a:solidFill>
                  <a:schemeClr val="bg1"/>
                </a:solidFill>
                <a:effectLst/>
              </a:rPr>
              <a:t>)</a:t>
            </a:r>
          </a:p>
          <a:p>
            <a:endParaRPr lang="es-CL" sz="12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La ley de multiplicación también puede utilizarse para testear si dos eventos son o no independientes.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Ejemplo:  “La Inversión de Bradley”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8075"/>
            <a:ext cx="7772400" cy="46434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La ley de multiplicación para eventos independientes:</a:t>
            </a:r>
          </a:p>
          <a:p>
            <a:pPr>
              <a:buFont typeface="Monotype Sorts" pitchFamily="2" charset="2"/>
              <a:buNone/>
            </a:pPr>
            <a:endParaRPr lang="es-CL" sz="800" dirty="0">
              <a:solidFill>
                <a:schemeClr val="bg1"/>
              </a:solidFill>
              <a:effectLst/>
            </a:endParaRPr>
          </a:p>
          <a:p>
            <a:pPr algn="ctr"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¿Son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s-CL" dirty="0">
                <a:solidFill>
                  <a:schemeClr val="bg1"/>
                </a:solidFill>
                <a:effectLst/>
              </a:rPr>
              <a:t> y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s-CL" dirty="0">
                <a:solidFill>
                  <a:schemeClr val="bg1"/>
                </a:solidFill>
                <a:effectLst/>
              </a:rPr>
              <a:t> independientes?</a:t>
            </a:r>
          </a:p>
          <a:p>
            <a:pPr algn="ctr">
              <a:buFont typeface="Monotype Sorts" pitchFamily="2" charset="2"/>
              <a:buNone/>
            </a:pPr>
            <a:endParaRPr lang="es-CL" sz="1200" dirty="0">
              <a:solidFill>
                <a:schemeClr val="bg1"/>
              </a:solidFill>
              <a:effectLst/>
            </a:endParaRPr>
          </a:p>
          <a:p>
            <a:pPr algn="ctr">
              <a:buFont typeface="Symbol" pitchFamily="18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Es decir, ¿Es Pr(</a:t>
            </a:r>
            <a:r>
              <a:rPr lang="es-CL" i="1" dirty="0">
                <a:solidFill>
                  <a:schemeClr val="bg1"/>
                </a:solidFill>
                <a:effectLst/>
              </a:rPr>
              <a:t>M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  <a:latin typeface="Symbol" pitchFamily="18" charset="2"/>
              </a:rPr>
              <a:t>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i="1" dirty="0">
                <a:solidFill>
                  <a:schemeClr val="bg1"/>
                </a:solidFill>
                <a:effectLst/>
              </a:rPr>
              <a:t>C</a:t>
            </a:r>
            <a:r>
              <a:rPr lang="es-CL" dirty="0">
                <a:solidFill>
                  <a:schemeClr val="bg1"/>
                </a:solidFill>
                <a:effectLst/>
              </a:rPr>
              <a:t>) = Pr(</a:t>
            </a:r>
            <a:r>
              <a:rPr lang="es-CL" i="1" dirty="0">
                <a:solidFill>
                  <a:schemeClr val="bg1"/>
                </a:solidFill>
                <a:effectLst/>
              </a:rPr>
              <a:t>M</a:t>
            </a:r>
            <a:r>
              <a:rPr lang="es-CL" dirty="0">
                <a:solidFill>
                  <a:schemeClr val="bg1"/>
                </a:solidFill>
                <a:effectLst/>
              </a:rPr>
              <a:t>)</a:t>
            </a:r>
            <a:r>
              <a:rPr lang="es-CL" sz="1000" i="1" dirty="0">
                <a:solidFill>
                  <a:schemeClr val="bg1"/>
                </a:solidFill>
                <a:effectLst/>
              </a:rPr>
              <a:t> </a:t>
            </a:r>
            <a:r>
              <a:rPr lang="es-CL" i="1" dirty="0">
                <a:solidFill>
                  <a:schemeClr val="bg1"/>
                </a:solidFill>
                <a:effectLst/>
              </a:rPr>
              <a:t>∙</a:t>
            </a:r>
            <a:r>
              <a:rPr lang="es-CL" sz="1000" i="1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</a:rPr>
              <a:t>Pr(</a:t>
            </a:r>
            <a:r>
              <a:rPr lang="es-CL" i="1" dirty="0">
                <a:solidFill>
                  <a:schemeClr val="bg1"/>
                </a:solidFill>
                <a:effectLst/>
              </a:rPr>
              <a:t>C</a:t>
            </a:r>
            <a:r>
              <a:rPr lang="es-CL" dirty="0">
                <a:solidFill>
                  <a:schemeClr val="bg1"/>
                </a:solidFill>
                <a:effectLst/>
              </a:rPr>
              <a:t>)</a:t>
            </a:r>
            <a:r>
              <a:rPr lang="es-CL" i="1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</a:rPr>
              <a:t>?</a:t>
            </a:r>
          </a:p>
          <a:p>
            <a:pPr>
              <a:buFont typeface="Symbol" pitchFamily="18" charset="2"/>
              <a:buNone/>
            </a:pPr>
            <a:endParaRPr lang="es-CL" sz="1200" dirty="0">
              <a:solidFill>
                <a:schemeClr val="bg1"/>
              </a:solidFill>
              <a:effectLst/>
              <a:latin typeface="Symbol" pitchFamily="18" charset="2"/>
            </a:endParaRP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Sabemos que:</a:t>
            </a:r>
          </a:p>
          <a:p>
            <a:pPr lvl="2"/>
            <a:r>
              <a:rPr lang="es-CL" dirty="0">
                <a:solidFill>
                  <a:schemeClr val="bg1"/>
                </a:solidFill>
                <a:effectLst/>
              </a:rPr>
              <a:t>Pr(</a:t>
            </a:r>
            <a:r>
              <a:rPr lang="es-CL" i="1" dirty="0">
                <a:solidFill>
                  <a:schemeClr val="bg1"/>
                </a:solidFill>
                <a:effectLst/>
              </a:rPr>
              <a:t>M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  <a:latin typeface="Symbol" pitchFamily="18" charset="2"/>
              </a:rPr>
              <a:t>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i="1" dirty="0">
                <a:solidFill>
                  <a:schemeClr val="bg1"/>
                </a:solidFill>
                <a:effectLst/>
              </a:rPr>
              <a:t>C</a:t>
            </a:r>
            <a:r>
              <a:rPr lang="es-CL" dirty="0">
                <a:solidFill>
                  <a:schemeClr val="bg1"/>
                </a:solidFill>
                <a:effectLst/>
              </a:rPr>
              <a:t>) = 0,36</a:t>
            </a:r>
          </a:p>
          <a:p>
            <a:pPr lvl="2"/>
            <a:r>
              <a:rPr lang="es-CL" dirty="0">
                <a:solidFill>
                  <a:schemeClr val="bg1"/>
                </a:solidFill>
                <a:effectLst/>
              </a:rPr>
              <a:t>Pr(</a:t>
            </a:r>
            <a:r>
              <a:rPr lang="es-CL" i="1" dirty="0">
                <a:solidFill>
                  <a:schemeClr val="bg1"/>
                </a:solidFill>
                <a:effectLst/>
              </a:rPr>
              <a:t>M</a:t>
            </a:r>
            <a:r>
              <a:rPr lang="es-CL" dirty="0">
                <a:solidFill>
                  <a:schemeClr val="bg1"/>
                </a:solidFill>
                <a:effectLst/>
              </a:rPr>
              <a:t>) = 0,70     &amp;     Pr(</a:t>
            </a:r>
            <a:r>
              <a:rPr lang="es-CL" i="1" dirty="0">
                <a:solidFill>
                  <a:schemeClr val="bg1"/>
                </a:solidFill>
                <a:effectLst/>
              </a:rPr>
              <a:t>C</a:t>
            </a:r>
            <a:r>
              <a:rPr lang="es-CL" dirty="0">
                <a:solidFill>
                  <a:schemeClr val="bg1"/>
                </a:solidFill>
                <a:effectLst/>
              </a:rPr>
              <a:t>) = 0,48</a:t>
            </a:r>
          </a:p>
          <a:p>
            <a:pPr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  </a:t>
            </a:r>
            <a:r>
              <a:rPr lang="es-CL" b="1" u="sng" dirty="0">
                <a:solidFill>
                  <a:schemeClr val="bg1"/>
                </a:solidFill>
                <a:effectLst/>
              </a:rPr>
              <a:t>¡Pero!</a:t>
            </a:r>
            <a:r>
              <a:rPr lang="es-CL" dirty="0">
                <a:solidFill>
                  <a:schemeClr val="bg1"/>
                </a:solidFill>
                <a:effectLst/>
              </a:rPr>
              <a:t>: Pr(</a:t>
            </a:r>
            <a:r>
              <a:rPr lang="es-CL" i="1" dirty="0">
                <a:solidFill>
                  <a:schemeClr val="bg1"/>
                </a:solidFill>
                <a:effectLst/>
              </a:rPr>
              <a:t>M</a:t>
            </a:r>
            <a:r>
              <a:rPr lang="es-CL" dirty="0">
                <a:solidFill>
                  <a:schemeClr val="bg1"/>
                </a:solidFill>
                <a:effectLst/>
              </a:rPr>
              <a:t>)</a:t>
            </a:r>
            <a:r>
              <a:rPr lang="es-CL" sz="1000" i="1" dirty="0">
                <a:solidFill>
                  <a:schemeClr val="bg1"/>
                </a:solidFill>
                <a:effectLst/>
              </a:rPr>
              <a:t> </a:t>
            </a:r>
            <a:r>
              <a:rPr lang="es-CL" i="1" dirty="0">
                <a:solidFill>
                  <a:schemeClr val="bg1"/>
                </a:solidFill>
                <a:effectLst/>
              </a:rPr>
              <a:t>∙</a:t>
            </a:r>
            <a:r>
              <a:rPr lang="es-CL" sz="1000" i="1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</a:rPr>
              <a:t>Pr(</a:t>
            </a:r>
            <a:r>
              <a:rPr lang="es-CL" i="1" dirty="0">
                <a:solidFill>
                  <a:schemeClr val="bg1"/>
                </a:solidFill>
                <a:effectLst/>
              </a:rPr>
              <a:t>C</a:t>
            </a:r>
            <a:r>
              <a:rPr lang="es-CL" dirty="0">
                <a:solidFill>
                  <a:schemeClr val="bg1"/>
                </a:solidFill>
                <a:effectLst/>
              </a:rPr>
              <a:t>)</a:t>
            </a:r>
            <a:r>
              <a:rPr lang="es-CL" i="1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</a:rPr>
              <a:t>= 0,70</a:t>
            </a:r>
            <a:r>
              <a:rPr lang="es-CL" sz="1000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</a:rPr>
              <a:t>∙</a:t>
            </a:r>
            <a:r>
              <a:rPr lang="es-CL" sz="1000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</a:rPr>
              <a:t>0,48 = 0,34</a:t>
            </a:r>
          </a:p>
          <a:p>
            <a:pPr>
              <a:buFont typeface="Monotype Sorts" pitchFamily="2" charset="2"/>
              <a:buNone/>
            </a:pPr>
            <a:endParaRPr lang="es-CL" sz="500" dirty="0">
              <a:solidFill>
                <a:schemeClr val="bg1"/>
              </a:solidFill>
              <a:effectLst/>
            </a:endParaRPr>
          </a:p>
          <a:p>
            <a:pPr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  	0,34 ≠ 0,36; por lo tanto,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s-CL" dirty="0">
                <a:solidFill>
                  <a:schemeClr val="bg1"/>
                </a:solidFill>
                <a:effectLst/>
              </a:rPr>
              <a:t> y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b="1" u="sng" dirty="0">
                <a:solidFill>
                  <a:schemeClr val="bg1"/>
                </a:solidFill>
                <a:effectLst/>
              </a:rPr>
              <a:t>no son eventos independientes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 descr="bay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406" y="992285"/>
            <a:ext cx="5394594" cy="586571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</p:pic>
      <p:sp>
        <p:nvSpPr>
          <p:cNvPr id="13" name="12 Rectángulo"/>
          <p:cNvSpPr/>
          <p:nvPr/>
        </p:nvSpPr>
        <p:spPr bwMode="auto">
          <a:xfrm>
            <a:off x="0" y="981634"/>
            <a:ext cx="9144000" cy="5876365"/>
          </a:xfrm>
          <a:prstGeom prst="rect">
            <a:avLst/>
          </a:prstGeom>
          <a:solidFill>
            <a:schemeClr val="tx1">
              <a:alpha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53988"/>
            <a:ext cx="7772400" cy="60483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Teorema de </a:t>
            </a:r>
            <a:r>
              <a:rPr lang="es-CL" dirty="0" err="1">
                <a:solidFill>
                  <a:schemeClr val="bg1"/>
                </a:solidFill>
                <a:effectLst/>
              </a:rPr>
              <a:t>Bayes</a:t>
            </a:r>
            <a:endParaRPr lang="es-CL" dirty="0">
              <a:solidFill>
                <a:schemeClr val="bg1"/>
              </a:solidFill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3313"/>
            <a:ext cx="7772400" cy="43815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Generalmente, comenzamos un análisis de probabilidad con probabilidades </a:t>
            </a:r>
            <a:r>
              <a:rPr lang="es-CL" dirty="0" err="1">
                <a:solidFill>
                  <a:schemeClr val="bg1"/>
                </a:solidFill>
                <a:effectLst/>
              </a:rPr>
              <a:t>iniciales</a:t>
            </a:r>
            <a:r>
              <a:rPr lang="es-CL" dirty="0">
                <a:solidFill>
                  <a:schemeClr val="bg1"/>
                </a:solidFill>
                <a:effectLst/>
              </a:rPr>
              <a:t> o </a:t>
            </a:r>
            <a:r>
              <a:rPr lang="es-CL" b="1" u="sng" dirty="0">
                <a:solidFill>
                  <a:srgbClr val="FF0000"/>
                </a:solidFill>
                <a:effectLst/>
              </a:rPr>
              <a:t>a priori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endParaRPr lang="es-CL" sz="15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Seguido de eso, para una muestra, estudio o prueba, obtenemos alguna información adicional.</a:t>
            </a:r>
          </a:p>
          <a:p>
            <a:endParaRPr lang="es-CL" sz="15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Dada esta información, calculamos probabilidades revisadas o </a:t>
            </a:r>
            <a:r>
              <a:rPr lang="es-CL" b="1" u="sng" dirty="0">
                <a:solidFill>
                  <a:srgbClr val="FF0000"/>
                </a:solidFill>
                <a:effectLst/>
              </a:rPr>
              <a:t>a posteriori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endParaRPr lang="es-CL" sz="15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El </a:t>
            </a:r>
            <a:r>
              <a:rPr lang="es-CL" u="sng" dirty="0">
                <a:solidFill>
                  <a:schemeClr val="bg1"/>
                </a:solidFill>
                <a:effectLst/>
              </a:rPr>
              <a:t>Teorema de </a:t>
            </a:r>
            <a:r>
              <a:rPr lang="es-CL" u="sng" dirty="0" err="1">
                <a:solidFill>
                  <a:schemeClr val="bg1"/>
                </a:solidFill>
                <a:effectLst/>
              </a:rPr>
              <a:t>Bayes</a:t>
            </a:r>
            <a:r>
              <a:rPr lang="es-CL" dirty="0">
                <a:solidFill>
                  <a:schemeClr val="bg1"/>
                </a:solidFill>
                <a:effectLst/>
              </a:rPr>
              <a:t> nos brinda los medios para revisar o corregir las probabilidades a priori.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892145" y="5514036"/>
            <a:ext cx="1549400" cy="9398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r>
              <a:rPr lang="es-CL" sz="1800" dirty="0">
                <a:solidFill>
                  <a:schemeClr val="bg1"/>
                </a:solidFill>
                <a:effectLst/>
              </a:rPr>
              <a:t>Nueva</a:t>
            </a:r>
          </a:p>
          <a:p>
            <a:r>
              <a:rPr lang="es-CL" sz="1800" dirty="0">
                <a:solidFill>
                  <a:schemeClr val="bg1"/>
                </a:solidFill>
                <a:effectLst/>
              </a:rPr>
              <a:t>Información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4835245" y="5514036"/>
            <a:ext cx="1549400" cy="9398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r>
              <a:rPr lang="es-CL" sz="1800" dirty="0">
                <a:solidFill>
                  <a:schemeClr val="bg1"/>
                </a:solidFill>
                <a:effectLst/>
              </a:rPr>
              <a:t>Aplicación</a:t>
            </a:r>
          </a:p>
          <a:p>
            <a:r>
              <a:rPr lang="es-CL" sz="1800" dirty="0">
                <a:solidFill>
                  <a:schemeClr val="bg1"/>
                </a:solidFill>
                <a:effectLst/>
              </a:rPr>
              <a:t>del Teorema</a:t>
            </a:r>
          </a:p>
          <a:p>
            <a:r>
              <a:rPr lang="es-CL" sz="1800" dirty="0">
                <a:solidFill>
                  <a:schemeClr val="bg1"/>
                </a:solidFill>
                <a:effectLst/>
              </a:rPr>
              <a:t>de </a:t>
            </a:r>
            <a:r>
              <a:rPr lang="es-CL" sz="1800" dirty="0" err="1">
                <a:solidFill>
                  <a:schemeClr val="bg1"/>
                </a:solidFill>
                <a:effectLst/>
              </a:rPr>
              <a:t>Bayes</a:t>
            </a:r>
            <a:endParaRPr lang="es-CL" sz="1800" dirty="0">
              <a:solidFill>
                <a:schemeClr val="bg1"/>
              </a:solidFill>
              <a:effectLst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6759295" y="5514036"/>
            <a:ext cx="1549400" cy="9398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r>
              <a:rPr lang="es-CL" sz="1800" dirty="0" err="1">
                <a:solidFill>
                  <a:schemeClr val="bg1"/>
                </a:solidFill>
                <a:effectLst/>
              </a:rPr>
              <a:t>Probabi</a:t>
            </a:r>
            <a:r>
              <a:rPr lang="es-CL" sz="1800" dirty="0">
                <a:solidFill>
                  <a:schemeClr val="bg1"/>
                </a:solidFill>
                <a:effectLst/>
              </a:rPr>
              <a:t>-</a:t>
            </a:r>
          </a:p>
          <a:p>
            <a:r>
              <a:rPr lang="es-CL" sz="1800" dirty="0" err="1">
                <a:solidFill>
                  <a:schemeClr val="bg1"/>
                </a:solidFill>
                <a:effectLst/>
              </a:rPr>
              <a:t>lidades</a:t>
            </a:r>
            <a:endParaRPr lang="es-CL" sz="1800" dirty="0">
              <a:solidFill>
                <a:schemeClr val="bg1"/>
              </a:solidFill>
              <a:effectLst/>
            </a:endParaRPr>
          </a:p>
          <a:p>
            <a:r>
              <a:rPr lang="es-CL" sz="1800" dirty="0">
                <a:solidFill>
                  <a:schemeClr val="bg1"/>
                </a:solidFill>
                <a:effectLst/>
              </a:rPr>
              <a:t>a posteriori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2549245" y="5983936"/>
            <a:ext cx="3492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4473295" y="6002986"/>
            <a:ext cx="3492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6397345" y="5983936"/>
            <a:ext cx="3492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968095" y="5514036"/>
            <a:ext cx="1549400" cy="9398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r>
              <a:rPr lang="es-CL" sz="1800" dirty="0" err="1">
                <a:solidFill>
                  <a:schemeClr val="bg1"/>
                </a:solidFill>
                <a:effectLst/>
              </a:rPr>
              <a:t>Probabi</a:t>
            </a:r>
            <a:r>
              <a:rPr lang="es-CL" sz="1800" dirty="0">
                <a:solidFill>
                  <a:schemeClr val="bg1"/>
                </a:solidFill>
                <a:effectLst/>
              </a:rPr>
              <a:t>-</a:t>
            </a:r>
          </a:p>
          <a:p>
            <a:r>
              <a:rPr lang="es-CL" sz="1800" dirty="0" err="1">
                <a:solidFill>
                  <a:schemeClr val="bg1"/>
                </a:solidFill>
                <a:effectLst/>
              </a:rPr>
              <a:t>lidades</a:t>
            </a:r>
            <a:endParaRPr lang="es-CL" sz="1800" dirty="0">
              <a:solidFill>
                <a:schemeClr val="bg1"/>
              </a:solidFill>
              <a:effectLst/>
            </a:endParaRPr>
          </a:p>
          <a:p>
            <a:r>
              <a:rPr lang="es-CL" sz="1800" dirty="0">
                <a:solidFill>
                  <a:schemeClr val="bg1"/>
                </a:solidFill>
                <a:effectLst/>
              </a:rPr>
              <a:t>a priori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6868" grpId="0" animBg="1"/>
      <p:bldP spid="36869" grpId="0" animBg="1"/>
      <p:bldP spid="36870" grpId="0" animBg="1"/>
      <p:bldP spid="36871" grpId="0" animBg="1"/>
      <p:bldP spid="36872" grpId="0" animBg="1"/>
      <p:bldP spid="36873" grpId="0" animBg="1"/>
      <p:bldP spid="3687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63513"/>
            <a:ext cx="7772400" cy="59213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Teorema de Bayes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4900"/>
            <a:ext cx="7772400" cy="50625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Habíamos dicho lo siguiente: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360036" y="4015008"/>
            <a:ext cx="459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⇒ Pr(B) ∙ Pr(A|B) = Pr(A) ∙ Pr(B|A)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159797" y="4739386"/>
            <a:ext cx="2183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L" dirty="0">
                <a:solidFill>
                  <a:schemeClr val="bg1"/>
                </a:solidFill>
                <a:effectLst/>
              </a:rPr>
              <a:t>Pr(A) ∙ Pr(B|A)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360036" y="4949512"/>
            <a:ext cx="1995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L" dirty="0">
                <a:solidFill>
                  <a:schemeClr val="bg1"/>
                </a:solidFill>
                <a:effectLst/>
              </a:rPr>
              <a:t>⇒ Pr(A|B) =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759950" y="5161397"/>
            <a:ext cx="9013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L" dirty="0">
                <a:solidFill>
                  <a:schemeClr val="bg1"/>
                </a:solidFill>
                <a:effectLst/>
              </a:rPr>
              <a:t>Pr(B)</a:t>
            </a:r>
          </a:p>
        </p:txBody>
      </p:sp>
      <p:cxnSp>
        <p:nvCxnSpPr>
          <p:cNvPr id="4" name="Conector recto 3"/>
          <p:cNvCxnSpPr/>
          <p:nvPr/>
        </p:nvCxnSpPr>
        <p:spPr bwMode="auto">
          <a:xfrm>
            <a:off x="4132501" y="5144829"/>
            <a:ext cx="2088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CuadroTexto 9"/>
          <p:cNvSpPr txBox="1"/>
          <p:nvPr/>
        </p:nvSpPr>
        <p:spPr>
          <a:xfrm>
            <a:off x="1740911" y="1878553"/>
            <a:ext cx="3556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L" dirty="0">
                <a:solidFill>
                  <a:schemeClr val="bg1"/>
                </a:solidFill>
                <a:effectLst/>
              </a:rPr>
              <a:t>Pr(A ∩ B) = Pr(B) ∙ Pr(A|B)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740911" y="2549432"/>
            <a:ext cx="3676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L" dirty="0">
                <a:solidFill>
                  <a:schemeClr val="bg1"/>
                </a:solidFill>
                <a:effectLst/>
              </a:rPr>
              <a:t>Pr(B ∩ A) = Pr(A) ∙ Pr(B|A)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360036" y="3368679"/>
            <a:ext cx="3171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L" dirty="0">
                <a:solidFill>
                  <a:schemeClr val="bg1"/>
                </a:solidFill>
                <a:effectLst/>
              </a:rPr>
              <a:t>⇒ Pr(A ∩ B) = Pr(B ∩ A)</a:t>
            </a:r>
          </a:p>
        </p:txBody>
      </p:sp>
    </p:spTree>
    <p:extLst>
      <p:ext uri="{BB962C8B-B14F-4D97-AF65-F5344CB8AC3E}">
        <p14:creationId xmlns:p14="http://schemas.microsoft.com/office/powerpoint/2010/main" val="7518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28575"/>
            <a:ext cx="7772400" cy="86518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Un Experimento y su Espacio Muestral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8075"/>
            <a:ext cx="7772400" cy="46434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Un </a:t>
            </a:r>
            <a:r>
              <a:rPr lang="es-CL" u="sng" dirty="0">
                <a:solidFill>
                  <a:schemeClr val="bg1"/>
                </a:solidFill>
                <a:effectLst/>
              </a:rPr>
              <a:t>experimento</a:t>
            </a:r>
            <a:r>
              <a:rPr lang="es-CL" b="1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</a:rPr>
              <a:t>es cualquier proceso que genera resultados “bien definidos”.</a:t>
            </a:r>
          </a:p>
          <a:p>
            <a:pPr>
              <a:buFont typeface="Monotype Sorts" pitchFamily="2" charset="2"/>
              <a:buNone/>
            </a:pPr>
            <a:endParaRPr lang="es-CL" sz="10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El </a:t>
            </a:r>
            <a:r>
              <a:rPr lang="es-CL" u="sng" dirty="0">
                <a:solidFill>
                  <a:schemeClr val="bg1"/>
                </a:solidFill>
                <a:effectLst/>
              </a:rPr>
              <a:t>espacio muestral</a:t>
            </a:r>
            <a:r>
              <a:rPr lang="es-CL" dirty="0">
                <a:solidFill>
                  <a:schemeClr val="bg1"/>
                </a:solidFill>
                <a:effectLst/>
              </a:rPr>
              <a:t> de un experimento es todo el set de resultados experimentales posibles.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Un </a:t>
            </a:r>
            <a:r>
              <a:rPr lang="es-CL" u="sng" dirty="0">
                <a:solidFill>
                  <a:schemeClr val="bg1"/>
                </a:solidFill>
                <a:effectLst/>
              </a:rPr>
              <a:t>punto muestral</a:t>
            </a:r>
            <a:r>
              <a:rPr lang="es-CL" dirty="0">
                <a:solidFill>
                  <a:schemeClr val="bg1"/>
                </a:solidFill>
                <a:effectLst/>
              </a:rPr>
              <a:t> es un elemento del espacio muestral, es un resultado experimental en específico.</a:t>
            </a:r>
          </a:p>
        </p:txBody>
      </p:sp>
      <p:pic>
        <p:nvPicPr>
          <p:cNvPr id="544769" name="Picture 1"/>
          <p:cNvPicPr>
            <a:picLocks noChangeAspect="1" noChangeArrowheads="1"/>
          </p:cNvPicPr>
          <p:nvPr/>
        </p:nvPicPr>
        <p:blipFill>
          <a:blip r:embed="rId3"/>
          <a:srcRect l="28223" t="30952" r="37642" b="52183"/>
          <a:stretch>
            <a:fillRect/>
          </a:stretch>
        </p:blipFill>
        <p:spPr bwMode="auto">
          <a:xfrm>
            <a:off x="1125861" y="4008623"/>
            <a:ext cx="7143173" cy="198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53988"/>
            <a:ext cx="7772400" cy="604837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Ejemplo:  “L. S. Clothiers”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3313"/>
            <a:ext cx="7772400" cy="43815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Supongamos que la construcción de un nuevo </a:t>
            </a:r>
            <a:r>
              <a:rPr lang="es-CL" i="1" dirty="0" err="1">
                <a:solidFill>
                  <a:schemeClr val="bg1"/>
                </a:solidFill>
                <a:effectLst/>
              </a:rPr>
              <a:t>mall</a:t>
            </a:r>
            <a:r>
              <a:rPr lang="es-CL" dirty="0">
                <a:solidFill>
                  <a:schemeClr val="bg1"/>
                </a:solidFill>
                <a:effectLst/>
              </a:rPr>
              <a:t> generará una fuerte competencia para otras tiendas en el sector, pensemos en la tienda "L.S. </a:t>
            </a:r>
            <a:r>
              <a:rPr lang="es-CL" dirty="0" err="1">
                <a:solidFill>
                  <a:schemeClr val="bg1"/>
                </a:solidFill>
                <a:effectLst/>
              </a:rPr>
              <a:t>Clothiers</a:t>
            </a:r>
            <a:r>
              <a:rPr lang="es-CL" dirty="0">
                <a:solidFill>
                  <a:schemeClr val="bg1"/>
                </a:solidFill>
                <a:effectLst/>
              </a:rPr>
              <a:t>". Si el </a:t>
            </a:r>
            <a:r>
              <a:rPr lang="es-CL" i="1" dirty="0" err="1">
                <a:solidFill>
                  <a:schemeClr val="bg1"/>
                </a:solidFill>
                <a:effectLst/>
              </a:rPr>
              <a:t>mall</a:t>
            </a:r>
            <a:r>
              <a:rPr lang="es-CL" dirty="0">
                <a:solidFill>
                  <a:schemeClr val="bg1"/>
                </a:solidFill>
                <a:effectLst/>
              </a:rPr>
              <a:t> es construido, el dueño de la tienda podría pensar en reubicar la tienda.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53988"/>
            <a:ext cx="7772400" cy="604837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Ejemplo:  “L. S. Clothiers”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3313"/>
            <a:ext cx="7772400" cy="43815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El </a:t>
            </a:r>
            <a:r>
              <a:rPr lang="es-CL" i="1" dirty="0" err="1">
                <a:solidFill>
                  <a:schemeClr val="bg1"/>
                </a:solidFill>
                <a:effectLst/>
              </a:rPr>
              <a:t>mall</a:t>
            </a:r>
            <a:r>
              <a:rPr lang="es-CL" dirty="0">
                <a:solidFill>
                  <a:schemeClr val="bg1"/>
                </a:solidFill>
                <a:effectLst/>
              </a:rPr>
              <a:t> no será construido a menos que se apruebe el permiso de construcción por parte de la municipalidad, el consejo regulador dará una recomendación para el municipio a favor o en contra la construcción. Digamos:</a:t>
            </a:r>
          </a:p>
          <a:p>
            <a:pPr algn="ctr">
              <a:buNone/>
            </a:pP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CL" baseline="-25000" dirty="0">
                <a:solidFill>
                  <a:schemeClr val="bg1"/>
                </a:solidFill>
                <a:effectLst/>
              </a:rPr>
              <a:t>1</a:t>
            </a:r>
            <a:r>
              <a:rPr lang="es-CL" dirty="0">
                <a:solidFill>
                  <a:schemeClr val="bg1"/>
                </a:solidFill>
                <a:effectLst/>
              </a:rPr>
              <a:t> = el municipio aprueba la construcción</a:t>
            </a:r>
          </a:p>
          <a:p>
            <a:pPr algn="ctr">
              <a:buNone/>
            </a:pP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CL" baseline="-25000" dirty="0">
                <a:solidFill>
                  <a:schemeClr val="bg1"/>
                </a:solidFill>
                <a:effectLst/>
              </a:rPr>
              <a:t>2</a:t>
            </a:r>
            <a:r>
              <a:rPr lang="es-CL" dirty="0">
                <a:solidFill>
                  <a:schemeClr val="bg1"/>
                </a:solidFill>
                <a:effectLst/>
              </a:rPr>
              <a:t> = el municipio rechaza la construcción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Probabilidades a Priori: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Usando un juicio subjetivo</a:t>
            </a:r>
          </a:p>
          <a:p>
            <a:pPr lvl="1" algn="ctr"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Pr(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s-CL" baseline="-25000" dirty="0">
                <a:solidFill>
                  <a:schemeClr val="bg1"/>
                </a:solidFill>
                <a:effectLst/>
                <a:ea typeface="+mn-ea"/>
                <a:cs typeface="+mn-cs"/>
              </a:rPr>
              <a:t>1</a:t>
            </a:r>
            <a:r>
              <a:rPr lang="es-CL" dirty="0">
                <a:solidFill>
                  <a:schemeClr val="bg1"/>
                </a:solidFill>
                <a:effectLst/>
              </a:rPr>
              <a:t>) = 0,7        &amp;        Pr(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lang="es-CL" baseline="-25000" dirty="0">
                <a:solidFill>
                  <a:schemeClr val="bg1"/>
                </a:solidFill>
                <a:effectLst/>
                <a:ea typeface="+mn-ea"/>
                <a:cs typeface="+mn-cs"/>
              </a:rPr>
              <a:t>2</a:t>
            </a:r>
            <a:r>
              <a:rPr lang="es-CL" dirty="0">
                <a:solidFill>
                  <a:schemeClr val="bg1"/>
                </a:solidFill>
                <a:effectLst/>
              </a:rPr>
              <a:t>) = 0,3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6688"/>
            <a:ext cx="7772400" cy="5857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“L. S. </a:t>
            </a:r>
            <a:r>
              <a:rPr lang="es-CL" dirty="0" err="1">
                <a:solidFill>
                  <a:schemeClr val="bg1"/>
                </a:solidFill>
                <a:effectLst/>
              </a:rPr>
              <a:t>Clothiers</a:t>
            </a:r>
            <a:r>
              <a:rPr lang="es-CL" dirty="0">
                <a:solidFill>
                  <a:schemeClr val="bg1"/>
                </a:solidFill>
                <a:effectLst/>
              </a:rPr>
              <a:t>”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4900"/>
            <a:ext cx="7772400" cy="49101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Nueva Información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El consejo </a:t>
            </a:r>
            <a:r>
              <a:rPr lang="es-CL" u="sng" dirty="0">
                <a:solidFill>
                  <a:schemeClr val="bg1"/>
                </a:solidFill>
                <a:effectLst/>
              </a:rPr>
              <a:t>recomendó en contra</a:t>
            </a:r>
            <a:r>
              <a:rPr lang="es-CL" dirty="0">
                <a:solidFill>
                  <a:schemeClr val="bg1"/>
                </a:solidFill>
                <a:effectLst/>
              </a:rPr>
              <a:t> de la construcción. Así que llamemos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s-CL" dirty="0">
                <a:solidFill>
                  <a:schemeClr val="bg1"/>
                </a:solidFill>
                <a:effectLst/>
              </a:rPr>
              <a:t> al evento de la recomendación negativa del consejo.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Dado que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s-CL" dirty="0">
                <a:solidFill>
                  <a:schemeClr val="bg1"/>
                </a:solidFill>
                <a:effectLst/>
              </a:rPr>
              <a:t> ha ocurrido ¿debería “L.S. </a:t>
            </a:r>
            <a:r>
              <a:rPr lang="es-CL" dirty="0" err="1">
                <a:solidFill>
                  <a:schemeClr val="bg1"/>
                </a:solidFill>
                <a:effectLst/>
              </a:rPr>
              <a:t>Clothiers</a:t>
            </a:r>
            <a:r>
              <a:rPr lang="es-CL" dirty="0">
                <a:solidFill>
                  <a:schemeClr val="bg1"/>
                </a:solidFill>
                <a:effectLst/>
              </a:rPr>
              <a:t>” revisar las probabilidades que el municipio dará sobre la construcción del </a:t>
            </a:r>
            <a:r>
              <a:rPr lang="es-CL" i="1" dirty="0" err="1">
                <a:solidFill>
                  <a:schemeClr val="bg1"/>
                </a:solidFill>
                <a:effectLst/>
              </a:rPr>
              <a:t>mall</a:t>
            </a:r>
            <a:r>
              <a:rPr lang="es-CL" dirty="0">
                <a:solidFill>
                  <a:schemeClr val="bg1"/>
                </a:solidFill>
                <a:effectLst/>
              </a:rPr>
              <a:t>?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Probabilidades Condicionales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La historia pasada con el consejo y el municipio indican lo siguiente:</a:t>
            </a:r>
          </a:p>
          <a:p>
            <a:pPr lvl="1" algn="ctr"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Pr(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s-CL" dirty="0">
                <a:solidFill>
                  <a:schemeClr val="bg1"/>
                </a:solidFill>
                <a:effectLst/>
              </a:rPr>
              <a:t>|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CL" baseline="-25000" dirty="0">
                <a:solidFill>
                  <a:schemeClr val="bg1"/>
                </a:solidFill>
                <a:effectLst/>
              </a:rPr>
              <a:t>1</a:t>
            </a:r>
            <a:r>
              <a:rPr lang="es-CL" dirty="0">
                <a:solidFill>
                  <a:schemeClr val="bg1"/>
                </a:solidFill>
                <a:effectLst/>
              </a:rPr>
              <a:t>) = 0,2     &amp;     Pr(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s-CL" dirty="0">
                <a:solidFill>
                  <a:schemeClr val="bg1"/>
                </a:solidFill>
                <a:effectLst/>
              </a:rPr>
              <a:t>|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CL" baseline="-25000" dirty="0">
                <a:solidFill>
                  <a:schemeClr val="bg1"/>
                </a:solidFill>
                <a:effectLst/>
              </a:rPr>
              <a:t>2</a:t>
            </a:r>
            <a:r>
              <a:rPr lang="es-CL" dirty="0">
                <a:solidFill>
                  <a:schemeClr val="bg1"/>
                </a:solidFill>
                <a:effectLst/>
              </a:rPr>
              <a:t>) = 0,9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6" name="Rectangle 30"/>
          <p:cNvSpPr>
            <a:spLocks noChangeArrowheads="1"/>
          </p:cNvSpPr>
          <p:nvPr/>
        </p:nvSpPr>
        <p:spPr bwMode="auto">
          <a:xfrm>
            <a:off x="510987" y="1660711"/>
            <a:ext cx="8243047" cy="4793877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0563" y="1104900"/>
            <a:ext cx="7772400" cy="4757738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Diagrama de Árbol</a:t>
            </a:r>
          </a:p>
        </p:txBody>
      </p:sp>
      <p:sp>
        <p:nvSpPr>
          <p:cNvPr id="39959" name="Rectangle 23"/>
          <p:cNvSpPr>
            <a:spLocks noGrp="1" noChangeArrowheads="1"/>
          </p:cNvSpPr>
          <p:nvPr>
            <p:ph type="title"/>
          </p:nvPr>
        </p:nvSpPr>
        <p:spPr>
          <a:xfrm>
            <a:off x="685800" y="166688"/>
            <a:ext cx="7772400" cy="5857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“L. S. </a:t>
            </a:r>
            <a:r>
              <a:rPr lang="es-CL" dirty="0" err="1">
                <a:solidFill>
                  <a:schemeClr val="bg1"/>
                </a:solidFill>
                <a:effectLst/>
              </a:rPr>
              <a:t>Clothiers</a:t>
            </a:r>
            <a:r>
              <a:rPr lang="es-CL" dirty="0">
                <a:solidFill>
                  <a:schemeClr val="bg1"/>
                </a:solidFill>
                <a:effectLst/>
              </a:rPr>
              <a:t>”</a:t>
            </a:r>
            <a:endParaRPr lang="es-CL" dirty="0"/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 flipV="1">
            <a:off x="766392" y="2702859"/>
            <a:ext cx="2218854" cy="13407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766392" y="4138892"/>
            <a:ext cx="2259196" cy="12937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 flipV="1">
            <a:off x="3135315" y="4679577"/>
            <a:ext cx="2942755" cy="72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 flipV="1">
            <a:off x="3146520" y="2003611"/>
            <a:ext cx="2931550" cy="6437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3108420" y="2704541"/>
            <a:ext cx="2956203" cy="76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3032220" y="2628341"/>
            <a:ext cx="44450" cy="12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3173415" y="5444926"/>
            <a:ext cx="2944996" cy="72727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2998883" y="2595003"/>
            <a:ext cx="146050" cy="149225"/>
          </a:xfrm>
          <a:prstGeom prst="ellipse">
            <a:avLst/>
          </a:prstGeom>
          <a:solidFill>
            <a:srgbClr val="33CCCC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3183033" y="3217303"/>
            <a:ext cx="2287588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 dirty="0">
                <a:effectLst/>
              </a:rPr>
              <a:t>Pr(</a:t>
            </a:r>
            <a:r>
              <a:rPr lang="es-CL" sz="2400" i="1" dirty="0">
                <a:effectLst/>
              </a:rPr>
              <a:t>B</a:t>
            </a:r>
            <a:r>
              <a:rPr lang="es-CL" sz="2400" baseline="40000" dirty="0">
                <a:effectLst/>
              </a:rPr>
              <a:t>c</a:t>
            </a:r>
            <a:r>
              <a:rPr lang="es-CL" sz="2400" dirty="0">
                <a:effectLst/>
              </a:rPr>
              <a:t>|</a:t>
            </a:r>
            <a:r>
              <a:rPr lang="es-CL" sz="2400" i="1" dirty="0">
                <a:effectLst/>
              </a:rPr>
              <a:t>A</a:t>
            </a:r>
            <a:r>
              <a:rPr lang="es-CL" sz="2400" baseline="-25000" dirty="0">
                <a:effectLst/>
              </a:rPr>
              <a:t>1</a:t>
            </a:r>
            <a:r>
              <a:rPr lang="es-CL" sz="2400" dirty="0">
                <a:effectLst/>
              </a:rPr>
              <a:t>) = 0,8</a:t>
            </a:r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650504" y="2786343"/>
            <a:ext cx="1746250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>
                <a:effectLst/>
              </a:rPr>
              <a:t>Pr(</a:t>
            </a:r>
            <a:r>
              <a:rPr lang="es-CL" sz="2400" i="1">
                <a:effectLst/>
              </a:rPr>
              <a:t>A</a:t>
            </a:r>
            <a:r>
              <a:rPr lang="es-CL" sz="2400" baseline="-25000">
                <a:effectLst/>
              </a:rPr>
              <a:t>1</a:t>
            </a:r>
            <a:r>
              <a:rPr lang="es-CL" sz="2400">
                <a:effectLst/>
              </a:rPr>
              <a:t>) = 0,7</a:t>
            </a: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631454" y="4968688"/>
            <a:ext cx="1746250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>
                <a:effectLst/>
              </a:rPr>
              <a:t>Pr(</a:t>
            </a:r>
            <a:r>
              <a:rPr lang="es-CL" sz="2400" i="1">
                <a:effectLst/>
              </a:rPr>
              <a:t>A</a:t>
            </a:r>
            <a:r>
              <a:rPr lang="es-CL" sz="2400" baseline="-25000">
                <a:effectLst/>
              </a:rPr>
              <a:t>2</a:t>
            </a:r>
            <a:r>
              <a:rPr lang="es-CL" sz="2400">
                <a:effectLst/>
              </a:rPr>
              <a:t>) = 0,3</a:t>
            </a:r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3267078" y="4482155"/>
            <a:ext cx="2119313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 dirty="0">
                <a:effectLst/>
              </a:rPr>
              <a:t>Pr(</a:t>
            </a:r>
            <a:r>
              <a:rPr lang="es-CL" sz="2400" i="1" dirty="0">
                <a:effectLst/>
              </a:rPr>
              <a:t>B</a:t>
            </a:r>
            <a:r>
              <a:rPr lang="es-CL" sz="2400" dirty="0">
                <a:effectLst/>
              </a:rPr>
              <a:t>|</a:t>
            </a:r>
            <a:r>
              <a:rPr lang="es-CL" sz="2400" i="1" dirty="0">
                <a:effectLst/>
              </a:rPr>
              <a:t>A</a:t>
            </a:r>
            <a:r>
              <a:rPr lang="es-CL" sz="2400" baseline="-25000" dirty="0">
                <a:effectLst/>
              </a:rPr>
              <a:t>2</a:t>
            </a:r>
            <a:r>
              <a:rPr lang="es-CL" sz="2400" dirty="0">
                <a:effectLst/>
              </a:rPr>
              <a:t>) = 0,9</a:t>
            </a: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3209928" y="5948164"/>
            <a:ext cx="2209801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 dirty="0">
                <a:effectLst/>
              </a:rPr>
              <a:t>Pr(</a:t>
            </a:r>
            <a:r>
              <a:rPr lang="es-CL" sz="2400" i="1" dirty="0">
                <a:effectLst/>
              </a:rPr>
              <a:t>B</a:t>
            </a:r>
            <a:r>
              <a:rPr lang="es-CL" sz="2400" baseline="40000" dirty="0">
                <a:effectLst/>
              </a:rPr>
              <a:t>c</a:t>
            </a:r>
            <a:r>
              <a:rPr lang="es-CL" sz="2400" dirty="0">
                <a:effectLst/>
              </a:rPr>
              <a:t>|</a:t>
            </a:r>
            <a:r>
              <a:rPr lang="es-CL" sz="2400" i="1" dirty="0">
                <a:effectLst/>
              </a:rPr>
              <a:t>A</a:t>
            </a:r>
            <a:r>
              <a:rPr lang="es-CL" sz="2400" baseline="-25000" dirty="0">
                <a:effectLst/>
              </a:rPr>
              <a:t>2</a:t>
            </a:r>
            <a:r>
              <a:rPr lang="es-CL" sz="2400" dirty="0">
                <a:effectLst/>
              </a:rPr>
              <a:t>) = 0,1</a:t>
            </a:r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3240183" y="1779028"/>
            <a:ext cx="2119313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 dirty="0">
                <a:effectLst/>
              </a:rPr>
              <a:t>Pr(</a:t>
            </a:r>
            <a:r>
              <a:rPr lang="es-CL" sz="2400" i="1" dirty="0">
                <a:effectLst/>
              </a:rPr>
              <a:t>B</a:t>
            </a:r>
            <a:r>
              <a:rPr lang="es-CL" sz="2400" dirty="0">
                <a:effectLst/>
              </a:rPr>
              <a:t>|</a:t>
            </a:r>
            <a:r>
              <a:rPr lang="es-CL" sz="2400" i="1" dirty="0">
                <a:effectLst/>
              </a:rPr>
              <a:t>A</a:t>
            </a:r>
            <a:r>
              <a:rPr lang="es-CL" sz="2400" baseline="-25000" dirty="0">
                <a:effectLst/>
              </a:rPr>
              <a:t>1</a:t>
            </a:r>
            <a:r>
              <a:rPr lang="es-CL" sz="2400" dirty="0">
                <a:effectLst/>
              </a:rPr>
              <a:t>) = 0,2</a:t>
            </a: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6052857" y="1779028"/>
            <a:ext cx="2630488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 dirty="0">
                <a:effectLst/>
              </a:rPr>
              <a:t>Pr(</a:t>
            </a:r>
            <a:r>
              <a:rPr lang="es-CL" sz="2400" i="1" dirty="0">
                <a:effectLst/>
              </a:rPr>
              <a:t>A</a:t>
            </a:r>
            <a:r>
              <a:rPr lang="es-CL" sz="2400" baseline="-25000" dirty="0">
                <a:effectLst/>
              </a:rPr>
              <a:t>1</a:t>
            </a:r>
            <a:r>
              <a:rPr lang="es-CL" sz="2400" dirty="0">
                <a:effectLst/>
              </a:rPr>
              <a:t> </a:t>
            </a:r>
            <a:r>
              <a:rPr lang="es-CL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</a:t>
            </a:r>
            <a:r>
              <a:rPr lang="es-CL" sz="2400" dirty="0">
                <a:effectLst/>
              </a:rPr>
              <a:t> </a:t>
            </a:r>
            <a:r>
              <a:rPr lang="es-CL" sz="2400" i="1" dirty="0">
                <a:effectLst/>
              </a:rPr>
              <a:t>B</a:t>
            </a:r>
            <a:r>
              <a:rPr lang="es-CL" sz="2400" dirty="0">
                <a:effectLst/>
              </a:rPr>
              <a:t>)  = 0,14</a:t>
            </a:r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6090865" y="4486077"/>
            <a:ext cx="2630488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 dirty="0">
                <a:effectLst/>
              </a:rPr>
              <a:t>Pr(</a:t>
            </a:r>
            <a:r>
              <a:rPr lang="es-CL" sz="2400" i="1" dirty="0">
                <a:effectLst/>
              </a:rPr>
              <a:t>A</a:t>
            </a:r>
            <a:r>
              <a:rPr lang="es-CL" sz="2400" baseline="-25000" dirty="0">
                <a:effectLst/>
              </a:rPr>
              <a:t>2</a:t>
            </a:r>
            <a:r>
              <a:rPr lang="es-CL" sz="2400" dirty="0">
                <a:effectLst/>
              </a:rPr>
              <a:t> </a:t>
            </a:r>
            <a:r>
              <a:rPr lang="es-CL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</a:t>
            </a:r>
            <a:r>
              <a:rPr lang="es-CL" sz="2400" dirty="0">
                <a:effectLst/>
              </a:rPr>
              <a:t> </a:t>
            </a:r>
            <a:r>
              <a:rPr lang="es-CL" sz="2400" i="1" dirty="0">
                <a:effectLst/>
              </a:rPr>
              <a:t>B</a:t>
            </a:r>
            <a:r>
              <a:rPr lang="es-CL" sz="2400" dirty="0">
                <a:effectLst/>
              </a:rPr>
              <a:t>)  = 0,27</a:t>
            </a: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6079752" y="5946577"/>
            <a:ext cx="2636838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 dirty="0">
                <a:effectLst/>
              </a:rPr>
              <a:t>Pr(</a:t>
            </a:r>
            <a:r>
              <a:rPr lang="es-CL" sz="2400" i="1" dirty="0">
                <a:effectLst/>
              </a:rPr>
              <a:t>A</a:t>
            </a:r>
            <a:r>
              <a:rPr lang="es-CL" sz="2400" baseline="-25000" dirty="0">
                <a:effectLst/>
              </a:rPr>
              <a:t>2</a:t>
            </a:r>
            <a:r>
              <a:rPr lang="es-CL" sz="2400" dirty="0">
                <a:effectLst/>
              </a:rPr>
              <a:t> </a:t>
            </a:r>
            <a:r>
              <a:rPr lang="es-CL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</a:t>
            </a:r>
            <a:r>
              <a:rPr lang="es-CL" sz="2400" dirty="0">
                <a:effectLst/>
              </a:rPr>
              <a:t> </a:t>
            </a:r>
            <a:r>
              <a:rPr lang="es-CL" sz="2400" i="1" dirty="0" err="1">
                <a:effectLst/>
              </a:rPr>
              <a:t>B</a:t>
            </a:r>
            <a:r>
              <a:rPr lang="es-CL" sz="2400" i="1" baseline="40000" dirty="0" err="1">
                <a:effectLst/>
              </a:rPr>
              <a:t>c</a:t>
            </a:r>
            <a:r>
              <a:rPr lang="es-CL" sz="2400" dirty="0">
                <a:effectLst/>
              </a:rPr>
              <a:t>) = 0,03</a:t>
            </a:r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6033807" y="3222066"/>
            <a:ext cx="2636838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 dirty="0">
                <a:effectLst/>
              </a:rPr>
              <a:t>Pr(</a:t>
            </a:r>
            <a:r>
              <a:rPr lang="es-CL" sz="2400" i="1" dirty="0">
                <a:effectLst/>
              </a:rPr>
              <a:t>A</a:t>
            </a:r>
            <a:r>
              <a:rPr lang="es-CL" sz="2400" baseline="-25000" dirty="0">
                <a:effectLst/>
              </a:rPr>
              <a:t>1</a:t>
            </a:r>
            <a:r>
              <a:rPr lang="es-CL" sz="2400" dirty="0">
                <a:effectLst/>
              </a:rPr>
              <a:t> </a:t>
            </a:r>
            <a:r>
              <a:rPr lang="es-CL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</a:t>
            </a:r>
            <a:r>
              <a:rPr lang="es-CL" sz="2400" dirty="0">
                <a:effectLst/>
              </a:rPr>
              <a:t> </a:t>
            </a:r>
            <a:r>
              <a:rPr lang="es-CL" sz="2400" i="1" dirty="0" err="1">
                <a:effectLst/>
              </a:rPr>
              <a:t>B</a:t>
            </a:r>
            <a:r>
              <a:rPr lang="es-CL" sz="2400" i="1" baseline="40000" dirty="0" err="1">
                <a:effectLst/>
              </a:rPr>
              <a:t>c</a:t>
            </a:r>
            <a:r>
              <a:rPr lang="es-CL" sz="2400" dirty="0">
                <a:effectLst/>
              </a:rPr>
              <a:t>) = 0,56</a:t>
            </a:r>
          </a:p>
        </p:txBody>
      </p:sp>
      <p:sp>
        <p:nvSpPr>
          <p:cNvPr id="39962" name="Oval 26"/>
          <p:cNvSpPr>
            <a:spLocks noChangeArrowheads="1"/>
          </p:cNvSpPr>
          <p:nvPr/>
        </p:nvSpPr>
        <p:spPr bwMode="auto">
          <a:xfrm>
            <a:off x="3005140" y="5346502"/>
            <a:ext cx="146050" cy="149225"/>
          </a:xfrm>
          <a:prstGeom prst="ellipse">
            <a:avLst/>
          </a:prstGeom>
          <a:solidFill>
            <a:srgbClr val="33CCCC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39963" name="Oval 27"/>
          <p:cNvSpPr>
            <a:spLocks noChangeArrowheads="1"/>
          </p:cNvSpPr>
          <p:nvPr/>
        </p:nvSpPr>
        <p:spPr bwMode="auto">
          <a:xfrm>
            <a:off x="658442" y="4015068"/>
            <a:ext cx="146050" cy="149225"/>
          </a:xfrm>
          <a:prstGeom prst="ellipse">
            <a:avLst/>
          </a:prstGeom>
          <a:solidFill>
            <a:srgbClr val="33CCCC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nimBg="1"/>
      <p:bldP spid="39940" grpId="0" animBg="1"/>
      <p:bldP spid="39941" grpId="0" animBg="1"/>
      <p:bldP spid="39942" grpId="0" animBg="1"/>
      <p:bldP spid="39943" grpId="0" animBg="1"/>
      <p:bldP spid="39945" grpId="0" animBg="1"/>
      <p:bldP spid="39947" grpId="0" animBg="1"/>
      <p:bldP spid="39948" grpId="0" animBg="1"/>
      <p:bldP spid="39949" grpId="0"/>
      <p:bldP spid="39950" grpId="0"/>
      <p:bldP spid="39951" grpId="0"/>
      <p:bldP spid="39952" grpId="0"/>
      <p:bldP spid="39953" grpId="0"/>
      <p:bldP spid="39954" grpId="0"/>
      <p:bldP spid="39955" grpId="0"/>
      <p:bldP spid="39956" grpId="0"/>
      <p:bldP spid="39957" grpId="0"/>
      <p:bldP spid="39958" grpId="0"/>
      <p:bldP spid="3996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53988"/>
            <a:ext cx="7772400" cy="60483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Teorema de </a:t>
            </a:r>
            <a:r>
              <a:rPr lang="es-CL" dirty="0" err="1">
                <a:solidFill>
                  <a:schemeClr val="bg1"/>
                </a:solidFill>
                <a:effectLst/>
              </a:rPr>
              <a:t>Bayes</a:t>
            </a:r>
            <a:endParaRPr lang="es-CL" dirty="0">
              <a:solidFill>
                <a:schemeClr val="bg1"/>
              </a:solidFill>
              <a:effectLst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08075"/>
            <a:ext cx="7772400" cy="43434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Para encontrar la probabilidad de que el evento </a:t>
            </a:r>
            <a:r>
              <a:rPr lang="es-CL" dirty="0" err="1">
                <a:solidFill>
                  <a:schemeClr val="bg1"/>
                </a:solidFill>
                <a:effectLst/>
              </a:rPr>
              <a:t>Ai</a:t>
            </a:r>
            <a:r>
              <a:rPr lang="es-CL" dirty="0">
                <a:solidFill>
                  <a:schemeClr val="bg1"/>
                </a:solidFill>
                <a:effectLst/>
              </a:rPr>
              <a:t> ocurrirá dado que el evento B ha ocurrido aplicamos el Teorema de </a:t>
            </a:r>
            <a:r>
              <a:rPr lang="es-CL" dirty="0" err="1">
                <a:solidFill>
                  <a:schemeClr val="bg1"/>
                </a:solidFill>
                <a:effectLst/>
              </a:rPr>
              <a:t>Bayes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000" dirty="0">
              <a:solidFill>
                <a:schemeClr val="bg1"/>
              </a:solidFill>
              <a:effectLst/>
            </a:endParaRP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El Teorema de </a:t>
            </a:r>
            <a:r>
              <a:rPr lang="es-CL" dirty="0" err="1">
                <a:solidFill>
                  <a:schemeClr val="bg1"/>
                </a:solidFill>
                <a:effectLst/>
              </a:rPr>
              <a:t>Bayes</a:t>
            </a:r>
            <a:r>
              <a:rPr lang="es-CL" dirty="0">
                <a:solidFill>
                  <a:schemeClr val="bg1"/>
                </a:solidFill>
                <a:effectLst/>
              </a:rPr>
              <a:t> es aplicable con los eventos para los cuales queremos calcular las probabilidades a posteriori son mutuamente excluyentes y son la unión del completo espacio muestral.</a:t>
            </a:r>
          </a:p>
        </p:txBody>
      </p:sp>
      <p:graphicFrame>
        <p:nvGraphicFramePr>
          <p:cNvPr id="538629" name="Object 5"/>
          <p:cNvGraphicFramePr>
            <a:graphicFrameLocks noChangeAspect="1"/>
          </p:cNvGraphicFramePr>
          <p:nvPr/>
        </p:nvGraphicFramePr>
        <p:xfrm>
          <a:off x="161364" y="2617133"/>
          <a:ext cx="8839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196" name="Ecuación" r:id="rId4" imgW="4419600" imgH="431800" progId="Equation.3">
                  <p:embed/>
                </p:oleObj>
              </mc:Choice>
              <mc:Fallback>
                <p:oleObj name="Ecuación" r:id="rId4" imgW="4419600" imgH="431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64" y="2617133"/>
                        <a:ext cx="88392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44463"/>
            <a:ext cx="7772400" cy="630237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Ejemplo:  “L. S. Clothiers”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00138"/>
            <a:ext cx="7772400" cy="513873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Probabilidades a Posteriori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Dada la recomendación negativa del consejo revisaremos nuestras probabilidades a priori de la siguiente forma:</a:t>
            </a:r>
          </a:p>
        </p:txBody>
      </p:sp>
      <p:graphicFrame>
        <p:nvGraphicFramePr>
          <p:cNvPr id="539656" name="Object 8"/>
          <p:cNvGraphicFramePr>
            <a:graphicFrameLocks noChangeAspect="1"/>
          </p:cNvGraphicFramePr>
          <p:nvPr/>
        </p:nvGraphicFramePr>
        <p:xfrm>
          <a:off x="1811338" y="2832193"/>
          <a:ext cx="59436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74" name="Ecuación" r:id="rId4" imgW="2971800" imgH="1079500" progId="Equation.3">
                  <p:embed/>
                </p:oleObj>
              </mc:Choice>
              <mc:Fallback>
                <p:oleObj name="Ecuación" r:id="rId4" imgW="2971800" imgH="10795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2832193"/>
                        <a:ext cx="5943600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44463"/>
            <a:ext cx="7772400" cy="630237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Ejemplo:  “L. S. Clothiers”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00138"/>
            <a:ext cx="7772400" cy="513873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Conclusión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La recomendación del consejo son buenas noticias para “L.S. </a:t>
            </a:r>
            <a:r>
              <a:rPr lang="es-CL" dirty="0" err="1">
                <a:solidFill>
                  <a:schemeClr val="bg1"/>
                </a:solidFill>
                <a:effectLst/>
              </a:rPr>
              <a:t>Clothiers</a:t>
            </a:r>
            <a:r>
              <a:rPr lang="es-CL" dirty="0">
                <a:solidFill>
                  <a:schemeClr val="bg1"/>
                </a:solidFill>
                <a:effectLst/>
              </a:rPr>
              <a:t>”, pues la probabilidad a posteriori de que el municipio aprobará la construcción cambio a 0,34 cuando inicialmente (a priori) se creía que la probabilidad era de 0,70.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Método Tabular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8075"/>
            <a:ext cx="7772400" cy="4643438"/>
          </a:xfrm>
        </p:spPr>
        <p:txBody>
          <a:bodyPr/>
          <a:lstStyle/>
          <a:p>
            <a:r>
              <a:rPr lang="es-CL" b="1" u="sng" dirty="0">
                <a:solidFill>
                  <a:schemeClr val="bg1"/>
                </a:solidFill>
                <a:effectLst/>
              </a:rPr>
              <a:t>Paso 1</a:t>
            </a:r>
            <a:r>
              <a:rPr lang="es-CL" dirty="0">
                <a:solidFill>
                  <a:schemeClr val="bg1"/>
                </a:solidFill>
                <a:effectLst/>
              </a:rPr>
              <a:t>: Preparar las siguientes tres columnas: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pPr lvl="1"/>
            <a:r>
              <a:rPr lang="es-CL" i="1" u="sng" dirty="0">
                <a:solidFill>
                  <a:schemeClr val="bg1"/>
                </a:solidFill>
                <a:effectLst/>
              </a:rPr>
              <a:t>Columna 1</a:t>
            </a:r>
            <a:r>
              <a:rPr lang="es-CL" dirty="0">
                <a:solidFill>
                  <a:schemeClr val="bg1"/>
                </a:solidFill>
                <a:effectLst/>
              </a:rPr>
              <a:t>: Para los eventos mutuamente excluyentes </a:t>
            </a:r>
            <a:r>
              <a:rPr lang="es-CL" i="1" dirty="0" err="1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CL" i="1" baseline="-25000" dirty="0" err="1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L" dirty="0">
                <a:solidFill>
                  <a:schemeClr val="bg1"/>
                </a:solidFill>
                <a:effectLst/>
              </a:rPr>
              <a:t> de los que quiere obtener la probabilidad a posteriori.</a:t>
            </a:r>
          </a:p>
          <a:p>
            <a:pPr lvl="1"/>
            <a:endParaRPr lang="es-CL" dirty="0">
              <a:solidFill>
                <a:schemeClr val="bg1"/>
              </a:solidFill>
              <a:effectLst/>
            </a:endParaRPr>
          </a:p>
          <a:p>
            <a:pPr lvl="1"/>
            <a:r>
              <a:rPr lang="es-CL" i="1" u="sng" dirty="0">
                <a:solidFill>
                  <a:schemeClr val="bg1"/>
                </a:solidFill>
                <a:effectLst/>
              </a:rPr>
              <a:t>Columna 2</a:t>
            </a:r>
            <a:r>
              <a:rPr lang="es-CL" dirty="0">
                <a:solidFill>
                  <a:schemeClr val="bg1"/>
                </a:solidFill>
                <a:effectLst/>
              </a:rPr>
              <a:t>: Para las probabilidades a priori Pr(</a:t>
            </a:r>
            <a:r>
              <a:rPr lang="es-CL" i="1" dirty="0" err="1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CL" i="1" baseline="-25000" dirty="0" err="1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L" dirty="0">
                <a:solidFill>
                  <a:schemeClr val="bg1"/>
                </a:solidFill>
                <a:effectLst/>
              </a:rPr>
              <a:t>) de los eventos.</a:t>
            </a:r>
          </a:p>
          <a:p>
            <a:pPr lvl="1"/>
            <a:endParaRPr lang="es-CL" dirty="0">
              <a:solidFill>
                <a:schemeClr val="bg1"/>
              </a:solidFill>
              <a:effectLst/>
            </a:endParaRPr>
          </a:p>
          <a:p>
            <a:pPr lvl="1"/>
            <a:r>
              <a:rPr lang="es-CL" i="1" u="sng" dirty="0">
                <a:solidFill>
                  <a:schemeClr val="bg1"/>
                </a:solidFill>
                <a:effectLst/>
              </a:rPr>
              <a:t>Columna 3</a:t>
            </a:r>
            <a:r>
              <a:rPr lang="es-CL" dirty="0">
                <a:solidFill>
                  <a:schemeClr val="bg1"/>
                </a:solidFill>
                <a:effectLst/>
              </a:rPr>
              <a:t>: Para las probabilidades condicionales Pr(</a:t>
            </a:r>
            <a:r>
              <a:rPr lang="es-CL" i="1" dirty="0" err="1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s-CL" dirty="0" err="1">
                <a:solidFill>
                  <a:schemeClr val="bg1"/>
                </a:solidFill>
                <a:effectLst/>
              </a:rPr>
              <a:t>|</a:t>
            </a:r>
            <a:r>
              <a:rPr lang="es-CL" i="1" dirty="0" err="1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s-CL" i="1" baseline="-25000" dirty="0" err="1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CL" dirty="0">
                <a:solidFill>
                  <a:schemeClr val="bg1"/>
                </a:solidFill>
                <a:effectLst/>
              </a:rPr>
              <a:t>) de la nueva información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b="1" u="sng" dirty="0">
                <a:solidFill>
                  <a:schemeClr val="bg1"/>
                </a:solidFill>
                <a:effectLst/>
              </a:rPr>
              <a:t>dado</a:t>
            </a:r>
            <a:r>
              <a:rPr lang="es-CL" dirty="0">
                <a:solidFill>
                  <a:schemeClr val="bg1"/>
                </a:solidFill>
                <a:effectLst/>
              </a:rPr>
              <a:t> cada evento.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21023" y="1669023"/>
            <a:ext cx="8832370" cy="2862636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Método Tabular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111" y="1400734"/>
            <a:ext cx="8783077" cy="4643438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s-CL" sz="1900" dirty="0"/>
          </a:p>
          <a:p>
            <a:pPr>
              <a:buFont typeface="Monotype Sorts" pitchFamily="2" charset="2"/>
              <a:buNone/>
            </a:pPr>
            <a:r>
              <a:rPr lang="es-CL" sz="1900" dirty="0"/>
              <a:t>	(1)		 (2)		 (3)		   (4)		    (5)</a:t>
            </a:r>
          </a:p>
          <a:p>
            <a:pPr>
              <a:buNone/>
            </a:pPr>
            <a:r>
              <a:rPr lang="es-CL" sz="1900" dirty="0"/>
              <a:t>                    Probabilidades     </a:t>
            </a:r>
            <a:r>
              <a:rPr lang="es-CL" sz="1900" dirty="0" err="1"/>
              <a:t>Probabilidades</a:t>
            </a:r>
            <a:endParaRPr lang="es-CL" sz="1900" dirty="0"/>
          </a:p>
          <a:p>
            <a:pPr>
              <a:buFont typeface="Monotype Sorts" pitchFamily="2" charset="2"/>
              <a:buNone/>
            </a:pPr>
            <a:r>
              <a:rPr lang="es-CL" sz="1900" dirty="0"/>
              <a:t>Eventos            A Priori            Condicionales</a:t>
            </a:r>
          </a:p>
          <a:p>
            <a:pPr>
              <a:buFont typeface="Monotype Sorts" pitchFamily="2" charset="2"/>
              <a:buNone/>
            </a:pPr>
            <a:r>
              <a:rPr lang="es-CL" sz="1900" i="1" dirty="0"/>
              <a:t>	</a:t>
            </a:r>
            <a:r>
              <a:rPr lang="es-CL" sz="1900" i="1" dirty="0" err="1"/>
              <a:t>A</a:t>
            </a:r>
            <a:r>
              <a:rPr lang="es-CL" sz="1900" i="1" baseline="-25000" dirty="0" err="1"/>
              <a:t>i</a:t>
            </a:r>
            <a:r>
              <a:rPr lang="es-CL" sz="1900" i="1" dirty="0"/>
              <a:t>		</a:t>
            </a:r>
            <a:r>
              <a:rPr lang="es-CL" sz="1900" dirty="0"/>
              <a:t>Pr(</a:t>
            </a:r>
            <a:r>
              <a:rPr lang="es-CL" sz="1900" i="1" dirty="0" err="1"/>
              <a:t>A</a:t>
            </a:r>
            <a:r>
              <a:rPr lang="es-CL" sz="1900" i="1" baseline="-25000" dirty="0" err="1"/>
              <a:t>i</a:t>
            </a:r>
            <a:r>
              <a:rPr lang="es-CL" sz="1900" dirty="0"/>
              <a:t>)	            Pr(</a:t>
            </a:r>
            <a:r>
              <a:rPr lang="es-CL" sz="1900" i="1" dirty="0" err="1"/>
              <a:t>B</a:t>
            </a:r>
            <a:r>
              <a:rPr lang="es-CL" sz="1900" dirty="0" err="1"/>
              <a:t>|</a:t>
            </a:r>
            <a:r>
              <a:rPr lang="es-CL" sz="1900" i="1" dirty="0" err="1"/>
              <a:t>A</a:t>
            </a:r>
            <a:r>
              <a:rPr lang="es-CL" sz="1900" i="1" baseline="-25000" dirty="0" err="1"/>
              <a:t>i</a:t>
            </a:r>
            <a:r>
              <a:rPr lang="es-CL" sz="1900" dirty="0"/>
              <a:t>) </a:t>
            </a:r>
          </a:p>
          <a:p>
            <a:pPr>
              <a:buFont typeface="Monotype Sorts" pitchFamily="2" charset="2"/>
              <a:buNone/>
            </a:pPr>
            <a:endParaRPr lang="es-CL" sz="900" i="1" dirty="0"/>
          </a:p>
          <a:p>
            <a:pPr>
              <a:buNone/>
            </a:pPr>
            <a:r>
              <a:rPr lang="es-CL" sz="1900" i="1" dirty="0"/>
              <a:t>Aceptar (A</a:t>
            </a:r>
            <a:r>
              <a:rPr lang="es-CL" sz="1900" i="1" baseline="-25000" dirty="0"/>
              <a:t>1</a:t>
            </a:r>
            <a:r>
              <a:rPr lang="es-CL" sz="1900" i="1" dirty="0"/>
              <a:t>) </a:t>
            </a:r>
            <a:r>
              <a:rPr lang="es-CL" sz="1900" dirty="0"/>
              <a:t>	  0,7		    0,2</a:t>
            </a:r>
          </a:p>
          <a:p>
            <a:pPr>
              <a:buFont typeface="Monotype Sorts" pitchFamily="2" charset="2"/>
              <a:buNone/>
            </a:pPr>
            <a:r>
              <a:rPr lang="es-CL" sz="1900" i="1" dirty="0"/>
              <a:t>Rechazar (A</a:t>
            </a:r>
            <a:r>
              <a:rPr lang="es-CL" sz="1900" i="1" baseline="-25000" dirty="0"/>
              <a:t>2</a:t>
            </a:r>
            <a:r>
              <a:rPr lang="es-CL" sz="1900" i="1" dirty="0"/>
              <a:t>)	  </a:t>
            </a:r>
            <a:r>
              <a:rPr lang="es-CL" sz="1900" u="sng" dirty="0"/>
              <a:t>0,3</a:t>
            </a:r>
            <a:r>
              <a:rPr lang="es-CL" sz="1900" dirty="0"/>
              <a:t>		    0,9</a:t>
            </a:r>
            <a:endParaRPr lang="es-CL" sz="1900" u="sng" dirty="0"/>
          </a:p>
          <a:p>
            <a:pPr>
              <a:buFont typeface="Monotype Sorts" pitchFamily="2" charset="2"/>
              <a:buNone/>
            </a:pPr>
            <a:r>
              <a:rPr lang="es-CL" sz="19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	  1,0</a:t>
            </a:r>
            <a:endParaRPr lang="es-CL" sz="190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>
            <a:off x="267073" y="3254188"/>
            <a:ext cx="856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Método Tabular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8075"/>
            <a:ext cx="7772400" cy="4643438"/>
          </a:xfrm>
        </p:spPr>
        <p:txBody>
          <a:bodyPr/>
          <a:lstStyle/>
          <a:p>
            <a:r>
              <a:rPr lang="es-CL" b="1" u="sng" dirty="0">
                <a:solidFill>
                  <a:schemeClr val="bg1"/>
                </a:solidFill>
                <a:effectLst/>
              </a:rPr>
              <a:t>Paso 2</a:t>
            </a:r>
            <a:r>
              <a:rPr lang="es-CL" dirty="0">
                <a:solidFill>
                  <a:schemeClr val="bg1"/>
                </a:solidFill>
                <a:effectLst/>
              </a:rPr>
              <a:t>: en la columna 4, calcular las probabilidades conjuntas para cada evento y la nueva información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s-CL" dirty="0">
                <a:solidFill>
                  <a:schemeClr val="bg1"/>
                </a:solidFill>
                <a:effectLst/>
              </a:rPr>
              <a:t> usando la ley de multiplicación.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Multiplicar las probabilidades a priori en la columna 2 por la correspondientes probabilidad condicional en la columna 3, es decir:</a:t>
            </a:r>
          </a:p>
          <a:p>
            <a:pPr lvl="1"/>
            <a:endParaRPr lang="es-CL" dirty="0">
              <a:solidFill>
                <a:schemeClr val="bg1"/>
              </a:solidFill>
              <a:effectLst/>
            </a:endParaRPr>
          </a:p>
          <a:p>
            <a:pPr lvl="1" algn="ctr">
              <a:buNone/>
            </a:pPr>
            <a:r>
              <a:rPr lang="es-CL" sz="2200" dirty="0">
                <a:solidFill>
                  <a:schemeClr val="bg1"/>
                </a:solidFill>
                <a:effectLst/>
              </a:rPr>
              <a:t>Pr(</a:t>
            </a:r>
            <a:r>
              <a:rPr lang="es-CL" sz="2200" i="1" dirty="0" err="1">
                <a:solidFill>
                  <a:schemeClr val="bg1"/>
                </a:solidFill>
                <a:effectLst/>
              </a:rPr>
              <a:t>A</a:t>
            </a:r>
            <a:r>
              <a:rPr lang="es-CL" sz="2200" i="1" baseline="-25000" dirty="0" err="1">
                <a:solidFill>
                  <a:schemeClr val="bg1"/>
                </a:solidFill>
                <a:effectLst/>
              </a:rPr>
              <a:t>i</a:t>
            </a:r>
            <a:r>
              <a:rPr lang="es-CL" sz="2200" i="1" baseline="-25000" dirty="0">
                <a:solidFill>
                  <a:schemeClr val="bg1"/>
                </a:solidFill>
                <a:effectLst/>
              </a:rPr>
              <a:t> </a:t>
            </a:r>
            <a:r>
              <a:rPr lang="es-CL" sz="2200" dirty="0">
                <a:solidFill>
                  <a:schemeClr val="bg1"/>
                </a:solidFill>
                <a:effectLst/>
                <a:latin typeface="MT Extra" pitchFamily="18" charset="2"/>
              </a:rPr>
              <a:t>I</a:t>
            </a:r>
            <a:r>
              <a:rPr lang="es-CL" sz="2200" i="1" dirty="0">
                <a:solidFill>
                  <a:schemeClr val="bg1"/>
                </a:solidFill>
                <a:effectLst/>
              </a:rPr>
              <a:t>B</a:t>
            </a:r>
            <a:r>
              <a:rPr lang="es-CL" sz="2200" dirty="0">
                <a:solidFill>
                  <a:schemeClr val="bg1"/>
                </a:solidFill>
                <a:effectLst/>
              </a:rPr>
              <a:t>) = Pr(</a:t>
            </a:r>
            <a:r>
              <a:rPr lang="es-CL" sz="2200" i="1" dirty="0" err="1">
                <a:solidFill>
                  <a:schemeClr val="bg1"/>
                </a:solidFill>
                <a:effectLst/>
              </a:rPr>
              <a:t>A</a:t>
            </a:r>
            <a:r>
              <a:rPr lang="es-CL" sz="2200" i="1" baseline="-25000" dirty="0" err="1">
                <a:solidFill>
                  <a:schemeClr val="bg1"/>
                </a:solidFill>
                <a:effectLst/>
              </a:rPr>
              <a:t>i</a:t>
            </a:r>
            <a:r>
              <a:rPr lang="es-CL" sz="2200" dirty="0">
                <a:solidFill>
                  <a:schemeClr val="bg1"/>
                </a:solidFill>
                <a:effectLst/>
              </a:rPr>
              <a:t>)</a:t>
            </a:r>
            <a:r>
              <a:rPr lang="es-CL" sz="1000" dirty="0">
                <a:solidFill>
                  <a:schemeClr val="bg1"/>
                </a:solidFill>
                <a:effectLst/>
              </a:rPr>
              <a:t> </a:t>
            </a:r>
            <a:r>
              <a:rPr lang="es-CL" sz="2200" dirty="0">
                <a:solidFill>
                  <a:schemeClr val="bg1"/>
                </a:solidFill>
                <a:effectLst/>
              </a:rPr>
              <a:t>∙</a:t>
            </a:r>
            <a:r>
              <a:rPr lang="es-CL" sz="1000" dirty="0">
                <a:solidFill>
                  <a:schemeClr val="bg1"/>
                </a:solidFill>
                <a:effectLst/>
              </a:rPr>
              <a:t> </a:t>
            </a:r>
            <a:r>
              <a:rPr lang="es-CL" sz="2200" dirty="0">
                <a:solidFill>
                  <a:schemeClr val="bg1"/>
                </a:solidFill>
                <a:effectLst/>
              </a:rPr>
              <a:t>Pr(</a:t>
            </a:r>
            <a:r>
              <a:rPr lang="es-CL" sz="2200" i="1" dirty="0" err="1">
                <a:solidFill>
                  <a:schemeClr val="bg1"/>
                </a:solidFill>
                <a:effectLst/>
              </a:rPr>
              <a:t>B</a:t>
            </a:r>
            <a:r>
              <a:rPr lang="es-CL" sz="2200" dirty="0" err="1">
                <a:solidFill>
                  <a:schemeClr val="bg1"/>
                </a:solidFill>
                <a:effectLst/>
              </a:rPr>
              <a:t>|</a:t>
            </a:r>
            <a:r>
              <a:rPr lang="es-CL" sz="2200" i="1" dirty="0" err="1">
                <a:solidFill>
                  <a:schemeClr val="bg1"/>
                </a:solidFill>
                <a:effectLst/>
              </a:rPr>
              <a:t>A</a:t>
            </a:r>
            <a:r>
              <a:rPr lang="es-CL" sz="2200" i="1" baseline="-25000" dirty="0" err="1">
                <a:solidFill>
                  <a:schemeClr val="bg1"/>
                </a:solidFill>
                <a:effectLst/>
              </a:rPr>
              <a:t>i</a:t>
            </a:r>
            <a:r>
              <a:rPr lang="es-CL" sz="2200" dirty="0">
                <a:solidFill>
                  <a:schemeClr val="bg1"/>
                </a:solidFill>
                <a:effectLst/>
              </a:rPr>
              <a:t>).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554288" y="2834076"/>
            <a:ext cx="4165600" cy="31496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4775"/>
            <a:ext cx="7772400" cy="70008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“La Inversión de Bradley”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4900"/>
            <a:ext cx="7772400" cy="51006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Bradley ha invertido en dos acciones: “</a:t>
            </a:r>
            <a:r>
              <a:rPr lang="es-CL" dirty="0" err="1">
                <a:solidFill>
                  <a:schemeClr val="bg1"/>
                </a:solidFill>
                <a:effectLst/>
              </a:rPr>
              <a:t>Markley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 err="1">
                <a:solidFill>
                  <a:schemeClr val="bg1"/>
                </a:solidFill>
                <a:effectLst/>
              </a:rPr>
              <a:t>Oil</a:t>
            </a:r>
            <a:r>
              <a:rPr lang="es-CL" dirty="0">
                <a:solidFill>
                  <a:schemeClr val="bg1"/>
                </a:solidFill>
                <a:effectLst/>
              </a:rPr>
              <a:t>” y “Collins </a:t>
            </a:r>
            <a:r>
              <a:rPr lang="es-CL" dirty="0" err="1">
                <a:solidFill>
                  <a:schemeClr val="bg1"/>
                </a:solidFill>
                <a:effectLst/>
              </a:rPr>
              <a:t>Mining</a:t>
            </a:r>
            <a:r>
              <a:rPr lang="es-CL" dirty="0">
                <a:solidFill>
                  <a:schemeClr val="bg1"/>
                </a:solidFill>
                <a:effectLst/>
              </a:rPr>
              <a:t>”.  Bradley ha determinado que los posibles resultados de estas inversiones a tres meses en el futuro son las que siguen:</a:t>
            </a:r>
          </a:p>
          <a:p>
            <a:pPr>
              <a:buFont typeface="Monotype Sorts" pitchFamily="2" charset="2"/>
              <a:buNone/>
            </a:pPr>
            <a:endParaRPr lang="es-CL" sz="800" dirty="0"/>
          </a:p>
          <a:p>
            <a:pPr>
              <a:buFont typeface="Monotype Sorts" pitchFamily="2" charset="2"/>
              <a:buNone/>
            </a:pPr>
            <a:r>
              <a:rPr lang="es-CL" dirty="0"/>
              <a:t>			    Ganancia o Pérdida de la</a:t>
            </a:r>
          </a:p>
          <a:p>
            <a:pPr>
              <a:buFont typeface="Monotype Sorts" pitchFamily="2" charset="2"/>
              <a:buNone/>
            </a:pPr>
            <a:r>
              <a:rPr lang="es-CL" dirty="0"/>
              <a:t>			  Inversión a 3 meses (miles $)</a:t>
            </a:r>
          </a:p>
          <a:p>
            <a:pPr>
              <a:buFont typeface="Monotype Sorts" pitchFamily="2" charset="2"/>
              <a:buNone/>
            </a:pPr>
            <a:r>
              <a:rPr lang="es-CL" dirty="0"/>
              <a:t>			 </a:t>
            </a:r>
            <a:r>
              <a:rPr lang="es-CL" u="sng" dirty="0" err="1"/>
              <a:t>Markley</a:t>
            </a:r>
            <a:r>
              <a:rPr lang="es-CL" u="sng" dirty="0"/>
              <a:t> </a:t>
            </a:r>
            <a:r>
              <a:rPr lang="es-CL" u="sng" dirty="0" err="1"/>
              <a:t>Oil</a:t>
            </a:r>
            <a:r>
              <a:rPr lang="es-CL" u="sng" dirty="0"/>
              <a:t>	</a:t>
            </a:r>
            <a:r>
              <a:rPr lang="es-CL" dirty="0"/>
              <a:t>  </a:t>
            </a:r>
            <a:r>
              <a:rPr lang="es-CL" u="sng" dirty="0"/>
              <a:t>Collins </a:t>
            </a:r>
            <a:r>
              <a:rPr lang="es-CL" u="sng" dirty="0" err="1"/>
              <a:t>Mining</a:t>
            </a:r>
            <a:endParaRPr lang="es-CL" u="sng" dirty="0"/>
          </a:p>
          <a:p>
            <a:pPr>
              <a:buFont typeface="Monotype Sorts" pitchFamily="2" charset="2"/>
              <a:buNone/>
            </a:pPr>
            <a:r>
              <a:rPr lang="es-CL" dirty="0"/>
              <a:t>				10		  8</a:t>
            </a:r>
          </a:p>
          <a:p>
            <a:pPr>
              <a:buFont typeface="Monotype Sorts" pitchFamily="2" charset="2"/>
              <a:buNone/>
            </a:pPr>
            <a:r>
              <a:rPr lang="es-CL" dirty="0"/>
              <a:t>				  5		 -2</a:t>
            </a:r>
          </a:p>
          <a:p>
            <a:pPr>
              <a:buFont typeface="Monotype Sorts" pitchFamily="2" charset="2"/>
              <a:buNone/>
            </a:pPr>
            <a:r>
              <a:rPr lang="es-CL" dirty="0"/>
              <a:t>				  0</a:t>
            </a:r>
          </a:p>
          <a:p>
            <a:pPr>
              <a:buFont typeface="Monotype Sorts" pitchFamily="2" charset="2"/>
              <a:buNone/>
            </a:pPr>
            <a:r>
              <a:rPr lang="es-CL" dirty="0"/>
              <a:t>			           -20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21023" y="1669023"/>
            <a:ext cx="8832370" cy="2862636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Método Tabular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111" y="1400734"/>
            <a:ext cx="8783077" cy="4643438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s-CL" sz="1900" dirty="0"/>
          </a:p>
          <a:p>
            <a:pPr>
              <a:buFont typeface="Monotype Sorts" pitchFamily="2" charset="2"/>
              <a:buNone/>
            </a:pPr>
            <a:r>
              <a:rPr lang="es-CL" sz="1900" dirty="0"/>
              <a:t>	(1)		 (2)		 (3)		   (4)		    (5)</a:t>
            </a:r>
          </a:p>
          <a:p>
            <a:pPr>
              <a:buNone/>
            </a:pPr>
            <a:r>
              <a:rPr lang="es-CL" sz="1900" dirty="0"/>
              <a:t>                    Probabilidades     </a:t>
            </a:r>
            <a:r>
              <a:rPr lang="es-CL" sz="1900" dirty="0" err="1"/>
              <a:t>Probabilidades</a:t>
            </a:r>
            <a:r>
              <a:rPr lang="es-CL" sz="1900" dirty="0"/>
              <a:t>     </a:t>
            </a:r>
            <a:r>
              <a:rPr lang="es-CL" sz="1900" dirty="0" err="1"/>
              <a:t>Probabilidades</a:t>
            </a:r>
            <a:endParaRPr lang="es-CL" sz="1900" dirty="0"/>
          </a:p>
          <a:p>
            <a:pPr>
              <a:buFont typeface="Monotype Sorts" pitchFamily="2" charset="2"/>
              <a:buNone/>
            </a:pPr>
            <a:r>
              <a:rPr lang="es-CL" sz="1900" dirty="0"/>
              <a:t>Eventos            A Priori            Condicionales          Conjuntas</a:t>
            </a:r>
          </a:p>
          <a:p>
            <a:pPr>
              <a:buFont typeface="Monotype Sorts" pitchFamily="2" charset="2"/>
              <a:buNone/>
            </a:pPr>
            <a:r>
              <a:rPr lang="es-CL" sz="1900" i="1" dirty="0"/>
              <a:t>	</a:t>
            </a:r>
            <a:r>
              <a:rPr lang="es-CL" sz="1900" i="1" dirty="0" err="1"/>
              <a:t>A</a:t>
            </a:r>
            <a:r>
              <a:rPr lang="es-CL" sz="1900" i="1" baseline="-25000" dirty="0" err="1"/>
              <a:t>i</a:t>
            </a:r>
            <a:r>
              <a:rPr lang="es-CL" sz="1900" i="1" dirty="0"/>
              <a:t>		</a:t>
            </a:r>
            <a:r>
              <a:rPr lang="es-CL" sz="1900" dirty="0"/>
              <a:t>Pr(</a:t>
            </a:r>
            <a:r>
              <a:rPr lang="es-CL" sz="1900" i="1" dirty="0" err="1"/>
              <a:t>A</a:t>
            </a:r>
            <a:r>
              <a:rPr lang="es-CL" sz="1900" i="1" baseline="-25000" dirty="0" err="1"/>
              <a:t>i</a:t>
            </a:r>
            <a:r>
              <a:rPr lang="es-CL" sz="1900" dirty="0"/>
              <a:t>)	            Pr(</a:t>
            </a:r>
            <a:r>
              <a:rPr lang="es-CL" sz="1900" i="1" dirty="0" err="1"/>
              <a:t>B</a:t>
            </a:r>
            <a:r>
              <a:rPr lang="es-CL" sz="1900" dirty="0" err="1"/>
              <a:t>|</a:t>
            </a:r>
            <a:r>
              <a:rPr lang="es-CL" sz="1900" i="1" dirty="0" err="1"/>
              <a:t>A</a:t>
            </a:r>
            <a:r>
              <a:rPr lang="es-CL" sz="1900" i="1" baseline="-25000" dirty="0" err="1"/>
              <a:t>i</a:t>
            </a:r>
            <a:r>
              <a:rPr lang="es-CL" sz="1900" dirty="0"/>
              <a:t>)	             Pr(</a:t>
            </a:r>
            <a:r>
              <a:rPr lang="es-CL" sz="1900" i="1" dirty="0" err="1"/>
              <a:t>A</a:t>
            </a:r>
            <a:r>
              <a:rPr lang="es-CL" sz="1900" i="1" baseline="-25000" dirty="0" err="1"/>
              <a:t>i</a:t>
            </a:r>
            <a:r>
              <a:rPr lang="es-CL" sz="1900" i="1" baseline="-25000" dirty="0"/>
              <a:t> </a:t>
            </a:r>
            <a:r>
              <a:rPr lang="es-CL" sz="1900" dirty="0">
                <a:latin typeface="MT Extra" pitchFamily="18" charset="2"/>
              </a:rPr>
              <a:t>I </a:t>
            </a:r>
            <a:r>
              <a:rPr lang="es-CL" sz="1900" i="1" dirty="0"/>
              <a:t>B</a:t>
            </a:r>
            <a:r>
              <a:rPr lang="es-CL" sz="1900" dirty="0"/>
              <a:t>) </a:t>
            </a:r>
          </a:p>
          <a:p>
            <a:pPr>
              <a:buFont typeface="Monotype Sorts" pitchFamily="2" charset="2"/>
              <a:buNone/>
            </a:pPr>
            <a:endParaRPr lang="es-CL" sz="900" i="1" dirty="0"/>
          </a:p>
          <a:p>
            <a:pPr>
              <a:buNone/>
            </a:pPr>
            <a:r>
              <a:rPr lang="es-CL" sz="1900" i="1" dirty="0"/>
              <a:t>Aceptar (A</a:t>
            </a:r>
            <a:r>
              <a:rPr lang="es-CL" sz="1900" i="1" baseline="-25000" dirty="0"/>
              <a:t>1</a:t>
            </a:r>
            <a:r>
              <a:rPr lang="es-CL" sz="1900" i="1" dirty="0"/>
              <a:t>) </a:t>
            </a:r>
            <a:r>
              <a:rPr lang="es-CL" sz="1900" dirty="0"/>
              <a:t>	  0,7		    0,2		    0,14</a:t>
            </a:r>
          </a:p>
          <a:p>
            <a:pPr>
              <a:buNone/>
            </a:pPr>
            <a:r>
              <a:rPr lang="es-CL" sz="1900" i="1" dirty="0"/>
              <a:t>Rechazar (A</a:t>
            </a:r>
            <a:r>
              <a:rPr lang="es-CL" sz="1900" i="1" baseline="-25000" dirty="0"/>
              <a:t>2</a:t>
            </a:r>
            <a:r>
              <a:rPr lang="es-CL" sz="1900" i="1" dirty="0"/>
              <a:t>)	  </a:t>
            </a:r>
            <a:r>
              <a:rPr lang="es-CL" sz="1900" u="sng" dirty="0"/>
              <a:t>0,3</a:t>
            </a:r>
            <a:r>
              <a:rPr lang="es-CL" sz="1900" dirty="0"/>
              <a:t>		    0,9		    0,27</a:t>
            </a:r>
            <a:endParaRPr lang="es-CL" sz="1900" u="sng" dirty="0"/>
          </a:p>
          <a:p>
            <a:pPr>
              <a:buFont typeface="Monotype Sorts" pitchFamily="2" charset="2"/>
              <a:buNone/>
            </a:pPr>
            <a:r>
              <a:rPr lang="es-CL" sz="19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	  1,0</a:t>
            </a:r>
            <a:endParaRPr lang="es-CL" sz="190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>
            <a:off x="267073" y="3254188"/>
            <a:ext cx="856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Método Tabular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8075"/>
            <a:ext cx="7772400" cy="4643438"/>
          </a:xfrm>
        </p:spPr>
        <p:txBody>
          <a:bodyPr/>
          <a:lstStyle/>
          <a:p>
            <a:r>
              <a:rPr lang="es-CL" b="1" u="sng" dirty="0">
                <a:solidFill>
                  <a:schemeClr val="bg1"/>
                </a:solidFill>
                <a:effectLst/>
              </a:rPr>
              <a:t>Paso 3</a:t>
            </a:r>
            <a:r>
              <a:rPr lang="es-CL" dirty="0">
                <a:solidFill>
                  <a:schemeClr val="bg1"/>
                </a:solidFill>
                <a:effectLst/>
              </a:rPr>
              <a:t>: Sumar las probabilidades conjuntas en la columna 4. La suma es la probabilidad de la nueva información Pr(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s-CL" dirty="0">
                <a:solidFill>
                  <a:schemeClr val="bg1"/>
                </a:solidFill>
                <a:effectLst/>
              </a:rPr>
              <a:t>).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Podemos ver que hay una probabilidad de 0,14 de que el municipio apruebe la construcción y una negativa </a:t>
            </a:r>
            <a:r>
              <a:rPr lang="es-CL" dirty="0" err="1">
                <a:solidFill>
                  <a:schemeClr val="bg1"/>
                </a:solidFill>
                <a:effectLst/>
              </a:rPr>
              <a:t>recomendadicón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Hay una probabilidad de 0,27 de que el municipio rechace la construcción y una negativa recomendación.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La suma de 0,14 y 0,27 muestra una probabilidad total de 0,41 de que exista una negativa recomendación.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21023" y="1669023"/>
            <a:ext cx="8832370" cy="2862636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Método Tabular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111" y="1400734"/>
            <a:ext cx="8783077" cy="4643438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s-CL" sz="1900" dirty="0"/>
          </a:p>
          <a:p>
            <a:pPr>
              <a:buFont typeface="Monotype Sorts" pitchFamily="2" charset="2"/>
              <a:buNone/>
            </a:pPr>
            <a:r>
              <a:rPr lang="es-CL" sz="1900" dirty="0"/>
              <a:t>	(1)		 (2)		 (3)		   (4)		    (5)</a:t>
            </a:r>
          </a:p>
          <a:p>
            <a:pPr>
              <a:buNone/>
            </a:pPr>
            <a:r>
              <a:rPr lang="es-CL" sz="1900" dirty="0"/>
              <a:t>                    Probabilidades     </a:t>
            </a:r>
            <a:r>
              <a:rPr lang="es-CL" sz="1900" dirty="0" err="1"/>
              <a:t>Probabilidades</a:t>
            </a:r>
            <a:r>
              <a:rPr lang="es-CL" sz="1900" dirty="0"/>
              <a:t>     </a:t>
            </a:r>
            <a:r>
              <a:rPr lang="es-CL" sz="1900" dirty="0" err="1"/>
              <a:t>Probabilidades</a:t>
            </a:r>
            <a:endParaRPr lang="es-CL" sz="1900" dirty="0"/>
          </a:p>
          <a:p>
            <a:pPr>
              <a:buFont typeface="Monotype Sorts" pitchFamily="2" charset="2"/>
              <a:buNone/>
            </a:pPr>
            <a:r>
              <a:rPr lang="es-CL" sz="1900" dirty="0"/>
              <a:t>Eventos            A Priori            Condicionales          Conjuntas</a:t>
            </a:r>
          </a:p>
          <a:p>
            <a:pPr>
              <a:buFont typeface="Monotype Sorts" pitchFamily="2" charset="2"/>
              <a:buNone/>
            </a:pPr>
            <a:r>
              <a:rPr lang="es-CL" sz="1900" i="1" dirty="0"/>
              <a:t>	</a:t>
            </a:r>
            <a:r>
              <a:rPr lang="es-CL" sz="1900" i="1" dirty="0" err="1"/>
              <a:t>A</a:t>
            </a:r>
            <a:r>
              <a:rPr lang="es-CL" sz="1900" i="1" baseline="-25000" dirty="0" err="1"/>
              <a:t>i</a:t>
            </a:r>
            <a:r>
              <a:rPr lang="es-CL" sz="1900" i="1" dirty="0"/>
              <a:t>		</a:t>
            </a:r>
            <a:r>
              <a:rPr lang="es-CL" sz="1900" dirty="0"/>
              <a:t>Pr(</a:t>
            </a:r>
            <a:r>
              <a:rPr lang="es-CL" sz="1900" i="1" dirty="0" err="1"/>
              <a:t>A</a:t>
            </a:r>
            <a:r>
              <a:rPr lang="es-CL" sz="1900" i="1" baseline="-25000" dirty="0" err="1"/>
              <a:t>i</a:t>
            </a:r>
            <a:r>
              <a:rPr lang="es-CL" sz="1900" dirty="0"/>
              <a:t>)	            Pr(</a:t>
            </a:r>
            <a:r>
              <a:rPr lang="es-CL" sz="1900" i="1" dirty="0" err="1"/>
              <a:t>B</a:t>
            </a:r>
            <a:r>
              <a:rPr lang="es-CL" sz="1900" dirty="0" err="1"/>
              <a:t>|</a:t>
            </a:r>
            <a:r>
              <a:rPr lang="es-CL" sz="1900" i="1" dirty="0" err="1"/>
              <a:t>A</a:t>
            </a:r>
            <a:r>
              <a:rPr lang="es-CL" sz="1900" i="1" baseline="-25000" dirty="0" err="1"/>
              <a:t>i</a:t>
            </a:r>
            <a:r>
              <a:rPr lang="es-CL" sz="1900" dirty="0"/>
              <a:t>)	             Pr(</a:t>
            </a:r>
            <a:r>
              <a:rPr lang="es-CL" sz="1900" i="1" dirty="0" err="1"/>
              <a:t>A</a:t>
            </a:r>
            <a:r>
              <a:rPr lang="es-CL" sz="1900" i="1" baseline="-25000" dirty="0" err="1"/>
              <a:t>i</a:t>
            </a:r>
            <a:r>
              <a:rPr lang="es-CL" sz="1900" i="1" baseline="-25000" dirty="0"/>
              <a:t> </a:t>
            </a:r>
            <a:r>
              <a:rPr lang="es-CL" sz="1900" dirty="0">
                <a:latin typeface="MT Extra" pitchFamily="18" charset="2"/>
              </a:rPr>
              <a:t>I </a:t>
            </a:r>
            <a:r>
              <a:rPr lang="es-CL" sz="1900" i="1" dirty="0"/>
              <a:t>B</a:t>
            </a:r>
            <a:r>
              <a:rPr lang="es-CL" sz="1900" dirty="0"/>
              <a:t>)</a:t>
            </a:r>
          </a:p>
          <a:p>
            <a:pPr>
              <a:buFont typeface="Monotype Sorts" pitchFamily="2" charset="2"/>
              <a:buNone/>
            </a:pPr>
            <a:endParaRPr lang="es-CL" sz="900" i="1" dirty="0"/>
          </a:p>
          <a:p>
            <a:pPr>
              <a:buNone/>
            </a:pPr>
            <a:r>
              <a:rPr lang="es-CL" sz="1900" i="1" dirty="0"/>
              <a:t>Aceptar (A</a:t>
            </a:r>
            <a:r>
              <a:rPr lang="es-CL" sz="1900" i="1" baseline="-25000" dirty="0"/>
              <a:t>1</a:t>
            </a:r>
            <a:r>
              <a:rPr lang="es-CL" sz="1900" i="1" dirty="0"/>
              <a:t>) </a:t>
            </a:r>
            <a:r>
              <a:rPr lang="es-CL" sz="1900" dirty="0"/>
              <a:t>	  0,7 		    0,2		    0,14</a:t>
            </a:r>
          </a:p>
          <a:p>
            <a:pPr>
              <a:buNone/>
            </a:pPr>
            <a:r>
              <a:rPr lang="es-CL" sz="1900" i="1" dirty="0"/>
              <a:t>Rechazar (A</a:t>
            </a:r>
            <a:r>
              <a:rPr lang="es-CL" sz="1900" i="1" baseline="-25000" dirty="0"/>
              <a:t>2</a:t>
            </a:r>
            <a:r>
              <a:rPr lang="es-CL" sz="1900" i="1" dirty="0"/>
              <a:t>)	  </a:t>
            </a:r>
            <a:r>
              <a:rPr lang="es-CL" sz="1900" u="sng" dirty="0"/>
              <a:t>0,3</a:t>
            </a:r>
            <a:r>
              <a:rPr lang="es-CL" sz="1900" dirty="0"/>
              <a:t>		    0,9		    </a:t>
            </a:r>
            <a:r>
              <a:rPr lang="es-CL" sz="1900" u="sng" dirty="0"/>
              <a:t>0,27</a:t>
            </a:r>
          </a:p>
          <a:p>
            <a:pPr>
              <a:buFont typeface="Monotype Sorts" pitchFamily="2" charset="2"/>
              <a:buNone/>
            </a:pPr>
            <a:r>
              <a:rPr lang="es-CL" sz="19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	  1,0			      Pr(</a:t>
            </a:r>
            <a:r>
              <a:rPr lang="es-CL" sz="19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es-CL" sz="19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= 0,41</a:t>
            </a:r>
            <a:endParaRPr lang="es-CL" sz="190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>
            <a:off x="267073" y="3254188"/>
            <a:ext cx="856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7947025" cy="4643438"/>
          </a:xfrm>
        </p:spPr>
        <p:txBody>
          <a:bodyPr/>
          <a:lstStyle/>
          <a:p>
            <a:r>
              <a:rPr lang="es-CL" b="1" u="sng" dirty="0">
                <a:solidFill>
                  <a:schemeClr val="bg1"/>
                </a:solidFill>
                <a:effectLst/>
              </a:rPr>
              <a:t>Paso 4</a:t>
            </a:r>
            <a:r>
              <a:rPr lang="es-CL" dirty="0">
                <a:solidFill>
                  <a:schemeClr val="bg1"/>
                </a:solidFill>
                <a:effectLst/>
              </a:rPr>
              <a:t>: En la columna 5, calculamos las probabilidades a posteriori usando la relación básica de probabilidad condicional:</a:t>
            </a:r>
          </a:p>
          <a:p>
            <a:pPr lvl="1"/>
            <a:endParaRPr lang="es-CL" dirty="0">
              <a:solidFill>
                <a:schemeClr val="bg1"/>
              </a:solidFill>
              <a:effectLst/>
            </a:endParaRPr>
          </a:p>
          <a:p>
            <a:pPr lvl="1"/>
            <a:endParaRPr lang="es-CL" dirty="0">
              <a:solidFill>
                <a:schemeClr val="bg1"/>
              </a:solidFill>
              <a:effectLst/>
            </a:endParaRPr>
          </a:p>
          <a:p>
            <a:pPr lvl="1"/>
            <a:endParaRPr lang="es-CL" dirty="0">
              <a:solidFill>
                <a:schemeClr val="bg1"/>
              </a:solidFill>
              <a:effectLst/>
            </a:endParaRP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Note que las probabilidades conjuntas Pr(</a:t>
            </a:r>
            <a:r>
              <a:rPr lang="es-CL" i="1" dirty="0" err="1">
                <a:solidFill>
                  <a:schemeClr val="bg1"/>
                </a:solidFill>
                <a:effectLst/>
              </a:rPr>
              <a:t>A</a:t>
            </a:r>
            <a:r>
              <a:rPr lang="es-CL" i="1" baseline="-25000" dirty="0" err="1">
                <a:solidFill>
                  <a:schemeClr val="bg1"/>
                </a:solidFill>
                <a:effectLst/>
              </a:rPr>
              <a:t>i</a:t>
            </a:r>
            <a:r>
              <a:rPr lang="es-CL" i="1" baseline="-25000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  <a:latin typeface="MT Extra" pitchFamily="18" charset="2"/>
              </a:rPr>
              <a:t>I </a:t>
            </a:r>
            <a:r>
              <a:rPr lang="es-CL" i="1" dirty="0">
                <a:solidFill>
                  <a:schemeClr val="bg1"/>
                </a:solidFill>
                <a:effectLst/>
              </a:rPr>
              <a:t>B</a:t>
            </a:r>
            <a:r>
              <a:rPr lang="es-CL" dirty="0">
                <a:solidFill>
                  <a:schemeClr val="bg1"/>
                </a:solidFill>
                <a:effectLst/>
              </a:rPr>
              <a:t>) están en la columna 4 y que la probabilidad de Pr(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s-CL" dirty="0">
                <a:solidFill>
                  <a:schemeClr val="bg1"/>
                </a:solidFill>
                <a:effectLst/>
              </a:rPr>
              <a:t>) es la suma de la columna 4.</a:t>
            </a:r>
            <a:endParaRPr lang="es-CL" sz="2200" dirty="0">
              <a:solidFill>
                <a:schemeClr val="bg1"/>
              </a:solidFill>
              <a:effectLst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Método Tabular</a:t>
            </a:r>
          </a:p>
        </p:txBody>
      </p:sp>
      <p:graphicFrame>
        <p:nvGraphicFramePr>
          <p:cNvPr id="540677" name="Object 5"/>
          <p:cNvGraphicFramePr>
            <a:graphicFrameLocks noChangeAspect="1"/>
          </p:cNvGraphicFramePr>
          <p:nvPr/>
        </p:nvGraphicFramePr>
        <p:xfrm>
          <a:off x="3145025" y="2363041"/>
          <a:ext cx="284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95" name="Ecuación" r:id="rId4" imgW="1422400" imgH="419100" progId="Equation.3">
                  <p:embed/>
                </p:oleObj>
              </mc:Choice>
              <mc:Fallback>
                <p:oleObj name="Ecuación" r:id="rId4" imgW="1422400" imgH="4191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5025" y="2363041"/>
                        <a:ext cx="2844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21023" y="1669023"/>
            <a:ext cx="8832370" cy="2862636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Método Tabular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111" y="1400734"/>
            <a:ext cx="8783077" cy="4643438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s-CL" sz="1900" dirty="0"/>
          </a:p>
          <a:p>
            <a:pPr>
              <a:buFont typeface="Monotype Sorts" pitchFamily="2" charset="2"/>
              <a:buNone/>
            </a:pPr>
            <a:r>
              <a:rPr lang="es-CL" sz="1900" dirty="0"/>
              <a:t>	(1)		 (2)		 (3)		   (4)		    (5)</a:t>
            </a:r>
          </a:p>
          <a:p>
            <a:pPr>
              <a:buNone/>
            </a:pPr>
            <a:r>
              <a:rPr lang="es-CL" sz="1900" dirty="0"/>
              <a:t>                    Probabilidades     </a:t>
            </a:r>
            <a:r>
              <a:rPr lang="es-CL" sz="1900" dirty="0" err="1"/>
              <a:t>Probabilidades</a:t>
            </a:r>
            <a:r>
              <a:rPr lang="es-CL" sz="1900" dirty="0"/>
              <a:t>     </a:t>
            </a:r>
            <a:r>
              <a:rPr lang="es-CL" sz="1900" dirty="0" err="1"/>
              <a:t>Probabilidades</a:t>
            </a:r>
            <a:r>
              <a:rPr lang="es-CL" sz="1900" dirty="0"/>
              <a:t>     </a:t>
            </a:r>
            <a:r>
              <a:rPr lang="es-CL" sz="1900" dirty="0" err="1"/>
              <a:t>Probabilidades</a:t>
            </a:r>
            <a:endParaRPr lang="es-CL" sz="1900" dirty="0"/>
          </a:p>
          <a:p>
            <a:pPr>
              <a:buFont typeface="Monotype Sorts" pitchFamily="2" charset="2"/>
              <a:buNone/>
            </a:pPr>
            <a:r>
              <a:rPr lang="es-CL" sz="1900" dirty="0"/>
              <a:t>Eventos            A Priori            Condicionales          Conjuntas            A Posteriori</a:t>
            </a:r>
          </a:p>
          <a:p>
            <a:pPr>
              <a:buFont typeface="Monotype Sorts" pitchFamily="2" charset="2"/>
              <a:buNone/>
            </a:pPr>
            <a:r>
              <a:rPr lang="es-CL" sz="1900" i="1" dirty="0"/>
              <a:t>	</a:t>
            </a:r>
            <a:r>
              <a:rPr lang="es-CL" sz="1900" i="1" dirty="0" err="1"/>
              <a:t>A</a:t>
            </a:r>
            <a:r>
              <a:rPr lang="es-CL" sz="1900" i="1" baseline="-25000" dirty="0" err="1"/>
              <a:t>i</a:t>
            </a:r>
            <a:r>
              <a:rPr lang="es-CL" sz="1900" i="1" dirty="0"/>
              <a:t>		</a:t>
            </a:r>
            <a:r>
              <a:rPr lang="es-CL" sz="1900" dirty="0"/>
              <a:t>Pr(</a:t>
            </a:r>
            <a:r>
              <a:rPr lang="es-CL" sz="1900" i="1" dirty="0" err="1"/>
              <a:t>A</a:t>
            </a:r>
            <a:r>
              <a:rPr lang="es-CL" sz="1900" i="1" baseline="-25000" dirty="0" err="1"/>
              <a:t>i</a:t>
            </a:r>
            <a:r>
              <a:rPr lang="es-CL" sz="1900" dirty="0"/>
              <a:t>)	            Pr(</a:t>
            </a:r>
            <a:r>
              <a:rPr lang="es-CL" sz="1900" i="1" dirty="0" err="1"/>
              <a:t>B</a:t>
            </a:r>
            <a:r>
              <a:rPr lang="es-CL" sz="1900" dirty="0" err="1"/>
              <a:t>|</a:t>
            </a:r>
            <a:r>
              <a:rPr lang="es-CL" sz="1900" i="1" dirty="0" err="1"/>
              <a:t>A</a:t>
            </a:r>
            <a:r>
              <a:rPr lang="es-CL" sz="1900" i="1" baseline="-25000" dirty="0" err="1"/>
              <a:t>i</a:t>
            </a:r>
            <a:r>
              <a:rPr lang="es-CL" sz="1900" dirty="0"/>
              <a:t>)	             Pr(</a:t>
            </a:r>
            <a:r>
              <a:rPr lang="es-CL" sz="1900" i="1" dirty="0" err="1"/>
              <a:t>A</a:t>
            </a:r>
            <a:r>
              <a:rPr lang="es-CL" sz="1900" i="1" baseline="-25000" dirty="0" err="1"/>
              <a:t>i</a:t>
            </a:r>
            <a:r>
              <a:rPr lang="es-CL" sz="1900" i="1" baseline="-25000" dirty="0"/>
              <a:t> </a:t>
            </a:r>
            <a:r>
              <a:rPr lang="es-CL" sz="1900" dirty="0">
                <a:latin typeface="MT Extra" pitchFamily="18" charset="2"/>
              </a:rPr>
              <a:t>I </a:t>
            </a:r>
            <a:r>
              <a:rPr lang="es-CL" sz="1900" i="1" dirty="0"/>
              <a:t>B</a:t>
            </a:r>
            <a:r>
              <a:rPr lang="es-CL" sz="1900" dirty="0"/>
              <a:t>)		Pr(</a:t>
            </a:r>
            <a:r>
              <a:rPr lang="es-CL" sz="1900" i="1" dirty="0" err="1"/>
              <a:t>A</a:t>
            </a:r>
            <a:r>
              <a:rPr lang="es-CL" sz="1900" i="1" baseline="-25000" dirty="0" err="1"/>
              <a:t>i</a:t>
            </a:r>
            <a:r>
              <a:rPr lang="es-CL" sz="1900" i="1" dirty="0"/>
              <a:t> </a:t>
            </a:r>
            <a:r>
              <a:rPr lang="es-CL" sz="1900" dirty="0"/>
              <a:t>|</a:t>
            </a:r>
            <a:r>
              <a:rPr lang="es-CL" sz="1900" i="1" dirty="0"/>
              <a:t>B</a:t>
            </a:r>
            <a:r>
              <a:rPr lang="es-CL" sz="1900" dirty="0"/>
              <a:t>) </a:t>
            </a:r>
          </a:p>
          <a:p>
            <a:pPr>
              <a:buFont typeface="Monotype Sorts" pitchFamily="2" charset="2"/>
              <a:buNone/>
            </a:pPr>
            <a:endParaRPr lang="es-CL" sz="900" i="1" dirty="0"/>
          </a:p>
          <a:p>
            <a:pPr>
              <a:buNone/>
            </a:pPr>
            <a:r>
              <a:rPr lang="es-CL" sz="1900" i="1" dirty="0"/>
              <a:t>Aceptar (A</a:t>
            </a:r>
            <a:r>
              <a:rPr lang="es-CL" sz="1900" i="1" baseline="-25000" dirty="0"/>
              <a:t>1</a:t>
            </a:r>
            <a:r>
              <a:rPr lang="es-CL" sz="1900" i="1" dirty="0"/>
              <a:t>) </a:t>
            </a:r>
            <a:r>
              <a:rPr lang="es-CL" sz="1900" dirty="0"/>
              <a:t>	  0,7 		    0,2		    0,14		    0,3415</a:t>
            </a:r>
          </a:p>
          <a:p>
            <a:pPr>
              <a:buNone/>
            </a:pPr>
            <a:r>
              <a:rPr lang="es-CL" sz="1900" i="1" dirty="0"/>
              <a:t>Rechazar </a:t>
            </a:r>
            <a:r>
              <a:rPr lang="es-CL" sz="1900" i="1"/>
              <a:t>(A</a:t>
            </a:r>
            <a:r>
              <a:rPr lang="es-CL" sz="1900" i="1" baseline="-25000"/>
              <a:t>2</a:t>
            </a:r>
            <a:r>
              <a:rPr lang="es-CL" sz="1900" i="1"/>
              <a:t>) </a:t>
            </a:r>
            <a:r>
              <a:rPr lang="es-CL" sz="1900" dirty="0"/>
              <a:t>	  0,3 		    0,9		    </a:t>
            </a:r>
            <a:r>
              <a:rPr lang="es-CL" sz="1900" u="sng" dirty="0"/>
              <a:t>0,27</a:t>
            </a:r>
            <a:r>
              <a:rPr lang="es-CL" sz="1900" dirty="0"/>
              <a:t>	 	    </a:t>
            </a:r>
            <a:r>
              <a:rPr lang="es-CL" sz="1900" u="sng" dirty="0"/>
              <a:t>0,6585</a:t>
            </a:r>
          </a:p>
          <a:p>
            <a:pPr>
              <a:buFont typeface="Monotype Sorts" pitchFamily="2" charset="2"/>
              <a:buNone/>
            </a:pPr>
            <a:r>
              <a:rPr lang="es-CL" sz="19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		  1,0			      Pr(</a:t>
            </a:r>
            <a:r>
              <a:rPr lang="es-CL" sz="19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es-CL" sz="19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= 0,41		    1,0000</a:t>
            </a:r>
            <a:endParaRPr lang="es-CL" sz="190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>
            <a:off x="267073" y="3254188"/>
            <a:ext cx="856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87388" y="1104900"/>
            <a:ext cx="7947025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125000"/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CL" kern="0" dirty="0">
                <a:solidFill>
                  <a:schemeClr val="bg1"/>
                </a:solidFill>
                <a:effectLst/>
              </a:rPr>
              <a:t>Gráficamente se puede representar de la </a:t>
            </a:r>
            <a:r>
              <a:rPr lang="es-CL" kern="0" dirty="0" err="1">
                <a:solidFill>
                  <a:schemeClr val="bg1"/>
                </a:solidFill>
                <a:effectLst/>
              </a:rPr>
              <a:t>sgte</a:t>
            </a:r>
            <a:r>
              <a:rPr lang="es-CL" kern="0" dirty="0">
                <a:solidFill>
                  <a:schemeClr val="bg1"/>
                </a:solidFill>
                <a:effectLst/>
              </a:rPr>
              <a:t>. forma:</a:t>
            </a:r>
            <a:endParaRPr lang="es-CL" sz="2200" kern="0" dirty="0">
              <a:solidFill>
                <a:schemeClr val="bg1"/>
              </a:solidFill>
              <a:effectLst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428623" y="4702607"/>
            <a:ext cx="83332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L" dirty="0">
                <a:solidFill>
                  <a:schemeClr val="bg1"/>
                </a:solidFill>
                <a:effectLst/>
              </a:rPr>
              <a:t>Es decir:</a:t>
            </a:r>
          </a:p>
          <a:p>
            <a:pPr algn="l"/>
            <a:r>
              <a:rPr lang="es-CL" dirty="0">
                <a:solidFill>
                  <a:schemeClr val="bg1"/>
                </a:solidFill>
                <a:effectLst/>
              </a:rPr>
              <a:t>(A</a:t>
            </a:r>
            <a:r>
              <a:rPr lang="es-CL" baseline="-25000" dirty="0">
                <a:solidFill>
                  <a:schemeClr val="bg1"/>
                </a:solidFill>
                <a:effectLst/>
              </a:rPr>
              <a:t>1</a:t>
            </a:r>
            <a:r>
              <a:rPr lang="es-CL" dirty="0">
                <a:solidFill>
                  <a:schemeClr val="bg1"/>
                </a:solidFill>
                <a:effectLst/>
              </a:rPr>
              <a:t> ∩ B) ∪ (A</a:t>
            </a:r>
            <a:r>
              <a:rPr lang="es-CL" baseline="-25000" dirty="0">
                <a:solidFill>
                  <a:schemeClr val="bg1"/>
                </a:solidFill>
                <a:effectLst/>
              </a:rPr>
              <a:t>2</a:t>
            </a:r>
            <a:r>
              <a:rPr lang="es-CL" dirty="0">
                <a:solidFill>
                  <a:schemeClr val="bg1"/>
                </a:solidFill>
                <a:effectLst/>
              </a:rPr>
              <a:t> ∩ B) = B     ¡es verdadero!, por lo tanto</a:t>
            </a:r>
          </a:p>
          <a:p>
            <a:pPr algn="l"/>
            <a:endParaRPr lang="es-CL" dirty="0">
              <a:solidFill>
                <a:schemeClr val="bg1"/>
              </a:solidFill>
              <a:effectLst/>
            </a:endParaRPr>
          </a:p>
          <a:p>
            <a:pPr algn="l"/>
            <a:r>
              <a:rPr lang="es-CL" dirty="0">
                <a:solidFill>
                  <a:schemeClr val="bg1"/>
                </a:solidFill>
                <a:effectLst/>
              </a:rPr>
              <a:t>		⇒ Pr(A</a:t>
            </a:r>
            <a:r>
              <a:rPr lang="es-CL" baseline="-25000" dirty="0">
                <a:solidFill>
                  <a:schemeClr val="bg1"/>
                </a:solidFill>
                <a:effectLst/>
              </a:rPr>
              <a:t>1</a:t>
            </a:r>
            <a:r>
              <a:rPr lang="es-CL" dirty="0">
                <a:solidFill>
                  <a:schemeClr val="bg1"/>
                </a:solidFill>
                <a:effectLst/>
              </a:rPr>
              <a:t> ∩ B) + Pr(A</a:t>
            </a:r>
            <a:r>
              <a:rPr lang="es-CL" baseline="-25000" dirty="0">
                <a:solidFill>
                  <a:schemeClr val="bg1"/>
                </a:solidFill>
                <a:effectLst/>
              </a:rPr>
              <a:t>2</a:t>
            </a:r>
            <a:r>
              <a:rPr lang="es-CL" dirty="0">
                <a:solidFill>
                  <a:schemeClr val="bg1"/>
                </a:solidFill>
                <a:effectLst/>
              </a:rPr>
              <a:t> ∩ B) = Pr(B)</a:t>
            </a:r>
          </a:p>
          <a:p>
            <a:pPr algn="l"/>
            <a:endParaRPr lang="es-CL" dirty="0">
              <a:solidFill>
                <a:schemeClr val="bg1"/>
              </a:solidFill>
              <a:effectLst/>
            </a:endParaRPr>
          </a:p>
          <a:p>
            <a:pPr algn="l"/>
            <a:r>
              <a:rPr lang="es-CL" dirty="0">
                <a:solidFill>
                  <a:schemeClr val="bg1"/>
                </a:solidFill>
                <a:effectLst/>
              </a:rPr>
              <a:t>                ⇒ Pr(A</a:t>
            </a:r>
            <a:r>
              <a:rPr lang="es-CL" baseline="-25000" dirty="0">
                <a:solidFill>
                  <a:schemeClr val="bg1"/>
                </a:solidFill>
                <a:effectLst/>
              </a:rPr>
              <a:t>1</a:t>
            </a:r>
            <a:r>
              <a:rPr lang="es-CL" dirty="0">
                <a:solidFill>
                  <a:schemeClr val="bg1"/>
                </a:solidFill>
                <a:effectLst/>
              </a:rPr>
              <a:t>) ∙ Pr(B|A</a:t>
            </a:r>
            <a:r>
              <a:rPr lang="es-CL" baseline="-25000" dirty="0">
                <a:solidFill>
                  <a:schemeClr val="bg1"/>
                </a:solidFill>
                <a:effectLst/>
              </a:rPr>
              <a:t>1</a:t>
            </a:r>
            <a:r>
              <a:rPr lang="es-CL" dirty="0">
                <a:solidFill>
                  <a:schemeClr val="bg1"/>
                </a:solidFill>
                <a:effectLst/>
              </a:rPr>
              <a:t>) + Pr(A</a:t>
            </a:r>
            <a:r>
              <a:rPr lang="es-CL" baseline="-25000" dirty="0">
                <a:solidFill>
                  <a:schemeClr val="bg1"/>
                </a:solidFill>
                <a:effectLst/>
              </a:rPr>
              <a:t>2</a:t>
            </a:r>
            <a:r>
              <a:rPr lang="es-CL" dirty="0">
                <a:solidFill>
                  <a:schemeClr val="bg1"/>
                </a:solidFill>
                <a:effectLst/>
              </a:rPr>
              <a:t>) ∙ Pr(B|A</a:t>
            </a:r>
            <a:r>
              <a:rPr lang="es-CL" baseline="-25000" dirty="0">
                <a:solidFill>
                  <a:schemeClr val="bg1"/>
                </a:solidFill>
                <a:effectLst/>
              </a:rPr>
              <a:t>2</a:t>
            </a:r>
            <a:r>
              <a:rPr lang="es-CL" dirty="0">
                <a:solidFill>
                  <a:schemeClr val="bg1"/>
                </a:solidFill>
                <a:effectLst/>
              </a:rPr>
              <a:t>) = Pr(B)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Teorema de Bayes</a:t>
            </a:r>
            <a:endParaRPr lang="es-CL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Rectángulo 2"/>
          <p:cNvSpPr/>
          <p:nvPr/>
        </p:nvSpPr>
        <p:spPr bwMode="auto">
          <a:xfrm>
            <a:off x="1171536" y="1788048"/>
            <a:ext cx="6905664" cy="2466519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Rectángulo 3"/>
          <p:cNvSpPr/>
          <p:nvPr/>
        </p:nvSpPr>
        <p:spPr bwMode="auto">
          <a:xfrm>
            <a:off x="1159566" y="1788048"/>
            <a:ext cx="4009333" cy="2466519"/>
          </a:xfrm>
          <a:prstGeom prst="rect">
            <a:avLst/>
          </a:prstGeom>
          <a:solidFill>
            <a:schemeClr val="accent1">
              <a:alpha val="2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143000" y="1902348"/>
            <a:ext cx="965200" cy="43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A</a:t>
            </a:r>
            <a:r>
              <a:rPr lang="es-CL" baseline="-25000" dirty="0">
                <a:solidFill>
                  <a:schemeClr val="bg1"/>
                </a:solidFill>
                <a:effectLst/>
              </a:rPr>
              <a:t>1</a:t>
            </a:r>
          </a:p>
        </p:txBody>
      </p:sp>
      <p:sp>
        <p:nvSpPr>
          <p:cNvPr id="6" name="Rectángulo 5"/>
          <p:cNvSpPr/>
          <p:nvPr/>
        </p:nvSpPr>
        <p:spPr bwMode="auto">
          <a:xfrm>
            <a:off x="5180868" y="1788048"/>
            <a:ext cx="2896332" cy="2466519"/>
          </a:xfrm>
          <a:prstGeom prst="rect">
            <a:avLst/>
          </a:prstGeom>
          <a:solidFill>
            <a:srgbClr val="FF0000">
              <a:alpha val="2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112000" y="1902348"/>
            <a:ext cx="965200" cy="43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A</a:t>
            </a:r>
            <a:r>
              <a:rPr lang="es-CL" baseline="-25000" dirty="0">
                <a:solidFill>
                  <a:schemeClr val="bg1"/>
                </a:solidFill>
                <a:effectLst/>
              </a:rPr>
              <a:t>2</a:t>
            </a:r>
          </a:p>
        </p:txBody>
      </p:sp>
      <p:sp>
        <p:nvSpPr>
          <p:cNvPr id="7" name="Rectángulo 6"/>
          <p:cNvSpPr/>
          <p:nvPr/>
        </p:nvSpPr>
        <p:spPr bwMode="auto">
          <a:xfrm>
            <a:off x="4191000" y="1788048"/>
            <a:ext cx="3073400" cy="2466519"/>
          </a:xfrm>
          <a:prstGeom prst="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692650" y="1902348"/>
            <a:ext cx="965200" cy="43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B</a:t>
            </a:r>
          </a:p>
        </p:txBody>
      </p:sp>
      <p:cxnSp>
        <p:nvCxnSpPr>
          <p:cNvPr id="9" name="Conector recto de flecha 8"/>
          <p:cNvCxnSpPr/>
          <p:nvPr/>
        </p:nvCxnSpPr>
        <p:spPr bwMode="auto">
          <a:xfrm flipH="1">
            <a:off x="4191000" y="3479344"/>
            <a:ext cx="412750" cy="1041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CuadroTexto 15"/>
          <p:cNvSpPr txBox="1"/>
          <p:nvPr/>
        </p:nvSpPr>
        <p:spPr>
          <a:xfrm>
            <a:off x="3449190" y="4530725"/>
            <a:ext cx="1657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L" dirty="0">
                <a:solidFill>
                  <a:schemeClr val="bg1"/>
                </a:solidFill>
                <a:effectLst/>
              </a:rPr>
              <a:t>(A</a:t>
            </a:r>
            <a:r>
              <a:rPr lang="es-CL" baseline="-25000" dirty="0">
                <a:solidFill>
                  <a:schemeClr val="bg1"/>
                </a:solidFill>
                <a:effectLst/>
              </a:rPr>
              <a:t>1</a:t>
            </a:r>
            <a:r>
              <a:rPr lang="es-CL" dirty="0">
                <a:solidFill>
                  <a:schemeClr val="bg1"/>
                </a:solidFill>
                <a:effectLst/>
              </a:rPr>
              <a:t> ∩ B)</a:t>
            </a:r>
          </a:p>
        </p:txBody>
      </p:sp>
      <p:cxnSp>
        <p:nvCxnSpPr>
          <p:cNvPr id="17" name="Conector recto de flecha 16"/>
          <p:cNvCxnSpPr/>
          <p:nvPr/>
        </p:nvCxnSpPr>
        <p:spPr bwMode="auto">
          <a:xfrm>
            <a:off x="6721475" y="3022144"/>
            <a:ext cx="390525" cy="149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CuadroTexto 18"/>
          <p:cNvSpPr txBox="1"/>
          <p:nvPr/>
        </p:nvSpPr>
        <p:spPr>
          <a:xfrm>
            <a:off x="6818289" y="4562929"/>
            <a:ext cx="1657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L" dirty="0">
                <a:solidFill>
                  <a:schemeClr val="bg1"/>
                </a:solidFill>
                <a:effectLst/>
              </a:rPr>
              <a:t>(A</a:t>
            </a:r>
            <a:r>
              <a:rPr lang="es-CL" baseline="-25000" dirty="0">
                <a:solidFill>
                  <a:schemeClr val="bg1"/>
                </a:solidFill>
                <a:effectLst/>
              </a:rPr>
              <a:t>2</a:t>
            </a:r>
            <a:r>
              <a:rPr lang="es-CL" dirty="0">
                <a:solidFill>
                  <a:schemeClr val="bg1"/>
                </a:solidFill>
                <a:effectLst/>
              </a:rPr>
              <a:t> ∩ B)</a:t>
            </a:r>
          </a:p>
        </p:txBody>
      </p:sp>
      <p:sp>
        <p:nvSpPr>
          <p:cNvPr id="15" name="Rectángulo 14"/>
          <p:cNvSpPr/>
          <p:nvPr/>
        </p:nvSpPr>
        <p:spPr bwMode="auto">
          <a:xfrm>
            <a:off x="4191000" y="-2603741"/>
            <a:ext cx="3073400" cy="2466519"/>
          </a:xfrm>
          <a:prstGeom prst="rect">
            <a:avLst/>
          </a:prstGeom>
          <a:solidFill>
            <a:srgbClr val="00B050">
              <a:alpha val="20000"/>
            </a:srgb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356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48148E-6 L 1.11111E-6 0.6405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11" grpId="0"/>
      <p:bldP spid="7" grpId="0" animBg="1"/>
      <p:bldP spid="13" grpId="0"/>
      <p:bldP spid="16" grpId="0"/>
      <p:bldP spid="19" grpId="0"/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84213" y="184150"/>
            <a:ext cx="7772400" cy="547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s-CL" sz="2800" dirty="0">
                <a:solidFill>
                  <a:schemeClr val="bg1"/>
                </a:solidFill>
                <a:effectLst/>
              </a:rPr>
              <a:t>Referencias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687388" y="1103313"/>
            <a:ext cx="7772400" cy="4643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s-CL" sz="2400" b="1" dirty="0">
                <a:solidFill>
                  <a:schemeClr val="bg1"/>
                </a:solidFill>
                <a:effectLst/>
              </a:rPr>
              <a:t>Estadística para la Administración y Economía</a:t>
            </a:r>
            <a:r>
              <a:rPr lang="es-CL" sz="2400" dirty="0">
                <a:solidFill>
                  <a:schemeClr val="bg1"/>
                </a:solidFill>
                <a:effectLst/>
              </a:rPr>
              <a:t>. David Anderson, Dennis </a:t>
            </a:r>
            <a:r>
              <a:rPr lang="es-CL" sz="2400" dirty="0" err="1">
                <a:solidFill>
                  <a:schemeClr val="bg1"/>
                </a:solidFill>
                <a:effectLst/>
              </a:rPr>
              <a:t>Sweeney</a:t>
            </a:r>
            <a:r>
              <a:rPr lang="es-CL" sz="2400" dirty="0">
                <a:solidFill>
                  <a:schemeClr val="bg1"/>
                </a:solidFill>
                <a:effectLst/>
              </a:rPr>
              <a:t> &amp; Thomas Williams. 10ma edición. CENGAGE </a:t>
            </a:r>
            <a:r>
              <a:rPr lang="es-CL" sz="2400" dirty="0" err="1">
                <a:solidFill>
                  <a:schemeClr val="bg1"/>
                </a:solidFill>
                <a:effectLst/>
              </a:rPr>
              <a:t>Learning</a:t>
            </a:r>
            <a:r>
              <a:rPr lang="es-CL" sz="2400" dirty="0">
                <a:solidFill>
                  <a:schemeClr val="bg1"/>
                </a:solidFill>
                <a:effectLst/>
              </a:rPr>
              <a:t>. Capítulo 4: Introducción a </a:t>
            </a:r>
            <a:r>
              <a:rPr lang="es-CL" sz="2400">
                <a:solidFill>
                  <a:schemeClr val="bg1"/>
                </a:solidFill>
                <a:effectLst/>
              </a:rPr>
              <a:t>la Probabilidad.</a:t>
            </a:r>
            <a:endParaRPr lang="es-CL" sz="2400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6411"/>
            <a:ext cx="7772400" cy="769938"/>
          </a:xfrm>
          <a:noFill/>
          <a:ln/>
        </p:spPr>
        <p:txBody>
          <a:bodyPr/>
          <a:lstStyle/>
          <a:p>
            <a:r>
              <a:rPr lang="es-CL" sz="2600" dirty="0">
                <a:solidFill>
                  <a:schemeClr val="bg1"/>
                </a:solidFill>
                <a:effectLst/>
              </a:rPr>
              <a:t>Una Regla de Conteo para un Experimento de Múltiples Pasos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8075"/>
            <a:ext cx="7772400" cy="46482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Si un experimento consiste en una secuencia de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CL" dirty="0">
                <a:solidFill>
                  <a:schemeClr val="bg1"/>
                </a:solidFill>
                <a:effectLst/>
              </a:rPr>
              <a:t> pasos en el que hay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CL" baseline="-25000" dirty="0">
                <a:solidFill>
                  <a:schemeClr val="bg1"/>
                </a:solidFill>
                <a:effectLst/>
              </a:rPr>
              <a:t>1</a:t>
            </a:r>
            <a:r>
              <a:rPr lang="es-CL" dirty="0">
                <a:solidFill>
                  <a:schemeClr val="bg1"/>
                </a:solidFill>
                <a:effectLst/>
              </a:rPr>
              <a:t> posibles resultados para el primer paso, y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CL" baseline="-25000" dirty="0">
                <a:solidFill>
                  <a:schemeClr val="bg1"/>
                </a:solidFill>
                <a:effectLst/>
              </a:rPr>
              <a:t>2</a:t>
            </a:r>
            <a:r>
              <a:rPr lang="es-CL" dirty="0">
                <a:solidFill>
                  <a:schemeClr val="bg1"/>
                </a:solidFill>
                <a:effectLst/>
              </a:rPr>
              <a:t> posibles resultados para el segundo paso, y así sucesivamente… Entonces el número total de resultados experimentales viene dado por la multiplicación de todos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i="1" baseline="-25000" dirty="0">
                <a:solidFill>
                  <a:schemeClr val="bg1"/>
                </a:solidFill>
                <a:effectLst/>
              </a:rPr>
              <a:t>i</a:t>
            </a:r>
            <a:r>
              <a:rPr lang="es-CL" dirty="0">
                <a:solidFill>
                  <a:schemeClr val="bg1"/>
                </a:solidFill>
                <a:effectLst/>
              </a:rPr>
              <a:t>. Es decir: (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baseline="-25000" dirty="0">
                <a:solidFill>
                  <a:schemeClr val="bg1"/>
                </a:solidFill>
                <a:effectLst/>
              </a:rPr>
              <a:t>1</a:t>
            </a:r>
            <a:r>
              <a:rPr lang="es-CL" dirty="0">
                <a:solidFill>
                  <a:schemeClr val="bg1"/>
                </a:solidFill>
                <a:effectLst/>
              </a:rPr>
              <a:t>)</a:t>
            </a:r>
            <a:r>
              <a:rPr lang="es-CL" sz="1000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</a:rPr>
              <a:t>∙</a:t>
            </a:r>
            <a:r>
              <a:rPr lang="es-CL" sz="1000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</a:rPr>
              <a:t>(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baseline="-25000" dirty="0">
                <a:solidFill>
                  <a:schemeClr val="bg1"/>
                </a:solidFill>
                <a:effectLst/>
              </a:rPr>
              <a:t>2</a:t>
            </a:r>
            <a:r>
              <a:rPr lang="es-CL" dirty="0">
                <a:solidFill>
                  <a:schemeClr val="bg1"/>
                </a:solidFill>
                <a:effectLst/>
              </a:rPr>
              <a:t>) . . . (</a:t>
            </a:r>
            <a:r>
              <a:rPr lang="es-CL" i="1" dirty="0" err="1">
                <a:solidFill>
                  <a:schemeClr val="bg1"/>
                </a:solidFill>
                <a:effectLst/>
              </a:rPr>
              <a:t>n</a:t>
            </a:r>
            <a:r>
              <a:rPr lang="es-CL" i="1" baseline="-25000" dirty="0" err="1">
                <a:solidFill>
                  <a:schemeClr val="bg1"/>
                </a:solidFill>
                <a:effectLst/>
              </a:rPr>
              <a:t>k</a:t>
            </a:r>
            <a:r>
              <a:rPr lang="es-CL" dirty="0">
                <a:solidFill>
                  <a:schemeClr val="bg1"/>
                </a:solidFill>
                <a:effectLst/>
              </a:rPr>
              <a:t>).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Una útil representación gráfica de un experimento de múltiples pasos es un </a:t>
            </a:r>
            <a:r>
              <a:rPr lang="es-CL" u="sng" dirty="0">
                <a:solidFill>
                  <a:schemeClr val="bg1"/>
                </a:solidFill>
                <a:effectLst/>
              </a:rPr>
              <a:t>diagrama de árbol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Ejemplo:  “La Inversión de Bradley”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104900"/>
            <a:ext cx="7772400" cy="46434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Una Reglad de Conteo para Experimentos de </a:t>
            </a:r>
            <a:r>
              <a:rPr lang="es-CL" dirty="0" err="1">
                <a:solidFill>
                  <a:schemeClr val="bg1"/>
                </a:solidFill>
                <a:effectLst/>
              </a:rPr>
              <a:t>multiples</a:t>
            </a:r>
            <a:r>
              <a:rPr lang="es-CL" dirty="0">
                <a:solidFill>
                  <a:schemeClr val="bg1"/>
                </a:solidFill>
                <a:effectLst/>
              </a:rPr>
              <a:t> pasos para la “inversión de Bradley” puede verse como </a:t>
            </a:r>
            <a:r>
              <a:rPr lang="es-CL" u="sng" dirty="0">
                <a:solidFill>
                  <a:schemeClr val="bg1"/>
                </a:solidFill>
                <a:effectLst/>
              </a:rPr>
              <a:t>experimento de dos pasos</a:t>
            </a:r>
            <a:r>
              <a:rPr lang="es-CL" dirty="0">
                <a:solidFill>
                  <a:schemeClr val="bg1"/>
                </a:solidFill>
                <a:effectLst/>
              </a:rPr>
              <a:t>; porque involucra dos acciones cada una de las cuales tiene su propio set de resultados experimentales.</a:t>
            </a:r>
          </a:p>
          <a:p>
            <a:pPr>
              <a:buFont typeface="Monotype Sorts" pitchFamily="2" charset="2"/>
              <a:buNone/>
            </a:pPr>
            <a:endParaRPr lang="es-CL" sz="800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“</a:t>
            </a:r>
            <a:r>
              <a:rPr lang="es-CL" dirty="0" err="1">
                <a:solidFill>
                  <a:schemeClr val="bg1"/>
                </a:solidFill>
                <a:effectLst/>
              </a:rPr>
              <a:t>Markley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dirty="0" err="1">
                <a:solidFill>
                  <a:schemeClr val="bg1"/>
                </a:solidFill>
                <a:effectLst/>
              </a:rPr>
              <a:t>Oil</a:t>
            </a:r>
            <a:r>
              <a:rPr lang="es-CL" dirty="0">
                <a:solidFill>
                  <a:schemeClr val="bg1"/>
                </a:solidFill>
                <a:effectLst/>
              </a:rPr>
              <a:t>”:				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baseline="-25000" dirty="0">
                <a:solidFill>
                  <a:schemeClr val="bg1"/>
                </a:solidFill>
                <a:effectLst/>
              </a:rPr>
              <a:t>1</a:t>
            </a:r>
            <a:r>
              <a:rPr lang="es-CL" dirty="0">
                <a:solidFill>
                  <a:schemeClr val="bg1"/>
                </a:solidFill>
                <a:effectLst/>
              </a:rPr>
              <a:t> = 4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“Collins </a:t>
            </a:r>
            <a:r>
              <a:rPr lang="es-CL" dirty="0" err="1">
                <a:solidFill>
                  <a:schemeClr val="bg1"/>
                </a:solidFill>
                <a:effectLst/>
              </a:rPr>
              <a:t>Mining</a:t>
            </a:r>
            <a:r>
              <a:rPr lang="es-CL" dirty="0">
                <a:solidFill>
                  <a:schemeClr val="bg1"/>
                </a:solidFill>
                <a:effectLst/>
              </a:rPr>
              <a:t>”:				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baseline="-25000" dirty="0">
                <a:solidFill>
                  <a:schemeClr val="bg1"/>
                </a:solidFill>
                <a:effectLst/>
              </a:rPr>
              <a:t>2</a:t>
            </a:r>
            <a:r>
              <a:rPr lang="es-CL" dirty="0">
                <a:solidFill>
                  <a:schemeClr val="bg1"/>
                </a:solidFill>
                <a:effectLst/>
              </a:rPr>
              <a:t> = 2</a:t>
            </a:r>
          </a:p>
          <a:p>
            <a:pPr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Total de Resultados Experimentales: 	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baseline="-25000" dirty="0">
                <a:solidFill>
                  <a:schemeClr val="bg1"/>
                </a:solidFill>
                <a:effectLst/>
              </a:rPr>
              <a:t>1</a:t>
            </a:r>
            <a:r>
              <a:rPr lang="es-CL" sz="1000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</a:rPr>
              <a:t>∙</a:t>
            </a:r>
            <a:r>
              <a:rPr lang="es-CL" sz="1000" dirty="0">
                <a:solidFill>
                  <a:schemeClr val="bg1"/>
                </a:solidFill>
                <a:effectLst/>
              </a:rPr>
              <a:t>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baseline="-25000" dirty="0">
                <a:solidFill>
                  <a:schemeClr val="bg1"/>
                </a:solidFill>
                <a:effectLst/>
              </a:rPr>
              <a:t>2</a:t>
            </a:r>
            <a:r>
              <a:rPr lang="es-CL" dirty="0">
                <a:solidFill>
                  <a:schemeClr val="bg1"/>
                </a:solidFill>
                <a:effectLst/>
              </a:rPr>
              <a:t> = 4</a:t>
            </a:r>
            <a:r>
              <a:rPr lang="es-CL" sz="1000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</a:rPr>
              <a:t>∙</a:t>
            </a:r>
            <a:r>
              <a:rPr lang="es-CL" sz="1000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</a:rPr>
              <a:t>2 = 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9" name="Rectangle 39"/>
          <p:cNvSpPr>
            <a:spLocks noChangeArrowheads="1"/>
          </p:cNvSpPr>
          <p:nvPr/>
        </p:nvSpPr>
        <p:spPr bwMode="auto">
          <a:xfrm>
            <a:off x="397227" y="1611313"/>
            <a:ext cx="8451337" cy="47752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67468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“La Inversión de Bradley”</a:t>
            </a:r>
            <a:endParaRPr lang="es-CL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08075"/>
            <a:ext cx="7772400" cy="43815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Diagrama de Árbol</a:t>
            </a:r>
            <a:endParaRPr lang="es-CL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s-CL" sz="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/>
              <a:t>  </a:t>
            </a:r>
            <a:r>
              <a:rPr lang="es-CL" dirty="0" err="1"/>
              <a:t>Markley</a:t>
            </a:r>
            <a:r>
              <a:rPr lang="es-CL" dirty="0"/>
              <a:t> </a:t>
            </a:r>
            <a:r>
              <a:rPr lang="es-CL" dirty="0" err="1"/>
              <a:t>Oil</a:t>
            </a:r>
            <a:r>
              <a:rPr lang="es-CL" dirty="0"/>
              <a:t>  Collins </a:t>
            </a:r>
            <a:r>
              <a:rPr lang="es-CL" dirty="0" err="1"/>
              <a:t>Mining</a:t>
            </a:r>
            <a:r>
              <a:rPr lang="es-CL" dirty="0"/>
              <a:t>	          Resultados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/>
              <a:t>      (Paso 1)	        (Paso 2)		      Experimentales</a:t>
            </a:r>
            <a:endParaRPr lang="es-CL" b="1" dirty="0"/>
          </a:p>
          <a:p>
            <a:pPr>
              <a:buFont typeface="Monotype Sorts" pitchFamily="2" charset="2"/>
              <a:buNone/>
            </a:pPr>
            <a:endParaRPr lang="es-CL" sz="1000" dirty="0"/>
          </a:p>
          <a:p>
            <a:pPr>
              <a:buFont typeface="Monotype Sorts" pitchFamily="2" charset="2"/>
              <a:buNone/>
            </a:pPr>
            <a:r>
              <a:rPr lang="es-CL" dirty="0"/>
              <a:t>						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657578" y="2451100"/>
            <a:ext cx="0" cy="3835400"/>
          </a:xfrm>
          <a:prstGeom prst="line">
            <a:avLst/>
          </a:prstGeom>
          <a:noFill/>
          <a:ln w="19050">
            <a:solidFill>
              <a:srgbClr val="33CCCC"/>
            </a:solidFill>
            <a:prstDash val="lg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2714978" y="2470150"/>
            <a:ext cx="0" cy="3835400"/>
          </a:xfrm>
          <a:prstGeom prst="line">
            <a:avLst/>
          </a:prstGeom>
          <a:noFill/>
          <a:ln w="19050">
            <a:solidFill>
              <a:srgbClr val="33CCCC"/>
            </a:solidFill>
            <a:prstDash val="lg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V="1">
            <a:off x="740128" y="3282950"/>
            <a:ext cx="1924050" cy="1149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740128" y="4527550"/>
            <a:ext cx="191135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606778" y="4095750"/>
            <a:ext cx="20447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740128" y="4508500"/>
            <a:ext cx="193675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V="1">
            <a:off x="2759428" y="5637213"/>
            <a:ext cx="2016125" cy="109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V="1">
            <a:off x="2740378" y="4716463"/>
            <a:ext cx="2020887" cy="211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V="1">
            <a:off x="2797528" y="3757613"/>
            <a:ext cx="1973262" cy="312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V="1">
            <a:off x="2797528" y="2838450"/>
            <a:ext cx="193040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 flipV="1">
            <a:off x="2816578" y="3257550"/>
            <a:ext cx="1968500" cy="5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597253" y="4432300"/>
            <a:ext cx="123825" cy="120650"/>
          </a:xfrm>
          <a:prstGeom prst="ellipse">
            <a:avLst/>
          </a:prstGeom>
          <a:solidFill>
            <a:srgbClr val="33CCCC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56" name="Oval 16"/>
          <p:cNvSpPr>
            <a:spLocks noChangeArrowheads="1"/>
          </p:cNvSpPr>
          <p:nvPr/>
        </p:nvSpPr>
        <p:spPr bwMode="auto">
          <a:xfrm>
            <a:off x="2654653" y="4013200"/>
            <a:ext cx="123825" cy="120650"/>
          </a:xfrm>
          <a:prstGeom prst="ellipse">
            <a:avLst/>
          </a:prstGeom>
          <a:solidFill>
            <a:srgbClr val="33CCCC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57" name="Oval 17"/>
          <p:cNvSpPr>
            <a:spLocks noChangeArrowheads="1"/>
          </p:cNvSpPr>
          <p:nvPr/>
        </p:nvSpPr>
        <p:spPr bwMode="auto">
          <a:xfrm>
            <a:off x="2664178" y="4851400"/>
            <a:ext cx="114300" cy="120650"/>
          </a:xfrm>
          <a:prstGeom prst="ellipse">
            <a:avLst/>
          </a:prstGeom>
          <a:solidFill>
            <a:srgbClr val="33CCCC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58" name="Oval 18"/>
          <p:cNvSpPr>
            <a:spLocks noChangeArrowheads="1"/>
          </p:cNvSpPr>
          <p:nvPr/>
        </p:nvSpPr>
        <p:spPr bwMode="auto">
          <a:xfrm>
            <a:off x="2683228" y="3232150"/>
            <a:ext cx="44450" cy="127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2661003" y="5683250"/>
            <a:ext cx="111125" cy="120650"/>
          </a:xfrm>
          <a:prstGeom prst="ellipse">
            <a:avLst/>
          </a:prstGeom>
          <a:solidFill>
            <a:srgbClr val="33CCCC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2778478" y="4127500"/>
            <a:ext cx="1968500" cy="65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2816578" y="4946650"/>
            <a:ext cx="1935162" cy="169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2797528" y="5784850"/>
            <a:ext cx="1958975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4781903" y="2459038"/>
            <a:ext cx="0" cy="3865562"/>
          </a:xfrm>
          <a:prstGeom prst="line">
            <a:avLst/>
          </a:prstGeom>
          <a:noFill/>
          <a:ln w="19050">
            <a:solidFill>
              <a:srgbClr val="33CCCC"/>
            </a:solidFill>
            <a:prstDash val="lgDash"/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64" name="Oval 24"/>
          <p:cNvSpPr>
            <a:spLocks noChangeArrowheads="1"/>
          </p:cNvSpPr>
          <p:nvPr/>
        </p:nvSpPr>
        <p:spPr bwMode="auto">
          <a:xfrm>
            <a:off x="2657828" y="3213100"/>
            <a:ext cx="117475" cy="120650"/>
          </a:xfrm>
          <a:prstGeom prst="ellipse">
            <a:avLst/>
          </a:prstGeom>
          <a:solidFill>
            <a:srgbClr val="33CCCC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s-CL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1828494" y="3839300"/>
            <a:ext cx="46647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000" dirty="0">
                <a:effectLst/>
              </a:rPr>
              <a:t>+5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3729390" y="2603551"/>
            <a:ext cx="46647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000" dirty="0">
                <a:effectLst/>
              </a:rPr>
              <a:t>+8</a:t>
            </a:r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1364260" y="3396762"/>
            <a:ext cx="594716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000" dirty="0">
                <a:effectLst/>
              </a:rPr>
              <a:t>+10</a:t>
            </a:r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1380086" y="5210653"/>
            <a:ext cx="56746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000" dirty="0">
                <a:effectLst/>
              </a:rPr>
              <a:t>–20</a:t>
            </a:r>
          </a:p>
        </p:txBody>
      </p:sp>
      <p:sp>
        <p:nvSpPr>
          <p:cNvPr id="10275" name="Rectangle 35"/>
          <p:cNvSpPr>
            <a:spLocks noChangeArrowheads="1"/>
          </p:cNvSpPr>
          <p:nvPr/>
        </p:nvSpPr>
        <p:spPr bwMode="auto">
          <a:xfrm>
            <a:off x="3786540" y="3257550"/>
            <a:ext cx="43922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000" dirty="0">
                <a:effectLst/>
              </a:rPr>
              <a:t>–2</a:t>
            </a:r>
          </a:p>
        </p:txBody>
      </p: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1885644" y="4735242"/>
            <a:ext cx="31098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000" dirty="0">
                <a:effectLst/>
              </a:rPr>
              <a:t>0</a:t>
            </a:r>
          </a:p>
        </p:txBody>
      </p: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4916840" y="2617788"/>
            <a:ext cx="3959860" cy="3742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s-CL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(10, 8) =  Ganancia de	$18,000</a:t>
            </a:r>
            <a:r>
              <a:rPr lang="es-CL" sz="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</a:p>
          <a:p>
            <a:pPr algn="l"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s-CL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(10, -2) =  Ganancia de	$8,000</a:t>
            </a:r>
          </a:p>
          <a:p>
            <a:pPr algn="l"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s-CL" sz="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</a:p>
          <a:p>
            <a:pPr algn="l"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s-CL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(5, 8) =  Ganancia de	$13,000</a:t>
            </a:r>
          </a:p>
          <a:p>
            <a:pPr algn="l"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s-CL" sz="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</a:p>
          <a:p>
            <a:pPr algn="l"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s-CL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(5, -2) =  Ganancia de	$3,000</a:t>
            </a:r>
          </a:p>
          <a:p>
            <a:pPr algn="l"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s-CL" sz="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</a:p>
          <a:p>
            <a:pPr algn="l"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s-CL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(0, 8) =  Ganancia de	$8,000</a:t>
            </a:r>
          </a:p>
          <a:p>
            <a:pPr algn="l"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endParaRPr lang="es-CL" sz="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s-CL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(0, -2) =  Pérdida de	$2,000</a:t>
            </a:r>
          </a:p>
          <a:p>
            <a:pPr algn="l"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s-CL" sz="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</a:p>
          <a:p>
            <a:pPr algn="l"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s-CL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(-20, 8) =  Pérdida de	$12,000</a:t>
            </a:r>
          </a:p>
          <a:p>
            <a:pPr algn="l"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s-CL" sz="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</a:p>
          <a:p>
            <a:pPr algn="l">
              <a:spcBef>
                <a:spcPct val="20000"/>
              </a:spcBef>
              <a:buClr>
                <a:srgbClr val="FFFF00"/>
              </a:buClr>
              <a:buSzPct val="80000"/>
              <a:buFont typeface="Monotype Sorts" pitchFamily="2" charset="2"/>
              <a:buNone/>
            </a:pPr>
            <a:r>
              <a:rPr lang="es-CL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(-20, -2) =  Pérdida de	$22,000</a:t>
            </a:r>
          </a:p>
        </p:txBody>
      </p:sp>
      <p:sp>
        <p:nvSpPr>
          <p:cNvPr id="39" name="Rectangle 27"/>
          <p:cNvSpPr>
            <a:spLocks noChangeArrowheads="1"/>
          </p:cNvSpPr>
          <p:nvPr/>
        </p:nvSpPr>
        <p:spPr bwMode="auto">
          <a:xfrm>
            <a:off x="3741110" y="4415975"/>
            <a:ext cx="46647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000" dirty="0">
                <a:effectLst/>
              </a:rPr>
              <a:t>+8</a:t>
            </a:r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3798260" y="5041838"/>
            <a:ext cx="43922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000" dirty="0">
                <a:effectLst/>
              </a:rPr>
              <a:t>–2</a:t>
            </a:r>
          </a:p>
        </p:txBody>
      </p: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2967370" y="3614099"/>
            <a:ext cx="46647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000" dirty="0">
                <a:effectLst/>
              </a:rPr>
              <a:t>+8</a:t>
            </a:r>
          </a:p>
        </p:txBody>
      </p:sp>
      <p:sp>
        <p:nvSpPr>
          <p:cNvPr id="42" name="Rectangle 35"/>
          <p:cNvSpPr>
            <a:spLocks noChangeArrowheads="1"/>
          </p:cNvSpPr>
          <p:nvPr/>
        </p:nvSpPr>
        <p:spPr bwMode="auto">
          <a:xfrm>
            <a:off x="3024520" y="4127418"/>
            <a:ext cx="43922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000" dirty="0">
                <a:effectLst/>
              </a:rPr>
              <a:t>–2</a:t>
            </a:r>
          </a:p>
        </p:txBody>
      </p: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3147906" y="5356183"/>
            <a:ext cx="46647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000" dirty="0">
                <a:effectLst/>
              </a:rPr>
              <a:t>+8</a:t>
            </a:r>
          </a:p>
        </p:txBody>
      </p:sp>
      <p:sp>
        <p:nvSpPr>
          <p:cNvPr id="45" name="Rectangle 35"/>
          <p:cNvSpPr>
            <a:spLocks noChangeArrowheads="1"/>
          </p:cNvSpPr>
          <p:nvPr/>
        </p:nvSpPr>
        <p:spPr bwMode="auto">
          <a:xfrm>
            <a:off x="3205056" y="5869502"/>
            <a:ext cx="43922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000" dirty="0">
                <a:effectLst/>
              </a:rPr>
              <a:t>–2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nimBg="1"/>
      <p:bldP spid="10247" grpId="0" animBg="1"/>
      <p:bldP spid="10248" grpId="0" animBg="1"/>
      <p:bldP spid="10249" grpId="0" animBg="1"/>
      <p:bldP spid="10250" grpId="0" animBg="1"/>
      <p:bldP spid="10251" grpId="0" animBg="1"/>
      <p:bldP spid="10252" grpId="0" animBg="1"/>
      <p:bldP spid="10253" grpId="0" animBg="1"/>
      <p:bldP spid="10254" grpId="0" animBg="1"/>
      <p:bldP spid="10256" grpId="0" animBg="1"/>
      <p:bldP spid="10257" grpId="0" animBg="1"/>
      <p:bldP spid="10259" grpId="0" animBg="1"/>
      <p:bldP spid="10260" grpId="0" animBg="1"/>
      <p:bldP spid="10261" grpId="0" animBg="1"/>
      <p:bldP spid="10262" grpId="0" animBg="1"/>
      <p:bldP spid="10264" grpId="0" animBg="1"/>
      <p:bldP spid="10265" grpId="0"/>
      <p:bldP spid="10267" grpId="0"/>
      <p:bldP spid="10268" grpId="0"/>
      <p:bldP spid="10271" grpId="0"/>
      <p:bldP spid="10275" grpId="0"/>
      <p:bldP spid="10276" grpId="0"/>
      <p:bldP spid="39" grpId="0"/>
      <p:bldP spid="40" grpId="0"/>
      <p:bldP spid="41" grpId="0"/>
      <p:bldP spid="42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08075"/>
            <a:ext cx="7772400" cy="530225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Otra útil regla de conteo nos permite contar el número de resultados experimentales cuando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objetos son seleccionados de un set de </a:t>
            </a:r>
            <a:r>
              <a:rPr lang="es-CL" i="1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objetos.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rgbClr val="FF0000"/>
                </a:solidFill>
                <a:effectLst/>
              </a:rPr>
              <a:t>Número de combinaciones dado </a:t>
            </a:r>
            <a:r>
              <a:rPr lang="es-CL" i="1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CL" dirty="0">
                <a:solidFill>
                  <a:srgbClr val="FF0000"/>
                </a:solidFill>
                <a:effectLst/>
              </a:rPr>
              <a:t> objetos y tomando </a:t>
            </a:r>
            <a:r>
              <a:rPr lang="es-CL" i="1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CL" dirty="0">
                <a:solidFill>
                  <a:srgbClr val="FF0000"/>
                </a:solidFill>
                <a:effectLst/>
              </a:rPr>
              <a:t> a un momento dado:</a:t>
            </a: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</a:t>
            </a:r>
          </a:p>
          <a:p>
            <a:pPr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donde	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! =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sz="1000" i="1" dirty="0">
                <a:solidFill>
                  <a:schemeClr val="bg1"/>
                </a:solidFill>
                <a:effectLst/>
              </a:rPr>
              <a:t> </a:t>
            </a:r>
            <a:r>
              <a:rPr lang="es-CL" i="1" dirty="0">
                <a:solidFill>
                  <a:schemeClr val="bg1"/>
                </a:solidFill>
                <a:effectLst/>
              </a:rPr>
              <a:t>∙</a:t>
            </a:r>
            <a:r>
              <a:rPr lang="es-CL" sz="1000" i="1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</a:rPr>
              <a:t>(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- 1)</a:t>
            </a:r>
            <a:r>
              <a:rPr lang="es-CL" sz="1000" i="1" dirty="0">
                <a:solidFill>
                  <a:schemeClr val="bg1"/>
                </a:solidFill>
                <a:effectLst/>
              </a:rPr>
              <a:t> </a:t>
            </a:r>
            <a:r>
              <a:rPr lang="es-CL" i="1" dirty="0">
                <a:solidFill>
                  <a:schemeClr val="bg1"/>
                </a:solidFill>
                <a:effectLst/>
              </a:rPr>
              <a:t>∙</a:t>
            </a:r>
            <a:r>
              <a:rPr lang="es-CL" sz="1000" i="1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</a:rPr>
              <a:t>(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- 2) . . . 2</a:t>
            </a:r>
            <a:r>
              <a:rPr lang="es-CL" sz="1000" i="1" dirty="0">
                <a:solidFill>
                  <a:schemeClr val="bg1"/>
                </a:solidFill>
                <a:effectLst/>
              </a:rPr>
              <a:t> </a:t>
            </a:r>
            <a:r>
              <a:rPr lang="es-CL" i="1" dirty="0">
                <a:solidFill>
                  <a:schemeClr val="bg1"/>
                </a:solidFill>
                <a:effectLst/>
              </a:rPr>
              <a:t>∙</a:t>
            </a:r>
            <a:r>
              <a:rPr lang="es-CL" sz="1000" i="1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</a:rPr>
              <a:t>1</a:t>
            </a:r>
          </a:p>
          <a:p>
            <a:pPr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	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! = 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sz="1000" i="1" dirty="0">
                <a:solidFill>
                  <a:schemeClr val="bg1"/>
                </a:solidFill>
                <a:effectLst/>
              </a:rPr>
              <a:t> </a:t>
            </a:r>
            <a:r>
              <a:rPr lang="es-CL" i="1" dirty="0">
                <a:solidFill>
                  <a:schemeClr val="bg1"/>
                </a:solidFill>
                <a:effectLst/>
              </a:rPr>
              <a:t>∙</a:t>
            </a:r>
            <a:r>
              <a:rPr lang="es-CL" sz="1000" i="1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</a:rPr>
              <a:t>(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- 1)</a:t>
            </a:r>
            <a:r>
              <a:rPr lang="es-CL" sz="1000" i="1" dirty="0">
                <a:solidFill>
                  <a:schemeClr val="bg1"/>
                </a:solidFill>
                <a:effectLst/>
              </a:rPr>
              <a:t> </a:t>
            </a:r>
            <a:r>
              <a:rPr lang="es-CL" i="1" dirty="0">
                <a:solidFill>
                  <a:schemeClr val="bg1"/>
                </a:solidFill>
                <a:effectLst/>
              </a:rPr>
              <a:t>∙</a:t>
            </a:r>
            <a:r>
              <a:rPr lang="es-CL" sz="1000" i="1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</a:rPr>
              <a:t>(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- 2) . . . 2</a:t>
            </a:r>
            <a:r>
              <a:rPr lang="es-CL" sz="1000" i="1" dirty="0">
                <a:solidFill>
                  <a:schemeClr val="bg1"/>
                </a:solidFill>
                <a:effectLst/>
              </a:rPr>
              <a:t> </a:t>
            </a:r>
            <a:r>
              <a:rPr lang="es-CL" i="1" dirty="0">
                <a:solidFill>
                  <a:schemeClr val="bg1"/>
                </a:solidFill>
                <a:effectLst/>
              </a:rPr>
              <a:t>∙</a:t>
            </a:r>
            <a:r>
              <a:rPr lang="es-CL" sz="1000" i="1" dirty="0">
                <a:solidFill>
                  <a:schemeClr val="bg1"/>
                </a:solidFill>
                <a:effectLst/>
              </a:rPr>
              <a:t> </a:t>
            </a:r>
            <a:r>
              <a:rPr lang="es-CL" dirty="0">
                <a:solidFill>
                  <a:schemeClr val="bg1"/>
                </a:solidFill>
                <a:effectLst/>
              </a:rPr>
              <a:t>1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	 0! = 1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15888"/>
            <a:ext cx="7772400" cy="6746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Regla de Conteo para Combinaciones</a:t>
            </a:r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2894013" y="3678222"/>
          <a:ext cx="330358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51" name="Ecuación" r:id="rId4" imgW="1498600" imgH="457200" progId="Equation.3">
                  <p:embed/>
                </p:oleObj>
              </mc:Choice>
              <mc:Fallback>
                <p:oleObj name="Ecuación" r:id="rId4" imgW="1498600" imgH="457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3678222"/>
                        <a:ext cx="3303587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Ch07">
  <a:themeElements>
    <a:clrScheme name="">
      <a:dk1>
        <a:srgbClr val="3C0023"/>
      </a:dk1>
      <a:lt1>
        <a:srgbClr val="FFFFFF"/>
      </a:lt1>
      <a:dk2>
        <a:srgbClr val="300153"/>
      </a:dk2>
      <a:lt2>
        <a:srgbClr val="F6BF69"/>
      </a:lt2>
      <a:accent1>
        <a:srgbClr val="618FFD"/>
      </a:accent1>
      <a:accent2>
        <a:srgbClr val="B760F9"/>
      </a:accent2>
      <a:accent3>
        <a:srgbClr val="ADAAB3"/>
      </a:accent3>
      <a:accent4>
        <a:srgbClr val="DADADA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Ch07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 Antiqua" pitchFamily="18" charset="0"/>
          </a:defRPr>
        </a:defPPr>
      </a:lstStyle>
    </a:lnDef>
  </a:objectDefaults>
  <a:extraClrSchemeLst>
    <a:extraClrScheme>
      <a:clrScheme name="Ch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C:\Slides\SBE8ppt\Ch07.PPT</Template>
  <TotalTime>1470073506</TotalTime>
  <Pages>14</Pages>
  <Words>2795</Words>
  <Application>Microsoft Office PowerPoint</Application>
  <PresentationFormat>Presentación en pantalla (4:3)</PresentationFormat>
  <Paragraphs>460</Paragraphs>
  <Slides>56</Slides>
  <Notes>56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56</vt:i4>
      </vt:variant>
    </vt:vector>
  </HeadingPairs>
  <TitlesOfParts>
    <vt:vector size="63" baseType="lpstr">
      <vt:lpstr>Times New Roman</vt:lpstr>
      <vt:lpstr>Symbol</vt:lpstr>
      <vt:lpstr>MT Extra</vt:lpstr>
      <vt:lpstr>Monotype Sorts</vt:lpstr>
      <vt:lpstr>Book Antiqua</vt:lpstr>
      <vt:lpstr>Ch07</vt:lpstr>
      <vt:lpstr>Ecuación</vt:lpstr>
      <vt:lpstr>Introducción a la Probabilidad</vt:lpstr>
      <vt:lpstr>Probabilidad</vt:lpstr>
      <vt:lpstr>La Probabilidad como una Medida Numérica de la Posibilidad de Ocurrencia</vt:lpstr>
      <vt:lpstr>Un Experimento y su Espacio Muestral</vt:lpstr>
      <vt:lpstr>Ejemplo:  “La Inversión de Bradley”</vt:lpstr>
      <vt:lpstr>Una Regla de Conteo para un Experimento de Múltiples Pasos</vt:lpstr>
      <vt:lpstr>Ejemplo:  “La Inversión de Bradley”</vt:lpstr>
      <vt:lpstr>Ejemplo:  “La Inversión de Bradley”</vt:lpstr>
      <vt:lpstr>Regla de Conteo para Combinaciones</vt:lpstr>
      <vt:lpstr>Regla de Conteo para Permutaciones</vt:lpstr>
      <vt:lpstr>Asignando Probabilidades</vt:lpstr>
      <vt:lpstr>Asignando Probabilidades</vt:lpstr>
      <vt:lpstr>Asignando Probabilidades</vt:lpstr>
      <vt:lpstr>Método Clásico</vt:lpstr>
      <vt:lpstr>Ejemplo:  La tienda de herramientas de Lucas</vt:lpstr>
      <vt:lpstr>Ejemplo:  La tienda de herramientas de Lucas</vt:lpstr>
      <vt:lpstr>Método Subjetivo</vt:lpstr>
      <vt:lpstr>Ejemplo:  “La Inversión de Bradley”</vt:lpstr>
      <vt:lpstr>Eventos y sus Probabilidades</vt:lpstr>
      <vt:lpstr>Ejemplo:  “La Inversión de Bradley”</vt:lpstr>
      <vt:lpstr>Algunas Relaciones Básicas de Probabilidad</vt:lpstr>
      <vt:lpstr>Complemento de un Evento</vt:lpstr>
      <vt:lpstr>Unión de Dos Eventos</vt:lpstr>
      <vt:lpstr>Ejemplo:  “La Inversión de Bradley”</vt:lpstr>
      <vt:lpstr>Intersección de Dos Eventos</vt:lpstr>
      <vt:lpstr>Ejemplo:  “La Inversión de Bradley”</vt:lpstr>
      <vt:lpstr>Ley de la Adición</vt:lpstr>
      <vt:lpstr>Ejemplo:  “La Inversión de Bradley”</vt:lpstr>
      <vt:lpstr>Eventos Mutuamente Excluyentes</vt:lpstr>
      <vt:lpstr>Eventos Mutuamente Excluyentes</vt:lpstr>
      <vt:lpstr>Probabilidad Condicional</vt:lpstr>
      <vt:lpstr>Ejemplo:  “La Inversión de Bradley”</vt:lpstr>
      <vt:lpstr>La Ley de la Multiplicación</vt:lpstr>
      <vt:lpstr>Ejemplo:  “La Inversión de Bradley”</vt:lpstr>
      <vt:lpstr>Eventos Independientes</vt:lpstr>
      <vt:lpstr>Eventos Independientes</vt:lpstr>
      <vt:lpstr>Ejemplo:  “La Inversión de Bradley”</vt:lpstr>
      <vt:lpstr>Teorema de Bayes</vt:lpstr>
      <vt:lpstr>Teorema de Bayes</vt:lpstr>
      <vt:lpstr>Ejemplo:  “L. S. Clothiers”</vt:lpstr>
      <vt:lpstr>Ejemplo:  “L. S. Clothiers”</vt:lpstr>
      <vt:lpstr>Ejemplo:  “L. S. Clothiers”</vt:lpstr>
      <vt:lpstr>Ejemplo:  “L. S. Clothiers”</vt:lpstr>
      <vt:lpstr>Teorema de Bayes</vt:lpstr>
      <vt:lpstr>Ejemplo:  “L. S. Clothiers”</vt:lpstr>
      <vt:lpstr>Ejemplo:  “L. S. Clothiers”</vt:lpstr>
      <vt:lpstr>Método Tabular</vt:lpstr>
      <vt:lpstr>Método Tabular</vt:lpstr>
      <vt:lpstr>Método Tabular</vt:lpstr>
      <vt:lpstr>Método Tabular</vt:lpstr>
      <vt:lpstr>Método Tabular</vt:lpstr>
      <vt:lpstr>Método Tabular</vt:lpstr>
      <vt:lpstr>Método Tabular</vt:lpstr>
      <vt:lpstr>Método Tabular</vt:lpstr>
      <vt:lpstr>Teorema de Bayes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Estadística UDP (IV)</dc:title>
  <dc:creator>Francisco Leiva</dc:creator>
  <cp:lastModifiedBy>ricardom mayer</cp:lastModifiedBy>
  <cp:revision>308</cp:revision>
  <cp:lastPrinted>1601-01-01T00:00:00Z</cp:lastPrinted>
  <dcterms:created xsi:type="dcterms:W3CDTF">1996-08-23T09:31:38Z</dcterms:created>
  <dcterms:modified xsi:type="dcterms:W3CDTF">2019-09-13T03:13:30Z</dcterms:modified>
</cp:coreProperties>
</file>