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87" r:id="rId9"/>
    <p:sldId id="388" r:id="rId10"/>
    <p:sldId id="360" r:id="rId11"/>
    <p:sldId id="308" r:id="rId12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15"/>
      <p:bold r:id="rId16"/>
      <p:italic r:id="rId17"/>
      <p:boldItalic r:id="rId18"/>
    </p:embeddedFont>
    <p:embeddedFont>
      <p:font typeface="Monotype Sorts" panose="020B0604020202020204"/>
      <p:regular r:id="rId19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  <a:srgbClr val="FFCC99"/>
    <a:srgbClr val="FFFF99"/>
    <a:srgbClr val="9999FF"/>
    <a:srgbClr val="FFFF00"/>
    <a:srgbClr val="339966"/>
    <a:srgbClr val="33CCCC"/>
    <a:srgbClr val="0099CC"/>
    <a:srgbClr val="00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67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9A168EF1-D387-47B4-911F-7C720AF2699B}" type="slidenum">
              <a:rPr lang="en-US" sz="1400">
                <a:effectLst/>
              </a:rPr>
              <a:pPr algn="r"/>
              <a:t>‹Nº›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00379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3123070-06C2-4F66-B099-258B6152D2FA}" type="slidenum">
              <a:rPr lang="en-US" sz="1400">
                <a:effectLst/>
              </a:rPr>
              <a:pPr algn="r"/>
              <a:t>‹Nº›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0389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9365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7204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93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431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34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440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CL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9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s-CL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2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6514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440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440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56959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56959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74755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74756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57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58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74759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74760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1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2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3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L"/>
              </a:p>
            </p:txBody>
          </p:sp>
        </p:grpSp>
      </p:grpSp>
      <p:sp>
        <p:nvSpPr>
          <p:cNvPr id="7476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4765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</a:t>
            </a:r>
            <a:fld id="{8D2520C1-E8E0-442A-8B7B-A2D06C8DB834}" type="slidenum">
              <a:rPr lang="en-US" sz="1800">
                <a:effectLst/>
              </a:rPr>
              <a:pPr algn="l"/>
              <a:t>‹Nº›</a:t>
            </a:fld>
            <a:endParaRPr lang="en-US" sz="1800">
              <a:effectLst/>
            </a:endParaRP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          Slide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Diagramas de Dispersión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Un diagrama de dispersión es una presentación gráfica sobre la relación de dos variables </a:t>
            </a:r>
            <a:r>
              <a:rPr lang="es-CL" u="sng" dirty="0">
                <a:solidFill>
                  <a:schemeClr val="bg1"/>
                </a:solidFill>
                <a:effectLst/>
              </a:rPr>
              <a:t>cuantitativas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Una variable es anotada en el </a:t>
            </a:r>
            <a:r>
              <a:rPr lang="es-CL" u="sng" dirty="0">
                <a:solidFill>
                  <a:schemeClr val="bg1"/>
                </a:solidFill>
                <a:effectLst/>
              </a:rPr>
              <a:t>eje horizontal</a:t>
            </a:r>
            <a:r>
              <a:rPr lang="es-CL" dirty="0">
                <a:solidFill>
                  <a:schemeClr val="bg1"/>
                </a:solidFill>
                <a:effectLst/>
              </a:rPr>
              <a:t> y otra variable es anotada en el </a:t>
            </a:r>
            <a:r>
              <a:rPr lang="es-CL" u="sng" dirty="0">
                <a:solidFill>
                  <a:schemeClr val="bg1"/>
                </a:solidFill>
                <a:effectLst/>
              </a:rPr>
              <a:t>eje vertical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El patrón general de los puntos nos sugiere, de forma </a:t>
            </a:r>
            <a:r>
              <a:rPr lang="es-CL" b="1" u="sng" dirty="0">
                <a:solidFill>
                  <a:srgbClr val="FF0000"/>
                </a:solidFill>
                <a:effectLst/>
              </a:rPr>
              <a:t>no necesariamente causal</a:t>
            </a:r>
            <a:r>
              <a:rPr lang="es-CL" dirty="0">
                <a:solidFill>
                  <a:schemeClr val="bg1"/>
                </a:solidFill>
                <a:effectLst/>
              </a:rPr>
              <a:t>, la relación total entre las variables.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sz="2500">
                <a:solidFill>
                  <a:schemeClr val="bg1"/>
                </a:solidFill>
                <a:effectLst/>
              </a:rPr>
              <a:t>Resumen de los procedimientos gráficos y tabulares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4151313" y="1119999"/>
            <a:ext cx="909223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Datos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336675" y="1639112"/>
            <a:ext cx="2492990" cy="430887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s-C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Datos Cualitativos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5437188" y="1639112"/>
            <a:ext cx="2666114" cy="430887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Datos Cuantitativos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765175" y="2391587"/>
            <a:ext cx="1414170" cy="769441"/>
          </a:xfrm>
          <a:prstGeom prst="rect">
            <a:avLst/>
          </a:prstGeom>
          <a:gradFill rotWithShape="0">
            <a:gsLst>
              <a:gs pos="0">
                <a:srgbClr val="003366">
                  <a:gamma/>
                  <a:shade val="46275"/>
                  <a:invGamma/>
                </a:srgbClr>
              </a:gs>
              <a:gs pos="5000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Métodos</a:t>
            </a:r>
          </a:p>
          <a:p>
            <a:pPr algn="l"/>
            <a:r>
              <a:rPr lang="es-C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Tabulares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937125" y="2391587"/>
            <a:ext cx="1414170" cy="769441"/>
          </a:xfrm>
          <a:prstGeom prst="rect">
            <a:avLst/>
          </a:prstGeom>
          <a:gradFill rotWithShape="0">
            <a:gsLst>
              <a:gs pos="0">
                <a:srgbClr val="003366">
                  <a:gamma/>
                  <a:shade val="46275"/>
                  <a:invGamma/>
                </a:srgbClr>
              </a:gs>
              <a:gs pos="5000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Métodos</a:t>
            </a:r>
          </a:p>
          <a:p>
            <a:pPr algn="l"/>
            <a:r>
              <a:rPr lang="es-C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Tabulares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2746375" y="2391587"/>
            <a:ext cx="1277914" cy="769441"/>
          </a:xfrm>
          <a:prstGeom prst="rect">
            <a:avLst/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Métodos</a:t>
            </a:r>
          </a:p>
          <a:p>
            <a:pPr algn="l"/>
            <a:r>
              <a:rPr lang="es-C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Gráficos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6918325" y="2391587"/>
            <a:ext cx="1277914" cy="769441"/>
          </a:xfrm>
          <a:prstGeom prst="rect">
            <a:avLst/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Métodos</a:t>
            </a:r>
          </a:p>
          <a:p>
            <a:pPr algn="l"/>
            <a:r>
              <a:rPr lang="es-C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Gráficos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438150" y="3541485"/>
            <a:ext cx="2019300" cy="31060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FontTx/>
              <a:buChar char="•"/>
            </a:pPr>
            <a:r>
              <a:rPr lang="es-CL" sz="2000" dirty="0">
                <a:solidFill>
                  <a:schemeClr val="bg1"/>
                </a:solidFill>
                <a:effectLst/>
              </a:rPr>
              <a:t>Distribución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effectLst/>
              </a:rPr>
              <a:t>   de Frecuencia</a:t>
            </a:r>
          </a:p>
          <a:p>
            <a:pPr algn="l">
              <a:buFontTx/>
              <a:buChar char="•"/>
            </a:pPr>
            <a:r>
              <a:rPr lang="es-CL" sz="2000" dirty="0">
                <a:solidFill>
                  <a:schemeClr val="bg1"/>
                </a:solidFill>
                <a:effectLst/>
              </a:rPr>
              <a:t>Distribución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effectLst/>
              </a:rPr>
              <a:t>   de Frecuencia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effectLst/>
              </a:rPr>
              <a:t>   Relativa</a:t>
            </a:r>
          </a:p>
          <a:p>
            <a:pPr algn="l">
              <a:buFontTx/>
              <a:buChar char="•"/>
            </a:pPr>
            <a:r>
              <a:rPr lang="es-CL" sz="2000" dirty="0">
                <a:solidFill>
                  <a:schemeClr val="bg1"/>
                </a:solidFill>
                <a:effectLst/>
              </a:rPr>
              <a:t>Distribución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effectLst/>
              </a:rPr>
              <a:t>   de Frecuencia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effectLst/>
              </a:rPr>
              <a:t>   Porcentual</a:t>
            </a:r>
          </a:p>
          <a:p>
            <a:pPr algn="l">
              <a:buFontTx/>
              <a:buChar char="•"/>
            </a:pPr>
            <a:r>
              <a:rPr lang="es-CL" sz="2000" dirty="0">
                <a:solidFill>
                  <a:schemeClr val="bg1"/>
                </a:solidFill>
                <a:effectLst/>
              </a:rPr>
              <a:t>Tabulación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effectLst/>
              </a:rPr>
              <a:t>   Cruzada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2641555" y="3492394"/>
            <a:ext cx="1552575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FontTx/>
              <a:buChar char="•"/>
            </a:pPr>
            <a:r>
              <a:rPr lang="es-CL" sz="2000" dirty="0">
                <a:solidFill>
                  <a:schemeClr val="bg1"/>
                </a:solidFill>
                <a:effectLst/>
              </a:rPr>
              <a:t>Gráficas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effectLst/>
              </a:rPr>
              <a:t>      de barras</a:t>
            </a:r>
          </a:p>
          <a:p>
            <a:pPr algn="l">
              <a:buFontTx/>
              <a:buChar char="•"/>
            </a:pPr>
            <a:r>
              <a:rPr lang="es-CL" sz="2000" dirty="0">
                <a:solidFill>
                  <a:schemeClr val="bg1"/>
                </a:solidFill>
                <a:effectLst/>
              </a:rPr>
              <a:t>Gráficas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effectLst/>
              </a:rPr>
              <a:t>      de pastel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4661211" y="3931564"/>
            <a:ext cx="2625896" cy="232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FontTx/>
              <a:buChar char="•"/>
            </a:pPr>
            <a:r>
              <a:rPr lang="es-CL" sz="2000" dirty="0">
                <a:solidFill>
                  <a:schemeClr val="bg1"/>
                </a:solidFill>
                <a:effectLst/>
              </a:rPr>
              <a:t>Distribución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effectLst/>
              </a:rPr>
              <a:t>   de Frecuencia</a:t>
            </a:r>
          </a:p>
          <a:p>
            <a:pPr algn="l">
              <a:buFontTx/>
              <a:buChar char="•"/>
            </a:pPr>
            <a:r>
              <a:rPr lang="es-CL" sz="2000" dirty="0" err="1">
                <a:solidFill>
                  <a:schemeClr val="bg1"/>
                </a:solidFill>
                <a:effectLst/>
              </a:rPr>
              <a:t>Dist</a:t>
            </a:r>
            <a:r>
              <a:rPr lang="es-CL" sz="2000" dirty="0">
                <a:solidFill>
                  <a:schemeClr val="bg1"/>
                </a:solidFill>
                <a:effectLst/>
              </a:rPr>
              <a:t>. de </a:t>
            </a:r>
            <a:r>
              <a:rPr lang="es-CL" sz="2000" dirty="0" err="1">
                <a:solidFill>
                  <a:schemeClr val="bg1"/>
                </a:solidFill>
                <a:effectLst/>
              </a:rPr>
              <a:t>Frec</a:t>
            </a:r>
            <a:r>
              <a:rPr lang="es-CL" sz="2000" dirty="0">
                <a:solidFill>
                  <a:schemeClr val="bg1"/>
                </a:solidFill>
                <a:effectLst/>
              </a:rPr>
              <a:t>.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effectLst/>
              </a:rPr>
              <a:t>   Relativa</a:t>
            </a:r>
          </a:p>
          <a:p>
            <a:pPr algn="l">
              <a:buFontTx/>
              <a:buChar char="•"/>
            </a:pPr>
            <a:r>
              <a:rPr lang="es-CL" sz="2000" dirty="0" err="1">
                <a:solidFill>
                  <a:schemeClr val="bg1"/>
                </a:solidFill>
                <a:effectLst/>
              </a:rPr>
              <a:t>Dist</a:t>
            </a:r>
            <a:r>
              <a:rPr lang="es-CL" sz="2000" dirty="0">
                <a:solidFill>
                  <a:schemeClr val="bg1"/>
                </a:solidFill>
                <a:effectLst/>
              </a:rPr>
              <a:t>. </a:t>
            </a:r>
            <a:r>
              <a:rPr lang="es-CL" sz="2000" dirty="0" err="1">
                <a:solidFill>
                  <a:schemeClr val="bg1"/>
                </a:solidFill>
                <a:effectLst/>
              </a:rPr>
              <a:t>Frec</a:t>
            </a:r>
            <a:r>
              <a:rPr lang="es-CL" sz="2000" dirty="0">
                <a:solidFill>
                  <a:schemeClr val="bg1"/>
                </a:solidFill>
                <a:effectLst/>
              </a:rPr>
              <a:t>. </a:t>
            </a:r>
            <a:r>
              <a:rPr lang="es-CL" sz="2000" dirty="0" err="1">
                <a:solidFill>
                  <a:schemeClr val="bg1"/>
                </a:solidFill>
                <a:effectLst/>
              </a:rPr>
              <a:t>Acum</a:t>
            </a:r>
            <a:r>
              <a:rPr lang="es-CL" sz="2000" dirty="0">
                <a:solidFill>
                  <a:schemeClr val="bg1"/>
                </a:solidFill>
                <a:effectLst/>
              </a:rPr>
              <a:t>.</a:t>
            </a:r>
          </a:p>
          <a:p>
            <a:pPr algn="l">
              <a:buFontTx/>
              <a:buChar char="•"/>
            </a:pPr>
            <a:r>
              <a:rPr lang="es-CL" sz="2000" dirty="0" err="1">
                <a:solidFill>
                  <a:schemeClr val="bg1"/>
                </a:solidFill>
                <a:effectLst/>
              </a:rPr>
              <a:t>Dist</a:t>
            </a:r>
            <a:r>
              <a:rPr lang="es-CL" sz="2000" dirty="0">
                <a:solidFill>
                  <a:schemeClr val="bg1"/>
                </a:solidFill>
                <a:effectLst/>
              </a:rPr>
              <a:t>. </a:t>
            </a:r>
            <a:r>
              <a:rPr lang="es-CL" sz="2000" dirty="0" err="1">
                <a:solidFill>
                  <a:schemeClr val="bg1"/>
                </a:solidFill>
                <a:effectLst/>
              </a:rPr>
              <a:t>Frec</a:t>
            </a:r>
            <a:r>
              <a:rPr lang="es-CL" sz="2000" dirty="0">
                <a:solidFill>
                  <a:schemeClr val="bg1"/>
                </a:solidFill>
                <a:effectLst/>
              </a:rPr>
              <a:t>.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effectLst/>
              </a:rPr>
              <a:t>   Relativa </a:t>
            </a:r>
            <a:r>
              <a:rPr lang="es-CL" sz="2000" dirty="0" err="1">
                <a:solidFill>
                  <a:schemeClr val="bg1"/>
                </a:solidFill>
                <a:effectLst/>
              </a:rPr>
              <a:t>Acum</a:t>
            </a:r>
            <a:r>
              <a:rPr lang="es-CL" sz="2000" dirty="0">
                <a:solidFill>
                  <a:schemeClr val="bg1"/>
                </a:solidFill>
                <a:effectLst/>
              </a:rPr>
              <a:t>.</a:t>
            </a:r>
          </a:p>
          <a:p>
            <a:pPr algn="l">
              <a:buFontTx/>
              <a:buChar char="•"/>
            </a:pPr>
            <a:r>
              <a:rPr lang="es-CL" sz="2000" dirty="0">
                <a:solidFill>
                  <a:schemeClr val="bg1"/>
                </a:solidFill>
                <a:effectLst/>
              </a:rPr>
              <a:t>Diagrama de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effectLst/>
              </a:rPr>
              <a:t>   Tallos y Hojas</a:t>
            </a:r>
          </a:p>
          <a:p>
            <a:pPr algn="l">
              <a:buFontTx/>
              <a:buChar char="•"/>
            </a:pPr>
            <a:r>
              <a:rPr lang="es-CL" sz="2000" dirty="0">
                <a:solidFill>
                  <a:schemeClr val="bg1"/>
                </a:solidFill>
                <a:effectLst/>
              </a:rPr>
              <a:t>Tabulación Cruzada</a:t>
            </a: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6916128" y="3446589"/>
            <a:ext cx="1552575" cy="20820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FontTx/>
              <a:buChar char="•"/>
            </a:pPr>
            <a:r>
              <a:rPr lang="es-CL" sz="2000" dirty="0">
                <a:solidFill>
                  <a:schemeClr val="bg1"/>
                </a:solidFill>
                <a:effectLst/>
              </a:rPr>
              <a:t>Gráfico de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effectLst/>
              </a:rPr>
              <a:t>   Puntos</a:t>
            </a:r>
          </a:p>
          <a:p>
            <a:pPr algn="l">
              <a:buFontTx/>
              <a:buChar char="•"/>
            </a:pPr>
            <a:r>
              <a:rPr lang="es-CL" sz="2000" dirty="0">
                <a:solidFill>
                  <a:schemeClr val="bg1"/>
                </a:solidFill>
                <a:effectLst/>
              </a:rPr>
              <a:t>Histograma</a:t>
            </a:r>
          </a:p>
          <a:p>
            <a:pPr algn="l">
              <a:buFontTx/>
              <a:buChar char="•"/>
            </a:pPr>
            <a:r>
              <a:rPr lang="es-CL" sz="2000" dirty="0">
                <a:solidFill>
                  <a:schemeClr val="bg1"/>
                </a:solidFill>
                <a:effectLst/>
              </a:rPr>
              <a:t>Ojivas</a:t>
            </a:r>
          </a:p>
          <a:p>
            <a:pPr algn="l">
              <a:buFontTx/>
              <a:buChar char="•"/>
            </a:pPr>
            <a:r>
              <a:rPr lang="es-CL" sz="2000" dirty="0">
                <a:solidFill>
                  <a:schemeClr val="bg1"/>
                </a:solidFill>
                <a:effectLst/>
              </a:rPr>
              <a:t>Diagrama</a:t>
            </a:r>
          </a:p>
          <a:p>
            <a:pPr algn="l"/>
            <a:r>
              <a:rPr lang="es-CL" sz="2000" dirty="0">
                <a:solidFill>
                  <a:schemeClr val="bg1"/>
                </a:solidFill>
                <a:effectLst/>
              </a:rPr>
              <a:t>   de dispersión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1409700" y="3172637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CL">
              <a:solidFill>
                <a:schemeClr val="bg1"/>
              </a:solidFill>
              <a:effectLst/>
            </a:endParaRPr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5591175" y="3172637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CL">
              <a:solidFill>
                <a:schemeClr val="bg1"/>
              </a:solidFill>
              <a:effectLst/>
            </a:endParaRPr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7639050" y="3172637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CL">
              <a:solidFill>
                <a:schemeClr val="bg1"/>
              </a:solidFill>
              <a:effectLst/>
            </a:endParaRPr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3457575" y="3172637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CL">
              <a:solidFill>
                <a:schemeClr val="bg1"/>
              </a:solidFill>
              <a:effectLst/>
            </a:endParaRPr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1414463" y="2231249"/>
            <a:ext cx="2049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5578475" y="2223312"/>
            <a:ext cx="2049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2466975" y="2099487"/>
            <a:ext cx="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>
            <a:off x="6630988" y="2093137"/>
            <a:ext cx="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3462338" y="2237599"/>
            <a:ext cx="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1398588" y="2245537"/>
            <a:ext cx="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5576888" y="2245537"/>
            <a:ext cx="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>
            <a:off x="7634288" y="2239187"/>
            <a:ext cx="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 flipH="1">
            <a:off x="2452688" y="1364474"/>
            <a:ext cx="166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79899" name="Line 27"/>
          <p:cNvSpPr>
            <a:spLocks noChangeShapeType="1"/>
          </p:cNvSpPr>
          <p:nvPr/>
        </p:nvSpPr>
        <p:spPr bwMode="auto">
          <a:xfrm>
            <a:off x="2452688" y="1364474"/>
            <a:ext cx="0" cy="27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>
            <a:off x="6630988" y="1373999"/>
            <a:ext cx="0" cy="27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 flipH="1">
            <a:off x="4957763" y="1372412"/>
            <a:ext cx="166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4213" y="184150"/>
            <a:ext cx="7772400" cy="54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s-CL" sz="2800" dirty="0">
                <a:solidFill>
                  <a:schemeClr val="bg1"/>
                </a:solidFill>
                <a:effectLst/>
              </a:rPr>
              <a:t>Referencias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87388" y="1103313"/>
            <a:ext cx="7772400" cy="4643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s-CL" sz="2400" b="1" dirty="0">
                <a:solidFill>
                  <a:schemeClr val="bg1"/>
                </a:solidFill>
                <a:effectLst/>
              </a:rPr>
              <a:t>Estadística para la Administración y Economía</a:t>
            </a:r>
            <a:r>
              <a:rPr lang="es-CL" sz="2400" dirty="0">
                <a:solidFill>
                  <a:schemeClr val="bg1"/>
                </a:solidFill>
                <a:effectLst/>
              </a:rPr>
              <a:t>. David Anderson, Dennis </a:t>
            </a:r>
            <a:r>
              <a:rPr lang="es-CL" sz="2400" dirty="0" err="1">
                <a:solidFill>
                  <a:schemeClr val="bg1"/>
                </a:solidFill>
                <a:effectLst/>
              </a:rPr>
              <a:t>Sweeney</a:t>
            </a:r>
            <a:r>
              <a:rPr lang="es-CL" sz="2400" dirty="0">
                <a:solidFill>
                  <a:schemeClr val="bg1"/>
                </a:solidFill>
                <a:effectLst/>
              </a:rPr>
              <a:t> &amp; Thomas Williams. 10ma edición. CENGAGE </a:t>
            </a:r>
            <a:r>
              <a:rPr lang="es-CL" sz="2400" dirty="0" err="1">
                <a:solidFill>
                  <a:schemeClr val="bg1"/>
                </a:solidFill>
                <a:effectLst/>
              </a:rPr>
              <a:t>Learning</a:t>
            </a:r>
            <a:r>
              <a:rPr lang="es-CL" sz="2400" dirty="0">
                <a:solidFill>
                  <a:schemeClr val="bg1"/>
                </a:solidFill>
                <a:effectLst/>
              </a:rPr>
              <a:t>. Capítulo 2: Estadística Descriptiva: Presentaciones Tabulares y Gráficas.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05" name="Rectangle 57"/>
          <p:cNvSpPr>
            <a:spLocks noChangeArrowheads="1"/>
          </p:cNvSpPr>
          <p:nvPr/>
        </p:nvSpPr>
        <p:spPr bwMode="auto">
          <a:xfrm>
            <a:off x="2236788" y="1611313"/>
            <a:ext cx="5022850" cy="3905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Diagramas de Dispersión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Una relación positiva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495550" y="1666875"/>
            <a:ext cx="4505325" cy="3711576"/>
            <a:chOff x="1572" y="951"/>
            <a:chExt cx="2838" cy="2338"/>
          </a:xfrm>
        </p:grpSpPr>
        <p:sp>
          <p:nvSpPr>
            <p:cNvPr id="130084" name="Line 36"/>
            <p:cNvSpPr>
              <a:spLocks noChangeShapeType="1"/>
            </p:cNvSpPr>
            <p:nvPr/>
          </p:nvSpPr>
          <p:spPr bwMode="auto">
            <a:xfrm>
              <a:off x="1683" y="1327"/>
              <a:ext cx="0" cy="180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30085" name="Line 37"/>
            <p:cNvSpPr>
              <a:spLocks noChangeShapeType="1"/>
            </p:cNvSpPr>
            <p:nvPr/>
          </p:nvSpPr>
          <p:spPr bwMode="auto">
            <a:xfrm flipH="1">
              <a:off x="1670" y="3135"/>
              <a:ext cx="250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30086" name="Rectangle 38"/>
            <p:cNvSpPr>
              <a:spLocks noChangeArrowheads="1"/>
            </p:cNvSpPr>
            <p:nvPr/>
          </p:nvSpPr>
          <p:spPr bwMode="auto">
            <a:xfrm>
              <a:off x="4182" y="2961"/>
              <a:ext cx="228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 i="1" dirty="0">
                  <a:solidFill>
                    <a:schemeClr val="bg1"/>
                  </a:solidFill>
                  <a:effectLst/>
                </a:rPr>
                <a:t>x</a:t>
              </a:r>
            </a:p>
          </p:txBody>
        </p:sp>
        <p:sp>
          <p:nvSpPr>
            <p:cNvPr id="130094" name="Rectangle 46"/>
            <p:cNvSpPr>
              <a:spLocks noChangeArrowheads="1"/>
            </p:cNvSpPr>
            <p:nvPr/>
          </p:nvSpPr>
          <p:spPr bwMode="auto">
            <a:xfrm>
              <a:off x="1572" y="951"/>
              <a:ext cx="228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 i="1" dirty="0">
                  <a:solidFill>
                    <a:schemeClr val="bg1"/>
                  </a:solidFill>
                  <a:effectLst/>
                </a:rPr>
                <a:t>y</a:t>
              </a:r>
            </a:p>
          </p:txBody>
        </p:sp>
      </p:grpSp>
      <p:sp>
        <p:nvSpPr>
          <p:cNvPr id="130089" name="Oval 41"/>
          <p:cNvSpPr>
            <a:spLocks noChangeArrowheads="1"/>
          </p:cNvSpPr>
          <p:nvPr/>
        </p:nvSpPr>
        <p:spPr bwMode="auto">
          <a:xfrm>
            <a:off x="4152173" y="3426559"/>
            <a:ext cx="142127" cy="147569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0090" name="Oval 42"/>
          <p:cNvSpPr>
            <a:spLocks noChangeArrowheads="1"/>
          </p:cNvSpPr>
          <p:nvPr/>
        </p:nvSpPr>
        <p:spPr bwMode="auto">
          <a:xfrm>
            <a:off x="5715569" y="3363315"/>
            <a:ext cx="142127" cy="147569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0091" name="Oval 43"/>
          <p:cNvSpPr>
            <a:spLocks noChangeArrowheads="1"/>
          </p:cNvSpPr>
          <p:nvPr/>
        </p:nvSpPr>
        <p:spPr bwMode="auto">
          <a:xfrm>
            <a:off x="4477035" y="3911430"/>
            <a:ext cx="142127" cy="147569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0092" name="Oval 44"/>
          <p:cNvSpPr>
            <a:spLocks noChangeArrowheads="1"/>
          </p:cNvSpPr>
          <p:nvPr/>
        </p:nvSpPr>
        <p:spPr bwMode="auto">
          <a:xfrm>
            <a:off x="3522754" y="3932511"/>
            <a:ext cx="142127" cy="147569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0093" name="Oval 45"/>
          <p:cNvSpPr>
            <a:spLocks noChangeArrowheads="1"/>
          </p:cNvSpPr>
          <p:nvPr/>
        </p:nvSpPr>
        <p:spPr bwMode="auto">
          <a:xfrm>
            <a:off x="3238500" y="4375219"/>
            <a:ext cx="142127" cy="147569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0095" name="Oval 47"/>
          <p:cNvSpPr>
            <a:spLocks noChangeArrowheads="1"/>
          </p:cNvSpPr>
          <p:nvPr/>
        </p:nvSpPr>
        <p:spPr bwMode="auto">
          <a:xfrm>
            <a:off x="4795128" y="3405478"/>
            <a:ext cx="142127" cy="147569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0096" name="Oval 48"/>
          <p:cNvSpPr>
            <a:spLocks noChangeArrowheads="1"/>
          </p:cNvSpPr>
          <p:nvPr/>
        </p:nvSpPr>
        <p:spPr bwMode="auto">
          <a:xfrm>
            <a:off x="3786704" y="4227649"/>
            <a:ext cx="142127" cy="147569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0097" name="Oval 49"/>
          <p:cNvSpPr>
            <a:spLocks noChangeArrowheads="1"/>
          </p:cNvSpPr>
          <p:nvPr/>
        </p:nvSpPr>
        <p:spPr bwMode="auto">
          <a:xfrm>
            <a:off x="5871232" y="2562225"/>
            <a:ext cx="142127" cy="147569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0098" name="Oval 50"/>
          <p:cNvSpPr>
            <a:spLocks noChangeArrowheads="1"/>
          </p:cNvSpPr>
          <p:nvPr/>
        </p:nvSpPr>
        <p:spPr bwMode="auto">
          <a:xfrm>
            <a:off x="4152173" y="3848186"/>
            <a:ext cx="142127" cy="147569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0099" name="Oval 51"/>
          <p:cNvSpPr>
            <a:spLocks noChangeArrowheads="1"/>
          </p:cNvSpPr>
          <p:nvPr/>
        </p:nvSpPr>
        <p:spPr bwMode="auto">
          <a:xfrm>
            <a:off x="5140294" y="3553047"/>
            <a:ext cx="142127" cy="147569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0100" name="Oval 52"/>
          <p:cNvSpPr>
            <a:spLocks noChangeArrowheads="1"/>
          </p:cNvSpPr>
          <p:nvPr/>
        </p:nvSpPr>
        <p:spPr bwMode="auto">
          <a:xfrm>
            <a:off x="5140294" y="3110339"/>
            <a:ext cx="142127" cy="147569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0101" name="Oval 53"/>
          <p:cNvSpPr>
            <a:spLocks noChangeArrowheads="1"/>
          </p:cNvSpPr>
          <p:nvPr/>
        </p:nvSpPr>
        <p:spPr bwMode="auto">
          <a:xfrm>
            <a:off x="5952448" y="3110339"/>
            <a:ext cx="142127" cy="147569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0102" name="Oval 54"/>
          <p:cNvSpPr>
            <a:spLocks noChangeArrowheads="1"/>
          </p:cNvSpPr>
          <p:nvPr/>
        </p:nvSpPr>
        <p:spPr bwMode="auto">
          <a:xfrm>
            <a:off x="6155486" y="2899526"/>
            <a:ext cx="142127" cy="147569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9" grpId="0" animBg="1"/>
      <p:bldP spid="130090" grpId="0" animBg="1"/>
      <p:bldP spid="130091" grpId="0" animBg="1"/>
      <p:bldP spid="130092" grpId="0" animBg="1"/>
      <p:bldP spid="130093" grpId="0" animBg="1"/>
      <p:bldP spid="130095" grpId="0" animBg="1"/>
      <p:bldP spid="130096" grpId="0" animBg="1"/>
      <p:bldP spid="130097" grpId="0" animBg="1"/>
      <p:bldP spid="130098" grpId="0" animBg="1"/>
      <p:bldP spid="130099" grpId="0" animBg="1"/>
      <p:bldP spid="130100" grpId="0" animBg="1"/>
      <p:bldP spid="130101" grpId="0" animBg="1"/>
      <p:bldP spid="1301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3" name="Rectangle 51"/>
          <p:cNvSpPr>
            <a:spLocks noChangeArrowheads="1"/>
          </p:cNvSpPr>
          <p:nvPr/>
        </p:nvSpPr>
        <p:spPr bwMode="auto">
          <a:xfrm>
            <a:off x="2236788" y="1611313"/>
            <a:ext cx="5022850" cy="3905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Diagramas de Dispersión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Una relación negativa</a:t>
            </a:r>
          </a:p>
        </p:txBody>
      </p:sp>
      <p:sp>
        <p:nvSpPr>
          <p:cNvPr id="131102" name="Oval 30"/>
          <p:cNvSpPr>
            <a:spLocks noChangeArrowheads="1"/>
          </p:cNvSpPr>
          <p:nvPr/>
        </p:nvSpPr>
        <p:spPr bwMode="auto">
          <a:xfrm>
            <a:off x="4662488" y="4213225"/>
            <a:ext cx="144462" cy="144463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1103" name="Oval 31"/>
          <p:cNvSpPr>
            <a:spLocks noChangeArrowheads="1"/>
          </p:cNvSpPr>
          <p:nvPr/>
        </p:nvSpPr>
        <p:spPr bwMode="auto">
          <a:xfrm>
            <a:off x="4516438" y="3584575"/>
            <a:ext cx="146050" cy="147638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1104" name="Oval 32"/>
          <p:cNvSpPr>
            <a:spLocks noChangeArrowheads="1"/>
          </p:cNvSpPr>
          <p:nvPr/>
        </p:nvSpPr>
        <p:spPr bwMode="auto">
          <a:xfrm>
            <a:off x="3794125" y="3481388"/>
            <a:ext cx="144463" cy="14605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1105" name="Oval 33"/>
          <p:cNvSpPr>
            <a:spLocks noChangeArrowheads="1"/>
          </p:cNvSpPr>
          <p:nvPr/>
        </p:nvSpPr>
        <p:spPr bwMode="auto">
          <a:xfrm>
            <a:off x="3214688" y="2854325"/>
            <a:ext cx="144462" cy="14605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1106" name="Oval 34"/>
          <p:cNvSpPr>
            <a:spLocks noChangeArrowheads="1"/>
          </p:cNvSpPr>
          <p:nvPr/>
        </p:nvSpPr>
        <p:spPr bwMode="auto">
          <a:xfrm>
            <a:off x="3544888" y="3062288"/>
            <a:ext cx="146050" cy="147637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1109" name="Oval 37"/>
          <p:cNvSpPr>
            <a:spLocks noChangeArrowheads="1"/>
          </p:cNvSpPr>
          <p:nvPr/>
        </p:nvSpPr>
        <p:spPr bwMode="auto">
          <a:xfrm>
            <a:off x="5180013" y="3898900"/>
            <a:ext cx="142875" cy="14605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1111" name="Oval 39"/>
          <p:cNvSpPr>
            <a:spLocks noChangeArrowheads="1"/>
          </p:cNvSpPr>
          <p:nvPr/>
        </p:nvSpPr>
        <p:spPr bwMode="auto">
          <a:xfrm>
            <a:off x="5510213" y="4232275"/>
            <a:ext cx="146050" cy="147638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1112" name="Oval 40"/>
          <p:cNvSpPr>
            <a:spLocks noChangeArrowheads="1"/>
          </p:cNvSpPr>
          <p:nvPr/>
        </p:nvSpPr>
        <p:spPr bwMode="auto">
          <a:xfrm>
            <a:off x="4227513" y="3187700"/>
            <a:ext cx="146050" cy="147638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1113" name="Oval 41"/>
          <p:cNvSpPr>
            <a:spLocks noChangeArrowheads="1"/>
          </p:cNvSpPr>
          <p:nvPr/>
        </p:nvSpPr>
        <p:spPr bwMode="auto">
          <a:xfrm>
            <a:off x="3359150" y="2708275"/>
            <a:ext cx="144463" cy="14605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1114" name="Oval 42"/>
          <p:cNvSpPr>
            <a:spLocks noChangeArrowheads="1"/>
          </p:cNvSpPr>
          <p:nvPr/>
        </p:nvSpPr>
        <p:spPr bwMode="auto">
          <a:xfrm>
            <a:off x="6007100" y="4191000"/>
            <a:ext cx="144463" cy="147638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1115" name="Oval 43"/>
          <p:cNvSpPr>
            <a:spLocks noChangeArrowheads="1"/>
          </p:cNvSpPr>
          <p:nvPr/>
        </p:nvSpPr>
        <p:spPr bwMode="auto">
          <a:xfrm>
            <a:off x="5799138" y="4546600"/>
            <a:ext cx="146050" cy="14605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495550" y="1666875"/>
            <a:ext cx="4505325" cy="3711576"/>
            <a:chOff x="1572" y="951"/>
            <a:chExt cx="2838" cy="2338"/>
          </a:xfrm>
        </p:grpSpPr>
        <p:sp>
          <p:nvSpPr>
            <p:cNvPr id="131118" name="Line 46"/>
            <p:cNvSpPr>
              <a:spLocks noChangeShapeType="1"/>
            </p:cNvSpPr>
            <p:nvPr/>
          </p:nvSpPr>
          <p:spPr bwMode="auto">
            <a:xfrm>
              <a:off x="1683" y="1327"/>
              <a:ext cx="0" cy="180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31119" name="Line 47"/>
            <p:cNvSpPr>
              <a:spLocks noChangeShapeType="1"/>
            </p:cNvSpPr>
            <p:nvPr/>
          </p:nvSpPr>
          <p:spPr bwMode="auto">
            <a:xfrm flipH="1">
              <a:off x="1670" y="3135"/>
              <a:ext cx="250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31120" name="Rectangle 48"/>
            <p:cNvSpPr>
              <a:spLocks noChangeArrowheads="1"/>
            </p:cNvSpPr>
            <p:nvPr/>
          </p:nvSpPr>
          <p:spPr bwMode="auto">
            <a:xfrm>
              <a:off x="4182" y="2961"/>
              <a:ext cx="228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 i="1" dirty="0">
                  <a:solidFill>
                    <a:schemeClr val="bg1"/>
                  </a:solidFill>
                  <a:effectLst/>
                </a:rPr>
                <a:t>x</a:t>
              </a:r>
            </a:p>
          </p:txBody>
        </p:sp>
        <p:sp>
          <p:nvSpPr>
            <p:cNvPr id="131121" name="Rectangle 49"/>
            <p:cNvSpPr>
              <a:spLocks noChangeArrowheads="1"/>
            </p:cNvSpPr>
            <p:nvPr/>
          </p:nvSpPr>
          <p:spPr bwMode="auto">
            <a:xfrm>
              <a:off x="1572" y="951"/>
              <a:ext cx="228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 i="1" dirty="0">
                  <a:solidFill>
                    <a:schemeClr val="bg1"/>
                  </a:solidFill>
                  <a:effectLst/>
                </a:rPr>
                <a:t>y</a:t>
              </a:r>
            </a:p>
          </p:txBody>
        </p:sp>
      </p:grpSp>
      <p:sp>
        <p:nvSpPr>
          <p:cNvPr id="131124" name="Oval 52"/>
          <p:cNvSpPr>
            <a:spLocks noChangeArrowheads="1"/>
          </p:cNvSpPr>
          <p:nvPr/>
        </p:nvSpPr>
        <p:spPr bwMode="auto">
          <a:xfrm>
            <a:off x="5041900" y="3702050"/>
            <a:ext cx="142875" cy="14605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1125" name="Oval 53"/>
          <p:cNvSpPr>
            <a:spLocks noChangeArrowheads="1"/>
          </p:cNvSpPr>
          <p:nvPr/>
        </p:nvSpPr>
        <p:spPr bwMode="auto">
          <a:xfrm>
            <a:off x="5305425" y="4384675"/>
            <a:ext cx="146050" cy="147638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" name="Elipse 2"/>
          <p:cNvSpPr/>
          <p:nvPr/>
        </p:nvSpPr>
        <p:spPr bwMode="auto">
          <a:xfrm rot="2517629">
            <a:off x="4601578" y="3391739"/>
            <a:ext cx="806074" cy="135731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02" grpId="0" animBg="1"/>
      <p:bldP spid="131103" grpId="0" animBg="1"/>
      <p:bldP spid="131104" grpId="0" animBg="1"/>
      <p:bldP spid="131105" grpId="0" animBg="1"/>
      <p:bldP spid="131106" grpId="0" animBg="1"/>
      <p:bldP spid="131109" grpId="0" animBg="1"/>
      <p:bldP spid="131111" grpId="0" animBg="1"/>
      <p:bldP spid="131112" grpId="0" animBg="1"/>
      <p:bldP spid="131113" grpId="0" animBg="1"/>
      <p:bldP spid="131114" grpId="0" animBg="1"/>
      <p:bldP spid="131115" grpId="0" animBg="1"/>
      <p:bldP spid="131124" grpId="0" animBg="1"/>
      <p:bldP spid="1311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57" name="Rectangle 61"/>
          <p:cNvSpPr>
            <a:spLocks noChangeArrowheads="1"/>
          </p:cNvSpPr>
          <p:nvPr/>
        </p:nvSpPr>
        <p:spPr bwMode="auto">
          <a:xfrm>
            <a:off x="2236788" y="1611313"/>
            <a:ext cx="5022850" cy="39052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638"/>
            <a:ext cx="7772400" cy="865187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Diagramas de Dispersión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Sin aparente relación</a:t>
            </a:r>
          </a:p>
        </p:txBody>
      </p:sp>
      <p:sp>
        <p:nvSpPr>
          <p:cNvPr id="132136" name="Oval 40"/>
          <p:cNvSpPr>
            <a:spLocks noChangeArrowheads="1"/>
          </p:cNvSpPr>
          <p:nvPr/>
        </p:nvSpPr>
        <p:spPr bwMode="auto">
          <a:xfrm>
            <a:off x="6126163" y="2952750"/>
            <a:ext cx="141287" cy="142875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2137" name="Oval 41"/>
          <p:cNvSpPr>
            <a:spLocks noChangeArrowheads="1"/>
          </p:cNvSpPr>
          <p:nvPr/>
        </p:nvSpPr>
        <p:spPr bwMode="auto">
          <a:xfrm>
            <a:off x="6042025" y="3805238"/>
            <a:ext cx="141288" cy="142875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2138" name="Oval 42"/>
          <p:cNvSpPr>
            <a:spLocks noChangeArrowheads="1"/>
          </p:cNvSpPr>
          <p:nvPr/>
        </p:nvSpPr>
        <p:spPr bwMode="auto">
          <a:xfrm>
            <a:off x="4252913" y="2805113"/>
            <a:ext cx="141287" cy="142875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2139" name="Oval 43"/>
          <p:cNvSpPr>
            <a:spLocks noChangeArrowheads="1"/>
          </p:cNvSpPr>
          <p:nvPr/>
        </p:nvSpPr>
        <p:spPr bwMode="auto">
          <a:xfrm>
            <a:off x="3609975" y="3846513"/>
            <a:ext cx="141288" cy="142875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2140" name="Oval 44"/>
          <p:cNvSpPr>
            <a:spLocks noChangeArrowheads="1"/>
          </p:cNvSpPr>
          <p:nvPr/>
        </p:nvSpPr>
        <p:spPr bwMode="auto">
          <a:xfrm>
            <a:off x="3148013" y="3887788"/>
            <a:ext cx="141287" cy="142875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2143" name="Oval 47"/>
          <p:cNvSpPr>
            <a:spLocks noChangeArrowheads="1"/>
          </p:cNvSpPr>
          <p:nvPr/>
        </p:nvSpPr>
        <p:spPr bwMode="auto">
          <a:xfrm>
            <a:off x="4937125" y="3090863"/>
            <a:ext cx="139700" cy="142875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2144" name="Oval 48"/>
          <p:cNvSpPr>
            <a:spLocks noChangeArrowheads="1"/>
          </p:cNvSpPr>
          <p:nvPr/>
        </p:nvSpPr>
        <p:spPr bwMode="auto">
          <a:xfrm>
            <a:off x="4514850" y="3519488"/>
            <a:ext cx="139700" cy="142875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2145" name="Oval 49"/>
          <p:cNvSpPr>
            <a:spLocks noChangeArrowheads="1"/>
          </p:cNvSpPr>
          <p:nvPr/>
        </p:nvSpPr>
        <p:spPr bwMode="auto">
          <a:xfrm>
            <a:off x="5619750" y="3887788"/>
            <a:ext cx="141288" cy="142875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2146" name="Oval 50"/>
          <p:cNvSpPr>
            <a:spLocks noChangeArrowheads="1"/>
          </p:cNvSpPr>
          <p:nvPr/>
        </p:nvSpPr>
        <p:spPr bwMode="auto">
          <a:xfrm>
            <a:off x="5719763" y="3295650"/>
            <a:ext cx="141287" cy="142875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2147" name="Oval 51"/>
          <p:cNvSpPr>
            <a:spLocks noChangeArrowheads="1"/>
          </p:cNvSpPr>
          <p:nvPr/>
        </p:nvSpPr>
        <p:spPr bwMode="auto">
          <a:xfrm>
            <a:off x="3770313" y="3417888"/>
            <a:ext cx="141287" cy="142875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2148" name="Oval 52"/>
          <p:cNvSpPr>
            <a:spLocks noChangeArrowheads="1"/>
          </p:cNvSpPr>
          <p:nvPr/>
        </p:nvSpPr>
        <p:spPr bwMode="auto">
          <a:xfrm>
            <a:off x="3932238" y="4173538"/>
            <a:ext cx="139700" cy="142875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2149" name="Oval 53"/>
          <p:cNvSpPr>
            <a:spLocks noChangeArrowheads="1"/>
          </p:cNvSpPr>
          <p:nvPr/>
        </p:nvSpPr>
        <p:spPr bwMode="auto">
          <a:xfrm>
            <a:off x="3349625" y="3070225"/>
            <a:ext cx="139700" cy="142875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32150" name="Oval 54"/>
          <p:cNvSpPr>
            <a:spLocks noChangeArrowheads="1"/>
          </p:cNvSpPr>
          <p:nvPr/>
        </p:nvSpPr>
        <p:spPr bwMode="auto">
          <a:xfrm>
            <a:off x="4514850" y="4051300"/>
            <a:ext cx="139700" cy="142875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495550" y="1666875"/>
            <a:ext cx="4505325" cy="3711576"/>
            <a:chOff x="1572" y="951"/>
            <a:chExt cx="2838" cy="2338"/>
          </a:xfrm>
        </p:grpSpPr>
        <p:sp>
          <p:nvSpPr>
            <p:cNvPr id="132153" name="Line 57"/>
            <p:cNvSpPr>
              <a:spLocks noChangeShapeType="1"/>
            </p:cNvSpPr>
            <p:nvPr/>
          </p:nvSpPr>
          <p:spPr bwMode="auto">
            <a:xfrm>
              <a:off x="1683" y="1327"/>
              <a:ext cx="0" cy="180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32154" name="Line 58"/>
            <p:cNvSpPr>
              <a:spLocks noChangeShapeType="1"/>
            </p:cNvSpPr>
            <p:nvPr/>
          </p:nvSpPr>
          <p:spPr bwMode="auto">
            <a:xfrm flipH="1">
              <a:off x="1670" y="3135"/>
              <a:ext cx="250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32155" name="Rectangle 59"/>
            <p:cNvSpPr>
              <a:spLocks noChangeArrowheads="1"/>
            </p:cNvSpPr>
            <p:nvPr/>
          </p:nvSpPr>
          <p:spPr bwMode="auto">
            <a:xfrm>
              <a:off x="4182" y="2961"/>
              <a:ext cx="228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 i="1" dirty="0">
                  <a:solidFill>
                    <a:schemeClr val="bg1"/>
                  </a:solidFill>
                  <a:effectLst/>
                </a:rPr>
                <a:t>x</a:t>
              </a:r>
            </a:p>
          </p:txBody>
        </p:sp>
        <p:sp>
          <p:nvSpPr>
            <p:cNvPr id="132156" name="Rectangle 60"/>
            <p:cNvSpPr>
              <a:spLocks noChangeArrowheads="1"/>
            </p:cNvSpPr>
            <p:nvPr/>
          </p:nvSpPr>
          <p:spPr bwMode="auto">
            <a:xfrm>
              <a:off x="1572" y="951"/>
              <a:ext cx="228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 i="1" dirty="0">
                  <a:solidFill>
                    <a:schemeClr val="bg1"/>
                  </a:solidFill>
                  <a:effectLst/>
                </a:rPr>
                <a:t>y</a:t>
              </a:r>
            </a:p>
          </p:txBody>
        </p:sp>
      </p:grpSp>
      <p:sp>
        <p:nvSpPr>
          <p:cNvPr id="132159" name="Oval 63"/>
          <p:cNvSpPr>
            <a:spLocks noChangeArrowheads="1"/>
          </p:cNvSpPr>
          <p:nvPr/>
        </p:nvSpPr>
        <p:spPr bwMode="auto">
          <a:xfrm>
            <a:off x="5386388" y="4040188"/>
            <a:ext cx="141287" cy="142875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6" grpId="0" animBg="1"/>
      <p:bldP spid="132137" grpId="0" animBg="1"/>
      <p:bldP spid="132138" grpId="0" animBg="1"/>
      <p:bldP spid="132139" grpId="0" animBg="1"/>
      <p:bldP spid="132140" grpId="0" animBg="1"/>
      <p:bldP spid="132143" grpId="0" animBg="1"/>
      <p:bldP spid="132144" grpId="0" animBg="1"/>
      <p:bldP spid="132145" grpId="0" animBg="1"/>
      <p:bldP spid="132146" grpId="0" animBg="1"/>
      <p:bldP spid="132147" grpId="0" animBg="1"/>
      <p:bldP spid="132148" grpId="0" animBg="1"/>
      <p:bldP spid="132149" grpId="0" animBg="1"/>
      <p:bldP spid="132150" grpId="0" animBg="1"/>
      <p:bldP spid="1321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693475" y="3213743"/>
            <a:ext cx="5565454" cy="3136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1600"/>
            <a:ext cx="7772400" cy="712788"/>
          </a:xfrm>
          <a:noFill/>
          <a:ln/>
        </p:spPr>
        <p:txBody>
          <a:bodyPr/>
          <a:lstStyle/>
          <a:p>
            <a:r>
              <a:rPr lang="es-CL" sz="2500" dirty="0">
                <a:solidFill>
                  <a:schemeClr val="bg1"/>
                </a:solidFill>
                <a:effectLst/>
              </a:rPr>
              <a:t>Ejemplo:  “Chile en Copa América 2015”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22363"/>
            <a:ext cx="7815262" cy="5197475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Diagrama de Dispersión: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Suponga que queremos conocer la relación que existe entre la “posesión del balón” y la cantidad de goles anotados”, para lo cuál utilizaremos el rendimiento de la selección chilena en la Copa América 2015:</a:t>
            </a:r>
          </a:p>
          <a:p>
            <a:pPr>
              <a:buFont typeface="Monotype Sorts" pitchFamily="2" charset="2"/>
              <a:buNone/>
            </a:pPr>
            <a:endParaRPr lang="es-CL" sz="1400" dirty="0"/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</a:t>
            </a:r>
            <a:r>
              <a:rPr lang="es-CL" i="1" dirty="0">
                <a:solidFill>
                  <a:schemeClr val="bg1"/>
                </a:solidFill>
                <a:effectLst/>
              </a:rPr>
              <a:t>y</a:t>
            </a:r>
            <a:r>
              <a:rPr lang="es-CL" dirty="0">
                <a:solidFill>
                  <a:schemeClr val="bg1"/>
                </a:solidFill>
                <a:effectLst/>
              </a:rPr>
              <a:t> = </a:t>
            </a:r>
            <a:r>
              <a:rPr lang="es-CL" u="sng" dirty="0">
                <a:solidFill>
                  <a:schemeClr val="bg1"/>
                </a:solidFill>
                <a:effectLst/>
              </a:rPr>
              <a:t>Posesión (%)</a:t>
            </a:r>
            <a:r>
              <a:rPr lang="es-CL" dirty="0">
                <a:solidFill>
                  <a:schemeClr val="bg1"/>
                </a:solidFill>
                <a:effectLst/>
              </a:rPr>
              <a:t>	      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= </a:t>
            </a:r>
            <a:r>
              <a:rPr lang="es-CL" u="sng" dirty="0">
                <a:solidFill>
                  <a:schemeClr val="bg1"/>
                </a:solidFill>
                <a:effectLst/>
              </a:rPr>
              <a:t>Goles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   59			   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   53			   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   57			   5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   77			  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   61			   2</a:t>
            </a:r>
          </a:p>
          <a:p>
            <a:pPr>
              <a:lnSpc>
                <a:spcPct val="90000"/>
              </a:lnSpc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   52			 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1584325" y="1611313"/>
            <a:ext cx="6126163" cy="47482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013" y="1122363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Diagrama de Dispersión: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2919413" y="2154238"/>
            <a:ext cx="0" cy="311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H="1">
            <a:off x="2913063" y="5272088"/>
            <a:ext cx="405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757488" y="1671638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b="1" i="1" dirty="0">
                <a:solidFill>
                  <a:schemeClr val="bg1"/>
                </a:solidFill>
                <a:effectLst/>
              </a:rPr>
              <a:t>y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981825" y="5010150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b="1" i="1" dirty="0">
                <a:solidFill>
                  <a:schemeClr val="bg1"/>
                </a:solidFill>
                <a:effectLst/>
              </a:rPr>
              <a:t>x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3658379" y="5278438"/>
            <a:ext cx="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4397351" y="5278438"/>
            <a:ext cx="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5122671" y="5297488"/>
            <a:ext cx="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497098" y="5791200"/>
            <a:ext cx="27138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solidFill>
                  <a:schemeClr val="bg1"/>
                </a:solidFill>
                <a:effectLst/>
              </a:rPr>
              <a:t>Cantidad de Goles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510741" y="5372100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solidFill>
                  <a:schemeClr val="bg1"/>
                </a:solidFill>
                <a:effectLst/>
              </a:rPr>
              <a:t>1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4230663" y="5391150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solidFill>
                  <a:schemeClr val="bg1"/>
                </a:solidFill>
                <a:effectLst/>
              </a:rPr>
              <a:t>2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975033" y="5391150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solidFill>
                  <a:schemeClr val="bg1"/>
                </a:solidFill>
                <a:effectLst/>
              </a:rPr>
              <a:t>3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 rot="16200000">
            <a:off x="325461" y="3657681"/>
            <a:ext cx="327974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solidFill>
                  <a:schemeClr val="bg1"/>
                </a:solidFill>
                <a:effectLst/>
              </a:rPr>
              <a:t>Posesión del Balón (%)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2919413" y="5297488"/>
            <a:ext cx="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752725" y="5391150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solidFill>
                  <a:schemeClr val="bg1"/>
                </a:solidFill>
                <a:effectLst/>
              </a:rPr>
              <a:t>0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2792413" y="5272088"/>
            <a:ext cx="10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2792413" y="2165796"/>
            <a:ext cx="10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2792413" y="2622996"/>
            <a:ext cx="10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2792413" y="3061146"/>
            <a:ext cx="10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2792413" y="3518346"/>
            <a:ext cx="10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2792413" y="3994596"/>
            <a:ext cx="10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V="1">
            <a:off x="2802293" y="5054710"/>
            <a:ext cx="203220" cy="10411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2333625" y="3748864"/>
            <a:ext cx="49052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solidFill>
                  <a:schemeClr val="bg1"/>
                </a:solidFill>
                <a:effectLst/>
              </a:rPr>
              <a:t>60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2333625" y="3313558"/>
            <a:ext cx="49052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solidFill>
                  <a:schemeClr val="bg1"/>
                </a:solidFill>
                <a:effectLst/>
              </a:rPr>
              <a:t>65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2333625" y="2856358"/>
            <a:ext cx="49052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solidFill>
                  <a:schemeClr val="bg1"/>
                </a:solidFill>
                <a:effectLst/>
              </a:rPr>
              <a:t>70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2333625" y="2418208"/>
            <a:ext cx="49052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solidFill>
                  <a:schemeClr val="bg1"/>
                </a:solidFill>
                <a:effectLst/>
              </a:rPr>
              <a:t>75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2333625" y="1961008"/>
            <a:ext cx="49052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solidFill>
                  <a:schemeClr val="bg1"/>
                </a:solidFill>
                <a:effectLst/>
              </a:rPr>
              <a:t>80</a:t>
            </a: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1600"/>
            <a:ext cx="7772400" cy="712788"/>
          </a:xfrm>
          <a:noFill/>
          <a:ln/>
        </p:spPr>
        <p:txBody>
          <a:bodyPr/>
          <a:lstStyle/>
          <a:p>
            <a:r>
              <a:rPr lang="es-CL" sz="2500" dirty="0">
                <a:solidFill>
                  <a:schemeClr val="bg1"/>
                </a:solidFill>
                <a:effectLst/>
              </a:rPr>
              <a:t>Ejemplo:  “Chile en Copa América 2015”</a:t>
            </a:r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 flipV="1">
            <a:off x="2818213" y="5125222"/>
            <a:ext cx="203220" cy="10411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824" name="Oval 32"/>
          <p:cNvSpPr>
            <a:spLocks noChangeArrowheads="1"/>
          </p:cNvSpPr>
          <p:nvPr/>
        </p:nvSpPr>
        <p:spPr bwMode="auto">
          <a:xfrm>
            <a:off x="3580196" y="2373751"/>
            <a:ext cx="134937" cy="147638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825" name="Oval 33"/>
          <p:cNvSpPr>
            <a:spLocks noChangeArrowheads="1"/>
          </p:cNvSpPr>
          <p:nvPr/>
        </p:nvSpPr>
        <p:spPr bwMode="auto">
          <a:xfrm>
            <a:off x="6477065" y="4262072"/>
            <a:ext cx="147637" cy="147638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826" name="Oval 34"/>
          <p:cNvSpPr>
            <a:spLocks noChangeArrowheads="1"/>
          </p:cNvSpPr>
          <p:nvPr/>
        </p:nvSpPr>
        <p:spPr bwMode="auto">
          <a:xfrm>
            <a:off x="4292255" y="3786577"/>
            <a:ext cx="147637" cy="147638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827" name="Oval 35"/>
          <p:cNvSpPr>
            <a:spLocks noChangeArrowheads="1"/>
          </p:cNvSpPr>
          <p:nvPr/>
        </p:nvSpPr>
        <p:spPr bwMode="auto">
          <a:xfrm>
            <a:off x="4293202" y="4037277"/>
            <a:ext cx="147637" cy="147638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3828" name="Oval 36"/>
          <p:cNvSpPr>
            <a:spLocks noChangeArrowheads="1"/>
          </p:cNvSpPr>
          <p:nvPr/>
        </p:nvSpPr>
        <p:spPr bwMode="auto">
          <a:xfrm>
            <a:off x="5042888" y="4726465"/>
            <a:ext cx="147637" cy="161925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>
            <a:off x="5848277" y="5299760"/>
            <a:ext cx="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5700639" y="5393422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solidFill>
                  <a:schemeClr val="bg1"/>
                </a:solidFill>
                <a:effectLst/>
              </a:rPr>
              <a:t>4</a:t>
            </a:r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6560235" y="5288384"/>
            <a:ext cx="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412597" y="5382046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solidFill>
                  <a:schemeClr val="bg1"/>
                </a:solidFill>
                <a:effectLst/>
              </a:rPr>
              <a:t>5</a:t>
            </a:r>
          </a:p>
        </p:txBody>
      </p:sp>
      <p:sp>
        <p:nvSpPr>
          <p:cNvPr id="52" name="Line 22"/>
          <p:cNvSpPr>
            <a:spLocks noChangeShapeType="1"/>
          </p:cNvSpPr>
          <p:nvPr/>
        </p:nvSpPr>
        <p:spPr bwMode="auto">
          <a:xfrm>
            <a:off x="2794685" y="4516912"/>
            <a:ext cx="10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>
            <a:off x="2794685" y="4993165"/>
            <a:ext cx="10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54" name="Rectangle 26"/>
          <p:cNvSpPr>
            <a:spLocks noChangeArrowheads="1"/>
          </p:cNvSpPr>
          <p:nvPr/>
        </p:nvSpPr>
        <p:spPr bwMode="auto">
          <a:xfrm>
            <a:off x="2335897" y="4747430"/>
            <a:ext cx="49052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solidFill>
                  <a:schemeClr val="bg1"/>
                </a:solidFill>
                <a:effectLst/>
              </a:rPr>
              <a:t>50</a:t>
            </a:r>
          </a:p>
        </p:txBody>
      </p:sp>
      <p:sp>
        <p:nvSpPr>
          <p:cNvPr id="55" name="Rectangle 27"/>
          <p:cNvSpPr>
            <a:spLocks noChangeArrowheads="1"/>
          </p:cNvSpPr>
          <p:nvPr/>
        </p:nvSpPr>
        <p:spPr bwMode="auto">
          <a:xfrm>
            <a:off x="2335897" y="4312124"/>
            <a:ext cx="49052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solidFill>
                  <a:schemeClr val="bg1"/>
                </a:solidFill>
                <a:effectLst/>
              </a:rPr>
              <a:t>55</a:t>
            </a:r>
          </a:p>
        </p:txBody>
      </p:sp>
      <p:sp>
        <p:nvSpPr>
          <p:cNvPr id="56" name="Oval 34"/>
          <p:cNvSpPr>
            <a:spLocks noChangeArrowheads="1"/>
          </p:cNvSpPr>
          <p:nvPr/>
        </p:nvSpPr>
        <p:spPr bwMode="auto">
          <a:xfrm>
            <a:off x="2847863" y="4771493"/>
            <a:ext cx="147637" cy="147638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4" grpId="0" animBg="1"/>
      <p:bldP spid="33825" grpId="0" animBg="1"/>
      <p:bldP spid="33826" grpId="0" animBg="1"/>
      <p:bldP spid="33827" grpId="0" animBg="1"/>
      <p:bldP spid="33828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El diagrama de dispersión anterior indica una relación ligeramente negativa entre la cantidad de goles y el porcentaje de la posesión del balón.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relación no es perfecta</a:t>
            </a:r>
            <a:r>
              <a:rPr lang="es-CL" dirty="0">
                <a:solidFill>
                  <a:schemeClr val="bg1"/>
                </a:solidFill>
                <a:effectLst/>
              </a:rPr>
              <a:t>; todos los puntos en el diagrama de dispersión no están en una sola línea recta.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Sin embargo, no podemos sacar una conclusión apresurada, pues para ello necesitamos tener </a:t>
            </a:r>
            <a:r>
              <a:rPr lang="es-CL" b="1" u="sng" dirty="0">
                <a:solidFill>
                  <a:schemeClr val="bg1"/>
                </a:solidFill>
                <a:effectLst/>
              </a:rPr>
              <a:t>mayor información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1600"/>
            <a:ext cx="7772400" cy="712788"/>
          </a:xfrm>
          <a:noFill/>
          <a:ln/>
        </p:spPr>
        <p:txBody>
          <a:bodyPr/>
          <a:lstStyle/>
          <a:p>
            <a:r>
              <a:rPr lang="es-CL" sz="2500" dirty="0">
                <a:solidFill>
                  <a:schemeClr val="bg1"/>
                </a:solidFill>
                <a:effectLst/>
              </a:rPr>
              <a:t>Ejemplo:  “Chile en Copa América 2015”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638"/>
            <a:ext cx="7772400" cy="865187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Línea de Tendencia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En los diagramas de dispersión se puede graficar una línea de tendencia.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Se pueden ver varios tipos de líneas de tendencia, como por ejemplo, de tendencia lineal (línea recta), de tendencia logarítmica, exponencial, etc.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Esta línea es la que mejor ajusta los datos según su característica (lineal, logarítmica, exponencial, etc.).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Esta línea no se encuentra “al ojo” sino que existe un proceso formal para obtenerla, sin embargo, a rasgos generales uno puede deducir, aproximadamente, dónde debería ubicarse.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638"/>
            <a:ext cx="7772400" cy="865187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Línea de Tendencia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siguiente línea de tendencia muestra que tuvo para los alumnos del curso de Organización Industrial su asistencia a clases durante el semestre y la nota final obtenida:</a:t>
            </a: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1282700" y="2764108"/>
          <a:ext cx="680243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6" name="Hoja de cálculo" r:id="rId4" imgW="6838952" imgH="3667048" progId="Excel.Sheet.12">
                  <p:embed/>
                </p:oleObj>
              </mc:Choice>
              <mc:Fallback>
                <p:oleObj name="Hoja de cálculo" r:id="rId4" imgW="6838952" imgH="3667048" progId="Excel.Sheet.12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764108"/>
                        <a:ext cx="6802438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ector recto 5"/>
          <p:cNvCxnSpPr/>
          <p:nvPr/>
        </p:nvCxnSpPr>
        <p:spPr bwMode="auto">
          <a:xfrm flipV="1">
            <a:off x="2115403" y="3548418"/>
            <a:ext cx="5718412" cy="4776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07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Ch07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lnDef>
  </a:objectDefaults>
  <a:extraClrSchemeLst>
    <a:extraClrScheme>
      <a:clrScheme name="Ch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C:\Slides\SBE8ppt\Ch07.PPT</Template>
  <TotalTime>1470072777</TotalTime>
  <Pages>14</Pages>
  <Words>461</Words>
  <Application>Microsoft Office PowerPoint</Application>
  <PresentationFormat>Presentación en pantalla (4:3)</PresentationFormat>
  <Paragraphs>107</Paragraphs>
  <Slides>11</Slides>
  <Notes>11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Monotype Sorts</vt:lpstr>
      <vt:lpstr>Book Antiqua</vt:lpstr>
      <vt:lpstr>Times New Roman</vt:lpstr>
      <vt:lpstr>Ch07</vt:lpstr>
      <vt:lpstr>Hoja de cálculo</vt:lpstr>
      <vt:lpstr>Diagramas de Dispersión</vt:lpstr>
      <vt:lpstr>Diagramas de Dispersión</vt:lpstr>
      <vt:lpstr>Diagramas de Dispersión</vt:lpstr>
      <vt:lpstr>Diagramas de Dispersión</vt:lpstr>
      <vt:lpstr>Ejemplo:  “Chile en Copa América 2015”</vt:lpstr>
      <vt:lpstr>Ejemplo:  “Chile en Copa América 2015”</vt:lpstr>
      <vt:lpstr>Ejemplo:  “Chile en Copa América 2015”</vt:lpstr>
      <vt:lpstr>Línea de Tendencia</vt:lpstr>
      <vt:lpstr>Línea de Tendencia</vt:lpstr>
      <vt:lpstr>Resumen de los procedimientos gráficos y tabulares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 UDP (II)</dc:title>
  <dc:creator>Francisco Leiva</dc:creator>
  <cp:lastModifiedBy>ricardom mayer</cp:lastModifiedBy>
  <cp:revision>193</cp:revision>
  <cp:lastPrinted>1601-01-01T00:00:00Z</cp:lastPrinted>
  <dcterms:created xsi:type="dcterms:W3CDTF">1996-08-23T09:31:38Z</dcterms:created>
  <dcterms:modified xsi:type="dcterms:W3CDTF">2019-09-08T21:35:42Z</dcterms:modified>
</cp:coreProperties>
</file>