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50" r:id="rId1"/>
  </p:sldMasterIdLst>
  <p:notesMasterIdLst>
    <p:notesMasterId r:id="rId39"/>
  </p:notesMasterIdLst>
  <p:handoutMasterIdLst>
    <p:handoutMasterId r:id="rId40"/>
  </p:handoutMasterIdLst>
  <p:sldIdLst>
    <p:sldId id="338" r:id="rId2"/>
    <p:sldId id="339" r:id="rId3"/>
    <p:sldId id="380" r:id="rId4"/>
    <p:sldId id="381" r:id="rId5"/>
    <p:sldId id="379" r:id="rId6"/>
    <p:sldId id="382" r:id="rId7"/>
    <p:sldId id="340" r:id="rId8"/>
    <p:sldId id="383" r:id="rId9"/>
    <p:sldId id="342" r:id="rId10"/>
    <p:sldId id="343" r:id="rId11"/>
    <p:sldId id="384" r:id="rId12"/>
    <p:sldId id="344" r:id="rId13"/>
    <p:sldId id="385" r:id="rId14"/>
    <p:sldId id="347" r:id="rId15"/>
    <p:sldId id="348" r:id="rId16"/>
    <p:sldId id="349" r:id="rId17"/>
    <p:sldId id="350" r:id="rId18"/>
    <p:sldId id="351" r:id="rId19"/>
    <p:sldId id="352" r:id="rId20"/>
    <p:sldId id="353" r:id="rId21"/>
    <p:sldId id="354" r:id="rId22"/>
    <p:sldId id="355" r:id="rId23"/>
    <p:sldId id="356" r:id="rId24"/>
    <p:sldId id="357" r:id="rId25"/>
    <p:sldId id="386" r:id="rId26"/>
    <p:sldId id="359" r:id="rId27"/>
    <p:sldId id="388" r:id="rId28"/>
    <p:sldId id="360" r:id="rId29"/>
    <p:sldId id="361" r:id="rId30"/>
    <p:sldId id="362" r:id="rId31"/>
    <p:sldId id="363" r:id="rId32"/>
    <p:sldId id="395" r:id="rId33"/>
    <p:sldId id="365" r:id="rId34"/>
    <p:sldId id="392" r:id="rId35"/>
    <p:sldId id="393" r:id="rId36"/>
    <p:sldId id="394" r:id="rId37"/>
    <p:sldId id="308" r:id="rId38"/>
  </p:sldIdLst>
  <p:sldSz cx="9144000" cy="6858000" type="screen4x3"/>
  <p:notesSz cx="6858000" cy="9144000"/>
  <p:embeddedFontLst>
    <p:embeddedFont>
      <p:font typeface="Book Antiqua" panose="02040602050305030304" pitchFamily="18" charset="0"/>
      <p:regular r:id="rId41"/>
      <p:bold r:id="rId42"/>
      <p:italic r:id="rId43"/>
      <p:boldItalic r:id="rId44"/>
    </p:embeddedFont>
    <p:embeddedFont>
      <p:font typeface="Monotype Sorts" panose="020B0604020202020204"/>
      <p:regular r:id="rId45"/>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p:defaultTextStyle>
  <p:extLst>
    <p:ext uri="{EFAFB233-063F-42B5-8137-9DF3F51BA10A}">
      <p15:sldGuideLst xmlns:p15="http://schemas.microsoft.com/office/powerpoint/2012/main">
        <p15:guide id="1" orient="horz" pos="67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FF00"/>
    <a:srgbClr val="339966"/>
    <a:srgbClr val="33CCCC"/>
    <a:srgbClr val="0099CC"/>
    <a:srgbClr val="00CCFF"/>
    <a:srgbClr val="66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6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8.emf"/><Relationship Id="rId4"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9A168EF1-D387-47B4-911F-7C720AF2699B}" type="slidenum">
              <a:rPr lang="en-US" sz="1400">
                <a:effectLst/>
              </a:rPr>
              <a:pPr algn="r"/>
              <a:t>‹Nº›</a:t>
            </a:fld>
            <a:endParaRPr lang="en-US" sz="1400">
              <a:effectLst/>
            </a:endParaRPr>
          </a:p>
        </p:txBody>
      </p:sp>
    </p:spTree>
    <p:extLst>
      <p:ext uri="{BB962C8B-B14F-4D97-AF65-F5344CB8AC3E}">
        <p14:creationId xmlns:p14="http://schemas.microsoft.com/office/powerpoint/2010/main" val="247003799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0"/>
            <a:r>
              <a:rPr lang="en-US"/>
              <a:t>Second Level</a:t>
            </a:r>
          </a:p>
          <a:p>
            <a:pPr lvl="0"/>
            <a:r>
              <a:rPr lang="en-US"/>
              <a:t>Third Level</a:t>
            </a:r>
          </a:p>
          <a:p>
            <a:pPr lvl="0"/>
            <a:r>
              <a:rPr lang="en-US"/>
              <a:t>Fourth Level</a:t>
            </a:r>
          </a:p>
          <a:p>
            <a:pPr lvl="0"/>
            <a:r>
              <a:rPr lang="en-US"/>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F3123070-06C2-4F66-B099-258B6152D2FA}" type="slidenum">
              <a:rPr lang="en-US" sz="1400">
                <a:effectLst/>
              </a:rPr>
              <a:pPr algn="r"/>
              <a:t>‹Nº›</a:t>
            </a:fld>
            <a:endParaRPr lang="en-US" sz="1400">
              <a:effectLst/>
            </a:endParaRPr>
          </a:p>
        </p:txBody>
      </p:sp>
    </p:spTree>
    <p:extLst>
      <p:ext uri="{BB962C8B-B14F-4D97-AF65-F5344CB8AC3E}">
        <p14:creationId xmlns:p14="http://schemas.microsoft.com/office/powerpoint/2010/main" val="149038944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50938" y="692150"/>
            <a:ext cx="4556125" cy="3416300"/>
          </a:xfrm>
          <a:ln/>
        </p:spPr>
      </p:sp>
      <p:sp>
        <p:nvSpPr>
          <p:cNvPr id="9216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70526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p:spPr>
      </p:sp>
      <p:sp>
        <p:nvSpPr>
          <p:cNvPr id="10240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39030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50938" y="692150"/>
            <a:ext cx="4556125" cy="3416300"/>
          </a:xfrm>
          <a:ln/>
        </p:spPr>
      </p:sp>
      <p:sp>
        <p:nvSpPr>
          <p:cNvPr id="10445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477608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50938" y="692150"/>
            <a:ext cx="4556125" cy="3416300"/>
          </a:xfrm>
          <a:ln/>
        </p:spPr>
      </p:sp>
      <p:sp>
        <p:nvSpPr>
          <p:cNvPr id="10445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355031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50938" y="692150"/>
            <a:ext cx="4556125" cy="3416300"/>
          </a:xfrm>
          <a:ln/>
        </p:spPr>
      </p:sp>
      <p:sp>
        <p:nvSpPr>
          <p:cNvPr id="10445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51506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50938" y="692150"/>
            <a:ext cx="4556125" cy="3416300"/>
          </a:xfrm>
          <a:ln/>
        </p:spPr>
      </p:sp>
      <p:sp>
        <p:nvSpPr>
          <p:cNvPr id="11059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733929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399345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50938" y="692150"/>
            <a:ext cx="4556125" cy="3416300"/>
          </a:xfrm>
          <a:ln/>
        </p:spPr>
      </p:sp>
      <p:sp>
        <p:nvSpPr>
          <p:cNvPr id="11469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29868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50938" y="692150"/>
            <a:ext cx="4556125" cy="3416300"/>
          </a:xfrm>
          <a:ln/>
        </p:spPr>
      </p:sp>
      <p:sp>
        <p:nvSpPr>
          <p:cNvPr id="11673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90699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740332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09025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702819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75381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596337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544739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50938" y="692150"/>
            <a:ext cx="4556125" cy="3416300"/>
          </a:xfrm>
          <a:ln/>
        </p:spPr>
      </p:sp>
      <p:sp>
        <p:nvSpPr>
          <p:cNvPr id="12902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381175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50938" y="692150"/>
            <a:ext cx="4556125" cy="3416300"/>
          </a:xfrm>
          <a:ln/>
        </p:spPr>
      </p:sp>
      <p:sp>
        <p:nvSpPr>
          <p:cNvPr id="13107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567337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50938" y="692150"/>
            <a:ext cx="4556125" cy="3416300"/>
          </a:xfrm>
          <a:ln/>
        </p:spPr>
      </p:sp>
      <p:sp>
        <p:nvSpPr>
          <p:cNvPr id="1331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05619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50938" y="692150"/>
            <a:ext cx="4556125" cy="3416300"/>
          </a:xfrm>
          <a:ln/>
        </p:spPr>
      </p:sp>
      <p:sp>
        <p:nvSpPr>
          <p:cNvPr id="13517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557841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50938" y="692150"/>
            <a:ext cx="4556125" cy="3416300"/>
          </a:xfrm>
          <a:ln/>
        </p:spPr>
      </p:sp>
      <p:sp>
        <p:nvSpPr>
          <p:cNvPr id="13517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557841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50938" y="692150"/>
            <a:ext cx="4556125" cy="3416300"/>
          </a:xfrm>
          <a:ln/>
        </p:spPr>
      </p:sp>
      <p:sp>
        <p:nvSpPr>
          <p:cNvPr id="1372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30631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150938" y="692150"/>
            <a:ext cx="4556125" cy="3416300"/>
          </a:xfrm>
          <a:ln/>
        </p:spPr>
      </p:sp>
      <p:sp>
        <p:nvSpPr>
          <p:cNvPr id="13926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4730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529821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150938" y="692150"/>
            <a:ext cx="4556125" cy="3416300"/>
          </a:xfrm>
          <a:ln/>
        </p:spPr>
      </p:sp>
      <p:sp>
        <p:nvSpPr>
          <p:cNvPr id="14131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44710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50938" y="692150"/>
            <a:ext cx="4556125" cy="3416300"/>
          </a:xfrm>
          <a:ln/>
        </p:spPr>
      </p:sp>
      <p:sp>
        <p:nvSpPr>
          <p:cNvPr id="14336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712648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150938" y="692150"/>
            <a:ext cx="4556125" cy="3416300"/>
          </a:xfrm>
          <a:ln/>
        </p:spPr>
      </p:sp>
      <p:sp>
        <p:nvSpPr>
          <p:cNvPr id="14541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072886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50938" y="692150"/>
            <a:ext cx="4556125" cy="3416300"/>
          </a:xfrm>
          <a:ln/>
        </p:spPr>
      </p:sp>
      <p:sp>
        <p:nvSpPr>
          <p:cNvPr id="1474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240474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50938" y="692150"/>
            <a:ext cx="4556125" cy="3416300"/>
          </a:xfrm>
          <a:ln/>
        </p:spPr>
      </p:sp>
      <p:sp>
        <p:nvSpPr>
          <p:cNvPr id="14950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135485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150938" y="692150"/>
            <a:ext cx="4556125" cy="3416300"/>
          </a:xfrm>
          <a:ln/>
        </p:spPr>
      </p:sp>
      <p:sp>
        <p:nvSpPr>
          <p:cNvPr id="15155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59132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150938" y="692150"/>
            <a:ext cx="4556125" cy="3416300"/>
          </a:xfrm>
          <a:ln/>
        </p:spPr>
      </p:sp>
      <p:sp>
        <p:nvSpPr>
          <p:cNvPr id="15360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712737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722939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32815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769250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296851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22217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0938" y="692150"/>
            <a:ext cx="4556125" cy="3416300"/>
          </a:xfrm>
          <a:ln/>
        </p:spPr>
      </p:sp>
      <p:sp>
        <p:nvSpPr>
          <p:cNvPr id="9830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5873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50938" y="692150"/>
            <a:ext cx="4556125" cy="3416300"/>
          </a:xfrm>
          <a:ln/>
        </p:spPr>
      </p:sp>
      <p:sp>
        <p:nvSpPr>
          <p:cNvPr id="10035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52405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6688" y="52388"/>
            <a:ext cx="1943100" cy="5695950"/>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685800" y="52388"/>
            <a:ext cx="5678488" cy="56959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6873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97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grpSp>
        <p:nvGrpSpPr>
          <p:cNvPr id="74754" name="Group 2"/>
          <p:cNvGrpSpPr>
            <a:grpSpLocks/>
          </p:cNvGrpSpPr>
          <p:nvPr/>
        </p:nvGrpSpPr>
        <p:grpSpPr bwMode="auto">
          <a:xfrm>
            <a:off x="457200" y="304800"/>
            <a:ext cx="8231188" cy="6183313"/>
            <a:chOff x="372" y="186"/>
            <a:chExt cx="5185" cy="3895"/>
          </a:xfrm>
        </p:grpSpPr>
        <p:grpSp>
          <p:nvGrpSpPr>
            <p:cNvPr id="74755" name="Group 3"/>
            <p:cNvGrpSpPr>
              <a:grpSpLocks/>
            </p:cNvGrpSpPr>
            <p:nvPr/>
          </p:nvGrpSpPr>
          <p:grpSpPr bwMode="auto">
            <a:xfrm>
              <a:off x="372" y="186"/>
              <a:ext cx="5185" cy="919"/>
              <a:chOff x="372" y="186"/>
              <a:chExt cx="5185" cy="919"/>
            </a:xfrm>
          </p:grpSpPr>
          <p:sp>
            <p:nvSpPr>
              <p:cNvPr id="74756" name="Freeform 4"/>
              <p:cNvSpPr>
                <a:spLocks/>
              </p:cNvSpPr>
              <p:nvPr/>
            </p:nvSpPr>
            <p:spPr bwMode="auto">
              <a:xfrm>
                <a:off x="372" y="192"/>
                <a:ext cx="86" cy="913"/>
              </a:xfrm>
              <a:custGeom>
                <a:avLst/>
                <a:gdLst/>
                <a:ahLst/>
                <a:cxnLst>
                  <a:cxn ang="0">
                    <a:pos x="0" y="0"/>
                  </a:cxn>
                  <a:cxn ang="0">
                    <a:pos x="85" y="96"/>
                  </a:cxn>
                  <a:cxn ang="0">
                    <a:pos x="85" y="816"/>
                  </a:cxn>
                  <a:cxn ang="0">
                    <a:pos x="0" y="912"/>
                  </a:cxn>
                  <a:cxn ang="0">
                    <a:pos x="0" y="0"/>
                  </a:cxn>
                </a:cxnLst>
                <a:rect l="0" t="0" r="r" b="b"/>
                <a:pathLst>
                  <a:path w="86" h="913">
                    <a:moveTo>
                      <a:pt x="0" y="0"/>
                    </a:moveTo>
                    <a:lnTo>
                      <a:pt x="85" y="96"/>
                    </a:lnTo>
                    <a:lnTo>
                      <a:pt x="85" y="816"/>
                    </a:lnTo>
                    <a:lnTo>
                      <a:pt x="0" y="912"/>
                    </a:lnTo>
                    <a:lnTo>
                      <a:pt x="0" y="0"/>
                    </a:lnTo>
                  </a:path>
                </a:pathLst>
              </a:custGeom>
              <a:noFill/>
              <a:ln w="12700" cap="rnd" cmpd="sng">
                <a:noFill/>
                <a:prstDash val="solid"/>
                <a:round/>
                <a:headEnd type="none" w="med" len="med"/>
                <a:tailEnd type="none" w="med" len="med"/>
              </a:ln>
              <a:effectLst/>
            </p:spPr>
            <p:txBody>
              <a:bodyPr/>
              <a:lstStyle/>
              <a:p>
                <a:endParaRPr lang="es-CL"/>
              </a:p>
            </p:txBody>
          </p:sp>
          <p:sp>
            <p:nvSpPr>
              <p:cNvPr id="74757" name="Freeform 5"/>
              <p:cNvSpPr>
                <a:spLocks/>
              </p:cNvSpPr>
              <p:nvPr/>
            </p:nvSpPr>
            <p:spPr bwMode="auto">
              <a:xfrm>
                <a:off x="5470" y="186"/>
                <a:ext cx="87" cy="910"/>
              </a:xfrm>
              <a:custGeom>
                <a:avLst/>
                <a:gdLst/>
                <a:ahLst/>
                <a:cxnLst>
                  <a:cxn ang="0">
                    <a:pos x="86" y="0"/>
                  </a:cxn>
                  <a:cxn ang="0">
                    <a:pos x="0" y="93"/>
                  </a:cxn>
                  <a:cxn ang="0">
                    <a:pos x="0" y="813"/>
                  </a:cxn>
                  <a:cxn ang="0">
                    <a:pos x="86" y="909"/>
                  </a:cxn>
                  <a:cxn ang="0">
                    <a:pos x="86" y="0"/>
                  </a:cxn>
                </a:cxnLst>
                <a:rect l="0" t="0" r="r" b="b"/>
                <a:pathLst>
                  <a:path w="87" h="910">
                    <a:moveTo>
                      <a:pt x="86" y="0"/>
                    </a:moveTo>
                    <a:lnTo>
                      <a:pt x="0" y="93"/>
                    </a:lnTo>
                    <a:lnTo>
                      <a:pt x="0" y="813"/>
                    </a:lnTo>
                    <a:lnTo>
                      <a:pt x="86" y="909"/>
                    </a:lnTo>
                    <a:lnTo>
                      <a:pt x="86" y="0"/>
                    </a:lnTo>
                  </a:path>
                </a:pathLst>
              </a:custGeom>
              <a:noFill/>
              <a:ln w="12700" cap="rnd" cmpd="sng">
                <a:noFill/>
                <a:prstDash val="solid"/>
                <a:round/>
                <a:headEnd type="none" w="med" len="med"/>
                <a:tailEnd type="none" w="med" len="med"/>
              </a:ln>
              <a:effectLst/>
            </p:spPr>
            <p:txBody>
              <a:bodyPr/>
              <a:lstStyle/>
              <a:p>
                <a:endParaRPr lang="es-CL"/>
              </a:p>
            </p:txBody>
          </p:sp>
          <p:sp>
            <p:nvSpPr>
              <p:cNvPr id="74758" name="Freeform 6"/>
              <p:cNvSpPr>
                <a:spLocks/>
              </p:cNvSpPr>
              <p:nvPr/>
            </p:nvSpPr>
            <p:spPr bwMode="auto">
              <a:xfrm>
                <a:off x="372" y="189"/>
                <a:ext cx="5185" cy="103"/>
              </a:xfrm>
              <a:custGeom>
                <a:avLst/>
                <a:gdLst/>
                <a:ahLst/>
                <a:cxnLst>
                  <a:cxn ang="0">
                    <a:pos x="0" y="0"/>
                  </a:cxn>
                  <a:cxn ang="0">
                    <a:pos x="5184" y="3"/>
                  </a:cxn>
                  <a:cxn ang="0">
                    <a:pos x="5093" y="102"/>
                  </a:cxn>
                  <a:cxn ang="0">
                    <a:pos x="88" y="102"/>
                  </a:cxn>
                  <a:cxn ang="0">
                    <a:pos x="0" y="0"/>
                  </a:cxn>
                </a:cxnLst>
                <a:rect l="0" t="0" r="r" b="b"/>
                <a:pathLst>
                  <a:path w="5185" h="103">
                    <a:moveTo>
                      <a:pt x="0" y="0"/>
                    </a:moveTo>
                    <a:lnTo>
                      <a:pt x="5184" y="3"/>
                    </a:lnTo>
                    <a:lnTo>
                      <a:pt x="5093" y="102"/>
                    </a:lnTo>
                    <a:lnTo>
                      <a:pt x="88" y="102"/>
                    </a:lnTo>
                    <a:lnTo>
                      <a:pt x="0" y="0"/>
                    </a:lnTo>
                  </a:path>
                </a:pathLst>
              </a:custGeom>
              <a:noFill/>
              <a:ln w="12700" cap="rnd" cmpd="sng">
                <a:noFill/>
                <a:prstDash val="solid"/>
                <a:round/>
                <a:headEnd type="none" w="med" len="med"/>
                <a:tailEnd type="none" w="med" len="med"/>
              </a:ln>
              <a:effectLst/>
            </p:spPr>
            <p:txBody>
              <a:bodyPr/>
              <a:lstStyle/>
              <a:p>
                <a:endParaRPr lang="es-CL"/>
              </a:p>
            </p:txBody>
          </p:sp>
        </p:grpSp>
        <p:grpSp>
          <p:nvGrpSpPr>
            <p:cNvPr id="74759" name="Group 7"/>
            <p:cNvGrpSpPr>
              <a:grpSpLocks/>
            </p:cNvGrpSpPr>
            <p:nvPr/>
          </p:nvGrpSpPr>
          <p:grpSpPr bwMode="auto">
            <a:xfrm>
              <a:off x="372" y="291"/>
              <a:ext cx="5185" cy="3790"/>
              <a:chOff x="372" y="291"/>
              <a:chExt cx="5185" cy="3790"/>
            </a:xfrm>
          </p:grpSpPr>
          <p:sp>
            <p:nvSpPr>
              <p:cNvPr id="74760" name="Freeform 8"/>
              <p:cNvSpPr>
                <a:spLocks/>
              </p:cNvSpPr>
              <p:nvPr/>
            </p:nvSpPr>
            <p:spPr bwMode="auto">
              <a:xfrm>
                <a:off x="372" y="807"/>
                <a:ext cx="79" cy="3274"/>
              </a:xfrm>
              <a:custGeom>
                <a:avLst/>
                <a:gdLst/>
                <a:ahLst/>
                <a:cxnLst>
                  <a:cxn ang="0">
                    <a:pos x="0" y="0"/>
                  </a:cxn>
                  <a:cxn ang="0">
                    <a:pos x="78" y="107"/>
                  </a:cxn>
                  <a:cxn ang="0">
                    <a:pos x="78" y="3166"/>
                  </a:cxn>
                  <a:cxn ang="0">
                    <a:pos x="0" y="3273"/>
                  </a:cxn>
                  <a:cxn ang="0">
                    <a:pos x="0" y="0"/>
                  </a:cxn>
                </a:cxnLst>
                <a:rect l="0" t="0" r="r" b="b"/>
                <a:pathLst>
                  <a:path w="79" h="3274">
                    <a:moveTo>
                      <a:pt x="0" y="0"/>
                    </a:moveTo>
                    <a:lnTo>
                      <a:pt x="78" y="107"/>
                    </a:lnTo>
                    <a:lnTo>
                      <a:pt x="78" y="3166"/>
                    </a:lnTo>
                    <a:lnTo>
                      <a:pt x="0" y="3273"/>
                    </a:lnTo>
                    <a:lnTo>
                      <a:pt x="0" y="0"/>
                    </a:lnTo>
                  </a:path>
                </a:pathLst>
              </a:custGeom>
              <a:noFill/>
              <a:ln w="12700" cap="rnd" cmpd="sng">
                <a:noFill/>
                <a:prstDash val="solid"/>
                <a:round/>
                <a:headEnd type="none" w="med" len="med"/>
                <a:tailEnd type="none" w="med" len="med"/>
              </a:ln>
              <a:effectLst/>
            </p:spPr>
            <p:txBody>
              <a:bodyPr/>
              <a:lstStyle/>
              <a:p>
                <a:endParaRPr lang="es-CL"/>
              </a:p>
            </p:txBody>
          </p:sp>
          <p:sp>
            <p:nvSpPr>
              <p:cNvPr id="74761" name="Freeform 9"/>
              <p:cNvSpPr>
                <a:spLocks/>
              </p:cNvSpPr>
              <p:nvPr/>
            </p:nvSpPr>
            <p:spPr bwMode="auto">
              <a:xfrm>
                <a:off x="5470" y="747"/>
                <a:ext cx="84" cy="3325"/>
              </a:xfrm>
              <a:custGeom>
                <a:avLst/>
                <a:gdLst/>
                <a:ahLst/>
                <a:cxnLst>
                  <a:cxn ang="0">
                    <a:pos x="83" y="0"/>
                  </a:cxn>
                  <a:cxn ang="0">
                    <a:pos x="3" y="109"/>
                  </a:cxn>
                  <a:cxn ang="0">
                    <a:pos x="0" y="3233"/>
                  </a:cxn>
                  <a:cxn ang="0">
                    <a:pos x="83" y="3324"/>
                  </a:cxn>
                  <a:cxn ang="0">
                    <a:pos x="83" y="0"/>
                  </a:cxn>
                </a:cxnLst>
                <a:rect l="0" t="0" r="r" b="b"/>
                <a:pathLst>
                  <a:path w="84" h="3325">
                    <a:moveTo>
                      <a:pt x="83" y="0"/>
                    </a:moveTo>
                    <a:lnTo>
                      <a:pt x="3" y="109"/>
                    </a:lnTo>
                    <a:lnTo>
                      <a:pt x="0" y="3233"/>
                    </a:lnTo>
                    <a:lnTo>
                      <a:pt x="83" y="3324"/>
                    </a:lnTo>
                    <a:lnTo>
                      <a:pt x="83" y="0"/>
                    </a:lnTo>
                  </a:path>
                </a:pathLst>
              </a:custGeom>
              <a:noFill/>
              <a:ln w="12700" cap="rnd" cmpd="sng">
                <a:noFill/>
                <a:prstDash val="solid"/>
                <a:round/>
                <a:headEnd type="none" w="med" len="med"/>
                <a:tailEnd type="none" w="med" len="med"/>
              </a:ln>
              <a:effectLst/>
            </p:spPr>
            <p:txBody>
              <a:bodyPr/>
              <a:lstStyle/>
              <a:p>
                <a:endParaRPr lang="es-CL"/>
              </a:p>
            </p:txBody>
          </p:sp>
          <p:sp>
            <p:nvSpPr>
              <p:cNvPr id="74762" name="Freeform 10"/>
              <p:cNvSpPr>
                <a:spLocks/>
              </p:cNvSpPr>
              <p:nvPr/>
            </p:nvSpPr>
            <p:spPr bwMode="auto">
              <a:xfrm>
                <a:off x="372" y="3984"/>
                <a:ext cx="5185" cy="88"/>
              </a:xfrm>
              <a:custGeom>
                <a:avLst/>
                <a:gdLst/>
                <a:ahLst/>
                <a:cxnLst>
                  <a:cxn ang="0">
                    <a:pos x="0" y="87"/>
                  </a:cxn>
                  <a:cxn ang="0">
                    <a:pos x="5184" y="87"/>
                  </a:cxn>
                  <a:cxn ang="0">
                    <a:pos x="5095" y="0"/>
                  </a:cxn>
                  <a:cxn ang="0">
                    <a:pos x="89" y="0"/>
                  </a:cxn>
                  <a:cxn ang="0">
                    <a:pos x="0" y="87"/>
                  </a:cxn>
                </a:cxnLst>
                <a:rect l="0" t="0" r="r" b="b"/>
                <a:pathLst>
                  <a:path w="5185" h="88">
                    <a:moveTo>
                      <a:pt x="0" y="87"/>
                    </a:moveTo>
                    <a:lnTo>
                      <a:pt x="5184" y="87"/>
                    </a:lnTo>
                    <a:lnTo>
                      <a:pt x="5095" y="0"/>
                    </a:lnTo>
                    <a:lnTo>
                      <a:pt x="89" y="0"/>
                    </a:lnTo>
                    <a:lnTo>
                      <a:pt x="0" y="87"/>
                    </a:lnTo>
                  </a:path>
                </a:pathLst>
              </a:custGeom>
              <a:noFill/>
              <a:ln w="12700" cap="rnd" cmpd="sng">
                <a:noFill/>
                <a:prstDash val="solid"/>
                <a:round/>
                <a:headEnd type="none" w="med" len="med"/>
                <a:tailEnd type="none" w="med" len="med"/>
              </a:ln>
              <a:effectLst/>
            </p:spPr>
            <p:txBody>
              <a:bodyPr/>
              <a:lstStyle/>
              <a:p>
                <a:endParaRPr lang="es-CL"/>
              </a:p>
            </p:txBody>
          </p:sp>
          <p:sp>
            <p:nvSpPr>
              <p:cNvPr id="74763" name="Rectangle 11"/>
              <p:cNvSpPr>
                <a:spLocks noChangeArrowheads="1"/>
              </p:cNvSpPr>
              <p:nvPr/>
            </p:nvSpPr>
            <p:spPr bwMode="auto">
              <a:xfrm>
                <a:off x="457" y="291"/>
                <a:ext cx="5013" cy="3690"/>
              </a:xfrm>
              <a:prstGeom prst="rect">
                <a:avLst/>
              </a:prstGeom>
              <a:noFill/>
              <a:ln w="12700">
                <a:noFill/>
                <a:miter lim="800000"/>
                <a:headEnd/>
                <a:tailEnd/>
              </a:ln>
              <a:effectLst/>
            </p:spPr>
            <p:txBody>
              <a:bodyPr wrap="none" anchor="ctr"/>
              <a:lstStyle/>
              <a:p>
                <a:endParaRPr lang="es-CL"/>
              </a:p>
            </p:txBody>
          </p:sp>
        </p:grpSp>
      </p:grpSp>
      <p:sp>
        <p:nvSpPr>
          <p:cNvPr id="74764" name="Rectangle 12"/>
          <p:cNvSpPr>
            <a:spLocks noGrp="1" noChangeArrowheads="1"/>
          </p:cNvSpPr>
          <p:nvPr>
            <p:ph type="title"/>
          </p:nvPr>
        </p:nvSpPr>
        <p:spPr bwMode="auto">
          <a:xfrm>
            <a:off x="685800" y="52388"/>
            <a:ext cx="7772400" cy="814387"/>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74765" name="Rectangle 13"/>
          <p:cNvSpPr>
            <a:spLocks noGrp="1" noChangeArrowheads="1"/>
          </p:cNvSpPr>
          <p:nvPr>
            <p:ph type="body" idx="1"/>
          </p:nvPr>
        </p:nvSpPr>
        <p:spPr bwMode="auto">
          <a:xfrm>
            <a:off x="687388" y="1104900"/>
            <a:ext cx="7772400" cy="46434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74766" name="Rectangle 14"/>
          <p:cNvSpPr>
            <a:spLocks noChangeArrowheads="1"/>
          </p:cNvSpPr>
          <p:nvPr/>
        </p:nvSpPr>
        <p:spPr bwMode="auto">
          <a:xfrm>
            <a:off x="8305800" y="6445250"/>
            <a:ext cx="585788" cy="363538"/>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800">
                <a:effectLst/>
              </a:rPr>
              <a:t>  </a:t>
            </a:r>
            <a:fld id="{8D2520C1-E8E0-442A-8B7B-A2D06C8DB834}" type="slidenum">
              <a:rPr lang="en-US" sz="1800">
                <a:effectLst/>
              </a:rPr>
              <a:pPr algn="l"/>
              <a:t>‹Nº›</a:t>
            </a:fld>
            <a:endParaRPr lang="en-US" sz="1800">
              <a:effectLst/>
            </a:endParaRPr>
          </a:p>
        </p:txBody>
      </p:sp>
      <p:sp>
        <p:nvSpPr>
          <p:cNvPr id="74767" name="Rectangle 15"/>
          <p:cNvSpPr>
            <a:spLocks noChangeArrowheads="1"/>
          </p:cNvSpPr>
          <p:nvPr/>
        </p:nvSpPr>
        <p:spPr bwMode="auto">
          <a:xfrm>
            <a:off x="7851775" y="6170613"/>
            <a:ext cx="831850" cy="638175"/>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800">
                <a:effectLst/>
              </a:rPr>
              <a:t>            Slide</a:t>
            </a:r>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zoom/>
  </p:transition>
  <p:hf sldNum="0" hdr="0" ftr="0" dt="0"/>
  <p:txStyles>
    <p:titleStyle>
      <a:lvl1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2pPr>
      <a:lvl3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3pPr>
      <a:lvl4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4pPr>
      <a:lvl5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5pPr>
      <a:lvl6pPr marL="4572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6pPr>
      <a:lvl7pPr marL="9144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7pPr>
      <a:lvl8pPr marL="13716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8pPr>
      <a:lvl9pPr marL="18288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9pPr>
    </p:titleStyle>
    <p:bodyStyle>
      <a:lvl1pPr marL="342900" indent="-342900" algn="l" rtl="0" eaLnBrk="0" fontAlgn="base" hangingPunct="0">
        <a:spcBef>
          <a:spcPct val="20000"/>
        </a:spcBef>
        <a:spcAft>
          <a:spcPct val="0"/>
        </a:spcAft>
        <a:buClr>
          <a:srgbClr val="66FFFF"/>
        </a:buClr>
        <a:buSzPct val="75000"/>
        <a:buFont typeface="Monotype Sort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66FFFF"/>
        </a:buClr>
        <a:buSzPct val="125000"/>
        <a:buChar char="•"/>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66FFFF"/>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8.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0.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6.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15.emf"/><Relationship Id="rId4" Type="http://schemas.openxmlformats.org/officeDocument/2006/relationships/oleObject" Target="../embeddings/oleObject18.bin"/><Relationship Id="rId9" Type="http://schemas.openxmlformats.org/officeDocument/2006/relationships/image" Target="../media/image1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18.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21.wmf"/><Relationship Id="rId4" Type="http://schemas.openxmlformats.org/officeDocument/2006/relationships/oleObject" Target="../embeddings/oleObject23.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23.wmf"/><Relationship Id="rId4" Type="http://schemas.openxmlformats.org/officeDocument/2006/relationships/oleObject" Target="../embeddings/oleObject2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5.w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26.wmf"/><Relationship Id="rId4" Type="http://schemas.openxmlformats.org/officeDocument/2006/relationships/oleObject" Target="../embeddings/oleObject2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9.wmf"/><Relationship Id="rId5" Type="http://schemas.openxmlformats.org/officeDocument/2006/relationships/oleObject" Target="../embeddings/oleObject31.bin"/><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31.wmf"/><Relationship Id="rId4" Type="http://schemas.openxmlformats.org/officeDocument/2006/relationships/oleObject" Target="../embeddings/oleObject32.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5.bin"/><Relationship Id="rId5" Type="http://schemas.openxmlformats.org/officeDocument/2006/relationships/image" Target="../media/image33.wmf"/><Relationship Id="rId4" Type="http://schemas.openxmlformats.org/officeDocument/2006/relationships/oleObject" Target="../embeddings/oleObject3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95325" y="144463"/>
            <a:ext cx="7772400" cy="814387"/>
          </a:xfrm>
          <a:noFill/>
          <a:ln/>
        </p:spPr>
        <p:txBody>
          <a:bodyPr/>
          <a:lstStyle/>
          <a:p>
            <a:r>
              <a:rPr lang="es-CL" sz="2400" dirty="0">
                <a:solidFill>
                  <a:schemeClr val="bg1"/>
                </a:solidFill>
                <a:effectLst/>
              </a:rPr>
              <a:t>Medidas de la forma de la distribución, de la posición relativa y de la detección de observaciones atípicas</a:t>
            </a:r>
          </a:p>
        </p:txBody>
      </p:sp>
      <p:sp>
        <p:nvSpPr>
          <p:cNvPr id="91139" name="Rectangle 3"/>
          <p:cNvSpPr>
            <a:spLocks noGrp="1" noChangeArrowheads="1"/>
          </p:cNvSpPr>
          <p:nvPr>
            <p:ph type="body" idx="1"/>
          </p:nvPr>
        </p:nvSpPr>
        <p:spPr>
          <a:xfrm>
            <a:off x="690563" y="1085850"/>
            <a:ext cx="7772400" cy="4381500"/>
          </a:xfrm>
          <a:noFill/>
          <a:ln/>
        </p:spPr>
        <p:txBody>
          <a:bodyPr/>
          <a:lstStyle/>
          <a:p>
            <a:r>
              <a:rPr lang="es-CL" dirty="0">
                <a:solidFill>
                  <a:schemeClr val="bg1"/>
                </a:solidFill>
                <a:effectLst/>
              </a:rPr>
              <a:t>Forma de la Distribución</a:t>
            </a:r>
          </a:p>
          <a:p>
            <a:endParaRPr lang="es-CL" dirty="0">
              <a:solidFill>
                <a:schemeClr val="bg1"/>
              </a:solidFill>
              <a:effectLst/>
            </a:endParaRPr>
          </a:p>
          <a:p>
            <a:r>
              <a:rPr lang="es-CL" dirty="0">
                <a:solidFill>
                  <a:schemeClr val="bg1"/>
                </a:solidFill>
                <a:effectLst/>
              </a:rPr>
              <a:t>Puntos z</a:t>
            </a:r>
          </a:p>
          <a:p>
            <a:endParaRPr lang="es-CL" dirty="0">
              <a:solidFill>
                <a:schemeClr val="bg1"/>
              </a:solidFill>
              <a:effectLst/>
            </a:endParaRPr>
          </a:p>
          <a:p>
            <a:r>
              <a:rPr lang="es-CL" dirty="0">
                <a:solidFill>
                  <a:schemeClr val="bg1"/>
                </a:solidFill>
                <a:effectLst/>
              </a:rPr>
              <a:t>Teorema de </a:t>
            </a:r>
            <a:r>
              <a:rPr lang="es-CL" dirty="0" err="1">
                <a:solidFill>
                  <a:schemeClr val="bg1"/>
                </a:solidFill>
                <a:effectLst/>
              </a:rPr>
              <a:t>Chebyshev</a:t>
            </a:r>
            <a:endParaRPr lang="es-CL" dirty="0">
              <a:solidFill>
                <a:schemeClr val="bg1"/>
              </a:solidFill>
              <a:effectLst/>
            </a:endParaRPr>
          </a:p>
          <a:p>
            <a:endParaRPr lang="es-CL" dirty="0">
              <a:solidFill>
                <a:schemeClr val="bg1"/>
              </a:solidFill>
              <a:effectLst/>
            </a:endParaRPr>
          </a:p>
          <a:p>
            <a:r>
              <a:rPr lang="es-CL" dirty="0">
                <a:solidFill>
                  <a:schemeClr val="bg1"/>
                </a:solidFill>
                <a:effectLst/>
              </a:rPr>
              <a:t>Regla Empírica</a:t>
            </a:r>
          </a:p>
          <a:p>
            <a:endParaRPr lang="es-CL" dirty="0">
              <a:solidFill>
                <a:schemeClr val="bg1"/>
              </a:solidFill>
              <a:effectLst/>
            </a:endParaRPr>
          </a:p>
          <a:p>
            <a:r>
              <a:rPr lang="es-CL" dirty="0">
                <a:solidFill>
                  <a:schemeClr val="bg1"/>
                </a:solidFill>
                <a:effectLst/>
              </a:rPr>
              <a:t>Detección de Observaciones Atípicas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540" name="Object 4">
            <a:hlinkClick r:id="" action="ppaction://ole?verb=0"/>
          </p:cNvPr>
          <p:cNvGraphicFramePr>
            <a:graphicFrameLocks/>
          </p:cNvGraphicFramePr>
          <p:nvPr>
            <p:extLst>
              <p:ext uri="{D42A27DB-BD31-4B8C-83A1-F6EECF244321}">
                <p14:modId xmlns:p14="http://schemas.microsoft.com/office/powerpoint/2010/main" val="3921236259"/>
              </p:ext>
            </p:extLst>
          </p:nvPr>
        </p:nvGraphicFramePr>
        <p:xfrm>
          <a:off x="1036760" y="2978273"/>
          <a:ext cx="7372350" cy="3028950"/>
        </p:xfrm>
        <a:graphic>
          <a:graphicData uri="http://schemas.openxmlformats.org/presentationml/2006/ole">
            <mc:AlternateContent xmlns:mc="http://schemas.openxmlformats.org/markup-compatibility/2006">
              <mc:Choice xmlns:v="urn:schemas-microsoft-com:vml" Requires="v">
                <p:oleObj spid="_x0000_s193585" name="Worksheet" r:id="rId4" imgW="4192920" imgH="1600560" progId="Excel.Sheet.8">
                  <p:embed/>
                </p:oleObj>
              </mc:Choice>
              <mc:Fallback>
                <p:oleObj name="Worksheet" r:id="rId4" imgW="4192920" imgH="1600560" progId="Excel.Sheet.8">
                  <p:embed/>
                  <p:pic>
                    <p:nvPicPr>
                      <p:cNvPr id="0"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760" y="2978273"/>
                        <a:ext cx="7372350" cy="302895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graphicFrame>
        <p:nvGraphicFramePr>
          <p:cNvPr id="193539" name="Object 3">
            <a:hlinkClick r:id="" action="ppaction://ole?verb=0"/>
          </p:cNvPr>
          <p:cNvGraphicFramePr>
            <a:graphicFrameLocks/>
          </p:cNvGraphicFramePr>
          <p:nvPr>
            <p:extLst>
              <p:ext uri="{D42A27DB-BD31-4B8C-83A1-F6EECF244321}">
                <p14:modId xmlns:p14="http://schemas.microsoft.com/office/powerpoint/2010/main" val="3276940236"/>
              </p:ext>
            </p:extLst>
          </p:nvPr>
        </p:nvGraphicFramePr>
        <p:xfrm>
          <a:off x="1036760" y="2978273"/>
          <a:ext cx="7372350" cy="3028950"/>
        </p:xfrm>
        <a:graphic>
          <a:graphicData uri="http://schemas.openxmlformats.org/presentationml/2006/ole">
            <mc:AlternateContent xmlns:mc="http://schemas.openxmlformats.org/markup-compatibility/2006">
              <mc:Choice xmlns:v="urn:schemas-microsoft-com:vml" Requires="v">
                <p:oleObj spid="_x0000_s193586" name="Worksheet" r:id="rId6" imgW="4192920" imgH="1600560" progId="Excel.Sheet.8">
                  <p:embed/>
                </p:oleObj>
              </mc:Choice>
              <mc:Fallback>
                <p:oleObj name="Worksheet" r:id="rId6" imgW="4192920" imgH="1600560" progId="Excel.Sheet.8">
                  <p:embed/>
                  <p:pic>
                    <p:nvPicPr>
                      <p:cNvPr id="0" name="Picture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6760" y="2978273"/>
                        <a:ext cx="7372350" cy="302895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sp>
        <p:nvSpPr>
          <p:cNvPr id="101378" name="Rectangle 2"/>
          <p:cNvSpPr>
            <a:spLocks noGrp="1" noChangeArrowheads="1"/>
          </p:cNvSpPr>
          <p:nvPr>
            <p:ph type="body" idx="1"/>
          </p:nvPr>
        </p:nvSpPr>
        <p:spPr>
          <a:xfrm>
            <a:off x="690563" y="1085850"/>
            <a:ext cx="7772400" cy="4381500"/>
          </a:xfrm>
          <a:noFill/>
          <a:ln/>
        </p:spPr>
        <p:txBody>
          <a:bodyPr/>
          <a:lstStyle/>
          <a:p>
            <a:r>
              <a:rPr lang="es-CL">
                <a:solidFill>
                  <a:schemeClr val="bg1"/>
                </a:solidFill>
                <a:effectLst/>
              </a:rPr>
              <a:t>Teorema de Chebyshev:</a:t>
            </a:r>
          </a:p>
          <a:p>
            <a:pPr>
              <a:buFont typeface="Monotype Sorts" pitchFamily="2" charset="2"/>
              <a:buNone/>
            </a:pPr>
            <a:r>
              <a:rPr lang="es-CL">
                <a:solidFill>
                  <a:schemeClr val="bg1"/>
                </a:solidFill>
                <a:effectLst/>
              </a:rPr>
              <a:t>		De hecho, se observa que el 86% de los valores de arriendos se encuentran en el intervalo (407, 573)</a:t>
            </a:r>
          </a:p>
        </p:txBody>
      </p:sp>
      <p:sp>
        <p:nvSpPr>
          <p:cNvPr id="101380" name="Rectangle 4"/>
          <p:cNvSpPr>
            <a:spLocks noGrp="1" noChangeArrowheads="1"/>
          </p:cNvSpPr>
          <p:nvPr>
            <p:ph type="title"/>
          </p:nvPr>
        </p:nvSpPr>
        <p:spPr>
          <a:xfrm>
            <a:off x="685800" y="96838"/>
            <a:ext cx="7772400" cy="725487"/>
          </a:xfrm>
          <a:noFill/>
          <a:ln/>
        </p:spPr>
        <p:txBody>
          <a:bodyPr/>
          <a:lstStyle/>
          <a:p>
            <a:r>
              <a:rPr lang="es-CL" dirty="0">
                <a:solidFill>
                  <a:schemeClr val="bg1"/>
                </a:solidFill>
                <a:effectLst/>
              </a:rPr>
              <a:t>Ejemplo: “Departamento en Arriendo”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rma libre 5"/>
          <p:cNvSpPr/>
          <p:nvPr/>
        </p:nvSpPr>
        <p:spPr bwMode="auto">
          <a:xfrm>
            <a:off x="4067175" y="1776413"/>
            <a:ext cx="981075" cy="2100262"/>
          </a:xfrm>
          <a:custGeom>
            <a:avLst/>
            <a:gdLst>
              <a:gd name="connsiteX0" fmla="*/ 0 w 981075"/>
              <a:gd name="connsiteY0" fmla="*/ 2100262 h 2100262"/>
              <a:gd name="connsiteX1" fmla="*/ 976313 w 981075"/>
              <a:gd name="connsiteY1" fmla="*/ 2100262 h 2100262"/>
              <a:gd name="connsiteX2" fmla="*/ 981075 w 981075"/>
              <a:gd name="connsiteY2" fmla="*/ 785812 h 2100262"/>
              <a:gd name="connsiteX3" fmla="*/ 909638 w 981075"/>
              <a:gd name="connsiteY3" fmla="*/ 628650 h 2100262"/>
              <a:gd name="connsiteX4" fmla="*/ 866775 w 981075"/>
              <a:gd name="connsiteY4" fmla="*/ 552450 h 2100262"/>
              <a:gd name="connsiteX5" fmla="*/ 823913 w 981075"/>
              <a:gd name="connsiteY5" fmla="*/ 423862 h 2100262"/>
              <a:gd name="connsiteX6" fmla="*/ 785813 w 981075"/>
              <a:gd name="connsiteY6" fmla="*/ 342900 h 2100262"/>
              <a:gd name="connsiteX7" fmla="*/ 762000 w 981075"/>
              <a:gd name="connsiteY7" fmla="*/ 300037 h 2100262"/>
              <a:gd name="connsiteX8" fmla="*/ 681038 w 981075"/>
              <a:gd name="connsiteY8" fmla="*/ 171450 h 2100262"/>
              <a:gd name="connsiteX9" fmla="*/ 614363 w 981075"/>
              <a:gd name="connsiteY9" fmla="*/ 80962 h 2100262"/>
              <a:gd name="connsiteX10" fmla="*/ 585788 w 981075"/>
              <a:gd name="connsiteY10" fmla="*/ 47625 h 2100262"/>
              <a:gd name="connsiteX11" fmla="*/ 547688 w 981075"/>
              <a:gd name="connsiteY11" fmla="*/ 19050 h 2100262"/>
              <a:gd name="connsiteX12" fmla="*/ 495300 w 981075"/>
              <a:gd name="connsiteY12" fmla="*/ 0 h 2100262"/>
              <a:gd name="connsiteX13" fmla="*/ 423863 w 981075"/>
              <a:gd name="connsiteY13" fmla="*/ 23812 h 2100262"/>
              <a:gd name="connsiteX14" fmla="*/ 347663 w 981075"/>
              <a:gd name="connsiteY14" fmla="*/ 71437 h 2100262"/>
              <a:gd name="connsiteX15" fmla="*/ 309563 w 981075"/>
              <a:gd name="connsiteY15" fmla="*/ 142875 h 2100262"/>
              <a:gd name="connsiteX16" fmla="*/ 228600 w 981075"/>
              <a:gd name="connsiteY16" fmla="*/ 280987 h 2100262"/>
              <a:gd name="connsiteX17" fmla="*/ 161925 w 981075"/>
              <a:gd name="connsiteY17" fmla="*/ 409575 h 2100262"/>
              <a:gd name="connsiteX18" fmla="*/ 114300 w 981075"/>
              <a:gd name="connsiteY18" fmla="*/ 514350 h 2100262"/>
              <a:gd name="connsiteX19" fmla="*/ 57150 w 981075"/>
              <a:gd name="connsiteY19" fmla="*/ 642937 h 2100262"/>
              <a:gd name="connsiteX20" fmla="*/ 0 w 981075"/>
              <a:gd name="connsiteY20" fmla="*/ 771525 h 2100262"/>
              <a:gd name="connsiteX21" fmla="*/ 4763 w 981075"/>
              <a:gd name="connsiteY21" fmla="*/ 804862 h 2100262"/>
              <a:gd name="connsiteX22" fmla="*/ 0 w 981075"/>
              <a:gd name="connsiteY22" fmla="*/ 2100262 h 210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81075" h="2100262">
                <a:moveTo>
                  <a:pt x="0" y="2100262"/>
                </a:moveTo>
                <a:lnTo>
                  <a:pt x="976313" y="2100262"/>
                </a:lnTo>
                <a:cubicBezTo>
                  <a:pt x="977900" y="1662112"/>
                  <a:pt x="979488" y="1223962"/>
                  <a:pt x="981075" y="785812"/>
                </a:cubicBezTo>
                <a:lnTo>
                  <a:pt x="909638" y="628650"/>
                </a:lnTo>
                <a:lnTo>
                  <a:pt x="866775" y="552450"/>
                </a:lnTo>
                <a:lnTo>
                  <a:pt x="823913" y="423862"/>
                </a:lnTo>
                <a:lnTo>
                  <a:pt x="785813" y="342900"/>
                </a:lnTo>
                <a:lnTo>
                  <a:pt x="762000" y="300037"/>
                </a:lnTo>
                <a:lnTo>
                  <a:pt x="681038" y="171450"/>
                </a:lnTo>
                <a:lnTo>
                  <a:pt x="614363" y="80962"/>
                </a:lnTo>
                <a:lnTo>
                  <a:pt x="585788" y="47625"/>
                </a:lnTo>
                <a:lnTo>
                  <a:pt x="547688" y="19050"/>
                </a:lnTo>
                <a:lnTo>
                  <a:pt x="495300" y="0"/>
                </a:lnTo>
                <a:lnTo>
                  <a:pt x="423863" y="23812"/>
                </a:lnTo>
                <a:lnTo>
                  <a:pt x="347663" y="71437"/>
                </a:lnTo>
                <a:lnTo>
                  <a:pt x="309563" y="142875"/>
                </a:lnTo>
                <a:lnTo>
                  <a:pt x="228600" y="280987"/>
                </a:lnTo>
                <a:lnTo>
                  <a:pt x="161925" y="409575"/>
                </a:lnTo>
                <a:lnTo>
                  <a:pt x="114300" y="514350"/>
                </a:lnTo>
                <a:lnTo>
                  <a:pt x="57150" y="642937"/>
                </a:lnTo>
                <a:lnTo>
                  <a:pt x="0" y="771525"/>
                </a:lnTo>
                <a:lnTo>
                  <a:pt x="4763" y="804862"/>
                </a:lnTo>
                <a:cubicBezTo>
                  <a:pt x="3175" y="1236662"/>
                  <a:pt x="1588" y="1668462"/>
                  <a:pt x="0" y="2100262"/>
                </a:cubicBezTo>
                <a:close/>
              </a:path>
            </a:pathLst>
          </a:custGeom>
          <a:pattFill prst="wdDnDiag">
            <a:fgClr>
              <a:srgbClr val="43CEFF"/>
            </a:fgClr>
            <a:bgClr>
              <a:schemeClr val="tx1"/>
            </a:bgClr>
          </a:pattFill>
          <a:ln>
            <a:noFill/>
          </a:ln>
        </p:spPr>
        <p:txBody>
          <a:bodyPr wrap="none"/>
          <a:lstStyle/>
          <a:p>
            <a:endParaRPr lang="es-CL"/>
          </a:p>
        </p:txBody>
      </p:sp>
      <p:sp>
        <p:nvSpPr>
          <p:cNvPr id="20" name="Line 5"/>
          <p:cNvSpPr>
            <a:spLocks noChangeShapeType="1"/>
          </p:cNvSpPr>
          <p:nvPr/>
        </p:nvSpPr>
        <p:spPr bwMode="auto">
          <a:xfrm flipV="1">
            <a:off x="4072009" y="2556559"/>
            <a:ext cx="0" cy="1323618"/>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dirty="0">
              <a:solidFill>
                <a:schemeClr val="bg1"/>
              </a:solidFill>
              <a:effectLst/>
            </a:endParaRPr>
          </a:p>
        </p:txBody>
      </p:sp>
      <p:sp>
        <p:nvSpPr>
          <p:cNvPr id="103426" name="Rectangle 2"/>
          <p:cNvSpPr>
            <a:spLocks noGrp="1" noChangeArrowheads="1"/>
          </p:cNvSpPr>
          <p:nvPr>
            <p:ph type="title"/>
          </p:nvPr>
        </p:nvSpPr>
        <p:spPr>
          <a:xfrm>
            <a:off x="690563" y="104775"/>
            <a:ext cx="7772400" cy="693738"/>
          </a:xfrm>
          <a:noFill/>
          <a:ln/>
        </p:spPr>
        <p:txBody>
          <a:bodyPr/>
          <a:lstStyle/>
          <a:p>
            <a:r>
              <a:rPr lang="es-CL" dirty="0">
                <a:solidFill>
                  <a:schemeClr val="bg1"/>
                </a:solidFill>
                <a:effectLst/>
              </a:rPr>
              <a:t>Regla Empírica</a:t>
            </a:r>
          </a:p>
        </p:txBody>
      </p:sp>
      <p:sp>
        <p:nvSpPr>
          <p:cNvPr id="103427" name="Rectangle 3"/>
          <p:cNvSpPr>
            <a:spLocks noGrp="1" noChangeArrowheads="1"/>
          </p:cNvSpPr>
          <p:nvPr>
            <p:ph type="body" idx="1"/>
          </p:nvPr>
        </p:nvSpPr>
        <p:spPr>
          <a:xfrm>
            <a:off x="728663" y="1109663"/>
            <a:ext cx="7772400" cy="4775200"/>
          </a:xfrm>
          <a:noFill/>
          <a:ln/>
        </p:spPr>
        <p:txBody>
          <a:bodyPr/>
          <a:lstStyle/>
          <a:p>
            <a:r>
              <a:rPr lang="es-CL" dirty="0">
                <a:solidFill>
                  <a:schemeClr val="bg1"/>
                </a:solidFill>
                <a:effectLst/>
              </a:rPr>
              <a:t>Para datos con una distribución “bien comportada”:</a:t>
            </a: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Aproximadamente un </a:t>
            </a:r>
            <a:r>
              <a:rPr lang="es-CL" b="1" dirty="0">
                <a:solidFill>
                  <a:srgbClr val="FF0000"/>
                </a:solidFill>
                <a:effectLst/>
              </a:rPr>
              <a:t>68%</a:t>
            </a:r>
            <a:r>
              <a:rPr lang="es-CL" dirty="0">
                <a:solidFill>
                  <a:schemeClr val="bg1"/>
                </a:solidFill>
                <a:effectLst/>
              </a:rPr>
              <a:t> de los valores de los datos se encuentran dentro de </a:t>
            </a:r>
            <a:r>
              <a:rPr lang="es-CL" b="1" u="sng" dirty="0">
                <a:solidFill>
                  <a:srgbClr val="FF0000"/>
                </a:solidFill>
                <a:effectLst/>
              </a:rPr>
              <a:t>una desviación estándar</a:t>
            </a:r>
            <a:r>
              <a:rPr lang="es-CL" dirty="0">
                <a:solidFill>
                  <a:schemeClr val="bg1"/>
                </a:solidFill>
                <a:effectLst/>
              </a:rPr>
              <a:t> de la media.</a:t>
            </a:r>
          </a:p>
        </p:txBody>
      </p:sp>
      <p:sp>
        <p:nvSpPr>
          <p:cNvPr id="103429" name="Line 5"/>
          <p:cNvSpPr>
            <a:spLocks noChangeShapeType="1"/>
          </p:cNvSpPr>
          <p:nvPr/>
        </p:nvSpPr>
        <p:spPr bwMode="auto">
          <a:xfrm flipV="1">
            <a:off x="5038725" y="2554287"/>
            <a:ext cx="0" cy="1323618"/>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dirty="0">
              <a:solidFill>
                <a:schemeClr val="bg1"/>
              </a:solidFill>
              <a:effectLst/>
            </a:endParaRPr>
          </a:p>
        </p:txBody>
      </p:sp>
      <p:sp>
        <p:nvSpPr>
          <p:cNvPr id="103430" name="Line 6"/>
          <p:cNvSpPr>
            <a:spLocks noChangeShapeType="1"/>
          </p:cNvSpPr>
          <p:nvPr/>
        </p:nvSpPr>
        <p:spPr bwMode="auto">
          <a:xfrm>
            <a:off x="4544065" y="1770062"/>
            <a:ext cx="0" cy="2088000"/>
          </a:xfrm>
          <a:prstGeom prst="line">
            <a:avLst/>
          </a:prstGeom>
          <a:noFill/>
          <a:ln w="12700">
            <a:solidFill>
              <a:schemeClr val="tx1"/>
            </a:solidFill>
            <a:prstDash val="dash"/>
            <a:round/>
            <a:headEnd/>
            <a:tailEnd/>
          </a:ln>
          <a:effectLst>
            <a:outerShdw dist="28398" dir="3806097" algn="ctr" rotWithShape="0">
              <a:schemeClr val="bg2"/>
            </a:outerShdw>
          </a:effectLst>
        </p:spPr>
        <p:txBody>
          <a:bodyPr/>
          <a:lstStyle/>
          <a:p>
            <a:endParaRPr lang="es-CL" dirty="0">
              <a:solidFill>
                <a:schemeClr val="bg1"/>
              </a:solidFill>
              <a:effectLst/>
            </a:endParaRPr>
          </a:p>
        </p:txBody>
      </p:sp>
      <p:sp>
        <p:nvSpPr>
          <p:cNvPr id="9" name="15 Forma libre"/>
          <p:cNvSpPr/>
          <p:nvPr/>
        </p:nvSpPr>
        <p:spPr>
          <a:xfrm>
            <a:off x="2788529" y="1771981"/>
            <a:ext cx="3488787" cy="1936652"/>
          </a:xfrm>
          <a:custGeom>
            <a:avLst/>
            <a:gdLst>
              <a:gd name="connsiteX0" fmla="*/ 0 w 3488787"/>
              <a:gd name="connsiteY0" fmla="*/ 1936652 h 1936652"/>
              <a:gd name="connsiteX1" fmla="*/ 914400 w 3488787"/>
              <a:gd name="connsiteY1" fmla="*/ 1500554 h 1936652"/>
              <a:gd name="connsiteX2" fmla="*/ 1758461 w 3488787"/>
              <a:gd name="connsiteY2" fmla="*/ 9378 h 1936652"/>
              <a:gd name="connsiteX3" fmla="*/ 2602523 w 3488787"/>
              <a:gd name="connsiteY3" fmla="*/ 1444283 h 1936652"/>
              <a:gd name="connsiteX4" fmla="*/ 3488787 w 3488787"/>
              <a:gd name="connsiteY4" fmla="*/ 1922584 h 193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787" h="1936652">
                <a:moveTo>
                  <a:pt x="0" y="1936652"/>
                </a:moveTo>
                <a:cubicBezTo>
                  <a:pt x="310661" y="1879209"/>
                  <a:pt x="621323" y="1821766"/>
                  <a:pt x="914400" y="1500554"/>
                </a:cubicBezTo>
                <a:cubicBezTo>
                  <a:pt x="1207477" y="1179342"/>
                  <a:pt x="1477107" y="18757"/>
                  <a:pt x="1758461" y="9378"/>
                </a:cubicBezTo>
                <a:cubicBezTo>
                  <a:pt x="2039815" y="0"/>
                  <a:pt x="2314135" y="1125415"/>
                  <a:pt x="2602523" y="1444283"/>
                </a:cubicBezTo>
                <a:cubicBezTo>
                  <a:pt x="2890911" y="1763151"/>
                  <a:pt x="3189849" y="1842867"/>
                  <a:pt x="3488787" y="1922584"/>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cxnSp>
        <p:nvCxnSpPr>
          <p:cNvPr id="10" name="17 Conector recto de flecha"/>
          <p:cNvCxnSpPr/>
          <p:nvPr/>
        </p:nvCxnSpPr>
        <p:spPr>
          <a:xfrm rot="5400000" flipH="1" flipV="1">
            <a:off x="1480654" y="2806336"/>
            <a:ext cx="2428892"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19 Conector recto de flecha"/>
          <p:cNvCxnSpPr/>
          <p:nvPr/>
        </p:nvCxnSpPr>
        <p:spPr>
          <a:xfrm>
            <a:off x="2552224" y="3877906"/>
            <a:ext cx="3929090"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Object 5"/>
          <p:cNvGraphicFramePr>
            <a:graphicFrameLocks noChangeAspect="1"/>
          </p:cNvGraphicFramePr>
          <p:nvPr/>
        </p:nvGraphicFramePr>
        <p:xfrm>
          <a:off x="2052158" y="1591890"/>
          <a:ext cx="542088" cy="357190"/>
        </p:xfrm>
        <a:graphic>
          <a:graphicData uri="http://schemas.openxmlformats.org/presentationml/2006/ole">
            <mc:AlternateContent xmlns:mc="http://schemas.openxmlformats.org/markup-compatibility/2006">
              <mc:Choice xmlns:v="urn:schemas-microsoft-com:vml" Requires="v">
                <p:oleObj spid="_x0000_s410668" name="Ecuación" r:id="rId4" imgW="330057" imgH="215806" progId="Equation.3">
                  <p:embed/>
                </p:oleObj>
              </mc:Choice>
              <mc:Fallback>
                <p:oleObj name="Ecuación" r:id="rId4" imgW="330057" imgH="215806"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158" y="1591890"/>
                        <a:ext cx="542088"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6"/>
          <p:cNvGraphicFramePr>
            <a:graphicFrameLocks noChangeAspect="1"/>
          </p:cNvGraphicFramePr>
          <p:nvPr/>
        </p:nvGraphicFramePr>
        <p:xfrm>
          <a:off x="6195562" y="3961606"/>
          <a:ext cx="207962" cy="230188"/>
        </p:xfrm>
        <a:graphic>
          <a:graphicData uri="http://schemas.openxmlformats.org/presentationml/2006/ole">
            <mc:AlternateContent xmlns:mc="http://schemas.openxmlformats.org/markup-compatibility/2006">
              <mc:Choice xmlns:v="urn:schemas-microsoft-com:vml" Requires="v">
                <p:oleObj spid="_x0000_s410669" name="Ecuación" r:id="rId6" imgW="126835" imgH="139518" progId="Equation.3">
                  <p:embed/>
                </p:oleObj>
              </mc:Choice>
              <mc:Fallback>
                <p:oleObj name="Ecuación" r:id="rId6" imgW="126835" imgH="139518" progId="Equation.3">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5562" y="3961606"/>
                        <a:ext cx="207962"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61723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rma libre 15"/>
          <p:cNvSpPr/>
          <p:nvPr/>
        </p:nvSpPr>
        <p:spPr bwMode="auto">
          <a:xfrm>
            <a:off x="3567113" y="1781175"/>
            <a:ext cx="1981200" cy="2090738"/>
          </a:xfrm>
          <a:custGeom>
            <a:avLst/>
            <a:gdLst>
              <a:gd name="connsiteX0" fmla="*/ 0 w 1981200"/>
              <a:gd name="connsiteY0" fmla="*/ 2090738 h 2090738"/>
              <a:gd name="connsiteX1" fmla="*/ 1981200 w 1981200"/>
              <a:gd name="connsiteY1" fmla="*/ 2090738 h 2090738"/>
              <a:gd name="connsiteX2" fmla="*/ 1971675 w 1981200"/>
              <a:gd name="connsiteY2" fmla="*/ 1581150 h 2090738"/>
              <a:gd name="connsiteX3" fmla="*/ 1871662 w 1981200"/>
              <a:gd name="connsiteY3" fmla="*/ 1500188 h 2090738"/>
              <a:gd name="connsiteX4" fmla="*/ 1828800 w 1981200"/>
              <a:gd name="connsiteY4" fmla="*/ 1433513 h 2090738"/>
              <a:gd name="connsiteX5" fmla="*/ 1771650 w 1981200"/>
              <a:gd name="connsiteY5" fmla="*/ 1362075 h 2090738"/>
              <a:gd name="connsiteX6" fmla="*/ 1704975 w 1981200"/>
              <a:gd name="connsiteY6" fmla="*/ 1252538 h 2090738"/>
              <a:gd name="connsiteX7" fmla="*/ 1647825 w 1981200"/>
              <a:gd name="connsiteY7" fmla="*/ 1162050 h 2090738"/>
              <a:gd name="connsiteX8" fmla="*/ 1566862 w 1981200"/>
              <a:gd name="connsiteY8" fmla="*/ 990600 h 2090738"/>
              <a:gd name="connsiteX9" fmla="*/ 1462087 w 1981200"/>
              <a:gd name="connsiteY9" fmla="*/ 747713 h 2090738"/>
              <a:gd name="connsiteX10" fmla="*/ 1343025 w 1981200"/>
              <a:gd name="connsiteY10" fmla="*/ 485775 h 2090738"/>
              <a:gd name="connsiteX11" fmla="*/ 1271587 w 1981200"/>
              <a:gd name="connsiteY11" fmla="*/ 314325 h 2090738"/>
              <a:gd name="connsiteX12" fmla="*/ 1185862 w 1981200"/>
              <a:gd name="connsiteY12" fmla="*/ 185738 h 2090738"/>
              <a:gd name="connsiteX13" fmla="*/ 1143000 w 1981200"/>
              <a:gd name="connsiteY13" fmla="*/ 100013 h 2090738"/>
              <a:gd name="connsiteX14" fmla="*/ 1095375 w 1981200"/>
              <a:gd name="connsiteY14" fmla="*/ 47625 h 2090738"/>
              <a:gd name="connsiteX15" fmla="*/ 1009650 w 1981200"/>
              <a:gd name="connsiteY15" fmla="*/ 4763 h 2090738"/>
              <a:gd name="connsiteX16" fmla="*/ 985837 w 1981200"/>
              <a:gd name="connsiteY16" fmla="*/ 0 h 2090738"/>
              <a:gd name="connsiteX17" fmla="*/ 957262 w 1981200"/>
              <a:gd name="connsiteY17" fmla="*/ 9525 h 2090738"/>
              <a:gd name="connsiteX18" fmla="*/ 914400 w 1981200"/>
              <a:gd name="connsiteY18" fmla="*/ 23813 h 2090738"/>
              <a:gd name="connsiteX19" fmla="*/ 866775 w 1981200"/>
              <a:gd name="connsiteY19" fmla="*/ 61913 h 2090738"/>
              <a:gd name="connsiteX20" fmla="*/ 795337 w 1981200"/>
              <a:gd name="connsiteY20" fmla="*/ 157163 h 2090738"/>
              <a:gd name="connsiteX21" fmla="*/ 733425 w 1981200"/>
              <a:gd name="connsiteY21" fmla="*/ 266700 h 2090738"/>
              <a:gd name="connsiteX22" fmla="*/ 676275 w 1981200"/>
              <a:gd name="connsiteY22" fmla="*/ 371475 h 2090738"/>
              <a:gd name="connsiteX23" fmla="*/ 566737 w 1981200"/>
              <a:gd name="connsiteY23" fmla="*/ 619125 h 2090738"/>
              <a:gd name="connsiteX24" fmla="*/ 495300 w 1981200"/>
              <a:gd name="connsiteY24" fmla="*/ 785813 h 2090738"/>
              <a:gd name="connsiteX25" fmla="*/ 447675 w 1981200"/>
              <a:gd name="connsiteY25" fmla="*/ 919163 h 2090738"/>
              <a:gd name="connsiteX26" fmla="*/ 381000 w 1981200"/>
              <a:gd name="connsiteY26" fmla="*/ 1066800 h 2090738"/>
              <a:gd name="connsiteX27" fmla="*/ 314325 w 1981200"/>
              <a:gd name="connsiteY27" fmla="*/ 1209675 h 2090738"/>
              <a:gd name="connsiteX28" fmla="*/ 223837 w 1981200"/>
              <a:gd name="connsiteY28" fmla="*/ 1362075 h 2090738"/>
              <a:gd name="connsiteX29" fmla="*/ 157162 w 1981200"/>
              <a:gd name="connsiteY29" fmla="*/ 1471613 h 2090738"/>
              <a:gd name="connsiteX30" fmla="*/ 104775 w 1981200"/>
              <a:gd name="connsiteY30" fmla="*/ 1528763 h 2090738"/>
              <a:gd name="connsiteX31" fmla="*/ 71437 w 1981200"/>
              <a:gd name="connsiteY31" fmla="*/ 1562100 h 2090738"/>
              <a:gd name="connsiteX32" fmla="*/ 38100 w 1981200"/>
              <a:gd name="connsiteY32" fmla="*/ 1590675 h 2090738"/>
              <a:gd name="connsiteX33" fmla="*/ 4762 w 1981200"/>
              <a:gd name="connsiteY33" fmla="*/ 1638300 h 2090738"/>
              <a:gd name="connsiteX34" fmla="*/ 0 w 1981200"/>
              <a:gd name="connsiteY34" fmla="*/ 2090738 h 2090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81200" h="2090738">
                <a:moveTo>
                  <a:pt x="0" y="2090738"/>
                </a:moveTo>
                <a:lnTo>
                  <a:pt x="1981200" y="2090738"/>
                </a:lnTo>
                <a:lnTo>
                  <a:pt x="1971675" y="1581150"/>
                </a:lnTo>
                <a:lnTo>
                  <a:pt x="1871662" y="1500188"/>
                </a:lnTo>
                <a:lnTo>
                  <a:pt x="1828800" y="1433513"/>
                </a:lnTo>
                <a:lnTo>
                  <a:pt x="1771650" y="1362075"/>
                </a:lnTo>
                <a:lnTo>
                  <a:pt x="1704975" y="1252538"/>
                </a:lnTo>
                <a:lnTo>
                  <a:pt x="1647825" y="1162050"/>
                </a:lnTo>
                <a:lnTo>
                  <a:pt x="1566862" y="990600"/>
                </a:lnTo>
                <a:lnTo>
                  <a:pt x="1462087" y="747713"/>
                </a:lnTo>
                <a:lnTo>
                  <a:pt x="1343025" y="485775"/>
                </a:lnTo>
                <a:lnTo>
                  <a:pt x="1271587" y="314325"/>
                </a:lnTo>
                <a:lnTo>
                  <a:pt x="1185862" y="185738"/>
                </a:lnTo>
                <a:lnTo>
                  <a:pt x="1143000" y="100013"/>
                </a:lnTo>
                <a:lnTo>
                  <a:pt x="1095375" y="47625"/>
                </a:lnTo>
                <a:lnTo>
                  <a:pt x="1009650" y="4763"/>
                </a:lnTo>
                <a:lnTo>
                  <a:pt x="985837" y="0"/>
                </a:lnTo>
                <a:lnTo>
                  <a:pt x="957262" y="9525"/>
                </a:lnTo>
                <a:lnTo>
                  <a:pt x="914400" y="23813"/>
                </a:lnTo>
                <a:lnTo>
                  <a:pt x="866775" y="61913"/>
                </a:lnTo>
                <a:lnTo>
                  <a:pt x="795337" y="157163"/>
                </a:lnTo>
                <a:lnTo>
                  <a:pt x="733425" y="266700"/>
                </a:lnTo>
                <a:lnTo>
                  <a:pt x="676275" y="371475"/>
                </a:lnTo>
                <a:lnTo>
                  <a:pt x="566737" y="619125"/>
                </a:lnTo>
                <a:lnTo>
                  <a:pt x="495300" y="785813"/>
                </a:lnTo>
                <a:lnTo>
                  <a:pt x="447675" y="919163"/>
                </a:lnTo>
                <a:lnTo>
                  <a:pt x="381000" y="1066800"/>
                </a:lnTo>
                <a:lnTo>
                  <a:pt x="314325" y="1209675"/>
                </a:lnTo>
                <a:lnTo>
                  <a:pt x="223837" y="1362075"/>
                </a:lnTo>
                <a:lnTo>
                  <a:pt x="157162" y="1471613"/>
                </a:lnTo>
                <a:lnTo>
                  <a:pt x="104775" y="1528763"/>
                </a:lnTo>
                <a:lnTo>
                  <a:pt x="71437" y="1562100"/>
                </a:lnTo>
                <a:lnTo>
                  <a:pt x="38100" y="1590675"/>
                </a:lnTo>
                <a:lnTo>
                  <a:pt x="4762" y="1638300"/>
                </a:lnTo>
                <a:cubicBezTo>
                  <a:pt x="3175" y="1789113"/>
                  <a:pt x="1587" y="1939925"/>
                  <a:pt x="0" y="2090738"/>
                </a:cubicBezTo>
                <a:close/>
              </a:path>
            </a:pathLst>
          </a:custGeom>
          <a:pattFill prst="wdDnDiag">
            <a:fgClr>
              <a:srgbClr val="43CEFF"/>
            </a:fgClr>
            <a:bgClr>
              <a:schemeClr val="tx1"/>
            </a:bgClr>
          </a:pattFill>
          <a:ln>
            <a:noFill/>
          </a:ln>
        </p:spPr>
        <p:txBody>
          <a:bodyPr wrap="none"/>
          <a:lstStyle/>
          <a:p>
            <a:endParaRPr lang="es-CL"/>
          </a:p>
        </p:txBody>
      </p:sp>
      <p:sp>
        <p:nvSpPr>
          <p:cNvPr id="20" name="Line 5"/>
          <p:cNvSpPr>
            <a:spLocks noChangeShapeType="1"/>
          </p:cNvSpPr>
          <p:nvPr/>
        </p:nvSpPr>
        <p:spPr bwMode="auto">
          <a:xfrm flipV="1">
            <a:off x="4072009" y="2556559"/>
            <a:ext cx="0" cy="1323618"/>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dirty="0">
              <a:solidFill>
                <a:schemeClr val="bg1"/>
              </a:solidFill>
              <a:effectLst/>
            </a:endParaRPr>
          </a:p>
        </p:txBody>
      </p:sp>
      <p:sp>
        <p:nvSpPr>
          <p:cNvPr id="103429" name="Line 5"/>
          <p:cNvSpPr>
            <a:spLocks noChangeShapeType="1"/>
          </p:cNvSpPr>
          <p:nvPr/>
        </p:nvSpPr>
        <p:spPr bwMode="auto">
          <a:xfrm flipV="1">
            <a:off x="5038725" y="2554287"/>
            <a:ext cx="0" cy="1323618"/>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dirty="0">
              <a:solidFill>
                <a:schemeClr val="bg1"/>
              </a:solidFill>
              <a:effectLst/>
            </a:endParaRPr>
          </a:p>
        </p:txBody>
      </p:sp>
      <p:sp>
        <p:nvSpPr>
          <p:cNvPr id="103430" name="Line 6"/>
          <p:cNvSpPr>
            <a:spLocks noChangeShapeType="1"/>
          </p:cNvSpPr>
          <p:nvPr/>
        </p:nvSpPr>
        <p:spPr bwMode="auto">
          <a:xfrm>
            <a:off x="4544065" y="1770062"/>
            <a:ext cx="0" cy="2088000"/>
          </a:xfrm>
          <a:prstGeom prst="line">
            <a:avLst/>
          </a:prstGeom>
          <a:noFill/>
          <a:ln w="12700">
            <a:solidFill>
              <a:schemeClr val="tx1"/>
            </a:solidFill>
            <a:prstDash val="dash"/>
            <a:round/>
            <a:headEnd/>
            <a:tailEnd/>
          </a:ln>
          <a:effectLst>
            <a:outerShdw dist="28398" dir="3806097" algn="ctr" rotWithShape="0">
              <a:schemeClr val="bg2"/>
            </a:outerShdw>
          </a:effectLst>
        </p:spPr>
        <p:txBody>
          <a:bodyPr/>
          <a:lstStyle/>
          <a:p>
            <a:endParaRPr lang="es-CL" dirty="0">
              <a:solidFill>
                <a:schemeClr val="bg1"/>
              </a:solidFill>
              <a:effectLst/>
            </a:endParaRPr>
          </a:p>
        </p:txBody>
      </p:sp>
      <p:sp>
        <p:nvSpPr>
          <p:cNvPr id="28" name="Line 6"/>
          <p:cNvSpPr>
            <a:spLocks noChangeShapeType="1"/>
          </p:cNvSpPr>
          <p:nvPr/>
        </p:nvSpPr>
        <p:spPr bwMode="auto">
          <a:xfrm flipV="1">
            <a:off x="3565661" y="3414210"/>
            <a:ext cx="0" cy="462464"/>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a:solidFill>
                <a:schemeClr val="bg1"/>
              </a:solidFill>
              <a:effectLst/>
            </a:endParaRPr>
          </a:p>
        </p:txBody>
      </p:sp>
      <p:sp>
        <p:nvSpPr>
          <p:cNvPr id="23" name="Line 6"/>
          <p:cNvSpPr>
            <a:spLocks noChangeShapeType="1"/>
          </p:cNvSpPr>
          <p:nvPr/>
        </p:nvSpPr>
        <p:spPr bwMode="auto">
          <a:xfrm flipV="1">
            <a:off x="5542316" y="3370994"/>
            <a:ext cx="0" cy="505680"/>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a:solidFill>
                <a:schemeClr val="bg1"/>
              </a:solidFill>
              <a:effectLst/>
            </a:endParaRPr>
          </a:p>
        </p:txBody>
      </p:sp>
      <p:sp>
        <p:nvSpPr>
          <p:cNvPr id="103426" name="Rectangle 2"/>
          <p:cNvSpPr>
            <a:spLocks noGrp="1" noChangeArrowheads="1"/>
          </p:cNvSpPr>
          <p:nvPr>
            <p:ph type="title"/>
          </p:nvPr>
        </p:nvSpPr>
        <p:spPr>
          <a:xfrm>
            <a:off x="690563" y="104775"/>
            <a:ext cx="7772400" cy="693738"/>
          </a:xfrm>
          <a:noFill/>
          <a:ln/>
        </p:spPr>
        <p:txBody>
          <a:bodyPr/>
          <a:lstStyle/>
          <a:p>
            <a:r>
              <a:rPr lang="es-CL" dirty="0">
                <a:solidFill>
                  <a:schemeClr val="bg1"/>
                </a:solidFill>
                <a:effectLst/>
              </a:rPr>
              <a:t>Regla Empírica</a:t>
            </a:r>
          </a:p>
        </p:txBody>
      </p:sp>
      <p:sp>
        <p:nvSpPr>
          <p:cNvPr id="103427" name="Rectangle 3"/>
          <p:cNvSpPr>
            <a:spLocks noGrp="1" noChangeArrowheads="1"/>
          </p:cNvSpPr>
          <p:nvPr>
            <p:ph type="body" idx="1"/>
          </p:nvPr>
        </p:nvSpPr>
        <p:spPr>
          <a:xfrm>
            <a:off x="728663" y="1109663"/>
            <a:ext cx="7772400" cy="4775200"/>
          </a:xfrm>
          <a:noFill/>
          <a:ln/>
        </p:spPr>
        <p:txBody>
          <a:bodyPr/>
          <a:lstStyle/>
          <a:p>
            <a:r>
              <a:rPr lang="es-CL" dirty="0">
                <a:solidFill>
                  <a:schemeClr val="bg1"/>
                </a:solidFill>
                <a:effectLst/>
              </a:rPr>
              <a:t>Para datos con una distribución “bien comportada”:</a:t>
            </a: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Aproximadamente un </a:t>
            </a:r>
            <a:r>
              <a:rPr lang="es-CL" b="1" dirty="0">
                <a:solidFill>
                  <a:srgbClr val="FF0000"/>
                </a:solidFill>
                <a:effectLst/>
              </a:rPr>
              <a:t>95%</a:t>
            </a:r>
            <a:r>
              <a:rPr lang="es-CL" dirty="0">
                <a:solidFill>
                  <a:schemeClr val="bg1"/>
                </a:solidFill>
                <a:effectLst/>
              </a:rPr>
              <a:t> de los valores de los datos se encuentran dentro de </a:t>
            </a:r>
            <a:r>
              <a:rPr lang="es-CL" b="1" u="sng" dirty="0">
                <a:solidFill>
                  <a:srgbClr val="FF0000"/>
                </a:solidFill>
                <a:effectLst/>
              </a:rPr>
              <a:t>dos desviaciones estándar</a:t>
            </a:r>
            <a:r>
              <a:rPr lang="es-CL" dirty="0">
                <a:solidFill>
                  <a:schemeClr val="bg1"/>
                </a:solidFill>
                <a:effectLst/>
              </a:rPr>
              <a:t> de la media.</a:t>
            </a:r>
          </a:p>
        </p:txBody>
      </p:sp>
      <p:sp>
        <p:nvSpPr>
          <p:cNvPr id="9" name="15 Forma libre"/>
          <p:cNvSpPr/>
          <p:nvPr/>
        </p:nvSpPr>
        <p:spPr>
          <a:xfrm>
            <a:off x="2788529" y="1771981"/>
            <a:ext cx="3488787" cy="1936652"/>
          </a:xfrm>
          <a:custGeom>
            <a:avLst/>
            <a:gdLst>
              <a:gd name="connsiteX0" fmla="*/ 0 w 3488787"/>
              <a:gd name="connsiteY0" fmla="*/ 1936652 h 1936652"/>
              <a:gd name="connsiteX1" fmla="*/ 914400 w 3488787"/>
              <a:gd name="connsiteY1" fmla="*/ 1500554 h 1936652"/>
              <a:gd name="connsiteX2" fmla="*/ 1758461 w 3488787"/>
              <a:gd name="connsiteY2" fmla="*/ 9378 h 1936652"/>
              <a:gd name="connsiteX3" fmla="*/ 2602523 w 3488787"/>
              <a:gd name="connsiteY3" fmla="*/ 1444283 h 1936652"/>
              <a:gd name="connsiteX4" fmla="*/ 3488787 w 3488787"/>
              <a:gd name="connsiteY4" fmla="*/ 1922584 h 193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787" h="1936652">
                <a:moveTo>
                  <a:pt x="0" y="1936652"/>
                </a:moveTo>
                <a:cubicBezTo>
                  <a:pt x="310661" y="1879209"/>
                  <a:pt x="621323" y="1821766"/>
                  <a:pt x="914400" y="1500554"/>
                </a:cubicBezTo>
                <a:cubicBezTo>
                  <a:pt x="1207477" y="1179342"/>
                  <a:pt x="1477107" y="18757"/>
                  <a:pt x="1758461" y="9378"/>
                </a:cubicBezTo>
                <a:cubicBezTo>
                  <a:pt x="2039815" y="0"/>
                  <a:pt x="2314135" y="1125415"/>
                  <a:pt x="2602523" y="1444283"/>
                </a:cubicBezTo>
                <a:cubicBezTo>
                  <a:pt x="2890911" y="1763151"/>
                  <a:pt x="3189849" y="1842867"/>
                  <a:pt x="3488787" y="1922584"/>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cxnSp>
        <p:nvCxnSpPr>
          <p:cNvPr id="10" name="17 Conector recto de flecha"/>
          <p:cNvCxnSpPr/>
          <p:nvPr/>
        </p:nvCxnSpPr>
        <p:spPr>
          <a:xfrm rot="5400000" flipH="1" flipV="1">
            <a:off x="1480654" y="2806336"/>
            <a:ext cx="2428892"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19 Conector recto de flecha"/>
          <p:cNvCxnSpPr/>
          <p:nvPr/>
        </p:nvCxnSpPr>
        <p:spPr>
          <a:xfrm>
            <a:off x="2552224" y="3877906"/>
            <a:ext cx="3929090"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Object 5"/>
          <p:cNvGraphicFramePr>
            <a:graphicFrameLocks noChangeAspect="1"/>
          </p:cNvGraphicFramePr>
          <p:nvPr>
            <p:extLst>
              <p:ext uri="{D42A27DB-BD31-4B8C-83A1-F6EECF244321}">
                <p14:modId xmlns:p14="http://schemas.microsoft.com/office/powerpoint/2010/main" val="669785000"/>
              </p:ext>
            </p:extLst>
          </p:nvPr>
        </p:nvGraphicFramePr>
        <p:xfrm>
          <a:off x="2052158" y="1591890"/>
          <a:ext cx="542088" cy="357190"/>
        </p:xfrm>
        <a:graphic>
          <a:graphicData uri="http://schemas.openxmlformats.org/presentationml/2006/ole">
            <mc:AlternateContent xmlns:mc="http://schemas.openxmlformats.org/markup-compatibility/2006">
              <mc:Choice xmlns:v="urn:schemas-microsoft-com:vml" Requires="v">
                <p:oleObj spid="_x0000_s409648" name="Ecuación" r:id="rId4" imgW="330057" imgH="215806" progId="Equation.3">
                  <p:embed/>
                </p:oleObj>
              </mc:Choice>
              <mc:Fallback>
                <p:oleObj name="Ecuación" r:id="rId4" imgW="330057" imgH="215806"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158" y="1591890"/>
                        <a:ext cx="542088"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6"/>
          <p:cNvGraphicFramePr>
            <a:graphicFrameLocks noChangeAspect="1"/>
          </p:cNvGraphicFramePr>
          <p:nvPr/>
        </p:nvGraphicFramePr>
        <p:xfrm>
          <a:off x="6195562" y="3961606"/>
          <a:ext cx="207962" cy="230188"/>
        </p:xfrm>
        <a:graphic>
          <a:graphicData uri="http://schemas.openxmlformats.org/presentationml/2006/ole">
            <mc:AlternateContent xmlns:mc="http://schemas.openxmlformats.org/markup-compatibility/2006">
              <mc:Choice xmlns:v="urn:schemas-microsoft-com:vml" Requires="v">
                <p:oleObj spid="_x0000_s409649" name="Ecuación" r:id="rId6" imgW="126835" imgH="139518" progId="Equation.3">
                  <p:embed/>
                </p:oleObj>
              </mc:Choice>
              <mc:Fallback>
                <p:oleObj name="Ecuación" r:id="rId6" imgW="126835" imgH="139518" progId="Equation.3">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5562" y="3961606"/>
                        <a:ext cx="207962"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rma libre 2"/>
          <p:cNvSpPr/>
          <p:nvPr/>
        </p:nvSpPr>
        <p:spPr bwMode="auto">
          <a:xfrm>
            <a:off x="3048000" y="1776413"/>
            <a:ext cx="3009900" cy="2105025"/>
          </a:xfrm>
          <a:custGeom>
            <a:avLst/>
            <a:gdLst>
              <a:gd name="connsiteX0" fmla="*/ 1562100 w 3009900"/>
              <a:gd name="connsiteY0" fmla="*/ 23812 h 2105025"/>
              <a:gd name="connsiteX1" fmla="*/ 1509713 w 3009900"/>
              <a:gd name="connsiteY1" fmla="*/ 0 h 2105025"/>
              <a:gd name="connsiteX2" fmla="*/ 1443038 w 3009900"/>
              <a:gd name="connsiteY2" fmla="*/ 23812 h 2105025"/>
              <a:gd name="connsiteX3" fmla="*/ 1338263 w 3009900"/>
              <a:gd name="connsiteY3" fmla="*/ 109537 h 2105025"/>
              <a:gd name="connsiteX4" fmla="*/ 1247775 w 3009900"/>
              <a:gd name="connsiteY4" fmla="*/ 271462 h 2105025"/>
              <a:gd name="connsiteX5" fmla="*/ 1119188 w 3009900"/>
              <a:gd name="connsiteY5" fmla="*/ 542925 h 2105025"/>
              <a:gd name="connsiteX6" fmla="*/ 1023938 w 3009900"/>
              <a:gd name="connsiteY6" fmla="*/ 771525 h 2105025"/>
              <a:gd name="connsiteX7" fmla="*/ 938213 w 3009900"/>
              <a:gd name="connsiteY7" fmla="*/ 985837 h 2105025"/>
              <a:gd name="connsiteX8" fmla="*/ 838200 w 3009900"/>
              <a:gd name="connsiteY8" fmla="*/ 1228725 h 2105025"/>
              <a:gd name="connsiteX9" fmla="*/ 714375 w 3009900"/>
              <a:gd name="connsiteY9" fmla="*/ 1423987 h 2105025"/>
              <a:gd name="connsiteX10" fmla="*/ 595313 w 3009900"/>
              <a:gd name="connsiteY10" fmla="*/ 1538287 h 2105025"/>
              <a:gd name="connsiteX11" fmla="*/ 495300 w 3009900"/>
              <a:gd name="connsiteY11" fmla="*/ 1647825 h 2105025"/>
              <a:gd name="connsiteX12" fmla="*/ 385763 w 3009900"/>
              <a:gd name="connsiteY12" fmla="*/ 1728787 h 2105025"/>
              <a:gd name="connsiteX13" fmla="*/ 214313 w 3009900"/>
              <a:gd name="connsiteY13" fmla="*/ 1814512 h 2105025"/>
              <a:gd name="connsiteX14" fmla="*/ 90488 w 3009900"/>
              <a:gd name="connsiteY14" fmla="*/ 1857375 h 2105025"/>
              <a:gd name="connsiteX15" fmla="*/ 0 w 3009900"/>
              <a:gd name="connsiteY15" fmla="*/ 1881187 h 2105025"/>
              <a:gd name="connsiteX16" fmla="*/ 0 w 3009900"/>
              <a:gd name="connsiteY16" fmla="*/ 2105025 h 2105025"/>
              <a:gd name="connsiteX17" fmla="*/ 3009900 w 3009900"/>
              <a:gd name="connsiteY17" fmla="*/ 2105025 h 2105025"/>
              <a:gd name="connsiteX18" fmla="*/ 3009900 w 3009900"/>
              <a:gd name="connsiteY18" fmla="*/ 1852612 h 2105025"/>
              <a:gd name="connsiteX19" fmla="*/ 2862263 w 3009900"/>
              <a:gd name="connsiteY19" fmla="*/ 1804987 h 2105025"/>
              <a:gd name="connsiteX20" fmla="*/ 2719388 w 3009900"/>
              <a:gd name="connsiteY20" fmla="*/ 1747837 h 2105025"/>
              <a:gd name="connsiteX21" fmla="*/ 2595563 w 3009900"/>
              <a:gd name="connsiteY21" fmla="*/ 1657350 h 2105025"/>
              <a:gd name="connsiteX22" fmla="*/ 2495550 w 3009900"/>
              <a:gd name="connsiteY22" fmla="*/ 1590675 h 2105025"/>
              <a:gd name="connsiteX23" fmla="*/ 2405063 w 3009900"/>
              <a:gd name="connsiteY23" fmla="*/ 1500187 h 2105025"/>
              <a:gd name="connsiteX24" fmla="*/ 2286000 w 3009900"/>
              <a:gd name="connsiteY24" fmla="*/ 1371600 h 2105025"/>
              <a:gd name="connsiteX25" fmla="*/ 2181225 w 3009900"/>
              <a:gd name="connsiteY25" fmla="*/ 1185862 h 2105025"/>
              <a:gd name="connsiteX26" fmla="*/ 2081213 w 3009900"/>
              <a:gd name="connsiteY26" fmla="*/ 976312 h 2105025"/>
              <a:gd name="connsiteX27" fmla="*/ 1962150 w 3009900"/>
              <a:gd name="connsiteY27" fmla="*/ 714375 h 2105025"/>
              <a:gd name="connsiteX28" fmla="*/ 1847850 w 3009900"/>
              <a:gd name="connsiteY28" fmla="*/ 438150 h 2105025"/>
              <a:gd name="connsiteX29" fmla="*/ 1771650 w 3009900"/>
              <a:gd name="connsiteY29" fmla="*/ 290512 h 2105025"/>
              <a:gd name="connsiteX30" fmla="*/ 1704975 w 3009900"/>
              <a:gd name="connsiteY30" fmla="*/ 166687 h 2105025"/>
              <a:gd name="connsiteX31" fmla="*/ 1614488 w 3009900"/>
              <a:gd name="connsiteY31" fmla="*/ 57150 h 2105025"/>
              <a:gd name="connsiteX32" fmla="*/ 1562100 w 3009900"/>
              <a:gd name="connsiteY32" fmla="*/ 23812 h 210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9900" h="2105025">
                <a:moveTo>
                  <a:pt x="1562100" y="23812"/>
                </a:moveTo>
                <a:lnTo>
                  <a:pt x="1509713" y="0"/>
                </a:lnTo>
                <a:lnTo>
                  <a:pt x="1443038" y="23812"/>
                </a:lnTo>
                <a:lnTo>
                  <a:pt x="1338263" y="109537"/>
                </a:lnTo>
                <a:lnTo>
                  <a:pt x="1247775" y="271462"/>
                </a:lnTo>
                <a:lnTo>
                  <a:pt x="1119188" y="542925"/>
                </a:lnTo>
                <a:lnTo>
                  <a:pt x="1023938" y="771525"/>
                </a:lnTo>
                <a:lnTo>
                  <a:pt x="938213" y="985837"/>
                </a:lnTo>
                <a:lnTo>
                  <a:pt x="838200" y="1228725"/>
                </a:lnTo>
                <a:lnTo>
                  <a:pt x="714375" y="1423987"/>
                </a:lnTo>
                <a:lnTo>
                  <a:pt x="595313" y="1538287"/>
                </a:lnTo>
                <a:lnTo>
                  <a:pt x="495300" y="1647825"/>
                </a:lnTo>
                <a:lnTo>
                  <a:pt x="385763" y="1728787"/>
                </a:lnTo>
                <a:lnTo>
                  <a:pt x="214313" y="1814512"/>
                </a:lnTo>
                <a:lnTo>
                  <a:pt x="90488" y="1857375"/>
                </a:lnTo>
                <a:lnTo>
                  <a:pt x="0" y="1881187"/>
                </a:lnTo>
                <a:lnTo>
                  <a:pt x="0" y="2105025"/>
                </a:lnTo>
                <a:lnTo>
                  <a:pt x="3009900" y="2105025"/>
                </a:lnTo>
                <a:lnTo>
                  <a:pt x="3009900" y="1852612"/>
                </a:lnTo>
                <a:lnTo>
                  <a:pt x="2862263" y="1804987"/>
                </a:lnTo>
                <a:lnTo>
                  <a:pt x="2719388" y="1747837"/>
                </a:lnTo>
                <a:lnTo>
                  <a:pt x="2595563" y="1657350"/>
                </a:lnTo>
                <a:lnTo>
                  <a:pt x="2495550" y="1590675"/>
                </a:lnTo>
                <a:lnTo>
                  <a:pt x="2405063" y="1500187"/>
                </a:lnTo>
                <a:lnTo>
                  <a:pt x="2286000" y="1371600"/>
                </a:lnTo>
                <a:lnTo>
                  <a:pt x="2181225" y="1185862"/>
                </a:lnTo>
                <a:lnTo>
                  <a:pt x="2081213" y="976312"/>
                </a:lnTo>
                <a:lnTo>
                  <a:pt x="1962150" y="714375"/>
                </a:lnTo>
                <a:lnTo>
                  <a:pt x="1847850" y="438150"/>
                </a:lnTo>
                <a:lnTo>
                  <a:pt x="1771650" y="290512"/>
                </a:lnTo>
                <a:lnTo>
                  <a:pt x="1704975" y="166687"/>
                </a:lnTo>
                <a:lnTo>
                  <a:pt x="1614488" y="57150"/>
                </a:lnTo>
                <a:lnTo>
                  <a:pt x="1562100" y="23812"/>
                </a:lnTo>
                <a:close/>
              </a:path>
            </a:pathLst>
          </a:custGeom>
          <a:pattFill prst="wdDnDiag">
            <a:fgClr>
              <a:srgbClr val="43CEFF"/>
            </a:fgClr>
            <a:bgClr>
              <a:schemeClr val="tx1"/>
            </a:bgClr>
          </a:pattFill>
          <a:ln>
            <a:noFill/>
          </a:ln>
        </p:spPr>
        <p:txBody>
          <a:bodyPr wrap="none"/>
          <a:lstStyle/>
          <a:p>
            <a:endParaRPr lang="es-CL"/>
          </a:p>
        </p:txBody>
      </p:sp>
      <p:sp>
        <p:nvSpPr>
          <p:cNvPr id="20" name="Line 5"/>
          <p:cNvSpPr>
            <a:spLocks noChangeShapeType="1"/>
          </p:cNvSpPr>
          <p:nvPr/>
        </p:nvSpPr>
        <p:spPr bwMode="auto">
          <a:xfrm flipV="1">
            <a:off x="4072009" y="2556559"/>
            <a:ext cx="0" cy="1323618"/>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dirty="0">
              <a:solidFill>
                <a:schemeClr val="bg1"/>
              </a:solidFill>
              <a:effectLst/>
            </a:endParaRPr>
          </a:p>
        </p:txBody>
      </p:sp>
      <p:sp>
        <p:nvSpPr>
          <p:cNvPr id="103429" name="Line 5"/>
          <p:cNvSpPr>
            <a:spLocks noChangeShapeType="1"/>
          </p:cNvSpPr>
          <p:nvPr/>
        </p:nvSpPr>
        <p:spPr bwMode="auto">
          <a:xfrm flipV="1">
            <a:off x="5038725" y="2554287"/>
            <a:ext cx="0" cy="1323618"/>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dirty="0">
              <a:solidFill>
                <a:schemeClr val="bg1"/>
              </a:solidFill>
              <a:effectLst/>
            </a:endParaRPr>
          </a:p>
        </p:txBody>
      </p:sp>
      <p:sp>
        <p:nvSpPr>
          <p:cNvPr id="103430" name="Line 6"/>
          <p:cNvSpPr>
            <a:spLocks noChangeShapeType="1"/>
          </p:cNvSpPr>
          <p:nvPr/>
        </p:nvSpPr>
        <p:spPr bwMode="auto">
          <a:xfrm>
            <a:off x="4544065" y="1770062"/>
            <a:ext cx="0" cy="2088000"/>
          </a:xfrm>
          <a:prstGeom prst="line">
            <a:avLst/>
          </a:prstGeom>
          <a:noFill/>
          <a:ln w="12700">
            <a:solidFill>
              <a:schemeClr val="tx1"/>
            </a:solidFill>
            <a:prstDash val="dash"/>
            <a:round/>
            <a:headEnd/>
            <a:tailEnd/>
          </a:ln>
          <a:effectLst>
            <a:outerShdw dist="28398" dir="3806097" algn="ctr" rotWithShape="0">
              <a:schemeClr val="bg2"/>
            </a:outerShdw>
          </a:effectLst>
        </p:spPr>
        <p:txBody>
          <a:bodyPr/>
          <a:lstStyle/>
          <a:p>
            <a:endParaRPr lang="es-CL" dirty="0">
              <a:solidFill>
                <a:schemeClr val="bg1"/>
              </a:solidFill>
              <a:effectLst/>
            </a:endParaRPr>
          </a:p>
        </p:txBody>
      </p:sp>
      <p:sp>
        <p:nvSpPr>
          <p:cNvPr id="28" name="Line 6"/>
          <p:cNvSpPr>
            <a:spLocks noChangeShapeType="1"/>
          </p:cNvSpPr>
          <p:nvPr/>
        </p:nvSpPr>
        <p:spPr bwMode="auto">
          <a:xfrm flipV="1">
            <a:off x="3565661" y="3414210"/>
            <a:ext cx="0" cy="462464"/>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a:solidFill>
                <a:schemeClr val="bg1"/>
              </a:solidFill>
              <a:effectLst/>
            </a:endParaRPr>
          </a:p>
        </p:txBody>
      </p:sp>
      <p:sp>
        <p:nvSpPr>
          <p:cNvPr id="23" name="Line 6"/>
          <p:cNvSpPr>
            <a:spLocks noChangeShapeType="1"/>
          </p:cNvSpPr>
          <p:nvPr/>
        </p:nvSpPr>
        <p:spPr bwMode="auto">
          <a:xfrm flipV="1">
            <a:off x="5542316" y="3370994"/>
            <a:ext cx="0" cy="505680"/>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a:solidFill>
                <a:schemeClr val="bg1"/>
              </a:solidFill>
              <a:effectLst/>
            </a:endParaRPr>
          </a:p>
        </p:txBody>
      </p:sp>
      <p:sp>
        <p:nvSpPr>
          <p:cNvPr id="18" name="Line 6"/>
          <p:cNvSpPr>
            <a:spLocks noChangeShapeType="1"/>
          </p:cNvSpPr>
          <p:nvPr/>
        </p:nvSpPr>
        <p:spPr bwMode="auto">
          <a:xfrm flipV="1">
            <a:off x="6054099" y="3637122"/>
            <a:ext cx="0" cy="241578"/>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a:solidFill>
                <a:schemeClr val="bg1"/>
              </a:solidFill>
              <a:effectLst/>
            </a:endParaRPr>
          </a:p>
        </p:txBody>
      </p:sp>
      <p:sp>
        <p:nvSpPr>
          <p:cNvPr id="17" name="Line 6"/>
          <p:cNvSpPr>
            <a:spLocks noChangeShapeType="1"/>
          </p:cNvSpPr>
          <p:nvPr/>
        </p:nvSpPr>
        <p:spPr bwMode="auto">
          <a:xfrm flipV="1">
            <a:off x="3049316" y="3671672"/>
            <a:ext cx="0" cy="195916"/>
          </a:xfrm>
          <a:prstGeom prst="line">
            <a:avLst/>
          </a:prstGeom>
          <a:solidFill>
            <a:schemeClr val="accent1"/>
          </a:solidFill>
          <a:ln w="12700" cap="flat" cmpd="sng" algn="ctr">
            <a:solidFill>
              <a:schemeClr val="bg1"/>
            </a:solidFill>
            <a:prstDash val="solid"/>
            <a:round/>
            <a:headEnd type="none" w="med" len="med"/>
            <a:tailEnd type="none" w="med" len="med"/>
          </a:ln>
          <a:effectLst/>
        </p:spPr>
        <p:txBody>
          <a:bodyPr/>
          <a:lstStyle/>
          <a:p>
            <a:endParaRPr lang="es-CL">
              <a:solidFill>
                <a:schemeClr val="bg1"/>
              </a:solidFill>
              <a:effectLst/>
            </a:endParaRPr>
          </a:p>
        </p:txBody>
      </p:sp>
      <p:sp>
        <p:nvSpPr>
          <p:cNvPr id="103426" name="Rectangle 2"/>
          <p:cNvSpPr>
            <a:spLocks noGrp="1" noChangeArrowheads="1"/>
          </p:cNvSpPr>
          <p:nvPr>
            <p:ph type="title"/>
          </p:nvPr>
        </p:nvSpPr>
        <p:spPr>
          <a:xfrm>
            <a:off x="690563" y="104775"/>
            <a:ext cx="7772400" cy="693738"/>
          </a:xfrm>
          <a:noFill/>
          <a:ln/>
        </p:spPr>
        <p:txBody>
          <a:bodyPr/>
          <a:lstStyle/>
          <a:p>
            <a:r>
              <a:rPr lang="es-CL" dirty="0">
                <a:solidFill>
                  <a:schemeClr val="bg1"/>
                </a:solidFill>
                <a:effectLst/>
              </a:rPr>
              <a:t>Regla Empírica</a:t>
            </a:r>
          </a:p>
        </p:txBody>
      </p:sp>
      <p:sp>
        <p:nvSpPr>
          <p:cNvPr id="103427" name="Rectangle 3"/>
          <p:cNvSpPr>
            <a:spLocks noGrp="1" noChangeArrowheads="1"/>
          </p:cNvSpPr>
          <p:nvPr>
            <p:ph type="body" idx="1"/>
          </p:nvPr>
        </p:nvSpPr>
        <p:spPr>
          <a:xfrm>
            <a:off x="728663" y="1109663"/>
            <a:ext cx="7772400" cy="4775200"/>
          </a:xfrm>
          <a:noFill/>
          <a:ln/>
        </p:spPr>
        <p:txBody>
          <a:bodyPr/>
          <a:lstStyle/>
          <a:p>
            <a:r>
              <a:rPr lang="es-CL" dirty="0">
                <a:solidFill>
                  <a:schemeClr val="bg1"/>
                </a:solidFill>
                <a:effectLst/>
              </a:rPr>
              <a:t>Para datos con una distribución “bien comportada”:</a:t>
            </a: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Casi un </a:t>
            </a:r>
            <a:r>
              <a:rPr lang="es-CL" b="1" dirty="0">
                <a:solidFill>
                  <a:srgbClr val="FF0000"/>
                </a:solidFill>
                <a:effectLst/>
              </a:rPr>
              <a:t>99,7%</a:t>
            </a:r>
            <a:r>
              <a:rPr lang="es-CL" dirty="0">
                <a:solidFill>
                  <a:schemeClr val="bg1"/>
                </a:solidFill>
                <a:effectLst/>
              </a:rPr>
              <a:t> de los valores de los datos se encuentran dentro de </a:t>
            </a:r>
            <a:r>
              <a:rPr lang="es-CL" b="1" u="sng" dirty="0">
                <a:solidFill>
                  <a:srgbClr val="FF0000"/>
                </a:solidFill>
                <a:effectLst/>
              </a:rPr>
              <a:t>tres desviaciones estándar</a:t>
            </a:r>
            <a:r>
              <a:rPr lang="es-CL" dirty="0">
                <a:solidFill>
                  <a:schemeClr val="bg1"/>
                </a:solidFill>
                <a:effectLst/>
              </a:rPr>
              <a:t> de la media.</a:t>
            </a:r>
          </a:p>
        </p:txBody>
      </p:sp>
      <p:sp>
        <p:nvSpPr>
          <p:cNvPr id="9" name="15 Forma libre"/>
          <p:cNvSpPr/>
          <p:nvPr/>
        </p:nvSpPr>
        <p:spPr>
          <a:xfrm>
            <a:off x="2788529" y="1771981"/>
            <a:ext cx="3488787" cy="1936652"/>
          </a:xfrm>
          <a:custGeom>
            <a:avLst/>
            <a:gdLst>
              <a:gd name="connsiteX0" fmla="*/ 0 w 3488787"/>
              <a:gd name="connsiteY0" fmla="*/ 1936652 h 1936652"/>
              <a:gd name="connsiteX1" fmla="*/ 914400 w 3488787"/>
              <a:gd name="connsiteY1" fmla="*/ 1500554 h 1936652"/>
              <a:gd name="connsiteX2" fmla="*/ 1758461 w 3488787"/>
              <a:gd name="connsiteY2" fmla="*/ 9378 h 1936652"/>
              <a:gd name="connsiteX3" fmla="*/ 2602523 w 3488787"/>
              <a:gd name="connsiteY3" fmla="*/ 1444283 h 1936652"/>
              <a:gd name="connsiteX4" fmla="*/ 3488787 w 3488787"/>
              <a:gd name="connsiteY4" fmla="*/ 1922584 h 1936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787" h="1936652">
                <a:moveTo>
                  <a:pt x="0" y="1936652"/>
                </a:moveTo>
                <a:cubicBezTo>
                  <a:pt x="310661" y="1879209"/>
                  <a:pt x="621323" y="1821766"/>
                  <a:pt x="914400" y="1500554"/>
                </a:cubicBezTo>
                <a:cubicBezTo>
                  <a:pt x="1207477" y="1179342"/>
                  <a:pt x="1477107" y="18757"/>
                  <a:pt x="1758461" y="9378"/>
                </a:cubicBezTo>
                <a:cubicBezTo>
                  <a:pt x="2039815" y="0"/>
                  <a:pt x="2314135" y="1125415"/>
                  <a:pt x="2602523" y="1444283"/>
                </a:cubicBezTo>
                <a:cubicBezTo>
                  <a:pt x="2890911" y="1763151"/>
                  <a:pt x="3189849" y="1842867"/>
                  <a:pt x="3488787" y="1922584"/>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cxnSp>
        <p:nvCxnSpPr>
          <p:cNvPr id="10" name="17 Conector recto de flecha"/>
          <p:cNvCxnSpPr/>
          <p:nvPr/>
        </p:nvCxnSpPr>
        <p:spPr>
          <a:xfrm rot="5400000" flipH="1" flipV="1">
            <a:off x="1480654" y="2806336"/>
            <a:ext cx="2428892"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19 Conector recto de flecha"/>
          <p:cNvCxnSpPr/>
          <p:nvPr/>
        </p:nvCxnSpPr>
        <p:spPr>
          <a:xfrm>
            <a:off x="2552224" y="3877906"/>
            <a:ext cx="3929090"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Object 5"/>
          <p:cNvGraphicFramePr>
            <a:graphicFrameLocks noChangeAspect="1"/>
          </p:cNvGraphicFramePr>
          <p:nvPr/>
        </p:nvGraphicFramePr>
        <p:xfrm>
          <a:off x="2052158" y="1591890"/>
          <a:ext cx="542088" cy="357190"/>
        </p:xfrm>
        <a:graphic>
          <a:graphicData uri="http://schemas.openxmlformats.org/presentationml/2006/ole">
            <mc:AlternateContent xmlns:mc="http://schemas.openxmlformats.org/markup-compatibility/2006">
              <mc:Choice xmlns:v="urn:schemas-microsoft-com:vml" Requires="v">
                <p:oleObj spid="_x0000_s411692" name="Ecuación" r:id="rId4" imgW="330057" imgH="215806" progId="Equation.3">
                  <p:embed/>
                </p:oleObj>
              </mc:Choice>
              <mc:Fallback>
                <p:oleObj name="Ecuación" r:id="rId4" imgW="330057" imgH="215806"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158" y="1591890"/>
                        <a:ext cx="542088"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6"/>
          <p:cNvGraphicFramePr>
            <a:graphicFrameLocks noChangeAspect="1"/>
          </p:cNvGraphicFramePr>
          <p:nvPr/>
        </p:nvGraphicFramePr>
        <p:xfrm>
          <a:off x="6195562" y="3961606"/>
          <a:ext cx="207962" cy="230188"/>
        </p:xfrm>
        <a:graphic>
          <a:graphicData uri="http://schemas.openxmlformats.org/presentationml/2006/ole">
            <mc:AlternateContent xmlns:mc="http://schemas.openxmlformats.org/markup-compatibility/2006">
              <mc:Choice xmlns:v="urn:schemas-microsoft-com:vml" Requires="v">
                <p:oleObj spid="_x0000_s411693" name="Ecuación" r:id="rId6" imgW="126835" imgH="139518" progId="Equation.3">
                  <p:embed/>
                </p:oleObj>
              </mc:Choice>
              <mc:Fallback>
                <p:oleObj name="Ecuación" r:id="rId6" imgW="126835" imgH="139518" progId="Equation.3">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5562" y="3961606"/>
                        <a:ext cx="207962"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659600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val="1205167983"/>
              </p:ext>
            </p:extLst>
          </p:nvPr>
        </p:nvGraphicFramePr>
        <p:xfrm>
          <a:off x="885825" y="3632102"/>
          <a:ext cx="7372350" cy="3028950"/>
        </p:xfrm>
        <a:graphic>
          <a:graphicData uri="http://schemas.openxmlformats.org/presentationml/2006/ole">
            <mc:AlternateContent xmlns:mc="http://schemas.openxmlformats.org/markup-compatibility/2006">
              <mc:Choice xmlns:v="urn:schemas-microsoft-com:vml" Requires="v">
                <p:oleObj spid="_x0000_s194654" name="Worksheet" r:id="rId4" imgW="4192920" imgH="1600560" progId="Excel.Sheet.8">
                  <p:embed/>
                </p:oleObj>
              </mc:Choice>
              <mc:Fallback>
                <p:oleObj name="Worksheet" r:id="rId4" imgW="4192920" imgH="1600560" progId="Excel.Sheet.8">
                  <p:embed/>
                  <p:pic>
                    <p:nvPicPr>
                      <p:cNvPr id="0" name="Picture 3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825" y="3632102"/>
                        <a:ext cx="7372350" cy="302895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graphicFrame>
        <p:nvGraphicFramePr>
          <p:cNvPr id="6" name="Object 4">
            <a:hlinkClick r:id="" action="ppaction://ole?verb=0"/>
          </p:cNvPr>
          <p:cNvGraphicFramePr>
            <a:graphicFrameLocks/>
          </p:cNvGraphicFramePr>
          <p:nvPr>
            <p:extLst>
              <p:ext uri="{D42A27DB-BD31-4B8C-83A1-F6EECF244321}">
                <p14:modId xmlns:p14="http://schemas.microsoft.com/office/powerpoint/2010/main" val="3361995910"/>
              </p:ext>
            </p:extLst>
          </p:nvPr>
        </p:nvGraphicFramePr>
        <p:xfrm>
          <a:off x="882650" y="3625850"/>
          <a:ext cx="7373938" cy="3030538"/>
        </p:xfrm>
        <a:graphic>
          <a:graphicData uri="http://schemas.openxmlformats.org/presentationml/2006/ole">
            <mc:AlternateContent xmlns:mc="http://schemas.openxmlformats.org/markup-compatibility/2006">
              <mc:Choice xmlns:v="urn:schemas-microsoft-com:vml" Requires="v">
                <p:oleObj spid="_x0000_s194655" name="Worksheet" r:id="rId6" imgW="3152909" imgH="1209572" progId="Excel.Sheet.8">
                  <p:embed/>
                </p:oleObj>
              </mc:Choice>
              <mc:Fallback>
                <p:oleObj name="Worksheet" r:id="rId6" imgW="3152909" imgH="1209572" progId="Excel.Sheet.8">
                  <p:embed/>
                  <p:pic>
                    <p:nvPicPr>
                      <p:cNvPr id="0" name="Picture 3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2650" y="3625850"/>
                        <a:ext cx="7373938" cy="3030538"/>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graphicFrame>
        <p:nvGraphicFramePr>
          <p:cNvPr id="7" name="Object 4">
            <a:hlinkClick r:id="" action="ppaction://ole?verb=0"/>
          </p:cNvPr>
          <p:cNvGraphicFramePr>
            <a:graphicFrameLocks/>
          </p:cNvGraphicFramePr>
          <p:nvPr>
            <p:extLst>
              <p:ext uri="{D42A27DB-BD31-4B8C-83A1-F6EECF244321}">
                <p14:modId xmlns:p14="http://schemas.microsoft.com/office/powerpoint/2010/main" val="3369525940"/>
              </p:ext>
            </p:extLst>
          </p:nvPr>
        </p:nvGraphicFramePr>
        <p:xfrm>
          <a:off x="882650" y="3625850"/>
          <a:ext cx="7373938" cy="3030538"/>
        </p:xfrm>
        <a:graphic>
          <a:graphicData uri="http://schemas.openxmlformats.org/presentationml/2006/ole">
            <mc:AlternateContent xmlns:mc="http://schemas.openxmlformats.org/markup-compatibility/2006">
              <mc:Choice xmlns:v="urn:schemas-microsoft-com:vml" Requires="v">
                <p:oleObj spid="_x0000_s194656" name="Worksheet" r:id="rId8" imgW="3152909" imgH="1209572" progId="Excel.Sheet.8">
                  <p:embed/>
                </p:oleObj>
              </mc:Choice>
              <mc:Fallback>
                <p:oleObj name="Worksheet" r:id="rId8" imgW="3152909" imgH="1209572" progId="Excel.Sheet.8">
                  <p:embed/>
                  <p:pic>
                    <p:nvPicPr>
                      <p:cNvPr id="0" name="Picture 4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2650" y="3625850"/>
                        <a:ext cx="7373938" cy="3030538"/>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graphicFrame>
        <p:nvGraphicFramePr>
          <p:cNvPr id="13" name="Object 4">
            <a:hlinkClick r:id="" action="ppaction://ole?verb=0"/>
          </p:cNvPr>
          <p:cNvGraphicFramePr>
            <a:graphicFrameLocks/>
          </p:cNvGraphicFramePr>
          <p:nvPr>
            <p:extLst>
              <p:ext uri="{D42A27DB-BD31-4B8C-83A1-F6EECF244321}">
                <p14:modId xmlns:p14="http://schemas.microsoft.com/office/powerpoint/2010/main" val="3369525940"/>
              </p:ext>
            </p:extLst>
          </p:nvPr>
        </p:nvGraphicFramePr>
        <p:xfrm>
          <a:off x="882650" y="3625850"/>
          <a:ext cx="7373938" cy="3030538"/>
        </p:xfrm>
        <a:graphic>
          <a:graphicData uri="http://schemas.openxmlformats.org/presentationml/2006/ole">
            <mc:AlternateContent xmlns:mc="http://schemas.openxmlformats.org/markup-compatibility/2006">
              <mc:Choice xmlns:v="urn:schemas-microsoft-com:vml" Requires="v">
                <p:oleObj spid="_x0000_s194657" name="Worksheet" r:id="rId10" imgW="3152909" imgH="1209572" progId="Excel.Sheet.8">
                  <p:embed/>
                </p:oleObj>
              </mc:Choice>
              <mc:Fallback>
                <p:oleObj name="Worksheet" r:id="rId10" imgW="3152909" imgH="1209572" progId="Excel.Sheet.8">
                  <p:embed/>
                  <p:pic>
                    <p:nvPicPr>
                      <p:cNvPr id="0" name="Picture 4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2650" y="3625850"/>
                        <a:ext cx="7373938" cy="3030538"/>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sp>
        <p:nvSpPr>
          <p:cNvPr id="109570" name="Rectangle 2"/>
          <p:cNvSpPr>
            <a:spLocks noGrp="1" noChangeArrowheads="1"/>
          </p:cNvSpPr>
          <p:nvPr>
            <p:ph type="title"/>
          </p:nvPr>
        </p:nvSpPr>
        <p:spPr>
          <a:xfrm>
            <a:off x="685800" y="38100"/>
            <a:ext cx="7772400" cy="825500"/>
          </a:xfrm>
          <a:noFill/>
          <a:ln/>
        </p:spPr>
        <p:txBody>
          <a:bodyPr/>
          <a:lstStyle/>
          <a:p>
            <a:r>
              <a:rPr lang="es-CL" dirty="0">
                <a:solidFill>
                  <a:schemeClr val="bg1"/>
                </a:solidFill>
                <a:effectLst/>
              </a:rPr>
              <a:t>Ejemplo: “Departamento en Arriendo”</a:t>
            </a:r>
            <a:endParaRPr lang="en-US" dirty="0">
              <a:solidFill>
                <a:schemeClr val="bg1"/>
              </a:solidFill>
              <a:effectLst/>
            </a:endParaRPr>
          </a:p>
        </p:txBody>
      </p:sp>
      <p:sp>
        <p:nvSpPr>
          <p:cNvPr id="109571" name="Rectangle 3"/>
          <p:cNvSpPr>
            <a:spLocks noGrp="1" noChangeArrowheads="1"/>
          </p:cNvSpPr>
          <p:nvPr>
            <p:ph type="body" idx="1"/>
          </p:nvPr>
        </p:nvSpPr>
        <p:spPr>
          <a:xfrm>
            <a:off x="690563" y="1084263"/>
            <a:ext cx="7772400" cy="4381500"/>
          </a:xfrm>
          <a:noFill/>
          <a:ln/>
        </p:spPr>
        <p:txBody>
          <a:bodyPr/>
          <a:lstStyle/>
          <a:p>
            <a:r>
              <a:rPr lang="en-US" dirty="0" err="1">
                <a:solidFill>
                  <a:schemeClr val="bg1"/>
                </a:solidFill>
                <a:effectLst/>
              </a:rPr>
              <a:t>Regla</a:t>
            </a:r>
            <a:r>
              <a:rPr lang="en-US" dirty="0">
                <a:solidFill>
                  <a:schemeClr val="bg1"/>
                </a:solidFill>
                <a:effectLst/>
              </a:rPr>
              <a:t> </a:t>
            </a:r>
            <a:r>
              <a:rPr lang="en-US" dirty="0" err="1">
                <a:solidFill>
                  <a:schemeClr val="bg1"/>
                </a:solidFill>
                <a:effectLst/>
              </a:rPr>
              <a:t>Empírica</a:t>
            </a:r>
            <a:r>
              <a:rPr lang="en-US" dirty="0">
                <a:solidFill>
                  <a:schemeClr val="bg1"/>
                </a:solidFill>
                <a:effectLst/>
              </a:rPr>
              <a:t>:</a:t>
            </a:r>
          </a:p>
          <a:p>
            <a:pPr marL="0" indent="0">
              <a:buNone/>
            </a:pPr>
            <a:r>
              <a:rPr lang="en-US" dirty="0">
                <a:solidFill>
                  <a:schemeClr val="bg1"/>
                </a:solidFill>
                <a:effectLst/>
              </a:rPr>
              <a:t>                                                                               </a:t>
            </a:r>
            <a:r>
              <a:rPr lang="en-US" u="sng" dirty="0" err="1">
                <a:solidFill>
                  <a:schemeClr val="bg1"/>
                </a:solidFill>
                <a:effectLst/>
              </a:rPr>
              <a:t>Porcent</a:t>
            </a:r>
            <a:r>
              <a:rPr lang="en-US" u="sng" dirty="0">
                <a:solidFill>
                  <a:schemeClr val="bg1"/>
                </a:solidFill>
                <a:effectLst/>
              </a:rPr>
              <a:t>. </a:t>
            </a:r>
            <a:r>
              <a:rPr lang="en-US" u="sng" dirty="0" err="1">
                <a:solidFill>
                  <a:schemeClr val="bg1"/>
                </a:solidFill>
                <a:effectLst/>
              </a:rPr>
              <a:t>en</a:t>
            </a:r>
            <a:endParaRPr lang="en-US" u="sng" dirty="0">
              <a:solidFill>
                <a:schemeClr val="bg1"/>
              </a:solidFill>
              <a:effectLst/>
            </a:endParaRPr>
          </a:p>
          <a:p>
            <a:pPr marL="0" indent="0">
              <a:buNone/>
            </a:pPr>
            <a:r>
              <a:rPr lang="en-US" dirty="0">
                <a:solidFill>
                  <a:schemeClr val="bg1"/>
                </a:solidFill>
                <a:effectLst/>
              </a:rPr>
              <a:t>                                                    </a:t>
            </a:r>
            <a:r>
              <a:rPr lang="en-US" u="sng" dirty="0" err="1">
                <a:solidFill>
                  <a:schemeClr val="bg1"/>
                </a:solidFill>
                <a:effectLst/>
              </a:rPr>
              <a:t>Intervalo</a:t>
            </a:r>
            <a:r>
              <a:rPr lang="en-US" dirty="0">
                <a:solidFill>
                  <a:schemeClr val="bg1"/>
                </a:solidFill>
                <a:effectLst/>
              </a:rPr>
              <a:t>           </a:t>
            </a:r>
            <a:r>
              <a:rPr lang="en-US" u="sng" dirty="0">
                <a:solidFill>
                  <a:schemeClr val="bg1"/>
                </a:solidFill>
                <a:effectLst/>
              </a:rPr>
              <a:t>el </a:t>
            </a:r>
            <a:r>
              <a:rPr lang="en-US" u="sng" dirty="0" err="1">
                <a:solidFill>
                  <a:schemeClr val="bg1"/>
                </a:solidFill>
                <a:effectLst/>
              </a:rPr>
              <a:t>Intervalo</a:t>
            </a:r>
            <a:endParaRPr lang="en-US" dirty="0">
              <a:solidFill>
                <a:schemeClr val="bg1"/>
              </a:solidFill>
              <a:effectLst/>
            </a:endParaRPr>
          </a:p>
          <a:p>
            <a:pPr>
              <a:buFont typeface="Monotype Sorts" pitchFamily="2" charset="2"/>
              <a:buNone/>
            </a:pPr>
            <a:r>
              <a:rPr lang="en-US" sz="2100" dirty="0">
                <a:solidFill>
                  <a:schemeClr val="bg1"/>
                </a:solidFill>
                <a:effectLst/>
              </a:rPr>
              <a:t>Entre  (</a:t>
            </a:r>
            <a:r>
              <a:rPr lang="en-US" sz="2100" dirty="0" err="1">
                <a:solidFill>
                  <a:schemeClr val="bg1"/>
                </a:solidFill>
                <a:effectLst/>
              </a:rPr>
              <a:t>aprox</a:t>
            </a:r>
            <a:r>
              <a:rPr lang="en-US" sz="2100" dirty="0">
                <a:solidFill>
                  <a:schemeClr val="bg1"/>
                </a:solidFill>
                <a:effectLst/>
              </a:rPr>
              <a:t>.) 1 </a:t>
            </a:r>
            <a:r>
              <a:rPr lang="en-US" sz="2100" dirty="0" err="1">
                <a:solidFill>
                  <a:schemeClr val="bg1"/>
                </a:solidFill>
                <a:effectLst/>
              </a:rPr>
              <a:t>Desv</a:t>
            </a:r>
            <a:r>
              <a:rPr lang="en-US" sz="2100" dirty="0">
                <a:solidFill>
                  <a:schemeClr val="bg1"/>
                </a:solidFill>
                <a:effectLst/>
              </a:rPr>
              <a:t>. Est.        436,06 a 545,54          48/70 = 69%</a:t>
            </a:r>
          </a:p>
          <a:p>
            <a:pPr>
              <a:buNone/>
            </a:pPr>
            <a:r>
              <a:rPr lang="en-US" sz="2100" dirty="0">
                <a:solidFill>
                  <a:schemeClr val="bg1"/>
                </a:solidFill>
                <a:effectLst/>
              </a:rPr>
              <a:t>Entre  (</a:t>
            </a:r>
            <a:r>
              <a:rPr lang="en-US" sz="2100" dirty="0" err="1">
                <a:solidFill>
                  <a:schemeClr val="bg1"/>
                </a:solidFill>
                <a:effectLst/>
              </a:rPr>
              <a:t>aprox</a:t>
            </a:r>
            <a:r>
              <a:rPr lang="en-US" sz="2100" dirty="0">
                <a:solidFill>
                  <a:schemeClr val="bg1"/>
                </a:solidFill>
                <a:effectLst/>
              </a:rPr>
              <a:t>.) 2 </a:t>
            </a:r>
            <a:r>
              <a:rPr lang="en-US" sz="2100" dirty="0" err="1">
                <a:solidFill>
                  <a:schemeClr val="bg1"/>
                </a:solidFill>
                <a:effectLst/>
              </a:rPr>
              <a:t>Desv</a:t>
            </a:r>
            <a:r>
              <a:rPr lang="en-US" sz="2100" dirty="0">
                <a:solidFill>
                  <a:schemeClr val="bg1"/>
                </a:solidFill>
                <a:effectLst/>
              </a:rPr>
              <a:t>. Est.        381,32 a 600,28	         68/70 = 97%</a:t>
            </a:r>
          </a:p>
          <a:p>
            <a:pPr>
              <a:buNone/>
            </a:pPr>
            <a:r>
              <a:rPr lang="en-US" sz="2100" dirty="0">
                <a:solidFill>
                  <a:schemeClr val="bg1"/>
                </a:solidFill>
                <a:effectLst/>
              </a:rPr>
              <a:t>Entre  (</a:t>
            </a:r>
            <a:r>
              <a:rPr lang="en-US" sz="2100" dirty="0" err="1">
                <a:solidFill>
                  <a:schemeClr val="bg1"/>
                </a:solidFill>
                <a:effectLst/>
              </a:rPr>
              <a:t>aprox</a:t>
            </a:r>
            <a:r>
              <a:rPr lang="en-US" sz="2100" dirty="0">
                <a:solidFill>
                  <a:schemeClr val="bg1"/>
                </a:solidFill>
                <a:effectLst/>
              </a:rPr>
              <a:t>.) 3 </a:t>
            </a:r>
            <a:r>
              <a:rPr lang="en-US" sz="2100" dirty="0" err="1">
                <a:solidFill>
                  <a:schemeClr val="bg1"/>
                </a:solidFill>
                <a:effectLst/>
              </a:rPr>
              <a:t>Desv</a:t>
            </a:r>
            <a:r>
              <a:rPr lang="en-US" sz="2100" dirty="0">
                <a:solidFill>
                  <a:schemeClr val="bg1"/>
                </a:solidFill>
                <a:effectLst/>
              </a:rPr>
              <a:t>. Est.        326,58 a 655,02	       70/70 = 100%</a:t>
            </a:r>
            <a:endParaRPr lang="en-US"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95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88900"/>
            <a:ext cx="7772400" cy="723900"/>
          </a:xfrm>
          <a:noFill/>
          <a:ln/>
        </p:spPr>
        <p:txBody>
          <a:bodyPr/>
          <a:lstStyle/>
          <a:p>
            <a:r>
              <a:rPr lang="es-CL" sz="2600" dirty="0">
                <a:solidFill>
                  <a:schemeClr val="bg1"/>
                </a:solidFill>
                <a:effectLst/>
              </a:rPr>
              <a:t>Detectando “</a:t>
            </a:r>
            <a:r>
              <a:rPr lang="es-CL" sz="2600" dirty="0" err="1">
                <a:solidFill>
                  <a:schemeClr val="bg1"/>
                </a:solidFill>
                <a:effectLst/>
              </a:rPr>
              <a:t>Outliers</a:t>
            </a:r>
            <a:r>
              <a:rPr lang="es-CL" sz="2600" dirty="0">
                <a:solidFill>
                  <a:schemeClr val="bg1"/>
                </a:solidFill>
                <a:effectLst/>
              </a:rPr>
              <a:t>” u Observaciones Atípicas</a:t>
            </a:r>
          </a:p>
        </p:txBody>
      </p:sp>
      <p:sp>
        <p:nvSpPr>
          <p:cNvPr id="111619" name="Rectangle 3"/>
          <p:cNvSpPr>
            <a:spLocks noGrp="1" noChangeArrowheads="1"/>
          </p:cNvSpPr>
          <p:nvPr>
            <p:ph type="body" idx="1"/>
          </p:nvPr>
        </p:nvSpPr>
        <p:spPr>
          <a:xfrm>
            <a:off x="685800" y="1085850"/>
            <a:ext cx="7772400" cy="4643438"/>
          </a:xfrm>
          <a:noFill/>
          <a:ln/>
        </p:spPr>
        <p:txBody>
          <a:bodyPr/>
          <a:lstStyle/>
          <a:p>
            <a:r>
              <a:rPr lang="es-CL" dirty="0">
                <a:solidFill>
                  <a:schemeClr val="bg1"/>
                </a:solidFill>
                <a:effectLst/>
              </a:rPr>
              <a:t>Un </a:t>
            </a:r>
            <a:r>
              <a:rPr lang="es-CL" u="sng" dirty="0" err="1">
                <a:solidFill>
                  <a:schemeClr val="bg1"/>
                </a:solidFill>
                <a:effectLst/>
              </a:rPr>
              <a:t>outlier</a:t>
            </a:r>
            <a:r>
              <a:rPr lang="es-CL" dirty="0">
                <a:solidFill>
                  <a:schemeClr val="bg1"/>
                </a:solidFill>
                <a:effectLst/>
              </a:rPr>
              <a:t> (observación atípica) es una dato con un valor inusualmente grande o pequeño dentro del set de datos.</a:t>
            </a:r>
          </a:p>
          <a:p>
            <a:r>
              <a:rPr lang="es-CL" dirty="0">
                <a:solidFill>
                  <a:schemeClr val="bg1"/>
                </a:solidFill>
                <a:effectLst/>
              </a:rPr>
              <a:t>Un dato con un punto z menor a –3  o mayor a 3 </a:t>
            </a:r>
            <a:r>
              <a:rPr lang="es-CL" b="1" u="sng" dirty="0">
                <a:solidFill>
                  <a:srgbClr val="FF0000"/>
                </a:solidFill>
                <a:effectLst/>
              </a:rPr>
              <a:t>puede</a:t>
            </a:r>
            <a:r>
              <a:rPr lang="es-CL" dirty="0">
                <a:solidFill>
                  <a:schemeClr val="bg1"/>
                </a:solidFill>
                <a:effectLst/>
              </a:rPr>
              <a:t> ser considerado un </a:t>
            </a:r>
            <a:r>
              <a:rPr lang="es-CL" dirty="0" err="1">
                <a:solidFill>
                  <a:schemeClr val="bg1"/>
                </a:solidFill>
                <a:effectLst/>
              </a:rPr>
              <a:t>outlier</a:t>
            </a:r>
            <a:r>
              <a:rPr lang="es-CL" dirty="0">
                <a:solidFill>
                  <a:schemeClr val="bg1"/>
                </a:solidFill>
                <a:effectLst/>
              </a:rPr>
              <a:t>.</a:t>
            </a:r>
          </a:p>
          <a:p>
            <a:pPr lvl="1"/>
            <a:r>
              <a:rPr lang="es-CL" dirty="0">
                <a:solidFill>
                  <a:schemeClr val="bg1"/>
                </a:solidFill>
                <a:effectLst/>
              </a:rPr>
              <a:t>Puede ser un dato anotado incorrectamente.</a:t>
            </a:r>
          </a:p>
          <a:p>
            <a:pPr lvl="1"/>
            <a:r>
              <a:rPr lang="es-CL" dirty="0">
                <a:solidFill>
                  <a:schemeClr val="bg1"/>
                </a:solidFill>
                <a:effectLst/>
              </a:rPr>
              <a:t>Puede ser un dato incluido erróneamente en el set de datos</a:t>
            </a:r>
          </a:p>
          <a:p>
            <a:pPr lvl="1"/>
            <a:r>
              <a:rPr lang="es-CL" dirty="0">
                <a:solidFill>
                  <a:schemeClr val="bg1"/>
                </a:solidFill>
                <a:effectLst/>
              </a:rPr>
              <a:t>Pero también puede ser un dato anotado correctamente que SI pertenezca al set de datos.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38100"/>
            <a:ext cx="7772400" cy="825500"/>
          </a:xfrm>
          <a:noFill/>
          <a:ln/>
        </p:spPr>
        <p:txBody>
          <a:bodyPr/>
          <a:lstStyle/>
          <a:p>
            <a:r>
              <a:rPr lang="es-CL" dirty="0">
                <a:solidFill>
                  <a:schemeClr val="bg1"/>
                </a:solidFill>
                <a:effectLst/>
              </a:rPr>
              <a:t>Ejemplo: “Departamento en Arriendo”</a:t>
            </a:r>
            <a:endParaRPr lang="en-US" dirty="0">
              <a:solidFill>
                <a:schemeClr val="bg1"/>
              </a:solidFill>
              <a:effectLst/>
            </a:endParaRPr>
          </a:p>
        </p:txBody>
      </p:sp>
      <p:sp>
        <p:nvSpPr>
          <p:cNvPr id="113667" name="Rectangle 3"/>
          <p:cNvSpPr>
            <a:spLocks noGrp="1" noChangeArrowheads="1"/>
          </p:cNvSpPr>
          <p:nvPr>
            <p:ph type="body" idx="1"/>
          </p:nvPr>
        </p:nvSpPr>
        <p:spPr>
          <a:xfrm>
            <a:off x="690563" y="1090613"/>
            <a:ext cx="7772400" cy="4381500"/>
          </a:xfrm>
          <a:noFill/>
          <a:ln/>
        </p:spPr>
        <p:txBody>
          <a:bodyPr/>
          <a:lstStyle/>
          <a:p>
            <a:r>
              <a:rPr lang="es-CL" dirty="0">
                <a:solidFill>
                  <a:schemeClr val="bg1"/>
                </a:solidFill>
                <a:effectLst/>
              </a:rPr>
              <a:t>Detectando “</a:t>
            </a:r>
            <a:r>
              <a:rPr lang="es-CL" dirty="0" err="1">
                <a:solidFill>
                  <a:schemeClr val="bg1"/>
                </a:solidFill>
                <a:effectLst/>
              </a:rPr>
              <a:t>Outliers</a:t>
            </a:r>
            <a:r>
              <a:rPr lang="es-CL" dirty="0">
                <a:solidFill>
                  <a:schemeClr val="bg1"/>
                </a:solidFill>
                <a:effectLst/>
              </a:rPr>
              <a:t>”</a:t>
            </a:r>
          </a:p>
          <a:p>
            <a:pPr lvl="1">
              <a:lnSpc>
                <a:spcPct val="90000"/>
              </a:lnSpc>
            </a:pPr>
            <a:r>
              <a:rPr lang="es-CL" dirty="0">
                <a:solidFill>
                  <a:schemeClr val="bg1"/>
                </a:solidFill>
                <a:effectLst/>
              </a:rPr>
              <a:t>Calculemos los puntos z de cada valor…</a:t>
            </a:r>
          </a:p>
          <a:p>
            <a:pPr lvl="1">
              <a:lnSpc>
                <a:spcPct val="90000"/>
              </a:lnSpc>
            </a:pPr>
            <a:r>
              <a:rPr lang="es-CL" dirty="0">
                <a:solidFill>
                  <a:schemeClr val="bg1"/>
                </a:solidFill>
                <a:effectLst/>
              </a:rPr>
              <a:t>Los valores más extremos son -1,20 y 2,27.</a:t>
            </a:r>
          </a:p>
          <a:p>
            <a:pPr lvl="1">
              <a:lnSpc>
                <a:spcPct val="90000"/>
              </a:lnSpc>
            </a:pPr>
            <a:r>
              <a:rPr lang="es-CL" dirty="0" err="1">
                <a:solidFill>
                  <a:schemeClr val="bg1"/>
                </a:solidFill>
                <a:effectLst/>
              </a:rPr>
              <a:t>Considerando|z</a:t>
            </a:r>
            <a:r>
              <a:rPr lang="es-CL" dirty="0">
                <a:solidFill>
                  <a:schemeClr val="bg1"/>
                </a:solidFill>
                <a:effectLst/>
              </a:rPr>
              <a:t>|&gt; 3 como criterio general para detectar un </a:t>
            </a:r>
            <a:r>
              <a:rPr lang="es-CL" u="sng" dirty="0" err="1">
                <a:solidFill>
                  <a:schemeClr val="bg1"/>
                </a:solidFill>
                <a:effectLst/>
              </a:rPr>
              <a:t>outlier</a:t>
            </a:r>
            <a:r>
              <a:rPr lang="es-CL" dirty="0">
                <a:solidFill>
                  <a:schemeClr val="bg1"/>
                </a:solidFill>
                <a:effectLst/>
              </a:rPr>
              <a:t>, concluimos que no hay </a:t>
            </a:r>
            <a:r>
              <a:rPr lang="es-CL" dirty="0" err="1">
                <a:solidFill>
                  <a:schemeClr val="bg1"/>
                </a:solidFill>
                <a:effectLst/>
              </a:rPr>
              <a:t>outliers</a:t>
            </a:r>
            <a:r>
              <a:rPr lang="es-CL" dirty="0">
                <a:solidFill>
                  <a:schemeClr val="bg1"/>
                </a:solidFill>
                <a:effectLst/>
              </a:rPr>
              <a:t> en este set de datos.</a:t>
            </a:r>
          </a:p>
        </p:txBody>
      </p:sp>
      <p:graphicFrame>
        <p:nvGraphicFramePr>
          <p:cNvPr id="195591" name="Object 7">
            <a:hlinkClick r:id="" action="ppaction://ole?verb=0"/>
          </p:cNvPr>
          <p:cNvGraphicFramePr>
            <a:graphicFrameLocks/>
          </p:cNvGraphicFramePr>
          <p:nvPr/>
        </p:nvGraphicFramePr>
        <p:xfrm>
          <a:off x="900332" y="3596249"/>
          <a:ext cx="7366000" cy="3022600"/>
        </p:xfrm>
        <a:graphic>
          <a:graphicData uri="http://schemas.openxmlformats.org/presentationml/2006/ole">
            <mc:AlternateContent xmlns:mc="http://schemas.openxmlformats.org/markup-compatibility/2006">
              <mc:Choice xmlns:v="urn:schemas-microsoft-com:vml" Requires="v">
                <p:oleObj spid="_x0000_s195646" name="Worksheet" r:id="rId4" imgW="3152909" imgH="1209572" progId="Excel.Sheet.8">
                  <p:embed/>
                </p:oleObj>
              </mc:Choice>
              <mc:Fallback>
                <p:oleObj name="Worksheet" r:id="rId4" imgW="3152909" imgH="1209572" progId="Excel.Sheet.8">
                  <p:embed/>
                  <p:pic>
                    <p:nvPicPr>
                      <p:cNvPr id="0" name="Picture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332" y="3596249"/>
                        <a:ext cx="7366000" cy="302260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graphicFrame>
        <p:nvGraphicFramePr>
          <p:cNvPr id="195593" name="Object 9">
            <a:hlinkClick r:id="" action="ppaction://ole?verb=0"/>
          </p:cNvPr>
          <p:cNvGraphicFramePr>
            <a:graphicFrameLocks/>
          </p:cNvGraphicFramePr>
          <p:nvPr/>
        </p:nvGraphicFramePr>
        <p:xfrm>
          <a:off x="900332" y="3596249"/>
          <a:ext cx="7366000" cy="3022600"/>
        </p:xfrm>
        <a:graphic>
          <a:graphicData uri="http://schemas.openxmlformats.org/presentationml/2006/ole">
            <mc:AlternateContent xmlns:mc="http://schemas.openxmlformats.org/markup-compatibility/2006">
              <mc:Choice xmlns:v="urn:schemas-microsoft-com:vml" Requires="v">
                <p:oleObj spid="_x0000_s195647" name="Worksheet" r:id="rId6" imgW="3152909" imgH="1209572" progId="Excel.Sheet.8">
                  <p:embed/>
                </p:oleObj>
              </mc:Choice>
              <mc:Fallback>
                <p:oleObj name="Worksheet" r:id="rId6" imgW="3152909" imgH="1209572" progId="Excel.Sheet.8">
                  <p:embed/>
                  <p:pic>
                    <p:nvPicPr>
                      <p:cNvPr id="0" name="Picture 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332" y="3596249"/>
                        <a:ext cx="7366000" cy="302260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graphicFrame>
        <p:nvGraphicFramePr>
          <p:cNvPr id="195594" name="Object 10">
            <a:hlinkClick r:id="" action="ppaction://ole?verb=0"/>
          </p:cNvPr>
          <p:cNvGraphicFramePr>
            <a:graphicFrameLocks/>
          </p:cNvGraphicFramePr>
          <p:nvPr/>
        </p:nvGraphicFramePr>
        <p:xfrm>
          <a:off x="900332" y="3596249"/>
          <a:ext cx="7366000" cy="3022600"/>
        </p:xfrm>
        <a:graphic>
          <a:graphicData uri="http://schemas.openxmlformats.org/presentationml/2006/ole">
            <mc:AlternateContent xmlns:mc="http://schemas.openxmlformats.org/markup-compatibility/2006">
              <mc:Choice xmlns:v="urn:schemas-microsoft-com:vml" Requires="v">
                <p:oleObj spid="_x0000_s195648" name="Worksheet" r:id="rId8" imgW="3152909" imgH="1209572" progId="Excel.Sheet.8">
                  <p:embed/>
                </p:oleObj>
              </mc:Choice>
              <mc:Fallback>
                <p:oleObj name="Worksheet" r:id="rId8" imgW="3152909" imgH="1209572" progId="Excel.Sheet.8">
                  <p:embed/>
                  <p:pic>
                    <p:nvPicPr>
                      <p:cNvPr id="0" name="Picture 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332" y="3596249"/>
                        <a:ext cx="7366000" cy="302260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sp>
        <p:nvSpPr>
          <p:cNvPr id="2" name="Rectángulo 1"/>
          <p:cNvSpPr/>
          <p:nvPr/>
        </p:nvSpPr>
        <p:spPr bwMode="auto">
          <a:xfrm>
            <a:off x="9587132" y="5645118"/>
            <a:ext cx="2124839" cy="49100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2200" b="0" i="0" u="none" strike="noStrike" cap="none" normalizeH="0" baseline="0" dirty="0">
                <a:ln>
                  <a:noFill/>
                </a:ln>
                <a:solidFill>
                  <a:schemeClr val="bg1"/>
                </a:solidFill>
                <a:effectLst>
                  <a:outerShdw blurRad="38100" dist="38100" dir="2700000" algn="tl">
                    <a:srgbClr val="000000">
                      <a:alpha val="43137"/>
                    </a:srgbClr>
                  </a:outerShdw>
                </a:effectLst>
                <a:latin typeface="Book Antiqua" pitchFamily="18" charset="0"/>
              </a:rPr>
              <a:t>2     2,01      3</a:t>
            </a:r>
          </a:p>
        </p:txBody>
      </p:sp>
      <p:sp>
        <p:nvSpPr>
          <p:cNvPr id="8" name="Rectángulo 7"/>
          <p:cNvSpPr/>
          <p:nvPr/>
        </p:nvSpPr>
        <p:spPr bwMode="auto">
          <a:xfrm>
            <a:off x="-2201039" y="2790359"/>
            <a:ext cx="2124839" cy="49100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CL" sz="2200" b="0" i="0" u="none" strike="noStrike" cap="none" normalizeH="0" baseline="0" dirty="0">
                <a:ln>
                  <a:noFill/>
                </a:ln>
                <a:solidFill>
                  <a:schemeClr val="bg1"/>
                </a:solidFill>
                <a:effectLst>
                  <a:outerShdw blurRad="38100" dist="38100" dir="2700000" algn="tl">
                    <a:srgbClr val="000000">
                      <a:alpha val="43137"/>
                    </a:srgbClr>
                  </a:outerShdw>
                </a:effectLst>
                <a:latin typeface="Book Antiqua" pitchFamily="18" charset="0"/>
              </a:rPr>
              <a:t>-3    -1,02   -1,02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55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85800" y="25400"/>
            <a:ext cx="7772400" cy="850900"/>
          </a:xfrm>
          <a:noFill/>
          <a:ln/>
        </p:spPr>
        <p:txBody>
          <a:bodyPr/>
          <a:lstStyle/>
          <a:p>
            <a:r>
              <a:rPr lang="es-CL" dirty="0">
                <a:solidFill>
                  <a:schemeClr val="bg1"/>
                </a:solidFill>
                <a:effectLst/>
              </a:rPr>
              <a:t>Análisis Exploratorio de Datos </a:t>
            </a:r>
          </a:p>
        </p:txBody>
      </p:sp>
      <p:sp>
        <p:nvSpPr>
          <p:cNvPr id="115715" name="Rectangle 3"/>
          <p:cNvSpPr>
            <a:spLocks noGrp="1" noChangeArrowheads="1"/>
          </p:cNvSpPr>
          <p:nvPr>
            <p:ph type="body" idx="1"/>
          </p:nvPr>
        </p:nvSpPr>
        <p:spPr>
          <a:xfrm>
            <a:off x="685800" y="1090613"/>
            <a:ext cx="7772400" cy="4381500"/>
          </a:xfrm>
          <a:noFill/>
          <a:ln/>
        </p:spPr>
        <p:txBody>
          <a:bodyPr/>
          <a:lstStyle/>
          <a:p>
            <a:r>
              <a:rPr lang="es-CL" dirty="0">
                <a:solidFill>
                  <a:schemeClr val="bg1"/>
                </a:solidFill>
                <a:effectLst/>
              </a:rPr>
              <a:t>Resumen de Cinco Números</a:t>
            </a:r>
          </a:p>
          <a:p>
            <a:endParaRPr lang="es-CL" dirty="0">
              <a:solidFill>
                <a:schemeClr val="bg1"/>
              </a:solidFill>
              <a:effectLst/>
            </a:endParaRPr>
          </a:p>
          <a:p>
            <a:r>
              <a:rPr lang="es-CL" dirty="0">
                <a:solidFill>
                  <a:schemeClr val="bg1"/>
                </a:solidFill>
                <a:effectLst/>
              </a:rPr>
              <a:t>Diagrama de Caja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38100"/>
            <a:ext cx="7772400" cy="825500"/>
          </a:xfrm>
          <a:noFill/>
          <a:ln/>
        </p:spPr>
        <p:txBody>
          <a:bodyPr/>
          <a:lstStyle/>
          <a:p>
            <a:r>
              <a:rPr lang="es-CL" dirty="0">
                <a:solidFill>
                  <a:schemeClr val="bg1"/>
                </a:solidFill>
                <a:effectLst/>
              </a:rPr>
              <a:t>Resumen de Cinco Números</a:t>
            </a:r>
          </a:p>
        </p:txBody>
      </p:sp>
      <p:sp>
        <p:nvSpPr>
          <p:cNvPr id="117763" name="Rectangle 3"/>
          <p:cNvSpPr>
            <a:spLocks noGrp="1" noChangeArrowheads="1"/>
          </p:cNvSpPr>
          <p:nvPr>
            <p:ph type="body" idx="1"/>
          </p:nvPr>
        </p:nvSpPr>
        <p:spPr>
          <a:xfrm>
            <a:off x="690563" y="1085850"/>
            <a:ext cx="7772400" cy="4114800"/>
          </a:xfrm>
          <a:noFill/>
          <a:ln/>
        </p:spPr>
        <p:txBody>
          <a:bodyPr/>
          <a:lstStyle/>
          <a:p>
            <a:r>
              <a:rPr lang="es-CL" dirty="0">
                <a:solidFill>
                  <a:schemeClr val="bg1"/>
                </a:solidFill>
                <a:effectLst/>
              </a:rPr>
              <a:t>Menor Valor</a:t>
            </a:r>
          </a:p>
          <a:p>
            <a:endParaRPr lang="es-CL" dirty="0">
              <a:solidFill>
                <a:schemeClr val="bg1"/>
              </a:solidFill>
              <a:effectLst/>
            </a:endParaRPr>
          </a:p>
          <a:p>
            <a:r>
              <a:rPr lang="es-CL" dirty="0">
                <a:solidFill>
                  <a:schemeClr val="bg1"/>
                </a:solidFill>
                <a:effectLst/>
              </a:rPr>
              <a:t>Primer </a:t>
            </a:r>
            <a:r>
              <a:rPr lang="es-CL" dirty="0" err="1">
                <a:solidFill>
                  <a:schemeClr val="bg1"/>
                </a:solidFill>
                <a:effectLst/>
              </a:rPr>
              <a:t>Cuartil</a:t>
            </a:r>
            <a:endParaRPr lang="es-CL" dirty="0">
              <a:solidFill>
                <a:schemeClr val="bg1"/>
              </a:solidFill>
              <a:effectLst/>
            </a:endParaRPr>
          </a:p>
          <a:p>
            <a:endParaRPr lang="es-CL" dirty="0">
              <a:solidFill>
                <a:schemeClr val="bg1"/>
              </a:solidFill>
              <a:effectLst/>
            </a:endParaRPr>
          </a:p>
          <a:p>
            <a:r>
              <a:rPr lang="es-CL" dirty="0">
                <a:solidFill>
                  <a:schemeClr val="bg1"/>
                </a:solidFill>
                <a:effectLst/>
              </a:rPr>
              <a:t>Mediana</a:t>
            </a:r>
          </a:p>
          <a:p>
            <a:endParaRPr lang="es-CL" dirty="0">
              <a:solidFill>
                <a:schemeClr val="bg1"/>
              </a:solidFill>
              <a:effectLst/>
            </a:endParaRPr>
          </a:p>
          <a:p>
            <a:r>
              <a:rPr lang="es-CL" dirty="0">
                <a:solidFill>
                  <a:schemeClr val="bg1"/>
                </a:solidFill>
                <a:effectLst/>
              </a:rPr>
              <a:t>Tercer </a:t>
            </a:r>
            <a:r>
              <a:rPr lang="es-CL" dirty="0" err="1">
                <a:solidFill>
                  <a:schemeClr val="bg1"/>
                </a:solidFill>
                <a:effectLst/>
              </a:rPr>
              <a:t>Cuartil</a:t>
            </a:r>
            <a:endParaRPr lang="es-CL" dirty="0">
              <a:solidFill>
                <a:schemeClr val="bg1"/>
              </a:solidFill>
              <a:effectLst/>
            </a:endParaRPr>
          </a:p>
          <a:p>
            <a:endParaRPr lang="es-CL" dirty="0">
              <a:solidFill>
                <a:schemeClr val="bg1"/>
              </a:solidFill>
              <a:effectLst/>
            </a:endParaRPr>
          </a:p>
          <a:p>
            <a:r>
              <a:rPr lang="es-CL" dirty="0">
                <a:solidFill>
                  <a:schemeClr val="bg1"/>
                </a:solidFill>
                <a:effectLst/>
              </a:rPr>
              <a:t>Mayor Valor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6" name="Object 8">
            <a:hlinkClick r:id="" action="ppaction://ole?verb=0"/>
          </p:cNvPr>
          <p:cNvGraphicFramePr>
            <a:graphicFrameLocks/>
          </p:cNvGraphicFramePr>
          <p:nvPr/>
        </p:nvGraphicFramePr>
        <p:xfrm>
          <a:off x="970671" y="3244557"/>
          <a:ext cx="7366000" cy="3022600"/>
        </p:xfrm>
        <a:graphic>
          <a:graphicData uri="http://schemas.openxmlformats.org/presentationml/2006/ole">
            <mc:AlternateContent xmlns:mc="http://schemas.openxmlformats.org/markup-compatibility/2006">
              <mc:Choice xmlns:v="urn:schemas-microsoft-com:vml" Requires="v">
                <p:oleObj spid="_x0000_s196651" name="Worksheet" r:id="rId4" imgW="3152909" imgH="1209572" progId="Excel.Sheet.8">
                  <p:embed/>
                </p:oleObj>
              </mc:Choice>
              <mc:Fallback>
                <p:oleObj name="Worksheet" r:id="rId4" imgW="3152909" imgH="1209572" progId="Excel.Sheet.8">
                  <p:embed/>
                  <p:pic>
                    <p:nvPicPr>
                      <p:cNvPr id="0" name="Picture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671" y="3244557"/>
                        <a:ext cx="7366000" cy="302260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graphicFrame>
        <p:nvGraphicFramePr>
          <p:cNvPr id="196615" name="Object 7">
            <a:hlinkClick r:id="" action="ppaction://ole?verb=0"/>
          </p:cNvPr>
          <p:cNvGraphicFramePr>
            <a:graphicFrameLocks/>
          </p:cNvGraphicFramePr>
          <p:nvPr/>
        </p:nvGraphicFramePr>
        <p:xfrm>
          <a:off x="970671" y="3244557"/>
          <a:ext cx="7366000" cy="3022600"/>
        </p:xfrm>
        <a:graphic>
          <a:graphicData uri="http://schemas.openxmlformats.org/presentationml/2006/ole">
            <mc:AlternateContent xmlns:mc="http://schemas.openxmlformats.org/markup-compatibility/2006">
              <mc:Choice xmlns:v="urn:schemas-microsoft-com:vml" Requires="v">
                <p:oleObj spid="_x0000_s196652" name="Worksheet" r:id="rId6" imgW="3152909" imgH="1209572" progId="Excel.Sheet.8">
                  <p:embed/>
                </p:oleObj>
              </mc:Choice>
              <mc:Fallback>
                <p:oleObj name="Worksheet" r:id="rId6" imgW="3152909" imgH="1209572" progId="Excel.Sheet.8">
                  <p:embed/>
                  <p:pic>
                    <p:nvPicPr>
                      <p:cNvPr id="0" name="Picture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0671" y="3244557"/>
                        <a:ext cx="7366000" cy="3022600"/>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17961" dir="2700000" algn="ctr" rotWithShape="0">
                          <a:srgbClr val="000000"/>
                        </a:outerShdw>
                      </a:effectLst>
                    </p:spPr>
                  </p:pic>
                </p:oleObj>
              </mc:Fallback>
            </mc:AlternateContent>
          </a:graphicData>
        </a:graphic>
      </p:graphicFrame>
      <p:sp>
        <p:nvSpPr>
          <p:cNvPr id="119810" name="Rectangle 2"/>
          <p:cNvSpPr>
            <a:spLocks noGrp="1" noChangeArrowheads="1"/>
          </p:cNvSpPr>
          <p:nvPr>
            <p:ph type="title"/>
          </p:nvPr>
        </p:nvSpPr>
        <p:spPr>
          <a:xfrm>
            <a:off x="690563" y="53975"/>
            <a:ext cx="7772400" cy="795338"/>
          </a:xfrm>
          <a:noFill/>
          <a:ln/>
        </p:spPr>
        <p:txBody>
          <a:bodyPr/>
          <a:lstStyle/>
          <a:p>
            <a:r>
              <a:rPr lang="es-CL" dirty="0">
                <a:solidFill>
                  <a:schemeClr val="bg1"/>
                </a:solidFill>
                <a:effectLst/>
              </a:rPr>
              <a:t>Ejemplo: “Departamento en Arriendo”</a:t>
            </a:r>
            <a:endParaRPr lang="en-US" dirty="0">
              <a:solidFill>
                <a:schemeClr val="bg1"/>
              </a:solidFill>
              <a:effectLst/>
            </a:endParaRPr>
          </a:p>
        </p:txBody>
      </p:sp>
      <p:sp>
        <p:nvSpPr>
          <p:cNvPr id="119811" name="Rectangle 3"/>
          <p:cNvSpPr>
            <a:spLocks noGrp="1" noChangeArrowheads="1"/>
          </p:cNvSpPr>
          <p:nvPr>
            <p:ph type="body" idx="1"/>
          </p:nvPr>
        </p:nvSpPr>
        <p:spPr>
          <a:xfrm>
            <a:off x="695325" y="1109663"/>
            <a:ext cx="7772400" cy="4381500"/>
          </a:xfrm>
          <a:noFill/>
          <a:ln/>
        </p:spPr>
        <p:txBody>
          <a:bodyPr/>
          <a:lstStyle/>
          <a:p>
            <a:r>
              <a:rPr lang="es-CL" dirty="0">
                <a:solidFill>
                  <a:schemeClr val="bg1"/>
                </a:solidFill>
                <a:effectLst/>
              </a:rPr>
              <a:t>Resumen de Cinco Números:</a:t>
            </a:r>
          </a:p>
          <a:p>
            <a:pPr>
              <a:buFont typeface="Monotype Sorts" pitchFamily="2" charset="2"/>
              <a:buNone/>
            </a:pPr>
            <a:r>
              <a:rPr lang="es-CL" dirty="0">
                <a:solidFill>
                  <a:schemeClr val="bg1"/>
                </a:solidFill>
                <a:effectLst/>
              </a:rPr>
              <a:t>		Menor Valor = 425		1</a:t>
            </a:r>
            <a:r>
              <a:rPr lang="es-CL" baseline="30000" dirty="0">
                <a:solidFill>
                  <a:schemeClr val="bg1"/>
                </a:solidFill>
                <a:effectLst/>
              </a:rPr>
              <a:t>er</a:t>
            </a:r>
            <a:r>
              <a:rPr lang="es-CL" dirty="0">
                <a:solidFill>
                  <a:schemeClr val="bg1"/>
                </a:solidFill>
                <a:effectLst/>
              </a:rPr>
              <a:t> </a:t>
            </a:r>
            <a:r>
              <a:rPr lang="es-CL" dirty="0" err="1">
                <a:solidFill>
                  <a:schemeClr val="bg1"/>
                </a:solidFill>
                <a:effectLst/>
              </a:rPr>
              <a:t>Cuartil</a:t>
            </a:r>
            <a:r>
              <a:rPr lang="es-CL" dirty="0">
                <a:solidFill>
                  <a:schemeClr val="bg1"/>
                </a:solidFill>
                <a:effectLst/>
              </a:rPr>
              <a:t> = 445</a:t>
            </a:r>
          </a:p>
          <a:p>
            <a:pPr lvl="1">
              <a:buFontTx/>
              <a:buNone/>
            </a:pPr>
            <a:r>
              <a:rPr lang="es-CL" dirty="0">
                <a:solidFill>
                  <a:schemeClr val="bg1"/>
                </a:solidFill>
                <a:effectLst/>
              </a:rPr>
              <a:t>				  Mediana = 475</a:t>
            </a:r>
          </a:p>
          <a:p>
            <a:pPr lvl="1">
              <a:buFontTx/>
              <a:buNone/>
            </a:pPr>
            <a:r>
              <a:rPr lang="es-CL" dirty="0">
                <a:solidFill>
                  <a:schemeClr val="bg1"/>
                </a:solidFill>
                <a:effectLst/>
              </a:rPr>
              <a:t>		3</a:t>
            </a:r>
            <a:r>
              <a:rPr lang="es-CL" baseline="30000" dirty="0">
                <a:solidFill>
                  <a:schemeClr val="bg1"/>
                </a:solidFill>
                <a:effectLst/>
              </a:rPr>
              <a:t>er</a:t>
            </a:r>
            <a:r>
              <a:rPr lang="es-CL" dirty="0">
                <a:solidFill>
                  <a:schemeClr val="bg1"/>
                </a:solidFill>
                <a:effectLst/>
              </a:rPr>
              <a:t> </a:t>
            </a:r>
            <a:r>
              <a:rPr lang="es-CL" dirty="0" err="1">
                <a:solidFill>
                  <a:schemeClr val="bg1"/>
                </a:solidFill>
                <a:effectLst/>
              </a:rPr>
              <a:t>Cuartil</a:t>
            </a:r>
            <a:r>
              <a:rPr lang="es-CL" dirty="0">
                <a:solidFill>
                  <a:schemeClr val="bg1"/>
                </a:solidFill>
                <a:effectLst/>
              </a:rPr>
              <a:t> = 525		Mayor Valor = 615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title"/>
          </p:nvPr>
        </p:nvSpPr>
        <p:spPr>
          <a:xfrm>
            <a:off x="690563" y="101600"/>
            <a:ext cx="7772400" cy="700088"/>
          </a:xfrm>
          <a:noFill/>
          <a:ln/>
        </p:spPr>
        <p:txBody>
          <a:bodyPr/>
          <a:lstStyle/>
          <a:p>
            <a:r>
              <a:rPr lang="es-CL" dirty="0">
                <a:solidFill>
                  <a:schemeClr val="bg1"/>
                </a:solidFill>
                <a:effectLst/>
              </a:rPr>
              <a:t>Forma de la Distribución</a:t>
            </a:r>
          </a:p>
        </p:txBody>
      </p:sp>
      <p:sp>
        <p:nvSpPr>
          <p:cNvPr id="93188" name="Rectangle 4"/>
          <p:cNvSpPr>
            <a:spLocks noGrp="1" noChangeArrowheads="1"/>
          </p:cNvSpPr>
          <p:nvPr>
            <p:ph type="body" idx="1"/>
          </p:nvPr>
        </p:nvSpPr>
        <p:spPr>
          <a:xfrm>
            <a:off x="685800" y="1104900"/>
            <a:ext cx="7772400" cy="4895850"/>
          </a:xfrm>
          <a:noFill/>
          <a:ln/>
        </p:spPr>
        <p:txBody>
          <a:bodyPr/>
          <a:lstStyle/>
          <a:p>
            <a:r>
              <a:rPr lang="es-CL" dirty="0">
                <a:solidFill>
                  <a:schemeClr val="bg1"/>
                </a:solidFill>
                <a:effectLst/>
              </a:rPr>
              <a:t>A continuación se muestran cuatro distribuciones con diferentes formas:</a:t>
            </a:r>
          </a:p>
        </p:txBody>
      </p:sp>
      <p:pic>
        <p:nvPicPr>
          <p:cNvPr id="190467" name="Picture 3"/>
          <p:cNvPicPr>
            <a:picLocks noChangeAspect="1" noChangeArrowheads="1"/>
          </p:cNvPicPr>
          <p:nvPr/>
        </p:nvPicPr>
        <p:blipFill>
          <a:blip r:embed="rId3"/>
          <a:srcRect l="14502" t="21825" r="33961" b="9127"/>
          <a:stretch>
            <a:fillRect/>
          </a:stretch>
        </p:blipFill>
        <p:spPr bwMode="auto">
          <a:xfrm>
            <a:off x="1408556" y="1904044"/>
            <a:ext cx="6483421" cy="4883616"/>
          </a:xfrm>
          <a:prstGeom prst="rect">
            <a:avLst/>
          </a:prstGeom>
          <a:noFill/>
          <a:ln w="9525">
            <a:noFill/>
            <a:miter lim="800000"/>
            <a:headEnd/>
            <a:tailEnd/>
          </a:ln>
          <a:effec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bwMode="auto">
          <a:xfrm>
            <a:off x="1106652" y="3498193"/>
            <a:ext cx="492370" cy="422031"/>
          </a:xfrm>
          <a:prstGeom prst="rect">
            <a:avLst/>
          </a:prstGeom>
          <a:solidFill>
            <a:schemeClr val="bg1">
              <a:lumMod val="50000"/>
              <a:lumOff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7" name="6 Rectángulo"/>
          <p:cNvSpPr/>
          <p:nvPr/>
        </p:nvSpPr>
        <p:spPr bwMode="auto">
          <a:xfrm>
            <a:off x="1109000" y="2684597"/>
            <a:ext cx="492370" cy="422031"/>
          </a:xfrm>
          <a:prstGeom prst="rect">
            <a:avLst/>
          </a:prstGeom>
          <a:solidFill>
            <a:schemeClr val="bg1">
              <a:lumMod val="50000"/>
              <a:lumOff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6" name="5 Rectángulo"/>
          <p:cNvSpPr/>
          <p:nvPr/>
        </p:nvSpPr>
        <p:spPr bwMode="auto">
          <a:xfrm>
            <a:off x="1111348" y="1899137"/>
            <a:ext cx="492370" cy="422031"/>
          </a:xfrm>
          <a:prstGeom prst="rect">
            <a:avLst/>
          </a:prstGeom>
          <a:solidFill>
            <a:schemeClr val="bg1">
              <a:lumMod val="50000"/>
              <a:lumOff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121858" name="Rectangle 2"/>
          <p:cNvSpPr>
            <a:spLocks noGrp="1" noChangeArrowheads="1"/>
          </p:cNvSpPr>
          <p:nvPr>
            <p:ph type="title"/>
          </p:nvPr>
        </p:nvSpPr>
        <p:spPr>
          <a:xfrm>
            <a:off x="690563" y="82550"/>
            <a:ext cx="7772400" cy="757238"/>
          </a:xfrm>
          <a:noFill/>
          <a:ln/>
        </p:spPr>
        <p:txBody>
          <a:bodyPr/>
          <a:lstStyle/>
          <a:p>
            <a:r>
              <a:rPr lang="es-CL" dirty="0">
                <a:solidFill>
                  <a:schemeClr val="bg1"/>
                </a:solidFill>
                <a:effectLst/>
              </a:rPr>
              <a:t>Diagrama de Caja (“Box </a:t>
            </a:r>
            <a:r>
              <a:rPr lang="es-CL" dirty="0" err="1">
                <a:solidFill>
                  <a:schemeClr val="bg1"/>
                </a:solidFill>
                <a:effectLst/>
              </a:rPr>
              <a:t>Plot</a:t>
            </a:r>
            <a:r>
              <a:rPr lang="es-CL" dirty="0">
                <a:solidFill>
                  <a:schemeClr val="bg1"/>
                </a:solidFill>
                <a:effectLst/>
              </a:rPr>
              <a:t>”)</a:t>
            </a:r>
          </a:p>
        </p:txBody>
      </p:sp>
      <p:sp>
        <p:nvSpPr>
          <p:cNvPr id="121859" name="Rectangle 3"/>
          <p:cNvSpPr>
            <a:spLocks noGrp="1" noChangeArrowheads="1"/>
          </p:cNvSpPr>
          <p:nvPr>
            <p:ph type="body" idx="1"/>
          </p:nvPr>
        </p:nvSpPr>
        <p:spPr>
          <a:xfrm>
            <a:off x="690563" y="1101725"/>
            <a:ext cx="7772400" cy="4953000"/>
          </a:xfrm>
          <a:noFill/>
          <a:ln/>
        </p:spPr>
        <p:txBody>
          <a:bodyPr/>
          <a:lstStyle/>
          <a:p>
            <a:r>
              <a:rPr lang="es-CL" dirty="0">
                <a:solidFill>
                  <a:schemeClr val="bg1"/>
                </a:solidFill>
                <a:effectLst/>
              </a:rPr>
              <a:t>Un diagrama de caja es un resumen gráfico de los datos con base en el resumen de cinco números.</a:t>
            </a:r>
          </a:p>
          <a:p>
            <a:pPr marL="914400" lvl="1" indent="-457200">
              <a:buFont typeface="+mj-lt"/>
              <a:buAutoNum type="arabicPeriod"/>
            </a:pPr>
            <a:r>
              <a:rPr lang="es-CL" dirty="0">
                <a:solidFill>
                  <a:schemeClr val="bg1"/>
                </a:solidFill>
                <a:effectLst/>
              </a:rPr>
              <a:t>Se dibuja una caja cuyos extremos son el primer y el tercer </a:t>
            </a:r>
            <a:r>
              <a:rPr lang="es-CL" dirty="0" err="1">
                <a:solidFill>
                  <a:schemeClr val="bg1"/>
                </a:solidFill>
                <a:effectLst/>
              </a:rPr>
              <a:t>cuartil</a:t>
            </a:r>
            <a:r>
              <a:rPr lang="es-CL" dirty="0">
                <a:solidFill>
                  <a:schemeClr val="bg1"/>
                </a:solidFill>
                <a:effectLst/>
              </a:rPr>
              <a:t>.</a:t>
            </a:r>
          </a:p>
          <a:p>
            <a:pPr marL="914400" lvl="1" indent="-457200">
              <a:buFont typeface="+mj-lt"/>
              <a:buAutoNum type="arabicPeriod"/>
            </a:pPr>
            <a:r>
              <a:rPr lang="es-CL" dirty="0">
                <a:solidFill>
                  <a:schemeClr val="bg1"/>
                </a:solidFill>
                <a:effectLst/>
              </a:rPr>
              <a:t>Una línea vertical se dibuja en la caja en la ubicación de la mediana.</a:t>
            </a:r>
          </a:p>
          <a:p>
            <a:pPr marL="914400" lvl="1" indent="-457200">
              <a:buFont typeface="+mj-lt"/>
              <a:buAutoNum type="arabicPeriod"/>
            </a:pPr>
            <a:r>
              <a:rPr lang="es-CL" dirty="0">
                <a:solidFill>
                  <a:schemeClr val="bg1"/>
                </a:solidFill>
                <a:effectLst/>
              </a:rPr>
              <a:t>Utilizando el Rango </a:t>
            </a:r>
            <a:r>
              <a:rPr lang="es-CL" dirty="0" err="1">
                <a:solidFill>
                  <a:schemeClr val="bg1"/>
                </a:solidFill>
                <a:effectLst/>
              </a:rPr>
              <a:t>Intercuartílico</a:t>
            </a:r>
            <a:r>
              <a:rPr lang="es-CL" dirty="0">
                <a:solidFill>
                  <a:schemeClr val="bg1"/>
                </a:solidFill>
                <a:effectLst/>
              </a:rPr>
              <a:t> (RIC) se localizan los límites, estos límites se ubican en:</a:t>
            </a:r>
          </a:p>
          <a:p>
            <a:pPr lvl="2"/>
            <a:r>
              <a:rPr lang="es-CL" dirty="0">
                <a:solidFill>
                  <a:schemeClr val="bg1"/>
                </a:solidFill>
                <a:effectLst/>
              </a:rPr>
              <a:t>El menor a 1,5 veces el RIC bajo Q1.</a:t>
            </a:r>
          </a:p>
          <a:p>
            <a:pPr lvl="2"/>
            <a:r>
              <a:rPr lang="es-CL" dirty="0">
                <a:solidFill>
                  <a:schemeClr val="bg1"/>
                </a:solidFill>
                <a:effectLst/>
              </a:rPr>
              <a:t>El mayor a 1,5 veces el RIC sobre Q3.</a:t>
            </a:r>
          </a:p>
          <a:p>
            <a:pPr lvl="2">
              <a:buClr>
                <a:srgbClr val="00FFFF"/>
              </a:buClr>
            </a:pPr>
            <a:r>
              <a:rPr lang="es-CL" dirty="0">
                <a:solidFill>
                  <a:schemeClr val="bg1"/>
                </a:solidFill>
                <a:effectLst/>
              </a:rPr>
              <a:t>Los datos fuera de los límites se consideran “</a:t>
            </a:r>
            <a:r>
              <a:rPr lang="es-CL" u="sng" dirty="0" err="1">
                <a:solidFill>
                  <a:schemeClr val="bg1"/>
                </a:solidFill>
                <a:effectLst/>
              </a:rPr>
              <a:t>outliers</a:t>
            </a:r>
            <a:r>
              <a:rPr lang="es-CL" dirty="0">
                <a:solidFill>
                  <a:schemeClr val="bg1"/>
                </a:solidFill>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18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1859">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bwMode="auto">
          <a:xfrm>
            <a:off x="1109000" y="3050365"/>
            <a:ext cx="492370" cy="422031"/>
          </a:xfrm>
          <a:prstGeom prst="rect">
            <a:avLst/>
          </a:prstGeom>
          <a:solidFill>
            <a:schemeClr val="bg1">
              <a:lumMod val="50000"/>
              <a:lumOff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5" name="4 Rectángulo"/>
          <p:cNvSpPr/>
          <p:nvPr/>
        </p:nvSpPr>
        <p:spPr bwMode="auto">
          <a:xfrm>
            <a:off x="1111348" y="1899137"/>
            <a:ext cx="492370" cy="422031"/>
          </a:xfrm>
          <a:prstGeom prst="rect">
            <a:avLst/>
          </a:prstGeom>
          <a:solidFill>
            <a:schemeClr val="bg1">
              <a:lumMod val="50000"/>
              <a:lumOff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123906" name="Rectangle 2"/>
          <p:cNvSpPr>
            <a:spLocks noGrp="1" noChangeArrowheads="1"/>
          </p:cNvSpPr>
          <p:nvPr>
            <p:ph type="title"/>
          </p:nvPr>
        </p:nvSpPr>
        <p:spPr>
          <a:xfrm>
            <a:off x="685800" y="14288"/>
            <a:ext cx="7772400" cy="877887"/>
          </a:xfrm>
          <a:noFill/>
          <a:ln/>
        </p:spPr>
        <p:txBody>
          <a:bodyPr/>
          <a:lstStyle/>
          <a:p>
            <a:r>
              <a:rPr lang="es-CL">
                <a:solidFill>
                  <a:schemeClr val="bg1"/>
                </a:solidFill>
                <a:effectLst/>
              </a:rPr>
              <a:t>Diagrama de Caja (“Box Plot”)</a:t>
            </a:r>
            <a:endParaRPr lang="es-CL"/>
          </a:p>
        </p:txBody>
      </p:sp>
      <p:sp>
        <p:nvSpPr>
          <p:cNvPr id="123907" name="Rectangle 3"/>
          <p:cNvSpPr>
            <a:spLocks noGrp="1" noChangeArrowheads="1"/>
          </p:cNvSpPr>
          <p:nvPr>
            <p:ph type="body" idx="1"/>
          </p:nvPr>
        </p:nvSpPr>
        <p:spPr>
          <a:xfrm>
            <a:off x="695325" y="1104900"/>
            <a:ext cx="7772400" cy="4381500"/>
          </a:xfrm>
          <a:noFill/>
          <a:ln/>
        </p:spPr>
        <p:txBody>
          <a:bodyPr/>
          <a:lstStyle/>
          <a:p>
            <a:r>
              <a:rPr lang="es-CL" dirty="0">
                <a:solidFill>
                  <a:schemeClr val="bg1"/>
                </a:solidFill>
                <a:effectLst/>
              </a:rPr>
              <a:t>Un diagrama de caja es un resumen gráfico de los datos con base en el resumen de cinco números.</a:t>
            </a:r>
          </a:p>
          <a:p>
            <a:pPr marL="914400" lvl="1" indent="-457200">
              <a:buFont typeface="+mj-lt"/>
              <a:buAutoNum type="arabicPeriod" startAt="4"/>
            </a:pPr>
            <a:r>
              <a:rPr lang="es-CL" dirty="0">
                <a:solidFill>
                  <a:schemeClr val="bg1"/>
                </a:solidFill>
                <a:effectLst/>
              </a:rPr>
              <a:t>Líneas punteadas se dibujan desde la caja hasta los valores máximo y mínimo de los datos dentro de los límites.</a:t>
            </a:r>
          </a:p>
          <a:p>
            <a:pPr marL="914400" lvl="1" indent="-457200">
              <a:buFont typeface="+mj-lt"/>
              <a:buAutoNum type="arabicPeriod" startAt="4"/>
            </a:pPr>
            <a:r>
              <a:rPr lang="es-CL" dirty="0">
                <a:solidFill>
                  <a:schemeClr val="bg1"/>
                </a:solidFill>
                <a:effectLst/>
              </a:rPr>
              <a:t>En caso de que hubiera algún “</a:t>
            </a:r>
            <a:r>
              <a:rPr lang="es-CL" dirty="0" err="1">
                <a:solidFill>
                  <a:schemeClr val="bg1"/>
                </a:solidFill>
                <a:effectLst/>
              </a:rPr>
              <a:t>outlier</a:t>
            </a:r>
            <a:r>
              <a:rPr lang="es-CL" dirty="0">
                <a:solidFill>
                  <a:schemeClr val="bg1"/>
                </a:solidFill>
                <a:effectLst/>
              </a:rPr>
              <a:t>” se representa con un asterisco (</a:t>
            </a:r>
            <a:r>
              <a:rPr lang="es-CL" sz="3600" baseline="-10000" dirty="0">
                <a:solidFill>
                  <a:schemeClr val="bg1"/>
                </a:solidFill>
                <a:effectLst/>
              </a:rPr>
              <a:t>*) </a:t>
            </a:r>
            <a:r>
              <a:rPr lang="es-CL" dirty="0">
                <a:solidFill>
                  <a:schemeClr val="bg1"/>
                </a:solidFill>
                <a:effectLst/>
              </a:rPr>
              <a:t>.</a:t>
            </a:r>
          </a:p>
        </p:txBody>
      </p:sp>
      <p:pic>
        <p:nvPicPr>
          <p:cNvPr id="453633" name="Picture 1"/>
          <p:cNvPicPr>
            <a:picLocks noChangeAspect="1" noChangeArrowheads="1"/>
          </p:cNvPicPr>
          <p:nvPr/>
        </p:nvPicPr>
        <p:blipFill>
          <a:blip r:embed="rId3"/>
          <a:srcRect l="21418" t="65278" r="34407" b="9127"/>
          <a:stretch>
            <a:fillRect/>
          </a:stretch>
        </p:blipFill>
        <p:spPr bwMode="auto">
          <a:xfrm>
            <a:off x="873539" y="4156224"/>
            <a:ext cx="7538943" cy="245586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3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title"/>
          </p:nvPr>
        </p:nvSpPr>
        <p:spPr>
          <a:xfrm>
            <a:off x="685800" y="25400"/>
            <a:ext cx="7772400" cy="850900"/>
          </a:xfrm>
          <a:noFill/>
          <a:ln/>
        </p:spPr>
        <p:txBody>
          <a:bodyPr/>
          <a:lstStyle/>
          <a:p>
            <a:r>
              <a:rPr lang="es-CL" dirty="0">
                <a:solidFill>
                  <a:schemeClr val="bg1"/>
                </a:solidFill>
                <a:effectLst/>
              </a:rPr>
              <a:t>Ejemplo: “Departamento en Arriendo”</a:t>
            </a:r>
            <a:endParaRPr lang="en-US" dirty="0"/>
          </a:p>
        </p:txBody>
      </p:sp>
      <p:sp>
        <p:nvSpPr>
          <p:cNvPr id="125956" name="Rectangle 4"/>
          <p:cNvSpPr>
            <a:spLocks noGrp="1" noChangeArrowheads="1"/>
          </p:cNvSpPr>
          <p:nvPr>
            <p:ph type="body" idx="1"/>
          </p:nvPr>
        </p:nvSpPr>
        <p:spPr>
          <a:xfrm>
            <a:off x="685800" y="1090613"/>
            <a:ext cx="7772400" cy="4381500"/>
          </a:xfrm>
          <a:noFill/>
          <a:ln/>
        </p:spPr>
        <p:txBody>
          <a:bodyPr/>
          <a:lstStyle/>
          <a:p>
            <a:r>
              <a:rPr lang="es-CL" dirty="0">
                <a:solidFill>
                  <a:schemeClr val="bg1"/>
                </a:solidFill>
                <a:effectLst/>
              </a:rPr>
              <a:t>Diagrama de Caja (Box </a:t>
            </a:r>
            <a:r>
              <a:rPr lang="es-CL" dirty="0" err="1">
                <a:solidFill>
                  <a:schemeClr val="bg1"/>
                </a:solidFill>
                <a:effectLst/>
              </a:rPr>
              <a:t>Plot</a:t>
            </a:r>
            <a:r>
              <a:rPr lang="es-CL" dirty="0">
                <a:solidFill>
                  <a:schemeClr val="bg1"/>
                </a:solidFill>
                <a:effectLst/>
              </a:rPr>
              <a:t>)</a:t>
            </a:r>
          </a:p>
          <a:p>
            <a:pPr>
              <a:buFont typeface="Monotype Sorts" pitchFamily="2" charset="2"/>
              <a:buNone/>
            </a:pPr>
            <a:endParaRPr lang="es-CL" sz="1000" dirty="0">
              <a:solidFill>
                <a:srgbClr val="FFFF00"/>
              </a:solidFill>
            </a:endParaRPr>
          </a:p>
          <a:p>
            <a:pPr algn="ctr">
              <a:buNone/>
            </a:pPr>
            <a:r>
              <a:rPr lang="es-CL" dirty="0">
                <a:solidFill>
                  <a:schemeClr val="bg1"/>
                </a:solidFill>
                <a:effectLst/>
              </a:rPr>
              <a:t>Primer </a:t>
            </a:r>
            <a:r>
              <a:rPr lang="es-CL" dirty="0" err="1">
                <a:solidFill>
                  <a:schemeClr val="bg1"/>
                </a:solidFill>
                <a:effectLst/>
              </a:rPr>
              <a:t>Cuartial</a:t>
            </a:r>
            <a:r>
              <a:rPr lang="es-CL" dirty="0">
                <a:solidFill>
                  <a:schemeClr val="bg1"/>
                </a:solidFill>
                <a:effectLst/>
              </a:rPr>
              <a:t> (Q1) = 445  &amp;   Tercer </a:t>
            </a:r>
            <a:r>
              <a:rPr lang="es-CL" dirty="0" err="1">
                <a:solidFill>
                  <a:schemeClr val="bg1"/>
                </a:solidFill>
                <a:effectLst/>
              </a:rPr>
              <a:t>Cuartil</a:t>
            </a:r>
            <a:r>
              <a:rPr lang="es-CL" dirty="0">
                <a:solidFill>
                  <a:schemeClr val="bg1"/>
                </a:solidFill>
                <a:effectLst/>
              </a:rPr>
              <a:t> (Q3) = 525</a:t>
            </a:r>
          </a:p>
          <a:p>
            <a:pPr algn="ctr">
              <a:buNone/>
            </a:pPr>
            <a:r>
              <a:rPr lang="es-CL" dirty="0">
                <a:solidFill>
                  <a:schemeClr val="bg1"/>
                </a:solidFill>
                <a:effectLst/>
              </a:rPr>
              <a:t>Mediana = 475</a:t>
            </a:r>
          </a:p>
          <a:p>
            <a:pPr algn="ctr">
              <a:buNone/>
            </a:pPr>
            <a:r>
              <a:rPr lang="es-CL" dirty="0">
                <a:solidFill>
                  <a:schemeClr val="bg1"/>
                </a:solidFill>
                <a:effectLst/>
              </a:rPr>
              <a:t>Límite Inferior: Q1 – 1,5(RIC) = 445 – 1,5(80) = 325 </a:t>
            </a:r>
          </a:p>
          <a:p>
            <a:pPr algn="ctr">
              <a:buFont typeface="Monotype Sorts" pitchFamily="2" charset="2"/>
              <a:buNone/>
            </a:pPr>
            <a:r>
              <a:rPr lang="es-CL" dirty="0">
                <a:solidFill>
                  <a:schemeClr val="bg1"/>
                </a:solidFill>
                <a:effectLst/>
              </a:rPr>
              <a:t>Límite Superior: Q3 + 1,5(RIC) = 525 + 1,5(80) = 645</a:t>
            </a:r>
          </a:p>
          <a:p>
            <a:pPr algn="ctr">
              <a:buNone/>
            </a:pPr>
            <a:r>
              <a:rPr lang="es-CL" dirty="0">
                <a:solidFill>
                  <a:schemeClr val="bg1"/>
                </a:solidFill>
                <a:effectLst/>
              </a:rPr>
              <a:t>Menor Valor = 425        &amp;         Mayor Valor = 615</a:t>
            </a:r>
          </a:p>
          <a:p>
            <a:pPr>
              <a:buFont typeface="Monotype Sorts" pitchFamily="2" charset="2"/>
              <a:buNone/>
            </a:pPr>
            <a:endParaRPr lang="es-CL" sz="800" dirty="0">
              <a:solidFill>
                <a:schemeClr val="bg1"/>
              </a:solidFill>
              <a:effectLst/>
            </a:endParaRPr>
          </a:p>
          <a:p>
            <a:pPr algn="ctr">
              <a:buFont typeface="Monotype Sorts" pitchFamily="2" charset="2"/>
              <a:buNone/>
            </a:pPr>
            <a:r>
              <a:rPr lang="es-CL" dirty="0">
                <a:solidFill>
                  <a:schemeClr val="bg1"/>
                </a:solidFill>
                <a:effectLst/>
              </a:rPr>
              <a:t>En este caso no hay “</a:t>
            </a:r>
            <a:r>
              <a:rPr lang="es-CL" dirty="0" err="1">
                <a:solidFill>
                  <a:schemeClr val="bg1"/>
                </a:solidFill>
                <a:effectLst/>
              </a:rPr>
              <a:t>outliers</a:t>
            </a:r>
            <a:r>
              <a:rPr lang="es-CL" dirty="0">
                <a:solidFill>
                  <a:schemeClr val="bg1"/>
                </a:solidFill>
                <a:effectLst/>
              </a:rPr>
              <a:t>”.</a:t>
            </a:r>
          </a:p>
          <a:p>
            <a:pPr>
              <a:buFont typeface="Monotype Sorts" pitchFamily="2" charset="2"/>
              <a:buNone/>
            </a:pPr>
            <a:endParaRPr lang="en-US" dirty="0"/>
          </a:p>
        </p:txBody>
      </p:sp>
      <p:sp>
        <p:nvSpPr>
          <p:cNvPr id="125954" name="Rectangle 2"/>
          <p:cNvSpPr>
            <a:spLocks noChangeArrowheads="1"/>
          </p:cNvSpPr>
          <p:nvPr/>
        </p:nvSpPr>
        <p:spPr bwMode="auto">
          <a:xfrm>
            <a:off x="196948" y="4632326"/>
            <a:ext cx="8721969" cy="1659892"/>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p:spPr>
        <p:txBody>
          <a:bodyPr wrap="none" anchor="ctr"/>
          <a:lstStyle/>
          <a:p>
            <a:endParaRPr lang="es-CL"/>
          </a:p>
        </p:txBody>
      </p:sp>
      <p:sp>
        <p:nvSpPr>
          <p:cNvPr id="125957" name="Line 5"/>
          <p:cNvSpPr>
            <a:spLocks noChangeShapeType="1"/>
          </p:cNvSpPr>
          <p:nvPr/>
        </p:nvSpPr>
        <p:spPr bwMode="auto">
          <a:xfrm>
            <a:off x="367586" y="5690308"/>
            <a:ext cx="8448323"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58" name="Line 6"/>
          <p:cNvSpPr>
            <a:spLocks noChangeShapeType="1"/>
          </p:cNvSpPr>
          <p:nvPr/>
        </p:nvSpPr>
        <p:spPr bwMode="auto">
          <a:xfrm>
            <a:off x="2071039" y="5707543"/>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59" name="Line 7"/>
          <p:cNvSpPr>
            <a:spLocks noChangeShapeType="1"/>
          </p:cNvSpPr>
          <p:nvPr/>
        </p:nvSpPr>
        <p:spPr bwMode="auto">
          <a:xfrm>
            <a:off x="2604008" y="5711521"/>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60" name="Line 8"/>
          <p:cNvSpPr>
            <a:spLocks noChangeShapeType="1"/>
          </p:cNvSpPr>
          <p:nvPr/>
        </p:nvSpPr>
        <p:spPr bwMode="auto">
          <a:xfrm>
            <a:off x="4831338" y="5711521"/>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61" name="Line 9"/>
          <p:cNvSpPr>
            <a:spLocks noChangeShapeType="1"/>
          </p:cNvSpPr>
          <p:nvPr/>
        </p:nvSpPr>
        <p:spPr bwMode="auto">
          <a:xfrm>
            <a:off x="4242687" y="5711521"/>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62" name="Line 10"/>
          <p:cNvSpPr>
            <a:spLocks noChangeShapeType="1"/>
          </p:cNvSpPr>
          <p:nvPr/>
        </p:nvSpPr>
        <p:spPr bwMode="auto">
          <a:xfrm>
            <a:off x="3701764" y="5711521"/>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63" name="Line 11"/>
          <p:cNvSpPr>
            <a:spLocks noChangeShapeType="1"/>
          </p:cNvSpPr>
          <p:nvPr/>
        </p:nvSpPr>
        <p:spPr bwMode="auto">
          <a:xfrm>
            <a:off x="3160840" y="5711521"/>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64" name="Line 12"/>
          <p:cNvSpPr>
            <a:spLocks noChangeShapeType="1"/>
          </p:cNvSpPr>
          <p:nvPr/>
        </p:nvSpPr>
        <p:spPr bwMode="auto">
          <a:xfrm>
            <a:off x="5416012" y="5711521"/>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65" name="Rectangle 13"/>
          <p:cNvSpPr>
            <a:spLocks noChangeArrowheads="1"/>
          </p:cNvSpPr>
          <p:nvPr/>
        </p:nvSpPr>
        <p:spPr bwMode="auto">
          <a:xfrm>
            <a:off x="1832397" y="5883874"/>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dirty="0">
                <a:effectLst/>
              </a:rPr>
              <a:t>375</a:t>
            </a:r>
          </a:p>
        </p:txBody>
      </p:sp>
      <p:sp>
        <p:nvSpPr>
          <p:cNvPr id="125966" name="Rectangle 14"/>
          <p:cNvSpPr>
            <a:spLocks noChangeArrowheads="1"/>
          </p:cNvSpPr>
          <p:nvPr/>
        </p:nvSpPr>
        <p:spPr bwMode="auto">
          <a:xfrm>
            <a:off x="2357410" y="5883874"/>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dirty="0">
                <a:effectLst/>
              </a:rPr>
              <a:t>400</a:t>
            </a:r>
          </a:p>
        </p:txBody>
      </p:sp>
      <p:sp>
        <p:nvSpPr>
          <p:cNvPr id="125967" name="Rectangle 15"/>
          <p:cNvSpPr>
            <a:spLocks noChangeArrowheads="1"/>
          </p:cNvSpPr>
          <p:nvPr/>
        </p:nvSpPr>
        <p:spPr bwMode="auto">
          <a:xfrm>
            <a:off x="2894356" y="5893154"/>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a:effectLst/>
              </a:rPr>
              <a:t>425</a:t>
            </a:r>
          </a:p>
        </p:txBody>
      </p:sp>
      <p:sp>
        <p:nvSpPr>
          <p:cNvPr id="125968" name="Rectangle 16"/>
          <p:cNvSpPr>
            <a:spLocks noChangeArrowheads="1"/>
          </p:cNvSpPr>
          <p:nvPr/>
        </p:nvSpPr>
        <p:spPr bwMode="auto">
          <a:xfrm>
            <a:off x="3493614" y="5882548"/>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a:effectLst/>
              </a:rPr>
              <a:t>450</a:t>
            </a:r>
          </a:p>
        </p:txBody>
      </p:sp>
      <p:sp>
        <p:nvSpPr>
          <p:cNvPr id="125969" name="Rectangle 17"/>
          <p:cNvSpPr>
            <a:spLocks noChangeArrowheads="1"/>
          </p:cNvSpPr>
          <p:nvPr/>
        </p:nvSpPr>
        <p:spPr bwMode="auto">
          <a:xfrm>
            <a:off x="3996089" y="5893154"/>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a:effectLst/>
              </a:rPr>
              <a:t>475</a:t>
            </a:r>
          </a:p>
        </p:txBody>
      </p:sp>
      <p:sp>
        <p:nvSpPr>
          <p:cNvPr id="125970" name="Rectangle 18"/>
          <p:cNvSpPr>
            <a:spLocks noChangeArrowheads="1"/>
          </p:cNvSpPr>
          <p:nvPr/>
        </p:nvSpPr>
        <p:spPr bwMode="auto">
          <a:xfrm>
            <a:off x="4600651" y="5883874"/>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a:effectLst/>
              </a:rPr>
              <a:t>500</a:t>
            </a:r>
          </a:p>
        </p:txBody>
      </p:sp>
      <p:sp>
        <p:nvSpPr>
          <p:cNvPr id="125971" name="Rectangle 19"/>
          <p:cNvSpPr>
            <a:spLocks noChangeArrowheads="1"/>
          </p:cNvSpPr>
          <p:nvPr/>
        </p:nvSpPr>
        <p:spPr bwMode="auto">
          <a:xfrm>
            <a:off x="5185324" y="5883874"/>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dirty="0">
                <a:effectLst/>
              </a:rPr>
              <a:t>525</a:t>
            </a:r>
          </a:p>
        </p:txBody>
      </p:sp>
      <p:sp>
        <p:nvSpPr>
          <p:cNvPr id="125972" name="Line 20"/>
          <p:cNvSpPr>
            <a:spLocks noChangeShapeType="1"/>
          </p:cNvSpPr>
          <p:nvPr/>
        </p:nvSpPr>
        <p:spPr bwMode="auto">
          <a:xfrm>
            <a:off x="6488579" y="5708869"/>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73" name="Line 21"/>
          <p:cNvSpPr>
            <a:spLocks noChangeShapeType="1"/>
          </p:cNvSpPr>
          <p:nvPr/>
        </p:nvSpPr>
        <p:spPr bwMode="auto">
          <a:xfrm>
            <a:off x="5925116" y="5710195"/>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74" name="Rectangle 22"/>
          <p:cNvSpPr>
            <a:spLocks noChangeArrowheads="1"/>
          </p:cNvSpPr>
          <p:nvPr/>
        </p:nvSpPr>
        <p:spPr bwMode="auto">
          <a:xfrm>
            <a:off x="5710338" y="5891829"/>
            <a:ext cx="471284" cy="320601"/>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500">
                <a:effectLst/>
              </a:rPr>
              <a:t>550</a:t>
            </a:r>
          </a:p>
        </p:txBody>
      </p:sp>
      <p:sp>
        <p:nvSpPr>
          <p:cNvPr id="125975" name="Line 23"/>
          <p:cNvSpPr>
            <a:spLocks noChangeShapeType="1"/>
          </p:cNvSpPr>
          <p:nvPr/>
        </p:nvSpPr>
        <p:spPr bwMode="auto">
          <a:xfrm>
            <a:off x="7029502" y="5708869"/>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76" name="Rectangle 24"/>
          <p:cNvSpPr>
            <a:spLocks noChangeArrowheads="1"/>
          </p:cNvSpPr>
          <p:nvPr/>
        </p:nvSpPr>
        <p:spPr bwMode="auto">
          <a:xfrm>
            <a:off x="6271149" y="5875919"/>
            <a:ext cx="471284" cy="320601"/>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500">
                <a:effectLst/>
              </a:rPr>
              <a:t>575</a:t>
            </a:r>
          </a:p>
        </p:txBody>
      </p:sp>
      <p:sp>
        <p:nvSpPr>
          <p:cNvPr id="125977" name="Rectangle 25"/>
          <p:cNvSpPr>
            <a:spLocks noChangeArrowheads="1"/>
          </p:cNvSpPr>
          <p:nvPr/>
        </p:nvSpPr>
        <p:spPr bwMode="auto">
          <a:xfrm>
            <a:off x="6796162" y="5875919"/>
            <a:ext cx="471284" cy="320601"/>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500">
                <a:effectLst/>
              </a:rPr>
              <a:t>600</a:t>
            </a:r>
          </a:p>
        </p:txBody>
      </p:sp>
      <p:sp>
        <p:nvSpPr>
          <p:cNvPr id="125979" name="Line 27"/>
          <p:cNvSpPr>
            <a:spLocks noChangeShapeType="1"/>
          </p:cNvSpPr>
          <p:nvPr/>
        </p:nvSpPr>
        <p:spPr bwMode="auto">
          <a:xfrm rot="10800000" flipH="1">
            <a:off x="3139628" y="5113588"/>
            <a:ext cx="523687" cy="0"/>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s-CL"/>
          </a:p>
        </p:txBody>
      </p:sp>
      <p:sp>
        <p:nvSpPr>
          <p:cNvPr id="125980" name="Line 28"/>
          <p:cNvSpPr>
            <a:spLocks noChangeShapeType="1"/>
          </p:cNvSpPr>
          <p:nvPr/>
        </p:nvSpPr>
        <p:spPr bwMode="auto">
          <a:xfrm flipV="1">
            <a:off x="5409384" y="5101656"/>
            <a:ext cx="1959521" cy="0"/>
          </a:xfrm>
          <a:prstGeom prst="line">
            <a:avLst/>
          </a:prstGeom>
          <a:noFill/>
          <a:ln w="28575">
            <a:solidFill>
              <a:schemeClr val="tx1"/>
            </a:solidFill>
            <a:prstDash val="dash"/>
            <a:round/>
            <a:headEnd/>
            <a:tailEnd/>
          </a:ln>
          <a:effectLst>
            <a:outerShdw dist="17961" dir="2700000" algn="ctr" rotWithShape="0">
              <a:srgbClr val="000000"/>
            </a:outerShdw>
          </a:effectLst>
        </p:spPr>
        <p:txBody>
          <a:bodyPr wrap="none" anchor="ctr"/>
          <a:lstStyle/>
          <a:p>
            <a:endParaRPr lang="es-CL"/>
          </a:p>
        </p:txBody>
      </p:sp>
      <p:sp>
        <p:nvSpPr>
          <p:cNvPr id="125981" name="Line 29"/>
          <p:cNvSpPr>
            <a:spLocks noChangeShapeType="1"/>
          </p:cNvSpPr>
          <p:nvPr/>
        </p:nvSpPr>
        <p:spPr bwMode="auto">
          <a:xfrm>
            <a:off x="7570425" y="5708869"/>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125982" name="Rectangle 30"/>
          <p:cNvSpPr>
            <a:spLocks noChangeArrowheads="1"/>
          </p:cNvSpPr>
          <p:nvPr/>
        </p:nvSpPr>
        <p:spPr bwMode="auto">
          <a:xfrm>
            <a:off x="7333108" y="5875919"/>
            <a:ext cx="471284" cy="320601"/>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500">
                <a:effectLst/>
              </a:rPr>
              <a:t>625</a:t>
            </a:r>
          </a:p>
        </p:txBody>
      </p:sp>
      <p:sp>
        <p:nvSpPr>
          <p:cNvPr id="125983" name="Rectangle 31"/>
          <p:cNvSpPr>
            <a:spLocks noChangeArrowheads="1"/>
          </p:cNvSpPr>
          <p:nvPr/>
        </p:nvSpPr>
        <p:spPr bwMode="auto">
          <a:xfrm>
            <a:off x="3668618" y="4825892"/>
            <a:ext cx="1720878" cy="593955"/>
          </a:xfrm>
          <a:prstGeom prst="rect">
            <a:avLst/>
          </a:prstGeom>
          <a:gradFill rotWithShape="0">
            <a:gsLst>
              <a:gs pos="0">
                <a:srgbClr val="0099CC">
                  <a:gamma/>
                  <a:shade val="46275"/>
                  <a:invGamma/>
                </a:srgbClr>
              </a:gs>
              <a:gs pos="50000">
                <a:srgbClr val="0099CC"/>
              </a:gs>
              <a:gs pos="100000">
                <a:srgbClr val="0099CC">
                  <a:gamma/>
                  <a:shade val="46275"/>
                  <a:invGamma/>
                </a:srgbClr>
              </a:gs>
            </a:gsLst>
            <a:lin ang="5400000" scaled="1"/>
          </a:gradFill>
          <a:ln w="12700">
            <a:solidFill>
              <a:schemeClr val="tx1"/>
            </a:solidFill>
            <a:miter lim="800000"/>
            <a:headEnd/>
            <a:tailEnd/>
          </a:ln>
          <a:effectLst/>
        </p:spPr>
        <p:txBody>
          <a:bodyPr wrap="none" anchor="ctr"/>
          <a:lstStyle/>
          <a:p>
            <a:endParaRPr lang="es-CL"/>
          </a:p>
        </p:txBody>
      </p:sp>
      <p:sp>
        <p:nvSpPr>
          <p:cNvPr id="125984" name="Line 32"/>
          <p:cNvSpPr>
            <a:spLocks noChangeShapeType="1"/>
          </p:cNvSpPr>
          <p:nvPr/>
        </p:nvSpPr>
        <p:spPr bwMode="auto">
          <a:xfrm>
            <a:off x="4242687" y="4832520"/>
            <a:ext cx="0" cy="586272"/>
          </a:xfrm>
          <a:prstGeom prst="line">
            <a:avLst/>
          </a:prstGeom>
          <a:solidFill>
            <a:schemeClr val="accent1"/>
          </a:solidFill>
          <a:ln w="63500" cap="flat" cmpd="sng" algn="ctr">
            <a:solidFill>
              <a:schemeClr val="tx1"/>
            </a:solidFill>
            <a:prstDash val="solid"/>
            <a:round/>
            <a:headEnd type="none" w="med" len="med"/>
            <a:tailEnd type="none" w="med" len="med"/>
          </a:ln>
          <a:effectLst/>
        </p:spPr>
        <p:txBody>
          <a:bodyPr wrap="none" anchor="ctr"/>
          <a:lstStyle/>
          <a:p>
            <a:endParaRPr lang="es-CL"/>
          </a:p>
        </p:txBody>
      </p:sp>
      <p:sp>
        <p:nvSpPr>
          <p:cNvPr id="33" name="Line 6"/>
          <p:cNvSpPr>
            <a:spLocks noChangeShapeType="1"/>
          </p:cNvSpPr>
          <p:nvPr/>
        </p:nvSpPr>
        <p:spPr bwMode="auto">
          <a:xfrm>
            <a:off x="982222" y="5705218"/>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34" name="Line 7"/>
          <p:cNvSpPr>
            <a:spLocks noChangeShapeType="1"/>
          </p:cNvSpPr>
          <p:nvPr/>
        </p:nvSpPr>
        <p:spPr bwMode="auto">
          <a:xfrm>
            <a:off x="1515190" y="5709196"/>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36" name="Rectangle 13"/>
          <p:cNvSpPr>
            <a:spLocks noChangeArrowheads="1"/>
          </p:cNvSpPr>
          <p:nvPr/>
        </p:nvSpPr>
        <p:spPr bwMode="auto">
          <a:xfrm>
            <a:off x="1311413" y="5881892"/>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dirty="0">
                <a:effectLst/>
              </a:rPr>
              <a:t>350</a:t>
            </a:r>
          </a:p>
        </p:txBody>
      </p:sp>
      <p:sp>
        <p:nvSpPr>
          <p:cNvPr id="37" name="Rectangle 13"/>
          <p:cNvSpPr>
            <a:spLocks noChangeArrowheads="1"/>
          </p:cNvSpPr>
          <p:nvPr/>
        </p:nvSpPr>
        <p:spPr bwMode="auto">
          <a:xfrm>
            <a:off x="774520" y="5881897"/>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dirty="0">
                <a:effectLst/>
              </a:rPr>
              <a:t>325</a:t>
            </a:r>
          </a:p>
        </p:txBody>
      </p:sp>
      <p:sp>
        <p:nvSpPr>
          <p:cNvPr id="38" name="Line 6"/>
          <p:cNvSpPr>
            <a:spLocks noChangeShapeType="1"/>
          </p:cNvSpPr>
          <p:nvPr/>
        </p:nvSpPr>
        <p:spPr bwMode="auto">
          <a:xfrm>
            <a:off x="449051" y="5700907"/>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41" name="Rectangle 13"/>
          <p:cNvSpPr>
            <a:spLocks noChangeArrowheads="1"/>
          </p:cNvSpPr>
          <p:nvPr/>
        </p:nvSpPr>
        <p:spPr bwMode="auto">
          <a:xfrm>
            <a:off x="241348" y="5877586"/>
            <a:ext cx="469330" cy="320601"/>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500" dirty="0">
                <a:effectLst/>
              </a:rPr>
              <a:t>300</a:t>
            </a:r>
          </a:p>
        </p:txBody>
      </p:sp>
      <p:sp>
        <p:nvSpPr>
          <p:cNvPr id="42" name="Line 32"/>
          <p:cNvSpPr>
            <a:spLocks noChangeShapeType="1"/>
          </p:cNvSpPr>
          <p:nvPr/>
        </p:nvSpPr>
        <p:spPr bwMode="auto">
          <a:xfrm>
            <a:off x="986304" y="4807062"/>
            <a:ext cx="0" cy="597933"/>
          </a:xfrm>
          <a:prstGeom prst="line">
            <a:avLst/>
          </a:prstGeom>
          <a:noFill/>
          <a:ln w="254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46" name="Line 23"/>
          <p:cNvSpPr>
            <a:spLocks noChangeShapeType="1"/>
          </p:cNvSpPr>
          <p:nvPr/>
        </p:nvSpPr>
        <p:spPr bwMode="auto">
          <a:xfrm>
            <a:off x="8110946" y="5708717"/>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48" name="Rectangle 25"/>
          <p:cNvSpPr>
            <a:spLocks noChangeArrowheads="1"/>
          </p:cNvSpPr>
          <p:nvPr/>
        </p:nvSpPr>
        <p:spPr bwMode="auto">
          <a:xfrm>
            <a:off x="7877607" y="5875767"/>
            <a:ext cx="471284" cy="320601"/>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500" dirty="0">
                <a:effectLst/>
              </a:rPr>
              <a:t>650</a:t>
            </a:r>
          </a:p>
        </p:txBody>
      </p:sp>
      <p:sp>
        <p:nvSpPr>
          <p:cNvPr id="49" name="Line 29"/>
          <p:cNvSpPr>
            <a:spLocks noChangeShapeType="1"/>
          </p:cNvSpPr>
          <p:nvPr/>
        </p:nvSpPr>
        <p:spPr bwMode="auto">
          <a:xfrm>
            <a:off x="8651869" y="5708717"/>
            <a:ext cx="0" cy="15114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p>
        </p:txBody>
      </p:sp>
      <p:sp>
        <p:nvSpPr>
          <p:cNvPr id="50" name="Rectangle 30"/>
          <p:cNvSpPr>
            <a:spLocks noChangeArrowheads="1"/>
          </p:cNvSpPr>
          <p:nvPr/>
        </p:nvSpPr>
        <p:spPr bwMode="auto">
          <a:xfrm>
            <a:off x="8414552" y="5875767"/>
            <a:ext cx="471284" cy="320601"/>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500" dirty="0">
                <a:effectLst/>
              </a:rPr>
              <a:t>675</a:t>
            </a:r>
          </a:p>
        </p:txBody>
      </p:sp>
      <p:sp>
        <p:nvSpPr>
          <p:cNvPr id="51" name="Line 32"/>
          <p:cNvSpPr>
            <a:spLocks noChangeShapeType="1"/>
          </p:cNvSpPr>
          <p:nvPr/>
        </p:nvSpPr>
        <p:spPr bwMode="auto">
          <a:xfrm>
            <a:off x="7999745" y="4805101"/>
            <a:ext cx="0" cy="597933"/>
          </a:xfrm>
          <a:prstGeom prst="line">
            <a:avLst/>
          </a:prstGeom>
          <a:noFill/>
          <a:ln w="25400">
            <a:solidFill>
              <a:schemeClr val="tx1"/>
            </a:solidFill>
            <a:round/>
            <a:headEnd/>
            <a:tailEnd/>
          </a:ln>
          <a:effectLst>
            <a:outerShdw dist="17961" dir="2700000" algn="ctr" rotWithShape="0">
              <a:srgbClr val="000000"/>
            </a:outerShdw>
          </a:effectLst>
        </p:spPr>
        <p:txBody>
          <a:bodyPr wrap="none" anchor="ctr"/>
          <a:lstStyle/>
          <a:p>
            <a:endParaRPr lang="es-C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595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595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956">
                                            <p:txEl>
                                              <p:pRg st="6" end="6"/>
                                            </p:txEl>
                                          </p:spTgt>
                                        </p:tgtEl>
                                        <p:attrNameLst>
                                          <p:attrName>style.visibility</p:attrName>
                                        </p:attrNameLst>
                                      </p:cBhvr>
                                      <p:to>
                                        <p:strVal val="visible"/>
                                      </p:to>
                                    </p:set>
                                  </p:childTnLst>
                                </p:cTn>
                              </p:par>
                            </p:childTnLst>
                          </p:cTn>
                        </p:par>
                        <p:par>
                          <p:cTn id="31" fill="hold">
                            <p:stCondLst>
                              <p:cond delay="0"/>
                            </p:stCondLst>
                            <p:childTnLst>
                              <p:par>
                                <p:cTn id="32" presetID="18" presetClass="entr" presetSubtype="12" fill="hold" grpId="1" nodeType="afterEffect">
                                  <p:stCondLst>
                                    <p:cond delay="0"/>
                                  </p:stCondLst>
                                  <p:childTnLst>
                                    <p:set>
                                      <p:cBhvr>
                                        <p:cTn id="33" dur="1" fill="hold">
                                          <p:stCondLst>
                                            <p:cond delay="0"/>
                                          </p:stCondLst>
                                        </p:cTn>
                                        <p:tgtEl>
                                          <p:spTgt spid="125979"/>
                                        </p:tgtEl>
                                        <p:attrNameLst>
                                          <p:attrName>style.visibility</p:attrName>
                                        </p:attrNameLst>
                                      </p:cBhvr>
                                      <p:to>
                                        <p:strVal val="visible"/>
                                      </p:to>
                                    </p:set>
                                    <p:animEffect transition="in" filter="strips(downLeft)">
                                      <p:cBhvr>
                                        <p:cTn id="34" dur="2000"/>
                                        <p:tgtEl>
                                          <p:spTgt spid="125979"/>
                                        </p:tgtEl>
                                      </p:cBhvr>
                                    </p:animEffect>
                                  </p:childTnLst>
                                </p:cTn>
                              </p:par>
                            </p:childTnLst>
                          </p:cTn>
                        </p:par>
                        <p:par>
                          <p:cTn id="35" fill="hold">
                            <p:stCondLst>
                              <p:cond delay="2000"/>
                            </p:stCondLst>
                            <p:childTnLst>
                              <p:par>
                                <p:cTn id="36" presetID="29" presetClass="entr" presetSubtype="0" fill="hold" grpId="0" nodeType="afterEffect">
                                  <p:stCondLst>
                                    <p:cond delay="0"/>
                                  </p:stCondLst>
                                  <p:childTnLst>
                                    <p:set>
                                      <p:cBhvr>
                                        <p:cTn id="37" dur="1" fill="hold">
                                          <p:stCondLst>
                                            <p:cond delay="0"/>
                                          </p:stCondLst>
                                        </p:cTn>
                                        <p:tgtEl>
                                          <p:spTgt spid="125980"/>
                                        </p:tgtEl>
                                        <p:attrNameLst>
                                          <p:attrName>style.visibility</p:attrName>
                                        </p:attrNameLst>
                                      </p:cBhvr>
                                      <p:to>
                                        <p:strVal val="visible"/>
                                      </p:to>
                                    </p:set>
                                    <p:anim calcmode="lin" valueType="num">
                                      <p:cBhvr>
                                        <p:cTn id="38" dur="2000" fill="hold"/>
                                        <p:tgtEl>
                                          <p:spTgt spid="125980"/>
                                        </p:tgtEl>
                                        <p:attrNameLst>
                                          <p:attrName>ppt_x</p:attrName>
                                        </p:attrNameLst>
                                      </p:cBhvr>
                                      <p:tavLst>
                                        <p:tav tm="0">
                                          <p:val>
                                            <p:strVal val="#ppt_x-.2"/>
                                          </p:val>
                                        </p:tav>
                                        <p:tav tm="100000">
                                          <p:val>
                                            <p:strVal val="#ppt_x"/>
                                          </p:val>
                                        </p:tav>
                                      </p:tavLst>
                                    </p:anim>
                                    <p:anim calcmode="lin" valueType="num">
                                      <p:cBhvr>
                                        <p:cTn id="39" dur="2000" fill="hold"/>
                                        <p:tgtEl>
                                          <p:spTgt spid="125980"/>
                                        </p:tgtEl>
                                        <p:attrNameLst>
                                          <p:attrName>ppt_y</p:attrName>
                                        </p:attrNameLst>
                                      </p:cBhvr>
                                      <p:tavLst>
                                        <p:tav tm="0">
                                          <p:val>
                                            <p:strVal val="#ppt_y"/>
                                          </p:val>
                                        </p:tav>
                                        <p:tav tm="100000">
                                          <p:val>
                                            <p:strVal val="#ppt_y"/>
                                          </p:val>
                                        </p:tav>
                                      </p:tavLst>
                                    </p:anim>
                                    <p:animEffect transition="in" filter="wipe(right)" prLst="gradientSize: 0.1">
                                      <p:cBhvr>
                                        <p:cTn id="40" dur="2000"/>
                                        <p:tgtEl>
                                          <p:spTgt spid="12598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59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9" grpId="1" animBg="1"/>
      <p:bldP spid="125980" grpId="0" animBg="1"/>
      <p:bldP spid="125983" grpId="0" animBg="1"/>
      <p:bldP spid="125984" grpId="0" animBg="1"/>
      <p:bldP spid="42" grpId="0" animBg="1"/>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5800" y="146050"/>
            <a:ext cx="7772400" cy="814388"/>
          </a:xfrm>
          <a:noFill/>
          <a:ln/>
        </p:spPr>
        <p:txBody>
          <a:bodyPr/>
          <a:lstStyle/>
          <a:p>
            <a:r>
              <a:rPr lang="es-CL">
                <a:solidFill>
                  <a:schemeClr val="bg1"/>
                </a:solidFill>
                <a:effectLst/>
              </a:rPr>
              <a:t>Medidas de Asociación entre Dos Variables</a:t>
            </a:r>
          </a:p>
        </p:txBody>
      </p:sp>
      <p:sp>
        <p:nvSpPr>
          <p:cNvPr id="128003" name="Rectangle 3"/>
          <p:cNvSpPr>
            <a:spLocks noGrp="1" noChangeArrowheads="1"/>
          </p:cNvSpPr>
          <p:nvPr>
            <p:ph type="body" idx="1"/>
          </p:nvPr>
        </p:nvSpPr>
        <p:spPr>
          <a:xfrm>
            <a:off x="685800" y="1085850"/>
            <a:ext cx="7772400" cy="4381500"/>
          </a:xfrm>
          <a:noFill/>
          <a:ln/>
        </p:spPr>
        <p:txBody>
          <a:bodyPr/>
          <a:lstStyle/>
          <a:p>
            <a:r>
              <a:rPr lang="es-CL">
                <a:solidFill>
                  <a:schemeClr val="bg1"/>
                </a:solidFill>
                <a:effectLst/>
              </a:rPr>
              <a:t>Covarianza</a:t>
            </a:r>
          </a:p>
          <a:p>
            <a:endParaRPr lang="es-CL">
              <a:solidFill>
                <a:schemeClr val="bg1"/>
              </a:solidFill>
              <a:effectLst/>
            </a:endParaRPr>
          </a:p>
          <a:p>
            <a:r>
              <a:rPr lang="es-CL">
                <a:solidFill>
                  <a:schemeClr val="bg1"/>
                </a:solidFill>
                <a:effectLst/>
              </a:rPr>
              <a:t>Coeficiente de Correlación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112713"/>
            <a:ext cx="7772400" cy="681037"/>
          </a:xfrm>
          <a:noFill/>
          <a:ln/>
        </p:spPr>
        <p:txBody>
          <a:bodyPr/>
          <a:lstStyle/>
          <a:p>
            <a:r>
              <a:rPr lang="es-CL">
                <a:solidFill>
                  <a:schemeClr val="bg1"/>
                </a:solidFill>
                <a:effectLst/>
              </a:rPr>
              <a:t>Covarianza</a:t>
            </a:r>
          </a:p>
        </p:txBody>
      </p:sp>
      <p:sp>
        <p:nvSpPr>
          <p:cNvPr id="130051" name="Rectangle 3"/>
          <p:cNvSpPr>
            <a:spLocks noGrp="1" noChangeArrowheads="1"/>
          </p:cNvSpPr>
          <p:nvPr>
            <p:ph type="body" idx="1"/>
          </p:nvPr>
        </p:nvSpPr>
        <p:spPr>
          <a:xfrm>
            <a:off x="690563" y="1085850"/>
            <a:ext cx="7772400" cy="4381500"/>
          </a:xfrm>
          <a:noFill/>
          <a:ln/>
        </p:spPr>
        <p:txBody>
          <a:bodyPr/>
          <a:lstStyle/>
          <a:p>
            <a:r>
              <a:rPr lang="es-CL" dirty="0">
                <a:solidFill>
                  <a:schemeClr val="bg1"/>
                </a:solidFill>
                <a:effectLst/>
              </a:rPr>
              <a:t>La covarianza es una medida de la asociación lineal entre dos variables.</a:t>
            </a:r>
          </a:p>
          <a:p>
            <a:endParaRPr lang="es-CL" dirty="0">
              <a:solidFill>
                <a:schemeClr val="bg1"/>
              </a:solidFill>
              <a:effectLst/>
            </a:endParaRPr>
          </a:p>
          <a:p>
            <a:r>
              <a:rPr lang="es-CL" dirty="0">
                <a:solidFill>
                  <a:schemeClr val="bg1"/>
                </a:solidFill>
                <a:effectLst/>
              </a:rPr>
              <a:t>Valores positivos indican una relación positiva.</a:t>
            </a:r>
          </a:p>
          <a:p>
            <a:endParaRPr lang="es-CL" dirty="0">
              <a:solidFill>
                <a:schemeClr val="bg1"/>
              </a:solidFill>
              <a:effectLst/>
            </a:endParaRPr>
          </a:p>
          <a:p>
            <a:r>
              <a:rPr lang="es-CL" dirty="0">
                <a:solidFill>
                  <a:schemeClr val="bg1"/>
                </a:solidFill>
                <a:effectLst/>
              </a:rPr>
              <a:t>Valores negativos indican una relación negativa.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noFill/>
          <a:ln/>
        </p:spPr>
        <p:txBody>
          <a:bodyPr/>
          <a:lstStyle/>
          <a:p>
            <a:r>
              <a:rPr lang="es-CL" dirty="0">
                <a:solidFill>
                  <a:schemeClr val="bg1"/>
                </a:solidFill>
                <a:effectLst/>
              </a:rPr>
              <a:t>Si el set de datos son una muestra, la covarianza se denota por </a:t>
            </a:r>
            <a:r>
              <a:rPr lang="es-CL" sz="2200" i="1" dirty="0" err="1">
                <a:solidFill>
                  <a:schemeClr val="bg1"/>
                </a:solidFill>
                <a:effectLst/>
                <a:latin typeface="Times New Roman" pitchFamily="18" charset="0"/>
                <a:cs typeface="Times New Roman" pitchFamily="18" charset="0"/>
              </a:rPr>
              <a:t>s</a:t>
            </a:r>
            <a:r>
              <a:rPr lang="es-CL" sz="2200" i="1" baseline="-25000" dirty="0" err="1">
                <a:solidFill>
                  <a:schemeClr val="bg1"/>
                </a:solidFill>
                <a:effectLst/>
                <a:latin typeface="Times New Roman" pitchFamily="18" charset="0"/>
                <a:cs typeface="Times New Roman" pitchFamily="18" charset="0"/>
              </a:rPr>
              <a:t>xy</a:t>
            </a:r>
            <a:r>
              <a:rPr lang="es-CL" dirty="0">
                <a:solidFill>
                  <a:schemeClr val="bg1"/>
                </a:solidFill>
                <a:effectLst/>
              </a:rPr>
              <a:t>.</a:t>
            </a: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r>
              <a:rPr lang="es-CL" dirty="0">
                <a:solidFill>
                  <a:schemeClr val="bg1"/>
                </a:solidFill>
                <a:effectLst/>
              </a:rPr>
              <a:t>Si el set de datos son una población, la covarianza se denota por </a:t>
            </a:r>
            <a:r>
              <a:rPr lang="es-CL" sz="2200" i="1" dirty="0" err="1">
                <a:solidFill>
                  <a:schemeClr val="bg1"/>
                </a:solidFill>
                <a:effectLst/>
                <a:latin typeface="Times New Roman" pitchFamily="18" charset="0"/>
                <a:cs typeface="Times New Roman" pitchFamily="18" charset="0"/>
              </a:rPr>
              <a:t>σ</a:t>
            </a:r>
            <a:r>
              <a:rPr lang="es-CL" sz="2200" i="1" baseline="-25000" dirty="0" err="1">
                <a:solidFill>
                  <a:schemeClr val="bg1"/>
                </a:solidFill>
                <a:effectLst/>
                <a:latin typeface="Times New Roman" pitchFamily="18" charset="0"/>
                <a:cs typeface="Times New Roman" pitchFamily="18" charset="0"/>
              </a:rPr>
              <a:t>xy</a:t>
            </a:r>
            <a:r>
              <a:rPr lang="es-CL" dirty="0">
                <a:solidFill>
                  <a:schemeClr val="bg1"/>
                </a:solidFill>
                <a:effectLst/>
              </a:rPr>
              <a:t>.</a:t>
            </a:r>
          </a:p>
        </p:txBody>
      </p:sp>
      <p:sp>
        <p:nvSpPr>
          <p:cNvPr id="132101" name="Rectangle 5"/>
          <p:cNvSpPr>
            <a:spLocks noGrp="1" noChangeArrowheads="1"/>
          </p:cNvSpPr>
          <p:nvPr>
            <p:ph type="title"/>
          </p:nvPr>
        </p:nvSpPr>
        <p:spPr>
          <a:xfrm>
            <a:off x="685800" y="38100"/>
            <a:ext cx="7772400" cy="825500"/>
          </a:xfrm>
        </p:spPr>
        <p:txBody>
          <a:bodyPr/>
          <a:lstStyle/>
          <a:p>
            <a:r>
              <a:rPr lang="es-CL" dirty="0">
                <a:solidFill>
                  <a:schemeClr val="bg1"/>
                </a:solidFill>
                <a:effectLst/>
              </a:rPr>
              <a:t>Covarianza</a:t>
            </a:r>
          </a:p>
        </p:txBody>
      </p:sp>
      <p:graphicFrame>
        <p:nvGraphicFramePr>
          <p:cNvPr id="197649" name="Object 17"/>
          <p:cNvGraphicFramePr>
            <a:graphicFrameLocks noChangeAspect="1"/>
          </p:cNvGraphicFramePr>
          <p:nvPr/>
        </p:nvGraphicFramePr>
        <p:xfrm>
          <a:off x="3016153" y="4828594"/>
          <a:ext cx="3378200" cy="1219200"/>
        </p:xfrm>
        <a:graphic>
          <a:graphicData uri="http://schemas.openxmlformats.org/presentationml/2006/ole">
            <mc:AlternateContent xmlns:mc="http://schemas.openxmlformats.org/markup-compatibility/2006">
              <mc:Choice xmlns:v="urn:schemas-microsoft-com:vml" Requires="v">
                <p:oleObj spid="_x0000_s477222" name="Ecuación" r:id="rId4" imgW="1689100" imgH="609600" progId="Equation.3">
                  <p:embed/>
                </p:oleObj>
              </mc:Choice>
              <mc:Fallback>
                <p:oleObj name="Ecuación" r:id="rId4" imgW="1689100" imgH="6096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153" y="4828594"/>
                        <a:ext cx="33782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50" name="Object 18"/>
          <p:cNvGraphicFramePr>
            <a:graphicFrameLocks noChangeAspect="1"/>
          </p:cNvGraphicFramePr>
          <p:nvPr/>
        </p:nvGraphicFramePr>
        <p:xfrm>
          <a:off x="3085123" y="2008163"/>
          <a:ext cx="2946400" cy="1219200"/>
        </p:xfrm>
        <a:graphic>
          <a:graphicData uri="http://schemas.openxmlformats.org/presentationml/2006/ole">
            <mc:AlternateContent xmlns:mc="http://schemas.openxmlformats.org/markup-compatibility/2006">
              <mc:Choice xmlns:v="urn:schemas-microsoft-com:vml" Requires="v">
                <p:oleObj spid="_x0000_s477223" name="Ecuación" r:id="rId6" imgW="1473200" imgH="609600" progId="Equation.3">
                  <p:embed/>
                </p:oleObj>
              </mc:Choice>
              <mc:Fallback>
                <p:oleObj name="Ecuación" r:id="rId6" imgW="1473200" imgH="6096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5123" y="2008163"/>
                        <a:ext cx="29464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ChangeArrowheads="1"/>
          </p:cNvSpPr>
          <p:nvPr>
            <p:ph type="title"/>
          </p:nvPr>
        </p:nvSpPr>
        <p:spPr>
          <a:xfrm>
            <a:off x="685800" y="38100"/>
            <a:ext cx="7772400" cy="825500"/>
          </a:xfrm>
          <a:noFill/>
          <a:ln/>
        </p:spPr>
        <p:txBody>
          <a:bodyPr/>
          <a:lstStyle/>
          <a:p>
            <a:r>
              <a:rPr lang="es-CL">
                <a:solidFill>
                  <a:schemeClr val="bg1"/>
                </a:solidFill>
                <a:effectLst/>
              </a:rPr>
              <a:t>Coeficiente de Correlación</a:t>
            </a:r>
          </a:p>
        </p:txBody>
      </p:sp>
      <p:sp>
        <p:nvSpPr>
          <p:cNvPr id="134149" name="Rectangle 5"/>
          <p:cNvSpPr>
            <a:spLocks noGrp="1" noChangeArrowheads="1"/>
          </p:cNvSpPr>
          <p:nvPr>
            <p:ph type="body" idx="1"/>
          </p:nvPr>
        </p:nvSpPr>
        <p:spPr>
          <a:xfrm>
            <a:off x="500063" y="1104900"/>
            <a:ext cx="8158162" cy="4381500"/>
          </a:xfrm>
          <a:noFill/>
          <a:ln/>
        </p:spPr>
        <p:txBody>
          <a:bodyPr/>
          <a:lstStyle/>
          <a:p>
            <a:r>
              <a:rPr lang="es-CL" dirty="0">
                <a:solidFill>
                  <a:schemeClr val="bg1"/>
                </a:solidFill>
                <a:effectLst/>
              </a:rPr>
              <a:t>El coeficiente puede tomar valores en el intervalo [–1; 1].</a:t>
            </a:r>
          </a:p>
          <a:p>
            <a:r>
              <a:rPr lang="es-CL" dirty="0">
                <a:solidFill>
                  <a:schemeClr val="bg1"/>
                </a:solidFill>
                <a:effectLst/>
              </a:rPr>
              <a:t>Los valores cerca de –1 indican una </a:t>
            </a:r>
            <a:r>
              <a:rPr lang="es-CL" u="sng" dirty="0">
                <a:solidFill>
                  <a:schemeClr val="bg1"/>
                </a:solidFill>
                <a:effectLst/>
              </a:rPr>
              <a:t>fuerte relación lineal negativa</a:t>
            </a:r>
            <a:r>
              <a:rPr lang="es-CL" dirty="0">
                <a:solidFill>
                  <a:schemeClr val="bg1"/>
                </a:solidFill>
                <a:effectLst/>
              </a:rPr>
              <a:t>.</a:t>
            </a:r>
          </a:p>
          <a:p>
            <a:r>
              <a:rPr lang="es-CL" dirty="0">
                <a:solidFill>
                  <a:schemeClr val="bg1"/>
                </a:solidFill>
                <a:effectLst/>
              </a:rPr>
              <a:t>Los valores cerca de +1 indican una </a:t>
            </a:r>
            <a:r>
              <a:rPr lang="es-CL" u="sng" dirty="0">
                <a:solidFill>
                  <a:schemeClr val="bg1"/>
                </a:solidFill>
                <a:effectLst/>
              </a:rPr>
              <a:t>fuerte relación lineal positiva</a:t>
            </a:r>
            <a:r>
              <a:rPr lang="es-CL" dirty="0">
                <a:solidFill>
                  <a:schemeClr val="bg1"/>
                </a:solidFill>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1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ChangeArrowheads="1"/>
          </p:cNvSpPr>
          <p:nvPr>
            <p:ph type="title"/>
          </p:nvPr>
        </p:nvSpPr>
        <p:spPr>
          <a:xfrm>
            <a:off x="685800" y="38100"/>
            <a:ext cx="7772400" cy="825500"/>
          </a:xfrm>
          <a:noFill/>
          <a:ln/>
        </p:spPr>
        <p:txBody>
          <a:bodyPr/>
          <a:lstStyle/>
          <a:p>
            <a:r>
              <a:rPr lang="es-CL">
                <a:solidFill>
                  <a:schemeClr val="bg1"/>
                </a:solidFill>
                <a:effectLst/>
              </a:rPr>
              <a:t>Coeficiente de Correlación</a:t>
            </a:r>
          </a:p>
        </p:txBody>
      </p:sp>
      <p:sp>
        <p:nvSpPr>
          <p:cNvPr id="134149" name="Rectangle 5"/>
          <p:cNvSpPr>
            <a:spLocks noGrp="1" noChangeArrowheads="1"/>
          </p:cNvSpPr>
          <p:nvPr>
            <p:ph type="body" idx="1"/>
          </p:nvPr>
        </p:nvSpPr>
        <p:spPr>
          <a:xfrm>
            <a:off x="500063" y="1104900"/>
            <a:ext cx="8158162" cy="4381500"/>
          </a:xfrm>
          <a:noFill/>
          <a:ln/>
        </p:spPr>
        <p:txBody>
          <a:bodyPr/>
          <a:lstStyle/>
          <a:p>
            <a:r>
              <a:rPr lang="es-CL" dirty="0">
                <a:solidFill>
                  <a:schemeClr val="bg1"/>
                </a:solidFill>
                <a:effectLst/>
              </a:rPr>
              <a:t>El coeficiente puede tomar valores en el intervalo (–1; 1).</a:t>
            </a:r>
          </a:p>
          <a:p>
            <a:r>
              <a:rPr lang="es-CL" dirty="0">
                <a:solidFill>
                  <a:schemeClr val="bg1"/>
                </a:solidFill>
                <a:effectLst/>
              </a:rPr>
              <a:t>Los valores cerca de –1 indican una </a:t>
            </a:r>
            <a:r>
              <a:rPr lang="es-CL" u="sng" dirty="0">
                <a:solidFill>
                  <a:schemeClr val="bg1"/>
                </a:solidFill>
                <a:effectLst/>
              </a:rPr>
              <a:t>fuerte relación lineal negativa</a:t>
            </a:r>
            <a:r>
              <a:rPr lang="es-CL" dirty="0">
                <a:solidFill>
                  <a:schemeClr val="bg1"/>
                </a:solidFill>
                <a:effectLst/>
              </a:rPr>
              <a:t>.</a:t>
            </a:r>
          </a:p>
          <a:p>
            <a:r>
              <a:rPr lang="es-CL" dirty="0">
                <a:solidFill>
                  <a:schemeClr val="bg1"/>
                </a:solidFill>
                <a:effectLst/>
              </a:rPr>
              <a:t>Los valores cerca de +1 indican una </a:t>
            </a:r>
            <a:r>
              <a:rPr lang="es-CL" u="sng" dirty="0">
                <a:solidFill>
                  <a:schemeClr val="bg1"/>
                </a:solidFill>
                <a:effectLst/>
              </a:rPr>
              <a:t>fuerte relación lineal positiva</a:t>
            </a:r>
            <a:r>
              <a:rPr lang="es-CL" dirty="0">
                <a:solidFill>
                  <a:schemeClr val="bg1"/>
                </a:solidFill>
                <a:effectLst/>
              </a:rPr>
              <a:t>.</a:t>
            </a:r>
          </a:p>
          <a:p>
            <a:r>
              <a:rPr lang="es-CL" dirty="0">
                <a:solidFill>
                  <a:schemeClr val="bg1"/>
                </a:solidFill>
                <a:effectLst/>
              </a:rPr>
              <a:t>Si el set de datos son una muestra, el coeficiente es </a:t>
            </a:r>
            <a:r>
              <a:rPr lang="es-CL" i="1" dirty="0" err="1">
                <a:solidFill>
                  <a:schemeClr val="bg1"/>
                </a:solidFill>
                <a:effectLst/>
                <a:latin typeface="Times New Roman" pitchFamily="18" charset="0"/>
                <a:cs typeface="Times New Roman" pitchFamily="18" charset="0"/>
              </a:rPr>
              <a:t>r</a:t>
            </a:r>
            <a:r>
              <a:rPr lang="es-CL" baseline="-25000" dirty="0" err="1">
                <a:solidFill>
                  <a:schemeClr val="bg1"/>
                </a:solidFill>
                <a:effectLst/>
              </a:rPr>
              <a:t>xy</a:t>
            </a:r>
            <a:r>
              <a:rPr lang="es-CL" dirty="0">
                <a:solidFill>
                  <a:schemeClr val="bg1"/>
                </a:solidFill>
                <a:effectLst/>
              </a:rPr>
              <a:t>.</a:t>
            </a:r>
          </a:p>
          <a:p>
            <a:endParaRPr lang="es-CL" dirty="0">
              <a:solidFill>
                <a:schemeClr val="bg1"/>
              </a:solidFill>
              <a:effectLst/>
            </a:endParaRPr>
          </a:p>
          <a:p>
            <a:endParaRPr lang="es-CL" dirty="0">
              <a:solidFill>
                <a:schemeClr val="bg1"/>
              </a:solidFill>
              <a:effectLst/>
            </a:endParaRPr>
          </a:p>
          <a:p>
            <a:endParaRPr lang="es-CL" dirty="0">
              <a:solidFill>
                <a:schemeClr val="bg1"/>
              </a:solidFill>
              <a:effectLst/>
            </a:endParaRPr>
          </a:p>
          <a:p>
            <a:r>
              <a:rPr lang="es-CL" dirty="0">
                <a:solidFill>
                  <a:schemeClr val="bg1"/>
                </a:solidFill>
                <a:effectLst/>
              </a:rPr>
              <a:t>Si el set de datos son una población, el coeficiente es </a:t>
            </a:r>
            <a:r>
              <a:rPr lang="el-GR" i="1" dirty="0">
                <a:solidFill>
                  <a:schemeClr val="bg1"/>
                </a:solidFill>
                <a:effectLst/>
                <a:latin typeface="Times New Roman" pitchFamily="18" charset="0"/>
                <a:cs typeface="Times New Roman" pitchFamily="18" charset="0"/>
              </a:rPr>
              <a:t>ρ</a:t>
            </a:r>
            <a:r>
              <a:rPr lang="es-CL" baseline="-25000" dirty="0" err="1">
                <a:solidFill>
                  <a:schemeClr val="bg1"/>
                </a:solidFill>
                <a:effectLst/>
              </a:rPr>
              <a:t>xy</a:t>
            </a:r>
            <a:r>
              <a:rPr lang="es-CL" dirty="0">
                <a:solidFill>
                  <a:schemeClr val="bg1"/>
                </a:solidFill>
                <a:effectLst/>
              </a:rPr>
              <a:t>.</a:t>
            </a:r>
          </a:p>
        </p:txBody>
      </p:sp>
      <p:graphicFrame>
        <p:nvGraphicFramePr>
          <p:cNvPr id="198673" name="Object 17"/>
          <p:cNvGraphicFramePr>
            <a:graphicFrameLocks noChangeAspect="1"/>
          </p:cNvGraphicFramePr>
          <p:nvPr/>
        </p:nvGraphicFramePr>
        <p:xfrm>
          <a:off x="3794369" y="3667027"/>
          <a:ext cx="1422400" cy="939800"/>
        </p:xfrm>
        <a:graphic>
          <a:graphicData uri="http://schemas.openxmlformats.org/presentationml/2006/ole">
            <mc:AlternateContent xmlns:mc="http://schemas.openxmlformats.org/markup-compatibility/2006">
              <mc:Choice xmlns:v="urn:schemas-microsoft-com:vml" Requires="v">
                <p:oleObj spid="_x0000_s479270" name="Ecuación" r:id="rId4" imgW="710891" imgH="469696" progId="Equation.3">
                  <p:embed/>
                </p:oleObj>
              </mc:Choice>
              <mc:Fallback>
                <p:oleObj name="Ecuación" r:id="rId4" imgW="710891" imgH="469696"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369" y="3667027"/>
                        <a:ext cx="14224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674" name="Object 18"/>
          <p:cNvGraphicFramePr>
            <a:graphicFrameLocks noChangeAspect="1"/>
          </p:cNvGraphicFramePr>
          <p:nvPr/>
        </p:nvGraphicFramePr>
        <p:xfrm>
          <a:off x="3698925" y="5500462"/>
          <a:ext cx="1651000" cy="939800"/>
        </p:xfrm>
        <a:graphic>
          <a:graphicData uri="http://schemas.openxmlformats.org/presentationml/2006/ole">
            <mc:AlternateContent xmlns:mc="http://schemas.openxmlformats.org/markup-compatibility/2006">
              <mc:Choice xmlns:v="urn:schemas-microsoft-com:vml" Requires="v">
                <p:oleObj spid="_x0000_s479271" name="Ecuación" r:id="rId6" imgW="825500" imgH="469900" progId="Equation.3">
                  <p:embed/>
                </p:oleObj>
              </mc:Choice>
              <mc:Fallback>
                <p:oleObj name="Ecuación" r:id="rId6" imgW="825500" imgH="4699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925" y="5500462"/>
                        <a:ext cx="16510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85800" y="146050"/>
            <a:ext cx="7772400" cy="814388"/>
          </a:xfrm>
          <a:noFill/>
          <a:ln/>
        </p:spPr>
        <p:txBody>
          <a:bodyPr/>
          <a:lstStyle/>
          <a:p>
            <a:r>
              <a:rPr lang="es-CL" sz="2400">
                <a:solidFill>
                  <a:schemeClr val="bg1"/>
                </a:solidFill>
                <a:effectLst/>
              </a:rPr>
              <a:t>La Media Ponderada y el Empleo de Datos Agrupados</a:t>
            </a:r>
          </a:p>
        </p:txBody>
      </p:sp>
      <p:sp>
        <p:nvSpPr>
          <p:cNvPr id="136195" name="Rectangle 3"/>
          <p:cNvSpPr>
            <a:spLocks noGrp="1" noChangeArrowheads="1"/>
          </p:cNvSpPr>
          <p:nvPr>
            <p:ph type="body" idx="1"/>
          </p:nvPr>
        </p:nvSpPr>
        <p:spPr>
          <a:xfrm>
            <a:off x="709613" y="1085850"/>
            <a:ext cx="7727950" cy="4114800"/>
          </a:xfrm>
          <a:noFill/>
          <a:ln/>
        </p:spPr>
        <p:txBody>
          <a:bodyPr/>
          <a:lstStyle/>
          <a:p>
            <a:r>
              <a:rPr lang="es-CL" dirty="0">
                <a:solidFill>
                  <a:schemeClr val="bg1"/>
                </a:solidFill>
                <a:effectLst/>
              </a:rPr>
              <a:t>Media Ponderada</a:t>
            </a:r>
          </a:p>
          <a:p>
            <a:endParaRPr lang="es-CL" dirty="0">
              <a:solidFill>
                <a:schemeClr val="bg1"/>
              </a:solidFill>
              <a:effectLst/>
            </a:endParaRPr>
          </a:p>
          <a:p>
            <a:r>
              <a:rPr lang="es-CL" dirty="0">
                <a:solidFill>
                  <a:schemeClr val="bg1"/>
                </a:solidFill>
                <a:effectLst/>
              </a:rPr>
              <a:t>Media para Datos Agrupados</a:t>
            </a:r>
          </a:p>
          <a:p>
            <a:endParaRPr lang="es-CL" dirty="0">
              <a:solidFill>
                <a:schemeClr val="bg1"/>
              </a:solidFill>
              <a:effectLst/>
            </a:endParaRPr>
          </a:p>
          <a:p>
            <a:r>
              <a:rPr lang="es-CL" dirty="0">
                <a:solidFill>
                  <a:schemeClr val="bg1"/>
                </a:solidFill>
                <a:effectLst/>
              </a:rPr>
              <a:t>Varianza para Datos Agrupados </a:t>
            </a:r>
          </a:p>
          <a:p>
            <a:endParaRPr lang="es-CL" dirty="0">
              <a:solidFill>
                <a:schemeClr val="bg1"/>
              </a:solidFill>
              <a:effectLst/>
            </a:endParaRPr>
          </a:p>
          <a:p>
            <a:r>
              <a:rPr lang="es-CL" dirty="0">
                <a:solidFill>
                  <a:schemeClr val="bg1"/>
                </a:solidFill>
                <a:effectLst/>
              </a:rPr>
              <a:t>Desviación Estándar para Datos Agrupados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101600"/>
            <a:ext cx="7772400" cy="711200"/>
          </a:xfrm>
          <a:noFill/>
          <a:ln/>
        </p:spPr>
        <p:txBody>
          <a:bodyPr/>
          <a:lstStyle/>
          <a:p>
            <a:r>
              <a:rPr lang="es-CL" dirty="0">
                <a:solidFill>
                  <a:schemeClr val="bg1"/>
                </a:solidFill>
                <a:effectLst/>
              </a:rPr>
              <a:t>Media Ponderada</a:t>
            </a:r>
          </a:p>
        </p:txBody>
      </p:sp>
      <p:sp>
        <p:nvSpPr>
          <p:cNvPr id="138243" name="Rectangle 3"/>
          <p:cNvSpPr>
            <a:spLocks noGrp="1" noChangeArrowheads="1"/>
          </p:cNvSpPr>
          <p:nvPr>
            <p:ph type="body" idx="1"/>
          </p:nvPr>
        </p:nvSpPr>
        <p:spPr>
          <a:xfrm>
            <a:off x="690563" y="1085850"/>
            <a:ext cx="7772400" cy="4381500"/>
          </a:xfrm>
          <a:noFill/>
          <a:ln/>
        </p:spPr>
        <p:txBody>
          <a:bodyPr/>
          <a:lstStyle/>
          <a:p>
            <a:pPr>
              <a:lnSpc>
                <a:spcPct val="90000"/>
              </a:lnSpc>
            </a:pPr>
            <a:r>
              <a:rPr lang="es-CL" dirty="0">
                <a:solidFill>
                  <a:schemeClr val="bg1"/>
                </a:solidFill>
                <a:effectLst/>
              </a:rPr>
              <a:t>Cuando la media es calculada dando a cada valor de los datos un peso (o ponderación) que refleja su importancia se le llama </a:t>
            </a:r>
            <a:r>
              <a:rPr lang="es-CL" u="sng" dirty="0">
                <a:solidFill>
                  <a:schemeClr val="bg1"/>
                </a:solidFill>
                <a:effectLst/>
              </a:rPr>
              <a:t>media ponderada</a:t>
            </a:r>
            <a:r>
              <a:rPr lang="es-CL" dirty="0">
                <a:solidFill>
                  <a:schemeClr val="bg1"/>
                </a:solidFill>
                <a:effectLst/>
              </a:rPr>
              <a:t>.</a:t>
            </a:r>
          </a:p>
          <a:p>
            <a:pPr>
              <a:lnSpc>
                <a:spcPct val="90000"/>
              </a:lnSpc>
            </a:pPr>
            <a:endParaRPr lang="es-CL" dirty="0">
              <a:solidFill>
                <a:schemeClr val="bg1"/>
              </a:solidFill>
              <a:effectLst/>
            </a:endParaRPr>
          </a:p>
          <a:p>
            <a:pPr>
              <a:lnSpc>
                <a:spcPct val="90000"/>
              </a:lnSpc>
            </a:pPr>
            <a:r>
              <a:rPr lang="es-CL" dirty="0">
                <a:solidFill>
                  <a:schemeClr val="bg1"/>
                </a:solidFill>
                <a:effectLst/>
              </a:rPr>
              <a:t>Por ejemplo en el calculo de la nota final de cada alumno del curso se utiliza una media ponderada, donde cada evaluación tiene un peso diferente (por ejemplo solemne un 30%, examen un 40%)</a:t>
            </a:r>
          </a:p>
          <a:p>
            <a:pPr>
              <a:lnSpc>
                <a:spcPct val="90000"/>
              </a:lnSpc>
            </a:pPr>
            <a:endParaRPr lang="es-CL" dirty="0">
              <a:solidFill>
                <a:schemeClr val="bg1"/>
              </a:solidFill>
              <a:effectLst/>
            </a:endParaRPr>
          </a:p>
          <a:p>
            <a:pPr>
              <a:lnSpc>
                <a:spcPct val="90000"/>
              </a:lnSpc>
            </a:pPr>
            <a:r>
              <a:rPr lang="es-CL" dirty="0">
                <a:solidFill>
                  <a:schemeClr val="bg1"/>
                </a:solidFill>
                <a:effectLst/>
              </a:rPr>
              <a:t>Así, cuando los datos varían en importancia, debemos escoger el peso que mejor refleja la importancia de cada valor.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title"/>
          </p:nvPr>
        </p:nvSpPr>
        <p:spPr>
          <a:xfrm>
            <a:off x="690563" y="101600"/>
            <a:ext cx="7772400" cy="700088"/>
          </a:xfrm>
          <a:noFill/>
          <a:ln/>
        </p:spPr>
        <p:txBody>
          <a:bodyPr/>
          <a:lstStyle/>
          <a:p>
            <a:r>
              <a:rPr lang="es-CL" dirty="0">
                <a:solidFill>
                  <a:schemeClr val="bg1"/>
                </a:solidFill>
                <a:effectLst/>
              </a:rPr>
              <a:t>Forma de la Distribución</a:t>
            </a:r>
          </a:p>
        </p:txBody>
      </p:sp>
      <p:sp>
        <p:nvSpPr>
          <p:cNvPr id="93188" name="Rectangle 4"/>
          <p:cNvSpPr>
            <a:spLocks noGrp="1" noChangeArrowheads="1"/>
          </p:cNvSpPr>
          <p:nvPr>
            <p:ph type="body" idx="1"/>
          </p:nvPr>
        </p:nvSpPr>
        <p:spPr>
          <a:xfrm>
            <a:off x="685800" y="1104900"/>
            <a:ext cx="7772400" cy="4895850"/>
          </a:xfrm>
          <a:noFill/>
          <a:ln/>
        </p:spPr>
        <p:txBody>
          <a:bodyPr/>
          <a:lstStyle/>
          <a:p>
            <a:r>
              <a:rPr lang="es-CL" dirty="0">
                <a:solidFill>
                  <a:schemeClr val="bg1"/>
                </a:solidFill>
                <a:effectLst/>
              </a:rPr>
              <a:t>En la lámina anterior se muestra el valor del sesgo de cada distribución. El sesgo se calcula de la siguiente forma:</a:t>
            </a:r>
          </a:p>
          <a:p>
            <a:endParaRPr lang="es-CL" dirty="0">
              <a:solidFill>
                <a:schemeClr val="bg1"/>
              </a:solidFill>
              <a:effectLst/>
            </a:endParaRPr>
          </a:p>
          <a:p>
            <a:endParaRPr lang="es-CL" dirty="0">
              <a:solidFill>
                <a:schemeClr val="bg1"/>
              </a:solidFill>
              <a:effectLst/>
            </a:endParaRPr>
          </a:p>
          <a:p>
            <a:endParaRPr lang="es-CL" dirty="0">
              <a:solidFill>
                <a:schemeClr val="bg1"/>
              </a:solidFill>
              <a:effectLst/>
            </a:endParaRPr>
          </a:p>
          <a:p>
            <a:r>
              <a:rPr lang="es-CL" dirty="0">
                <a:solidFill>
                  <a:schemeClr val="bg1"/>
                </a:solidFill>
                <a:effectLst/>
              </a:rPr>
              <a:t>En los datos sesgados a la izquierda, el sesgo es negativo; en datos sesgados a la derecha, el sesgo es positivo. Si los datos son simétricos, el sesgo es cero.</a:t>
            </a:r>
          </a:p>
        </p:txBody>
      </p:sp>
      <p:graphicFrame>
        <p:nvGraphicFramePr>
          <p:cNvPr id="405506" name="Object 2"/>
          <p:cNvGraphicFramePr>
            <a:graphicFrameLocks noChangeAspect="1"/>
          </p:cNvGraphicFramePr>
          <p:nvPr/>
        </p:nvGraphicFramePr>
        <p:xfrm>
          <a:off x="2453566" y="2187223"/>
          <a:ext cx="4371975" cy="1066800"/>
        </p:xfrm>
        <a:graphic>
          <a:graphicData uri="http://schemas.openxmlformats.org/presentationml/2006/ole">
            <mc:AlternateContent xmlns:mc="http://schemas.openxmlformats.org/markup-compatibility/2006">
              <mc:Choice xmlns:v="urn:schemas-microsoft-com:vml" Requires="v">
                <p:oleObj spid="_x0000_s405528" name="Ecuación" r:id="rId4" imgW="2184400" imgH="533400" progId="Equation.3">
                  <p:embed/>
                </p:oleObj>
              </mc:Choice>
              <mc:Fallback>
                <p:oleObj name="Ecuación" r:id="rId4" imgW="2184400" imgH="5334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3566" y="2187223"/>
                        <a:ext cx="43719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685800" y="88900"/>
            <a:ext cx="7772400" cy="723900"/>
          </a:xfrm>
          <a:noFill/>
          <a:ln/>
        </p:spPr>
        <p:txBody>
          <a:bodyPr/>
          <a:lstStyle/>
          <a:p>
            <a:r>
              <a:rPr lang="es-CL" dirty="0">
                <a:solidFill>
                  <a:schemeClr val="bg1"/>
                </a:solidFill>
                <a:effectLst/>
              </a:rPr>
              <a:t>Media Ponderada</a:t>
            </a:r>
            <a:endParaRPr lang="en-US" dirty="0"/>
          </a:p>
        </p:txBody>
      </p:sp>
      <p:sp>
        <p:nvSpPr>
          <p:cNvPr id="140292" name="Rectangle 4"/>
          <p:cNvSpPr>
            <a:spLocks noGrp="1" noChangeArrowheads="1"/>
          </p:cNvSpPr>
          <p:nvPr>
            <p:ph type="body" idx="1"/>
          </p:nvPr>
        </p:nvSpPr>
        <p:spPr>
          <a:xfrm>
            <a:off x="690563" y="1090613"/>
            <a:ext cx="7772400" cy="4381500"/>
          </a:xfrm>
          <a:noFill/>
          <a:ln/>
        </p:spPr>
        <p:txBody>
          <a:bodyPr/>
          <a:lstStyle/>
          <a:p>
            <a:r>
              <a:rPr lang="es-CL" dirty="0">
                <a:solidFill>
                  <a:schemeClr val="bg1"/>
                </a:solidFill>
                <a:effectLst/>
              </a:rPr>
              <a:t>Se calcula de la siguiente forma:</a:t>
            </a:r>
          </a:p>
          <a:p>
            <a:endParaRPr lang="es-CL" sz="1400" dirty="0">
              <a:solidFill>
                <a:schemeClr val="bg1"/>
              </a:solidFill>
              <a:effectLst/>
            </a:endParaRPr>
          </a:p>
          <a:p>
            <a:endParaRPr lang="es-CL" sz="1400" dirty="0">
              <a:solidFill>
                <a:schemeClr val="bg1"/>
              </a:solidFill>
              <a:effectLst/>
            </a:endParaRPr>
          </a:p>
          <a:p>
            <a:endParaRPr lang="es-CL" sz="1400" dirty="0">
              <a:solidFill>
                <a:schemeClr val="bg1"/>
              </a:solidFill>
              <a:effectLst/>
            </a:endParaRPr>
          </a:p>
          <a:p>
            <a:endParaRPr lang="es-CL" sz="1400" dirty="0">
              <a:solidFill>
                <a:schemeClr val="bg1"/>
              </a:solidFill>
              <a:effectLst/>
            </a:endParaRPr>
          </a:p>
          <a:p>
            <a:endParaRPr lang="es-CL" sz="1400" dirty="0">
              <a:solidFill>
                <a:schemeClr val="bg1"/>
              </a:solidFill>
              <a:effectLst/>
            </a:endParaRPr>
          </a:p>
          <a:p>
            <a:endParaRPr lang="es-CL" sz="1400" dirty="0">
              <a:solidFill>
                <a:schemeClr val="bg1"/>
              </a:solidFill>
              <a:effectLst/>
            </a:endParaRPr>
          </a:p>
          <a:p>
            <a:endParaRPr lang="es-CL" sz="1400" dirty="0">
              <a:solidFill>
                <a:schemeClr val="bg1"/>
              </a:solidFill>
              <a:effectLst/>
            </a:endParaRPr>
          </a:p>
          <a:p>
            <a:pPr lvl="1"/>
            <a:r>
              <a:rPr lang="es-CL" dirty="0">
                <a:solidFill>
                  <a:schemeClr val="bg1"/>
                </a:solidFill>
                <a:effectLst/>
              </a:rPr>
              <a:t>donde:</a:t>
            </a:r>
          </a:p>
          <a:p>
            <a:pPr>
              <a:buFont typeface="Monotype Sorts" pitchFamily="2" charset="2"/>
              <a:buNone/>
            </a:pPr>
            <a:r>
              <a:rPr lang="es-CL" dirty="0">
                <a:solidFill>
                  <a:schemeClr val="bg1"/>
                </a:solidFill>
                <a:effectLst/>
              </a:rPr>
              <a:t>			     </a:t>
            </a:r>
            <a:r>
              <a:rPr lang="es-CL" i="1" dirty="0">
                <a:solidFill>
                  <a:schemeClr val="bg1"/>
                </a:solidFill>
                <a:effectLst/>
              </a:rPr>
              <a:t>x</a:t>
            </a:r>
            <a:r>
              <a:rPr lang="es-CL" i="1" baseline="-25000" dirty="0">
                <a:solidFill>
                  <a:schemeClr val="bg1"/>
                </a:solidFill>
                <a:effectLst/>
              </a:rPr>
              <a:t>i</a:t>
            </a:r>
            <a:r>
              <a:rPr lang="es-CL" i="1" dirty="0">
                <a:solidFill>
                  <a:schemeClr val="bg1"/>
                </a:solidFill>
                <a:effectLst/>
              </a:rPr>
              <a:t> </a:t>
            </a:r>
            <a:r>
              <a:rPr lang="es-CL" dirty="0">
                <a:solidFill>
                  <a:schemeClr val="bg1"/>
                </a:solidFill>
                <a:effectLst/>
              </a:rPr>
              <a:t>= valor de la observación </a:t>
            </a:r>
            <a:r>
              <a:rPr lang="es-CL" i="1" dirty="0">
                <a:solidFill>
                  <a:schemeClr val="bg1"/>
                </a:solidFill>
                <a:effectLst/>
              </a:rPr>
              <a:t>i</a:t>
            </a:r>
          </a:p>
          <a:p>
            <a:pPr>
              <a:buFont typeface="Monotype Sorts" pitchFamily="2" charset="2"/>
              <a:buNone/>
            </a:pPr>
            <a:r>
              <a:rPr lang="es-CL" dirty="0">
                <a:solidFill>
                  <a:schemeClr val="bg1"/>
                </a:solidFill>
                <a:effectLst/>
              </a:rPr>
              <a:t>			    </a:t>
            </a:r>
            <a:r>
              <a:rPr lang="es-CL" i="1" dirty="0" err="1">
                <a:solidFill>
                  <a:schemeClr val="bg1"/>
                </a:solidFill>
                <a:effectLst/>
              </a:rPr>
              <a:t>w</a:t>
            </a:r>
            <a:r>
              <a:rPr lang="es-CL" i="1" baseline="-25000" dirty="0" err="1">
                <a:solidFill>
                  <a:schemeClr val="bg1"/>
                </a:solidFill>
                <a:effectLst/>
              </a:rPr>
              <a:t>i</a:t>
            </a:r>
            <a:r>
              <a:rPr lang="es-CL" i="1" baseline="-25000" dirty="0">
                <a:solidFill>
                  <a:schemeClr val="bg1"/>
                </a:solidFill>
                <a:effectLst/>
              </a:rPr>
              <a:t>  </a:t>
            </a:r>
            <a:r>
              <a:rPr lang="es-CL" dirty="0">
                <a:solidFill>
                  <a:schemeClr val="bg1"/>
                </a:solidFill>
                <a:effectLst/>
              </a:rPr>
              <a:t>= peso de la observación </a:t>
            </a:r>
            <a:r>
              <a:rPr lang="es-CL" i="1" dirty="0">
                <a:solidFill>
                  <a:schemeClr val="bg1"/>
                </a:solidFill>
                <a:effectLst/>
              </a:rPr>
              <a:t>i</a:t>
            </a:r>
          </a:p>
          <a:p>
            <a:pPr>
              <a:buFont typeface="Monotype Sorts" pitchFamily="2" charset="2"/>
              <a:buNone/>
            </a:pPr>
            <a:r>
              <a:rPr lang="en-US" dirty="0"/>
              <a:t>			</a:t>
            </a:r>
          </a:p>
        </p:txBody>
      </p:sp>
      <p:graphicFrame>
        <p:nvGraphicFramePr>
          <p:cNvPr id="461825" name="Object 1"/>
          <p:cNvGraphicFramePr>
            <a:graphicFrameLocks noChangeAspect="1"/>
          </p:cNvGraphicFramePr>
          <p:nvPr/>
        </p:nvGraphicFramePr>
        <p:xfrm>
          <a:off x="3862705" y="1526613"/>
          <a:ext cx="1651000" cy="1676400"/>
        </p:xfrm>
        <a:graphic>
          <a:graphicData uri="http://schemas.openxmlformats.org/presentationml/2006/ole">
            <mc:AlternateContent xmlns:mc="http://schemas.openxmlformats.org/markup-compatibility/2006">
              <mc:Choice xmlns:v="urn:schemas-microsoft-com:vml" Requires="v">
                <p:oleObj spid="_x0000_s461843" name="Ecuación" r:id="rId4" imgW="825500" imgH="838200" progId="Equation.3">
                  <p:embed/>
                </p:oleObj>
              </mc:Choice>
              <mc:Fallback>
                <p:oleObj name="Ecuación" r:id="rId4" imgW="825500" imgH="8382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705" y="1526613"/>
                        <a:ext cx="16510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Datos Agrupados</a:t>
            </a:r>
          </a:p>
        </p:txBody>
      </p:sp>
      <p:sp>
        <p:nvSpPr>
          <p:cNvPr id="142339" name="Rectangle 3"/>
          <p:cNvSpPr>
            <a:spLocks noGrp="1" noChangeArrowheads="1"/>
          </p:cNvSpPr>
          <p:nvPr>
            <p:ph type="body" idx="1"/>
          </p:nvPr>
        </p:nvSpPr>
        <p:spPr>
          <a:xfrm>
            <a:off x="685800" y="1085850"/>
            <a:ext cx="7772400" cy="4643438"/>
          </a:xfrm>
          <a:noFill/>
          <a:ln/>
        </p:spPr>
        <p:txBody>
          <a:bodyPr/>
          <a:lstStyle/>
          <a:p>
            <a:r>
              <a:rPr lang="es-CL" dirty="0">
                <a:solidFill>
                  <a:schemeClr val="bg1"/>
                </a:solidFill>
                <a:effectLst/>
              </a:rPr>
              <a:t>El calculo de media ponderada puede ser utilizado para obtener aproximaciones  para la media, varianza y desviación estándar para los datos agrupados.</a:t>
            </a:r>
          </a:p>
          <a:p>
            <a:endParaRPr lang="es-CL" dirty="0">
              <a:solidFill>
                <a:schemeClr val="bg1"/>
              </a:solidFill>
              <a:effectLst/>
            </a:endParaRPr>
          </a:p>
          <a:p>
            <a:r>
              <a:rPr lang="es-CL">
                <a:solidFill>
                  <a:schemeClr val="bg1"/>
                </a:solidFill>
                <a:effectLst/>
              </a:rPr>
              <a:t>Para calcular la media usando datos agrupados, consideremos el punto medio de cada clase como representativo de los elementos de esa clase.</a:t>
            </a:r>
          </a:p>
          <a:p>
            <a:pPr lvl="1"/>
            <a:r>
              <a:rPr lang="es-CL">
                <a:solidFill>
                  <a:schemeClr val="bg1"/>
                </a:solidFill>
                <a:effectLst/>
              </a:rPr>
              <a:t>Si </a:t>
            </a:r>
            <a:r>
              <a:rPr lang="es-CL" i="1">
                <a:solidFill>
                  <a:schemeClr val="bg1"/>
                </a:solidFill>
                <a:effectLst/>
                <a:latin typeface="Times New Roman" pitchFamily="18" charset="0"/>
                <a:cs typeface="Times New Roman" pitchFamily="18" charset="0"/>
              </a:rPr>
              <a:t>M</a:t>
            </a:r>
            <a:r>
              <a:rPr lang="es-CL" i="1" baseline="-25000">
                <a:solidFill>
                  <a:schemeClr val="bg1"/>
                </a:solidFill>
                <a:effectLst/>
                <a:latin typeface="Times New Roman" pitchFamily="18" charset="0"/>
                <a:cs typeface="Times New Roman" pitchFamily="18" charset="0"/>
              </a:rPr>
              <a:t>i</a:t>
            </a:r>
            <a:r>
              <a:rPr lang="es-CL">
                <a:solidFill>
                  <a:schemeClr val="bg1"/>
                </a:solidFill>
                <a:effectLst/>
              </a:rPr>
              <a:t> denota el punto medio de la clase </a:t>
            </a:r>
            <a:r>
              <a:rPr lang="es-CL" i="1">
                <a:solidFill>
                  <a:schemeClr val="bg1"/>
                </a:solidFill>
                <a:effectLst/>
                <a:latin typeface="Times New Roman" pitchFamily="18" charset="0"/>
                <a:cs typeface="Times New Roman" pitchFamily="18" charset="0"/>
              </a:rPr>
              <a:t>i</a:t>
            </a:r>
            <a:r>
              <a:rPr lang="es-CL">
                <a:solidFill>
                  <a:schemeClr val="bg1"/>
                </a:solidFill>
                <a:effectLst/>
              </a:rPr>
              <a:t> y </a:t>
            </a:r>
            <a:r>
              <a:rPr lang="es-CL" i="1">
                <a:solidFill>
                  <a:schemeClr val="bg1"/>
                </a:solidFill>
                <a:effectLst/>
              </a:rPr>
              <a:t>f</a:t>
            </a:r>
            <a:r>
              <a:rPr lang="es-CL" i="1" baseline="-25000">
                <a:solidFill>
                  <a:schemeClr val="bg1"/>
                </a:solidFill>
                <a:effectLst/>
              </a:rPr>
              <a:t>i</a:t>
            </a:r>
            <a:r>
              <a:rPr lang="es-CL">
                <a:solidFill>
                  <a:schemeClr val="bg1"/>
                </a:solidFill>
                <a:effectLst/>
              </a:rPr>
              <a:t> denota la frecuencia de la clase </a:t>
            </a:r>
            <a:r>
              <a:rPr lang="es-CL" i="1">
                <a:solidFill>
                  <a:schemeClr val="bg1"/>
                </a:solidFill>
                <a:effectLst/>
                <a:latin typeface="Times New Roman" pitchFamily="18" charset="0"/>
                <a:cs typeface="Times New Roman" pitchFamily="18" charset="0"/>
              </a:rPr>
              <a:t>i</a:t>
            </a:r>
            <a:r>
              <a:rPr lang="es-CL">
                <a:solidFill>
                  <a:schemeClr val="bg1"/>
                </a:solidFill>
                <a:effectLst/>
              </a:rPr>
              <a:t>. Entonces la fórmula para la media ponderada se usa con los valores de los datos denotados por </a:t>
            </a:r>
            <a:r>
              <a:rPr lang="es-CL" i="1">
                <a:solidFill>
                  <a:schemeClr val="bg1"/>
                </a:solidFill>
                <a:effectLst/>
                <a:latin typeface="Times New Roman" pitchFamily="18" charset="0"/>
                <a:cs typeface="Times New Roman" pitchFamily="18" charset="0"/>
              </a:rPr>
              <a:t>M</a:t>
            </a:r>
            <a:r>
              <a:rPr lang="es-CL" i="1" baseline="-25000">
                <a:solidFill>
                  <a:schemeClr val="bg1"/>
                </a:solidFill>
                <a:effectLst/>
                <a:latin typeface="Times New Roman" pitchFamily="18" charset="0"/>
                <a:cs typeface="Times New Roman" pitchFamily="18" charset="0"/>
              </a:rPr>
              <a:t>i</a:t>
            </a:r>
            <a:r>
              <a:rPr lang="es-CL">
                <a:solidFill>
                  <a:schemeClr val="bg1"/>
                </a:solidFill>
                <a:effectLst/>
              </a:rPr>
              <a:t> y los pesos dados por las frecuencias </a:t>
            </a:r>
            <a:r>
              <a:rPr lang="es-CL" i="1">
                <a:solidFill>
                  <a:schemeClr val="bg1"/>
                </a:solidFill>
                <a:effectLst/>
              </a:rPr>
              <a:t>f</a:t>
            </a:r>
            <a:r>
              <a:rPr lang="es-CL" i="1" baseline="-25000">
                <a:solidFill>
                  <a:schemeClr val="bg1"/>
                </a:solidFill>
                <a:effectLst/>
                <a:latin typeface="Times New Roman" pitchFamily="18" charset="0"/>
                <a:cs typeface="Times New Roman" pitchFamily="18" charset="0"/>
              </a:rPr>
              <a:t>i</a:t>
            </a:r>
            <a:r>
              <a:rPr lang="es-CL">
                <a:solidFill>
                  <a:schemeClr val="bg1"/>
                </a:solidFill>
                <a:effectLst/>
              </a:rPr>
              <a:t>. En este caso, el denominador de la ecuación es la suma de las frecuencias, que es el tamaño de la muestra </a:t>
            </a:r>
            <a:r>
              <a:rPr lang="es-CL" i="1">
                <a:solidFill>
                  <a:schemeClr val="bg1"/>
                </a:solidFill>
                <a:effectLst/>
                <a:latin typeface="Times New Roman" pitchFamily="18" charset="0"/>
                <a:cs typeface="Times New Roman" pitchFamily="18" charset="0"/>
              </a:rPr>
              <a:t>n</a:t>
            </a:r>
            <a:r>
              <a:rPr lang="es-CL">
                <a:solidFill>
                  <a:schemeClr val="bg1"/>
                </a:solidFill>
                <a:effectLst/>
              </a:rPr>
              <a:t>.</a:t>
            </a:r>
            <a:endParaRPr lang="es-CL" dirty="0">
              <a:solidFill>
                <a:schemeClr val="bg1"/>
              </a:solidFill>
              <a:effectLst/>
            </a:endParaRPr>
          </a:p>
          <a:p>
            <a:endParaRPr lang="es-CL">
              <a:solidFill>
                <a:schemeClr val="bg1"/>
              </a:solidFill>
              <a:effectLst/>
            </a:endParaRPr>
          </a:p>
          <a:p>
            <a:endParaRPr lang="es-CL">
              <a:solidFill>
                <a:schemeClr val="bg1"/>
              </a:solidFill>
              <a:effectLst/>
            </a:endParaRPr>
          </a:p>
          <a:p>
            <a:endParaRPr lang="es-CL" dirty="0">
              <a:solidFill>
                <a:schemeClr val="bg1"/>
              </a:solidFill>
              <a:effectLst/>
            </a:endParaRPr>
          </a:p>
          <a:p>
            <a:r>
              <a:rPr lang="es-CL" dirty="0" err="1">
                <a:solidFill>
                  <a:schemeClr val="bg1"/>
                </a:solidFill>
                <a:effectLst/>
              </a:rPr>
              <a:t>To</a:t>
            </a:r>
            <a:r>
              <a:rPr lang="es-CL" dirty="0">
                <a:solidFill>
                  <a:schemeClr val="bg1"/>
                </a:solidFill>
                <a:effectLst/>
              </a:rPr>
              <a:t> compute </a:t>
            </a:r>
            <a:r>
              <a:rPr lang="es-CL" dirty="0" err="1">
                <a:solidFill>
                  <a:schemeClr val="bg1"/>
                </a:solidFill>
                <a:effectLst/>
              </a:rPr>
              <a:t>the</a:t>
            </a:r>
            <a:r>
              <a:rPr lang="es-CL" dirty="0">
                <a:solidFill>
                  <a:schemeClr val="bg1"/>
                </a:solidFill>
                <a:effectLst/>
              </a:rPr>
              <a:t> </a:t>
            </a:r>
            <a:r>
              <a:rPr lang="es-CL" dirty="0" err="1">
                <a:solidFill>
                  <a:schemeClr val="bg1"/>
                </a:solidFill>
                <a:effectLst/>
              </a:rPr>
              <a:t>weighted</a:t>
            </a:r>
            <a:r>
              <a:rPr lang="es-CL" dirty="0">
                <a:solidFill>
                  <a:schemeClr val="bg1"/>
                </a:solidFill>
                <a:effectLst/>
              </a:rPr>
              <a:t> mean, </a:t>
            </a:r>
            <a:r>
              <a:rPr lang="es-CL" dirty="0" err="1">
                <a:solidFill>
                  <a:schemeClr val="bg1"/>
                </a:solidFill>
                <a:effectLst/>
              </a:rPr>
              <a:t>we</a:t>
            </a:r>
            <a:r>
              <a:rPr lang="es-CL" dirty="0">
                <a:solidFill>
                  <a:schemeClr val="bg1"/>
                </a:solidFill>
                <a:effectLst/>
              </a:rPr>
              <a:t> </a:t>
            </a:r>
            <a:r>
              <a:rPr lang="es-CL" dirty="0" err="1">
                <a:solidFill>
                  <a:schemeClr val="bg1"/>
                </a:solidFill>
                <a:effectLst/>
              </a:rPr>
              <a:t>treat</a:t>
            </a:r>
            <a:r>
              <a:rPr lang="es-CL" dirty="0">
                <a:solidFill>
                  <a:schemeClr val="bg1"/>
                </a:solidFill>
                <a:effectLst/>
              </a:rPr>
              <a:t> </a:t>
            </a:r>
            <a:r>
              <a:rPr lang="es-CL" dirty="0" err="1">
                <a:solidFill>
                  <a:schemeClr val="bg1"/>
                </a:solidFill>
                <a:effectLst/>
              </a:rPr>
              <a:t>the</a:t>
            </a:r>
            <a:r>
              <a:rPr lang="es-CL" dirty="0">
                <a:solidFill>
                  <a:schemeClr val="bg1"/>
                </a:solidFill>
                <a:effectLst/>
              </a:rPr>
              <a:t> </a:t>
            </a:r>
            <a:r>
              <a:rPr lang="es-CL" u="sng" dirty="0" err="1">
                <a:solidFill>
                  <a:schemeClr val="bg1"/>
                </a:solidFill>
                <a:effectLst/>
              </a:rPr>
              <a:t>midpoint</a:t>
            </a:r>
            <a:r>
              <a:rPr lang="es-CL" u="sng" dirty="0">
                <a:solidFill>
                  <a:schemeClr val="bg1"/>
                </a:solidFill>
                <a:effectLst/>
              </a:rPr>
              <a:t> of </a:t>
            </a:r>
            <a:r>
              <a:rPr lang="es-CL" u="sng" dirty="0" err="1">
                <a:solidFill>
                  <a:schemeClr val="bg1"/>
                </a:solidFill>
                <a:effectLst/>
              </a:rPr>
              <a:t>each</a:t>
            </a:r>
            <a:r>
              <a:rPr lang="es-CL" u="sng" dirty="0">
                <a:solidFill>
                  <a:schemeClr val="bg1"/>
                </a:solidFill>
                <a:effectLst/>
              </a:rPr>
              <a:t> </a:t>
            </a:r>
            <a:r>
              <a:rPr lang="es-CL" u="sng" dirty="0" err="1">
                <a:solidFill>
                  <a:schemeClr val="bg1"/>
                </a:solidFill>
                <a:effectLst/>
              </a:rPr>
              <a:t>class</a:t>
            </a:r>
            <a:r>
              <a:rPr lang="es-CL" dirty="0">
                <a:solidFill>
                  <a:schemeClr val="bg1"/>
                </a:solidFill>
                <a:effectLst/>
              </a:rPr>
              <a:t> as </a:t>
            </a:r>
            <a:r>
              <a:rPr lang="es-CL" dirty="0" err="1">
                <a:solidFill>
                  <a:schemeClr val="bg1"/>
                </a:solidFill>
                <a:effectLst/>
              </a:rPr>
              <a:t>though</a:t>
            </a:r>
            <a:r>
              <a:rPr lang="es-CL" dirty="0">
                <a:solidFill>
                  <a:schemeClr val="bg1"/>
                </a:solidFill>
                <a:effectLst/>
              </a:rPr>
              <a:t> </a:t>
            </a:r>
            <a:r>
              <a:rPr lang="es-CL" dirty="0" err="1">
                <a:solidFill>
                  <a:schemeClr val="bg1"/>
                </a:solidFill>
                <a:effectLst/>
              </a:rPr>
              <a:t>it</a:t>
            </a:r>
            <a:r>
              <a:rPr lang="es-CL" dirty="0">
                <a:solidFill>
                  <a:schemeClr val="bg1"/>
                </a:solidFill>
                <a:effectLst/>
              </a:rPr>
              <a:t> </a:t>
            </a:r>
            <a:r>
              <a:rPr lang="es-CL" dirty="0" err="1">
                <a:solidFill>
                  <a:schemeClr val="bg1"/>
                </a:solidFill>
                <a:effectLst/>
              </a:rPr>
              <a:t>were</a:t>
            </a:r>
            <a:r>
              <a:rPr lang="es-CL" dirty="0">
                <a:solidFill>
                  <a:schemeClr val="bg1"/>
                </a:solidFill>
                <a:effectLst/>
              </a:rPr>
              <a:t> </a:t>
            </a:r>
            <a:r>
              <a:rPr lang="es-CL" dirty="0" err="1">
                <a:solidFill>
                  <a:schemeClr val="bg1"/>
                </a:solidFill>
                <a:effectLst/>
              </a:rPr>
              <a:t>the</a:t>
            </a:r>
            <a:r>
              <a:rPr lang="es-CL" dirty="0">
                <a:solidFill>
                  <a:schemeClr val="bg1"/>
                </a:solidFill>
                <a:effectLst/>
              </a:rPr>
              <a:t> mean of </a:t>
            </a:r>
            <a:r>
              <a:rPr lang="es-CL" dirty="0" err="1">
                <a:solidFill>
                  <a:schemeClr val="bg1"/>
                </a:solidFill>
                <a:effectLst/>
              </a:rPr>
              <a:t>all</a:t>
            </a:r>
            <a:r>
              <a:rPr lang="es-CL" dirty="0">
                <a:solidFill>
                  <a:schemeClr val="bg1"/>
                </a:solidFill>
                <a:effectLst/>
              </a:rPr>
              <a:t> </a:t>
            </a:r>
            <a:r>
              <a:rPr lang="es-CL" dirty="0" err="1">
                <a:solidFill>
                  <a:schemeClr val="bg1"/>
                </a:solidFill>
                <a:effectLst/>
              </a:rPr>
              <a:t>items</a:t>
            </a:r>
            <a:r>
              <a:rPr lang="es-CL" dirty="0">
                <a:solidFill>
                  <a:schemeClr val="bg1"/>
                </a:solidFill>
                <a:effectLst/>
              </a:rPr>
              <a:t> in </a:t>
            </a:r>
            <a:r>
              <a:rPr lang="es-CL" dirty="0" err="1">
                <a:solidFill>
                  <a:schemeClr val="bg1"/>
                </a:solidFill>
                <a:effectLst/>
              </a:rPr>
              <a:t>the</a:t>
            </a:r>
            <a:r>
              <a:rPr lang="es-CL" dirty="0">
                <a:solidFill>
                  <a:schemeClr val="bg1"/>
                </a:solidFill>
                <a:effectLst/>
              </a:rPr>
              <a:t> </a:t>
            </a:r>
            <a:r>
              <a:rPr lang="es-CL" dirty="0" err="1">
                <a:solidFill>
                  <a:schemeClr val="bg1"/>
                </a:solidFill>
                <a:effectLst/>
              </a:rPr>
              <a:t>class</a:t>
            </a:r>
            <a:r>
              <a:rPr lang="es-CL" dirty="0">
                <a:solidFill>
                  <a:schemeClr val="bg1"/>
                </a:solidFill>
                <a:effectLst/>
              </a:rPr>
              <a:t>.</a:t>
            </a:r>
          </a:p>
          <a:p>
            <a:r>
              <a:rPr lang="es-CL" dirty="0" err="1">
                <a:solidFill>
                  <a:schemeClr val="bg1"/>
                </a:solidFill>
                <a:effectLst/>
              </a:rPr>
              <a:t>We</a:t>
            </a:r>
            <a:r>
              <a:rPr lang="es-CL" dirty="0">
                <a:solidFill>
                  <a:schemeClr val="bg1"/>
                </a:solidFill>
                <a:effectLst/>
              </a:rPr>
              <a:t> compute a </a:t>
            </a:r>
            <a:r>
              <a:rPr lang="es-CL" dirty="0" err="1">
                <a:solidFill>
                  <a:schemeClr val="bg1"/>
                </a:solidFill>
                <a:effectLst/>
              </a:rPr>
              <a:t>weighted</a:t>
            </a:r>
            <a:r>
              <a:rPr lang="es-CL" dirty="0">
                <a:solidFill>
                  <a:schemeClr val="bg1"/>
                </a:solidFill>
                <a:effectLst/>
              </a:rPr>
              <a:t> mean of </a:t>
            </a:r>
            <a:r>
              <a:rPr lang="es-CL" dirty="0" err="1">
                <a:solidFill>
                  <a:schemeClr val="bg1"/>
                </a:solidFill>
                <a:effectLst/>
              </a:rPr>
              <a:t>the</a:t>
            </a:r>
            <a:r>
              <a:rPr lang="es-CL" dirty="0">
                <a:solidFill>
                  <a:schemeClr val="bg1"/>
                </a:solidFill>
                <a:effectLst/>
              </a:rPr>
              <a:t> </a:t>
            </a:r>
            <a:r>
              <a:rPr lang="es-CL" dirty="0" err="1">
                <a:solidFill>
                  <a:schemeClr val="bg1"/>
                </a:solidFill>
                <a:effectLst/>
              </a:rPr>
              <a:t>class</a:t>
            </a:r>
            <a:r>
              <a:rPr lang="es-CL" dirty="0">
                <a:solidFill>
                  <a:schemeClr val="bg1"/>
                </a:solidFill>
                <a:effectLst/>
              </a:rPr>
              <a:t> </a:t>
            </a:r>
            <a:r>
              <a:rPr lang="es-CL" dirty="0" err="1">
                <a:solidFill>
                  <a:schemeClr val="bg1"/>
                </a:solidFill>
                <a:effectLst/>
              </a:rPr>
              <a:t>midpoints</a:t>
            </a:r>
            <a:r>
              <a:rPr lang="es-CL" dirty="0">
                <a:solidFill>
                  <a:schemeClr val="bg1"/>
                </a:solidFill>
                <a:effectLst/>
              </a:rPr>
              <a:t> </a:t>
            </a:r>
            <a:r>
              <a:rPr lang="es-CL" dirty="0" err="1">
                <a:solidFill>
                  <a:schemeClr val="bg1"/>
                </a:solidFill>
                <a:effectLst/>
              </a:rPr>
              <a:t>using</a:t>
            </a:r>
            <a:r>
              <a:rPr lang="es-CL" dirty="0">
                <a:solidFill>
                  <a:schemeClr val="bg1"/>
                </a:solidFill>
                <a:effectLst/>
              </a:rPr>
              <a:t> </a:t>
            </a:r>
            <a:r>
              <a:rPr lang="es-CL" dirty="0" err="1">
                <a:solidFill>
                  <a:schemeClr val="bg1"/>
                </a:solidFill>
                <a:effectLst/>
              </a:rPr>
              <a:t>the</a:t>
            </a:r>
            <a:r>
              <a:rPr lang="es-CL" dirty="0">
                <a:solidFill>
                  <a:schemeClr val="bg1"/>
                </a:solidFill>
                <a:effectLst/>
              </a:rPr>
              <a:t> </a:t>
            </a:r>
            <a:r>
              <a:rPr lang="es-CL" u="sng" dirty="0" err="1">
                <a:solidFill>
                  <a:schemeClr val="bg1"/>
                </a:solidFill>
                <a:effectLst/>
              </a:rPr>
              <a:t>class</a:t>
            </a:r>
            <a:r>
              <a:rPr lang="es-CL" u="sng" dirty="0">
                <a:solidFill>
                  <a:schemeClr val="bg1"/>
                </a:solidFill>
                <a:effectLst/>
              </a:rPr>
              <a:t> </a:t>
            </a:r>
            <a:r>
              <a:rPr lang="es-CL" u="sng" dirty="0" err="1">
                <a:solidFill>
                  <a:schemeClr val="bg1"/>
                </a:solidFill>
                <a:effectLst/>
              </a:rPr>
              <a:t>frequencies</a:t>
            </a:r>
            <a:r>
              <a:rPr lang="es-CL" dirty="0">
                <a:solidFill>
                  <a:schemeClr val="bg1"/>
                </a:solidFill>
                <a:effectLst/>
              </a:rPr>
              <a:t> as </a:t>
            </a:r>
            <a:r>
              <a:rPr lang="es-CL" dirty="0" err="1">
                <a:solidFill>
                  <a:schemeClr val="bg1"/>
                </a:solidFill>
                <a:effectLst/>
              </a:rPr>
              <a:t>weights</a:t>
            </a:r>
            <a:r>
              <a:rPr lang="es-CL" dirty="0">
                <a:solidFill>
                  <a:schemeClr val="bg1"/>
                </a:solidFill>
                <a:effectLst/>
              </a:rPr>
              <a:t>.</a:t>
            </a:r>
          </a:p>
          <a:p>
            <a:r>
              <a:rPr lang="es-CL" dirty="0" err="1">
                <a:solidFill>
                  <a:schemeClr val="bg1"/>
                </a:solidFill>
                <a:effectLst/>
              </a:rPr>
              <a:t>Similarly</a:t>
            </a:r>
            <a:r>
              <a:rPr lang="es-CL" dirty="0">
                <a:solidFill>
                  <a:schemeClr val="bg1"/>
                </a:solidFill>
                <a:effectLst/>
              </a:rPr>
              <a:t>, in </a:t>
            </a:r>
            <a:r>
              <a:rPr lang="es-CL" dirty="0" err="1">
                <a:solidFill>
                  <a:schemeClr val="bg1"/>
                </a:solidFill>
                <a:effectLst/>
              </a:rPr>
              <a:t>computing</a:t>
            </a:r>
            <a:r>
              <a:rPr lang="es-CL" dirty="0">
                <a:solidFill>
                  <a:schemeClr val="bg1"/>
                </a:solidFill>
                <a:effectLst/>
              </a:rPr>
              <a:t> </a:t>
            </a:r>
            <a:r>
              <a:rPr lang="es-CL" dirty="0" err="1">
                <a:solidFill>
                  <a:schemeClr val="bg1"/>
                </a:solidFill>
                <a:effectLst/>
              </a:rPr>
              <a:t>the</a:t>
            </a:r>
            <a:r>
              <a:rPr lang="es-CL" dirty="0">
                <a:solidFill>
                  <a:schemeClr val="bg1"/>
                </a:solidFill>
                <a:effectLst/>
              </a:rPr>
              <a:t> </a:t>
            </a:r>
            <a:r>
              <a:rPr lang="es-CL" dirty="0" err="1">
                <a:solidFill>
                  <a:schemeClr val="bg1"/>
                </a:solidFill>
                <a:effectLst/>
              </a:rPr>
              <a:t>variance</a:t>
            </a:r>
            <a:r>
              <a:rPr lang="es-CL" dirty="0">
                <a:solidFill>
                  <a:schemeClr val="bg1"/>
                </a:solidFill>
                <a:effectLst/>
              </a:rPr>
              <a:t> and </a:t>
            </a:r>
            <a:r>
              <a:rPr lang="es-CL" dirty="0" err="1">
                <a:solidFill>
                  <a:schemeClr val="bg1"/>
                </a:solidFill>
                <a:effectLst/>
              </a:rPr>
              <a:t>standard</a:t>
            </a:r>
            <a:r>
              <a:rPr lang="es-CL" dirty="0">
                <a:solidFill>
                  <a:schemeClr val="bg1"/>
                </a:solidFill>
                <a:effectLst/>
              </a:rPr>
              <a:t> </a:t>
            </a:r>
            <a:r>
              <a:rPr lang="es-CL" dirty="0" err="1">
                <a:solidFill>
                  <a:schemeClr val="bg1"/>
                </a:solidFill>
                <a:effectLst/>
              </a:rPr>
              <a:t>deviation</a:t>
            </a:r>
            <a:r>
              <a:rPr lang="es-CL" dirty="0">
                <a:solidFill>
                  <a:schemeClr val="bg1"/>
                </a:solidFill>
                <a:effectLst/>
              </a:rPr>
              <a:t>, </a:t>
            </a:r>
            <a:r>
              <a:rPr lang="es-CL" dirty="0" err="1">
                <a:solidFill>
                  <a:schemeClr val="bg1"/>
                </a:solidFill>
                <a:effectLst/>
              </a:rPr>
              <a:t>the</a:t>
            </a:r>
            <a:r>
              <a:rPr lang="es-CL" dirty="0">
                <a:solidFill>
                  <a:schemeClr val="bg1"/>
                </a:solidFill>
                <a:effectLst/>
              </a:rPr>
              <a:t> </a:t>
            </a:r>
            <a:r>
              <a:rPr lang="es-CL" dirty="0" err="1">
                <a:solidFill>
                  <a:schemeClr val="bg1"/>
                </a:solidFill>
                <a:effectLst/>
              </a:rPr>
              <a:t>class</a:t>
            </a:r>
            <a:r>
              <a:rPr lang="es-CL" dirty="0">
                <a:solidFill>
                  <a:schemeClr val="bg1"/>
                </a:solidFill>
                <a:effectLst/>
              </a:rPr>
              <a:t> </a:t>
            </a:r>
            <a:r>
              <a:rPr lang="es-CL" dirty="0" err="1">
                <a:solidFill>
                  <a:schemeClr val="bg1"/>
                </a:solidFill>
                <a:effectLst/>
              </a:rPr>
              <a:t>frequencies</a:t>
            </a:r>
            <a:r>
              <a:rPr lang="es-CL" dirty="0">
                <a:solidFill>
                  <a:schemeClr val="bg1"/>
                </a:solidFill>
                <a:effectLst/>
              </a:rPr>
              <a:t> are </a:t>
            </a:r>
            <a:r>
              <a:rPr lang="es-CL" dirty="0" err="1">
                <a:solidFill>
                  <a:schemeClr val="bg1"/>
                </a:solidFill>
                <a:effectLst/>
              </a:rPr>
              <a:t>used</a:t>
            </a:r>
            <a:r>
              <a:rPr lang="es-CL" dirty="0">
                <a:solidFill>
                  <a:schemeClr val="bg1"/>
                </a:solidFill>
                <a:effectLst/>
              </a:rPr>
              <a:t> as </a:t>
            </a:r>
            <a:r>
              <a:rPr lang="es-CL" dirty="0" err="1">
                <a:solidFill>
                  <a:schemeClr val="bg1"/>
                </a:solidFill>
                <a:effectLst/>
              </a:rPr>
              <a:t>weights</a:t>
            </a:r>
            <a:r>
              <a:rPr lang="es-CL" dirty="0">
                <a:solidFill>
                  <a:schemeClr val="bg1"/>
                </a:solidFill>
                <a:effectLst/>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p:txBody>
          <a:bodyPr/>
          <a:lstStyle/>
          <a:p>
            <a:r>
              <a:rPr lang="es-CL" dirty="0">
                <a:solidFill>
                  <a:schemeClr val="bg1"/>
                </a:solidFill>
                <a:effectLst/>
              </a:rPr>
              <a:t>Datos de una muestra:</a:t>
            </a:r>
          </a:p>
          <a:p>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r>
              <a:rPr lang="es-CL" dirty="0">
                <a:solidFill>
                  <a:schemeClr val="bg1"/>
                </a:solidFill>
                <a:effectLst/>
              </a:rPr>
              <a:t>Datos de una Población:</a:t>
            </a:r>
          </a:p>
          <a:p>
            <a:endParaRPr lang="es-CL" dirty="0">
              <a:solidFill>
                <a:schemeClr val="bg1"/>
              </a:solidFill>
              <a:effectLst/>
            </a:endParaRPr>
          </a:p>
          <a:p>
            <a:endParaRPr lang="es-CL" dirty="0">
              <a:solidFill>
                <a:schemeClr val="bg1"/>
              </a:solidFill>
              <a:effectLst/>
            </a:endParaRPr>
          </a:p>
          <a:p>
            <a:endParaRPr lang="es-CL" dirty="0">
              <a:solidFill>
                <a:schemeClr val="bg1"/>
              </a:solidFill>
              <a:effectLst/>
            </a:endParaRPr>
          </a:p>
          <a:p>
            <a:pPr>
              <a:buFont typeface="Monotype Sorts" pitchFamily="2" charset="2"/>
              <a:buNone/>
            </a:pPr>
            <a:r>
              <a:rPr lang="es-CL" sz="1000" dirty="0">
                <a:solidFill>
                  <a:schemeClr val="bg1"/>
                </a:solidFill>
                <a:effectLst/>
              </a:rPr>
              <a:t>	</a:t>
            </a:r>
          </a:p>
          <a:p>
            <a:pPr lvl="1"/>
            <a:r>
              <a:rPr lang="es-CL" dirty="0">
                <a:solidFill>
                  <a:schemeClr val="bg1"/>
                </a:solidFill>
                <a:effectLst/>
              </a:rPr>
              <a:t>donde:     </a:t>
            </a:r>
          </a:p>
          <a:p>
            <a:pPr>
              <a:buFont typeface="Monotype Sorts" pitchFamily="2" charset="2"/>
              <a:buNone/>
            </a:pPr>
            <a:r>
              <a:rPr lang="es-CL" dirty="0">
                <a:solidFill>
                  <a:schemeClr val="bg1"/>
                </a:solidFill>
                <a:effectLst/>
              </a:rPr>
              <a:t>			      </a:t>
            </a:r>
            <a:r>
              <a:rPr lang="es-CL" i="1" dirty="0">
                <a:solidFill>
                  <a:schemeClr val="bg1"/>
                </a:solidFill>
                <a:effectLst/>
              </a:rPr>
              <a:t>f</a:t>
            </a:r>
            <a:r>
              <a:rPr lang="es-CL" i="1" baseline="-25000" dirty="0">
                <a:solidFill>
                  <a:schemeClr val="bg1"/>
                </a:solidFill>
                <a:effectLst/>
              </a:rPr>
              <a:t>i   </a:t>
            </a:r>
            <a:r>
              <a:rPr lang="es-CL" dirty="0">
                <a:solidFill>
                  <a:schemeClr val="bg1"/>
                </a:solidFill>
                <a:effectLst/>
              </a:rPr>
              <a:t>=  frecuencia de la clase </a:t>
            </a:r>
            <a:r>
              <a:rPr lang="es-CL" i="1" dirty="0">
                <a:solidFill>
                  <a:schemeClr val="bg1"/>
                </a:solidFill>
                <a:effectLst/>
              </a:rPr>
              <a:t>i</a:t>
            </a:r>
            <a:endParaRPr lang="es-CL" dirty="0">
              <a:solidFill>
                <a:schemeClr val="bg1"/>
              </a:solidFill>
              <a:effectLst/>
            </a:endParaRPr>
          </a:p>
          <a:p>
            <a:pPr>
              <a:buFont typeface="Monotype Sorts" pitchFamily="2" charset="2"/>
              <a:buNone/>
            </a:pPr>
            <a:r>
              <a:rPr lang="es-CL" dirty="0">
                <a:solidFill>
                  <a:schemeClr val="bg1"/>
                </a:solidFill>
                <a:effectLst/>
              </a:rPr>
              <a:t>			    </a:t>
            </a:r>
            <a:r>
              <a:rPr lang="es-CL" i="1" dirty="0">
                <a:solidFill>
                  <a:schemeClr val="bg1"/>
                </a:solidFill>
                <a:effectLst/>
              </a:rPr>
              <a:t>M</a:t>
            </a:r>
            <a:r>
              <a:rPr lang="es-CL" i="1" baseline="-25000" dirty="0">
                <a:solidFill>
                  <a:schemeClr val="bg1"/>
                </a:solidFill>
                <a:effectLst/>
              </a:rPr>
              <a:t>i  </a:t>
            </a:r>
            <a:r>
              <a:rPr lang="es-CL" dirty="0">
                <a:solidFill>
                  <a:schemeClr val="bg1"/>
                </a:solidFill>
                <a:effectLst/>
              </a:rPr>
              <a:t>=  punto medio de la clase </a:t>
            </a:r>
            <a:r>
              <a:rPr lang="es-CL" i="1" dirty="0">
                <a:solidFill>
                  <a:schemeClr val="bg1"/>
                </a:solidFill>
                <a:effectLst/>
              </a:rPr>
              <a:t>i</a:t>
            </a:r>
          </a:p>
        </p:txBody>
      </p:sp>
      <p:sp>
        <p:nvSpPr>
          <p:cNvPr id="144389" name="Rectangle 5"/>
          <p:cNvSpPr>
            <a:spLocks noGrp="1" noChangeArrowheads="1"/>
          </p:cNvSpPr>
          <p:nvPr>
            <p:ph type="title"/>
          </p:nvPr>
        </p:nvSpPr>
        <p:spPr>
          <a:xfrm>
            <a:off x="685800" y="50800"/>
            <a:ext cx="7772400" cy="800100"/>
          </a:xfrm>
        </p:spPr>
        <p:txBody>
          <a:bodyPr/>
          <a:lstStyle/>
          <a:p>
            <a:r>
              <a:rPr lang="es-CL" dirty="0">
                <a:solidFill>
                  <a:schemeClr val="bg1"/>
                </a:solidFill>
                <a:effectLst/>
              </a:rPr>
              <a:t>Media para Datos Agrupados</a:t>
            </a:r>
          </a:p>
        </p:txBody>
      </p:sp>
      <p:graphicFrame>
        <p:nvGraphicFramePr>
          <p:cNvPr id="199692" name="Object 12"/>
          <p:cNvGraphicFramePr>
            <a:graphicFrameLocks noChangeAspect="1"/>
          </p:cNvGraphicFramePr>
          <p:nvPr/>
        </p:nvGraphicFramePr>
        <p:xfrm>
          <a:off x="3755341" y="1555140"/>
          <a:ext cx="1752600" cy="1676400"/>
        </p:xfrm>
        <a:graphic>
          <a:graphicData uri="http://schemas.openxmlformats.org/presentationml/2006/ole">
            <mc:AlternateContent xmlns:mc="http://schemas.openxmlformats.org/markup-compatibility/2006">
              <mc:Choice xmlns:v="urn:schemas-microsoft-com:vml" Requires="v">
                <p:oleObj spid="_x0000_s513062" name="Ecuación" r:id="rId4" imgW="876300" imgH="838200" progId="Equation.3">
                  <p:embed/>
                </p:oleObj>
              </mc:Choice>
              <mc:Fallback>
                <p:oleObj name="Ecuación" r:id="rId4" imgW="876300" imgH="8382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5341" y="1555140"/>
                        <a:ext cx="17526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93" name="Object 13"/>
          <p:cNvGraphicFramePr>
            <a:graphicFrameLocks noChangeAspect="1"/>
          </p:cNvGraphicFramePr>
          <p:nvPr/>
        </p:nvGraphicFramePr>
        <p:xfrm>
          <a:off x="3706251" y="3786283"/>
          <a:ext cx="1803400" cy="1219200"/>
        </p:xfrm>
        <a:graphic>
          <a:graphicData uri="http://schemas.openxmlformats.org/presentationml/2006/ole">
            <mc:AlternateContent xmlns:mc="http://schemas.openxmlformats.org/markup-compatibility/2006">
              <mc:Choice xmlns:v="urn:schemas-microsoft-com:vml" Requires="v">
                <p:oleObj spid="_x0000_s513063" name="Ecuación" r:id="rId6" imgW="901309" imgH="609336" progId="Equation.3">
                  <p:embed/>
                </p:oleObj>
              </mc:Choice>
              <mc:Fallback>
                <p:oleObj name="Ecuación" r:id="rId6" imgW="901309" imgH="609336"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6251" y="3786283"/>
                        <a:ext cx="18034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9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5800" y="50800"/>
            <a:ext cx="7772400" cy="800100"/>
          </a:xfrm>
          <a:noFill/>
          <a:ln/>
        </p:spPr>
        <p:txBody>
          <a:bodyPr/>
          <a:lstStyle/>
          <a:p>
            <a:r>
              <a:rPr lang="es-CL">
                <a:solidFill>
                  <a:schemeClr val="bg1"/>
                </a:solidFill>
                <a:effectLst/>
              </a:rPr>
              <a:t>Ejemplo: “Departamento en Arriendo”</a:t>
            </a:r>
            <a:endParaRPr lang="es-CL"/>
          </a:p>
        </p:txBody>
      </p:sp>
      <p:sp>
        <p:nvSpPr>
          <p:cNvPr id="146435" name="Rectangle 3"/>
          <p:cNvSpPr>
            <a:spLocks noGrp="1" noChangeArrowheads="1"/>
          </p:cNvSpPr>
          <p:nvPr>
            <p:ph type="body" idx="1"/>
          </p:nvPr>
        </p:nvSpPr>
        <p:spPr>
          <a:xfrm>
            <a:off x="695325" y="1109663"/>
            <a:ext cx="7772400" cy="4381500"/>
          </a:xfrm>
          <a:noFill/>
          <a:ln/>
        </p:spPr>
        <p:txBody>
          <a:bodyPr/>
          <a:lstStyle/>
          <a:p>
            <a:r>
              <a:rPr lang="es-CL">
                <a:solidFill>
                  <a:schemeClr val="bg1"/>
                </a:solidFill>
                <a:effectLst/>
              </a:rPr>
              <a:t>A continuación se observa la muestra de los datos con los que hemos estado trabajando presentados agrupadamente como distribución de frecuencia. </a:t>
            </a:r>
          </a:p>
          <a:p>
            <a:pPr>
              <a:buFont typeface="Monotype Sorts" pitchFamily="2" charset="2"/>
              <a:buNone/>
            </a:pPr>
            <a:r>
              <a:rPr lang="es-CL"/>
              <a:t>	 			</a:t>
            </a:r>
          </a:p>
          <a:p>
            <a:pPr>
              <a:buFont typeface="Monotype Sorts" pitchFamily="2" charset="2"/>
              <a:buNone/>
            </a:pPr>
            <a:endParaRPr lang="es-CL"/>
          </a:p>
        </p:txBody>
      </p:sp>
      <p:graphicFrame>
        <p:nvGraphicFramePr>
          <p:cNvPr id="146436" name="Object 4">
            <a:hlinkClick r:id="" action="ppaction://ole?verb=0"/>
          </p:cNvPr>
          <p:cNvGraphicFramePr>
            <a:graphicFrameLocks/>
          </p:cNvGraphicFramePr>
          <p:nvPr/>
        </p:nvGraphicFramePr>
        <p:xfrm>
          <a:off x="3160713" y="2551113"/>
          <a:ext cx="3287712" cy="3705225"/>
        </p:xfrm>
        <a:graphic>
          <a:graphicData uri="http://schemas.openxmlformats.org/presentationml/2006/ole">
            <mc:AlternateContent xmlns:mc="http://schemas.openxmlformats.org/markup-compatibility/2006">
              <mc:Choice xmlns:v="urn:schemas-microsoft-com:vml" Requires="v">
                <p:oleObj spid="_x0000_s200728" name="Worksheet" r:id="rId4" imgW="1590762" imgH="1790739" progId="Excel.Sheet.8">
                  <p:embed/>
                </p:oleObj>
              </mc:Choice>
              <mc:Fallback>
                <p:oleObj name="Worksheet" r:id="rId4" imgW="1590762" imgH="1790739" progId="Excel.Sheet.8">
                  <p:embed/>
                  <p:pic>
                    <p:nvPicPr>
                      <p:cNvPr id="0"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13" y="2551113"/>
                        <a:ext cx="3287712" cy="3705225"/>
                      </a:xfrm>
                      <a:prstGeom prst="rect">
                        <a:avLst/>
                      </a:prstGeom>
                      <a:gradFill rotWithShape="0">
                        <a:gsLst>
                          <a:gs pos="0">
                            <a:srgbClr val="002F47"/>
                          </a:gs>
                          <a:gs pos="50000">
                            <a:srgbClr val="006699"/>
                          </a:gs>
                          <a:gs pos="100000">
                            <a:srgbClr val="002F47"/>
                          </a:gs>
                        </a:gsLst>
                        <a:lin ang="5400000" scaled="1"/>
                      </a:gradFill>
                      <a:ln w="12700">
                        <a:solidFill>
                          <a:schemeClr val="tx1"/>
                        </a:solidFill>
                        <a:miter lim="800000"/>
                        <a:headEnd/>
                        <a:tailEnd/>
                      </a:ln>
                      <a:effectLst>
                        <a:outerShdw dist="28398" dir="1593903" algn="ctr" rotWithShape="0">
                          <a:srgbClr val="000000"/>
                        </a:outerShdw>
                      </a:effec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r="54770"/>
          <a:stretch/>
        </p:blipFill>
        <p:spPr>
          <a:xfrm>
            <a:off x="186818" y="2013244"/>
            <a:ext cx="2556382" cy="4234514"/>
          </a:xfrm>
          <a:prstGeom prst="rect">
            <a:avLst/>
          </a:prstGeom>
        </p:spPr>
      </p:pic>
      <p:sp>
        <p:nvSpPr>
          <p:cNvPr id="148482" name="Rectangle 2"/>
          <p:cNvSpPr>
            <a:spLocks noGrp="1" noChangeArrowheads="1"/>
          </p:cNvSpPr>
          <p:nvPr>
            <p:ph type="title"/>
          </p:nvPr>
        </p:nvSpPr>
        <p:spPr>
          <a:xfrm>
            <a:off x="685800" y="25400"/>
            <a:ext cx="7772400" cy="863600"/>
          </a:xfrm>
          <a:noFill/>
          <a:ln/>
        </p:spPr>
        <p:txBody>
          <a:bodyPr/>
          <a:lstStyle/>
          <a:p>
            <a:r>
              <a:rPr lang="es-CL" dirty="0">
                <a:solidFill>
                  <a:schemeClr val="bg1"/>
                </a:solidFill>
                <a:effectLst/>
              </a:rPr>
              <a:t>Ejemplo: “Departamento en Arriendo”</a:t>
            </a:r>
            <a:endParaRPr lang="es-CL" dirty="0"/>
          </a:p>
        </p:txBody>
      </p:sp>
      <p:sp>
        <p:nvSpPr>
          <p:cNvPr id="148483" name="Rectangle 3"/>
          <p:cNvSpPr>
            <a:spLocks noGrp="1" noChangeArrowheads="1"/>
          </p:cNvSpPr>
          <p:nvPr>
            <p:ph type="body" idx="1"/>
          </p:nvPr>
        </p:nvSpPr>
        <p:spPr>
          <a:xfrm>
            <a:off x="695325" y="1109663"/>
            <a:ext cx="7991475" cy="4381500"/>
          </a:xfrm>
          <a:noFill/>
          <a:ln/>
        </p:spPr>
        <p:txBody>
          <a:bodyPr/>
          <a:lstStyle/>
          <a:p>
            <a:r>
              <a:rPr lang="es-CL" dirty="0">
                <a:solidFill>
                  <a:schemeClr val="bg1"/>
                </a:solidFill>
                <a:effectLst/>
              </a:rPr>
              <a:t>Media para datos agrupados</a:t>
            </a:r>
          </a:p>
          <a:p>
            <a:pPr>
              <a:buFont typeface="Monotype Sorts" pitchFamily="2" charset="2"/>
              <a:buNone/>
            </a:pPr>
            <a:endParaRPr lang="es-CL" dirty="0">
              <a:solidFill>
                <a:schemeClr val="tx2"/>
              </a:solidFill>
            </a:endParaRPr>
          </a:p>
          <a:p>
            <a:pPr>
              <a:buFont typeface="Monotype Sorts" pitchFamily="2" charset="2"/>
              <a:buNone/>
            </a:pPr>
            <a:endParaRPr lang="es-CL" dirty="0">
              <a:solidFill>
                <a:schemeClr val="tx2"/>
              </a:solidFill>
            </a:endParaRPr>
          </a:p>
          <a:p>
            <a:pPr>
              <a:buFont typeface="Monotype Sorts" pitchFamily="2" charset="2"/>
              <a:buNone/>
            </a:pPr>
            <a:endParaRPr lang="es-CL" dirty="0">
              <a:solidFill>
                <a:schemeClr val="tx2"/>
              </a:solidFill>
            </a:endParaRPr>
          </a:p>
          <a:p>
            <a:pPr>
              <a:buNone/>
            </a:pPr>
            <a:r>
              <a:rPr lang="es-CL" dirty="0">
                <a:solidFill>
                  <a:schemeClr val="bg1"/>
                </a:solidFill>
                <a:effectLst/>
              </a:rPr>
              <a:t>						        Esta aproximación</a:t>
            </a:r>
          </a:p>
          <a:p>
            <a:pPr>
              <a:buNone/>
            </a:pPr>
            <a:r>
              <a:rPr lang="es-CL" dirty="0">
                <a:solidFill>
                  <a:schemeClr val="bg1"/>
                </a:solidFill>
                <a:effectLst/>
              </a:rPr>
              <a:t>						        difiere por $2,41 de</a:t>
            </a:r>
          </a:p>
          <a:p>
            <a:pPr>
              <a:buNone/>
            </a:pPr>
            <a:r>
              <a:rPr lang="es-CL" dirty="0">
                <a:solidFill>
                  <a:schemeClr val="bg1"/>
                </a:solidFill>
                <a:effectLst/>
              </a:rPr>
              <a:t>						        la efectiva media</a:t>
            </a:r>
          </a:p>
          <a:p>
            <a:pPr>
              <a:buNone/>
            </a:pPr>
            <a:r>
              <a:rPr lang="es-CL" dirty="0">
                <a:solidFill>
                  <a:schemeClr val="bg1"/>
                </a:solidFill>
                <a:effectLst/>
              </a:rPr>
              <a:t>						        de 490,8</a:t>
            </a:r>
          </a:p>
        </p:txBody>
      </p:sp>
      <p:graphicFrame>
        <p:nvGraphicFramePr>
          <p:cNvPr id="201741" name="Object 13"/>
          <p:cNvGraphicFramePr>
            <a:graphicFrameLocks noChangeAspect="1"/>
          </p:cNvGraphicFramePr>
          <p:nvPr/>
        </p:nvGraphicFramePr>
        <p:xfrm>
          <a:off x="6170834" y="2027691"/>
          <a:ext cx="2463800" cy="787400"/>
        </p:xfrm>
        <a:graphic>
          <a:graphicData uri="http://schemas.openxmlformats.org/presentationml/2006/ole">
            <mc:AlternateContent xmlns:mc="http://schemas.openxmlformats.org/markup-compatibility/2006">
              <mc:Choice xmlns:v="urn:schemas-microsoft-com:vml" Requires="v">
                <p:oleObj spid="_x0000_s483354" name="Ecuación" r:id="rId5" imgW="1231366" imgH="393529" progId="Equation.3">
                  <p:embed/>
                </p:oleObj>
              </mc:Choice>
              <mc:Fallback>
                <p:oleObj name="Ecuación" r:id="rId5" imgW="1231366" imgH="393529"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0834" y="2027691"/>
                        <a:ext cx="2463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n 7"/>
          <p:cNvPicPr>
            <a:picLocks noChangeAspect="1"/>
          </p:cNvPicPr>
          <p:nvPr/>
        </p:nvPicPr>
        <p:blipFill rotWithShape="1">
          <a:blip r:embed="rId4">
            <a:extLst>
              <a:ext uri="{28A0092B-C50C-407E-A947-70E740481C1C}">
                <a14:useLocalDpi xmlns:a14="http://schemas.microsoft.com/office/drawing/2010/main" val="0"/>
              </a:ext>
            </a:extLst>
          </a:blip>
          <a:srcRect l="44948" r="22454"/>
          <a:stretch/>
        </p:blipFill>
        <p:spPr>
          <a:xfrm>
            <a:off x="2729551" y="2015518"/>
            <a:ext cx="1842447" cy="4234514"/>
          </a:xfrm>
          <a:prstGeom prst="rect">
            <a:avLst/>
          </a:prstGeom>
        </p:spPr>
      </p:pic>
      <p:pic>
        <p:nvPicPr>
          <p:cNvPr id="9" name="Imagen 8"/>
          <p:cNvPicPr>
            <a:picLocks noChangeAspect="1"/>
          </p:cNvPicPr>
          <p:nvPr/>
        </p:nvPicPr>
        <p:blipFill rotWithShape="1">
          <a:blip r:embed="rId4">
            <a:extLst>
              <a:ext uri="{28A0092B-C50C-407E-A947-70E740481C1C}">
                <a14:useLocalDpi xmlns:a14="http://schemas.microsoft.com/office/drawing/2010/main" val="0"/>
              </a:ext>
            </a:extLst>
          </a:blip>
          <a:srcRect l="77063"/>
          <a:stretch/>
        </p:blipFill>
        <p:spPr>
          <a:xfrm>
            <a:off x="4558350" y="2015516"/>
            <a:ext cx="1296388" cy="423451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848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848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685800" y="125413"/>
            <a:ext cx="7772400" cy="668337"/>
          </a:xfrm>
          <a:noFill/>
          <a:ln/>
        </p:spPr>
        <p:txBody>
          <a:bodyPr/>
          <a:lstStyle/>
          <a:p>
            <a:r>
              <a:rPr lang="es-CL" dirty="0">
                <a:solidFill>
                  <a:schemeClr val="bg1"/>
                </a:solidFill>
                <a:effectLst/>
              </a:rPr>
              <a:t>Varianza  para Datos Agrupados</a:t>
            </a:r>
          </a:p>
        </p:txBody>
      </p:sp>
      <p:sp>
        <p:nvSpPr>
          <p:cNvPr id="150533" name="Rectangle 5"/>
          <p:cNvSpPr>
            <a:spLocks noGrp="1" noChangeArrowheads="1"/>
          </p:cNvSpPr>
          <p:nvPr>
            <p:ph type="body" idx="1"/>
          </p:nvPr>
        </p:nvSpPr>
        <p:spPr>
          <a:xfrm>
            <a:off x="695325" y="1104900"/>
            <a:ext cx="7772400" cy="4381500"/>
          </a:xfrm>
          <a:noFill/>
          <a:ln/>
        </p:spPr>
        <p:txBody>
          <a:bodyPr/>
          <a:lstStyle/>
          <a:p>
            <a:r>
              <a:rPr lang="es-CL" dirty="0">
                <a:solidFill>
                  <a:schemeClr val="bg1"/>
                </a:solidFill>
                <a:effectLst/>
              </a:rPr>
              <a:t>Datos de una muestra:</a:t>
            </a:r>
          </a:p>
          <a:p>
            <a:endParaRPr lang="es-CL" dirty="0">
              <a:solidFill>
                <a:schemeClr val="bg1"/>
              </a:solidFill>
              <a:effectLst/>
            </a:endParaRPr>
          </a:p>
          <a:p>
            <a:pPr>
              <a:buNone/>
            </a:pPr>
            <a:endParaRPr lang="es-CL" dirty="0">
              <a:solidFill>
                <a:schemeClr val="bg1"/>
              </a:solidFill>
              <a:effectLst/>
            </a:endParaRPr>
          </a:p>
          <a:p>
            <a:pPr>
              <a:buNone/>
            </a:pPr>
            <a:endParaRPr lang="es-CL" dirty="0">
              <a:solidFill>
                <a:schemeClr val="bg1"/>
              </a:solidFill>
              <a:effectLst/>
            </a:endParaRPr>
          </a:p>
          <a:p>
            <a:pPr>
              <a:buNone/>
            </a:pPr>
            <a:endParaRPr lang="es-CL" dirty="0">
              <a:solidFill>
                <a:schemeClr val="bg1"/>
              </a:solidFill>
              <a:effectLst/>
            </a:endParaRPr>
          </a:p>
          <a:p>
            <a:r>
              <a:rPr lang="es-CL" dirty="0">
                <a:solidFill>
                  <a:schemeClr val="bg1"/>
                </a:solidFill>
                <a:effectLst/>
              </a:rPr>
              <a:t>Datos de una Población:</a:t>
            </a:r>
          </a:p>
        </p:txBody>
      </p:sp>
      <p:graphicFrame>
        <p:nvGraphicFramePr>
          <p:cNvPr id="202764" name="Object 12"/>
          <p:cNvGraphicFramePr>
            <a:graphicFrameLocks noChangeAspect="1"/>
          </p:cNvGraphicFramePr>
          <p:nvPr/>
        </p:nvGraphicFramePr>
        <p:xfrm>
          <a:off x="3349625" y="1784350"/>
          <a:ext cx="2565400" cy="1219200"/>
        </p:xfrm>
        <a:graphic>
          <a:graphicData uri="http://schemas.openxmlformats.org/presentationml/2006/ole">
            <mc:AlternateContent xmlns:mc="http://schemas.openxmlformats.org/markup-compatibility/2006">
              <mc:Choice xmlns:v="urn:schemas-microsoft-com:vml" Requires="v">
                <p:oleObj spid="_x0000_s511014" name="Ecuación" r:id="rId4" imgW="1282700" imgH="609600" progId="Equation.3">
                  <p:embed/>
                </p:oleObj>
              </mc:Choice>
              <mc:Fallback>
                <p:oleObj name="Ecuación" r:id="rId4" imgW="1282700" imgH="6096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5" y="1784350"/>
                        <a:ext cx="25654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65" name="Object 13"/>
          <p:cNvGraphicFramePr>
            <a:graphicFrameLocks noChangeAspect="1"/>
          </p:cNvGraphicFramePr>
          <p:nvPr/>
        </p:nvGraphicFramePr>
        <p:xfrm>
          <a:off x="3249613" y="3786188"/>
          <a:ext cx="2717800" cy="1219200"/>
        </p:xfrm>
        <a:graphic>
          <a:graphicData uri="http://schemas.openxmlformats.org/presentationml/2006/ole">
            <mc:AlternateContent xmlns:mc="http://schemas.openxmlformats.org/markup-compatibility/2006">
              <mc:Choice xmlns:v="urn:schemas-microsoft-com:vml" Requires="v">
                <p:oleObj spid="_x0000_s511015" name="Ecuación" r:id="rId6" imgW="1358900" imgH="609600" progId="Equation.3">
                  <p:embed/>
                </p:oleObj>
              </mc:Choice>
              <mc:Fallback>
                <p:oleObj name="Ecuación" r:id="rId6" imgW="1358900" imgH="6096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9613" y="3786188"/>
                        <a:ext cx="27178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5800" y="38100"/>
            <a:ext cx="7772400" cy="825500"/>
          </a:xfrm>
          <a:noFill/>
          <a:ln/>
        </p:spPr>
        <p:txBody>
          <a:bodyPr/>
          <a:lstStyle/>
          <a:p>
            <a:r>
              <a:rPr lang="es-CL">
                <a:solidFill>
                  <a:schemeClr val="bg1"/>
                </a:solidFill>
                <a:effectLst/>
              </a:rPr>
              <a:t>Ejemplo: “Departamento en Arriendo”</a:t>
            </a:r>
          </a:p>
        </p:txBody>
      </p:sp>
      <p:sp>
        <p:nvSpPr>
          <p:cNvPr id="152579" name="Rectangle 3"/>
          <p:cNvSpPr>
            <a:spLocks noGrp="1" noChangeArrowheads="1"/>
          </p:cNvSpPr>
          <p:nvPr>
            <p:ph type="body" idx="1"/>
          </p:nvPr>
        </p:nvSpPr>
        <p:spPr>
          <a:xfrm>
            <a:off x="685800" y="1090613"/>
            <a:ext cx="7772400" cy="4381500"/>
          </a:xfrm>
          <a:noFill/>
          <a:ln/>
        </p:spPr>
        <p:txBody>
          <a:bodyPr/>
          <a:lstStyle/>
          <a:p>
            <a:r>
              <a:rPr lang="es-CL" dirty="0">
                <a:solidFill>
                  <a:schemeClr val="bg1"/>
                </a:solidFill>
                <a:effectLst/>
              </a:rPr>
              <a:t>Varianza para Datos Agrupados:</a:t>
            </a: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endParaRPr lang="es-CL" dirty="0">
              <a:solidFill>
                <a:schemeClr val="bg1"/>
              </a:solidFill>
              <a:effectLst/>
            </a:endParaRPr>
          </a:p>
          <a:p>
            <a:r>
              <a:rPr lang="es-CL" dirty="0">
                <a:solidFill>
                  <a:schemeClr val="bg1"/>
                </a:solidFill>
                <a:effectLst/>
              </a:rPr>
              <a:t>Desviación Estándar para Datos Agrupados:</a:t>
            </a: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lgn="ctr">
              <a:buFont typeface="Monotype Sorts" pitchFamily="2" charset="2"/>
              <a:buNone/>
            </a:pPr>
            <a:r>
              <a:rPr lang="es-CL" dirty="0">
                <a:solidFill>
                  <a:schemeClr val="bg1"/>
                </a:solidFill>
                <a:effectLst/>
              </a:rPr>
              <a:t>Esta aproximación solo difiere en $0,20 </a:t>
            </a:r>
          </a:p>
          <a:p>
            <a:pPr algn="ctr">
              <a:buFont typeface="Monotype Sorts" pitchFamily="2" charset="2"/>
              <a:buNone/>
            </a:pPr>
            <a:r>
              <a:rPr lang="es-CL" dirty="0">
                <a:solidFill>
                  <a:schemeClr val="bg1"/>
                </a:solidFill>
                <a:effectLst/>
              </a:rPr>
              <a:t>de la efectiva desviación estándar de 54,74. </a:t>
            </a:r>
          </a:p>
        </p:txBody>
      </p:sp>
      <p:graphicFrame>
        <p:nvGraphicFramePr>
          <p:cNvPr id="203788" name="Object 12"/>
          <p:cNvGraphicFramePr>
            <a:graphicFrameLocks noChangeAspect="1"/>
          </p:cNvGraphicFramePr>
          <p:nvPr/>
        </p:nvGraphicFramePr>
        <p:xfrm>
          <a:off x="3735828" y="1687195"/>
          <a:ext cx="1651000" cy="457200"/>
        </p:xfrm>
        <a:graphic>
          <a:graphicData uri="http://schemas.openxmlformats.org/presentationml/2006/ole">
            <mc:AlternateContent xmlns:mc="http://schemas.openxmlformats.org/markup-compatibility/2006">
              <mc:Choice xmlns:v="urn:schemas-microsoft-com:vml" Requires="v">
                <p:oleObj spid="_x0000_s512038" name="Ecuación" r:id="rId4" imgW="825500" imgH="228600" progId="Equation.3">
                  <p:embed/>
                </p:oleObj>
              </mc:Choice>
              <mc:Fallback>
                <p:oleObj name="Ecuación" r:id="rId4" imgW="825500" imgH="2286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5828" y="1687195"/>
                        <a:ext cx="165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9" name="Object 13"/>
          <p:cNvGraphicFramePr>
            <a:graphicFrameLocks noChangeAspect="1"/>
          </p:cNvGraphicFramePr>
          <p:nvPr/>
        </p:nvGraphicFramePr>
        <p:xfrm>
          <a:off x="3150602" y="3397325"/>
          <a:ext cx="2717800" cy="508000"/>
        </p:xfrm>
        <a:graphic>
          <a:graphicData uri="http://schemas.openxmlformats.org/presentationml/2006/ole">
            <mc:AlternateContent xmlns:mc="http://schemas.openxmlformats.org/markup-compatibility/2006">
              <mc:Choice xmlns:v="urn:schemas-microsoft-com:vml" Requires="v">
                <p:oleObj spid="_x0000_s512039" name="Ecuación" r:id="rId6" imgW="1358310" imgH="253890" progId="Equation.3">
                  <p:embed/>
                </p:oleObj>
              </mc:Choice>
              <mc:Fallback>
                <p:oleObj name="Ecuación" r:id="rId6" imgW="1358310" imgH="25389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0602" y="3397325"/>
                        <a:ext cx="2717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7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3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4213" y="184150"/>
            <a:ext cx="7772400" cy="547688"/>
          </a:xfrm>
          <a:prstGeom prst="rect">
            <a:avLst/>
          </a:prstGeom>
          <a:noFill/>
          <a:ln w="12700">
            <a:noFill/>
            <a:miter lim="800000"/>
            <a:headEnd/>
            <a:tailEnd/>
          </a:ln>
          <a:effectLst/>
        </p:spPr>
        <p:txBody>
          <a:bodyPr lIns="90488" tIns="44450" rIns="90488" bIns="44450" anchor="ctr"/>
          <a:lstStyle/>
          <a:p>
            <a:r>
              <a:rPr lang="es-CL" sz="2800" dirty="0">
                <a:solidFill>
                  <a:schemeClr val="bg1"/>
                </a:solidFill>
                <a:effectLst/>
              </a:rPr>
              <a:t>Referencias</a:t>
            </a:r>
          </a:p>
        </p:txBody>
      </p:sp>
      <p:sp>
        <p:nvSpPr>
          <p:cNvPr id="44035" name="Rectangle 3"/>
          <p:cNvSpPr>
            <a:spLocks noChangeArrowheads="1"/>
          </p:cNvSpPr>
          <p:nvPr/>
        </p:nvSpPr>
        <p:spPr bwMode="auto">
          <a:xfrm>
            <a:off x="687388" y="1103313"/>
            <a:ext cx="7772400" cy="464343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s-CL" sz="2400" b="1" dirty="0">
                <a:solidFill>
                  <a:schemeClr val="bg1"/>
                </a:solidFill>
                <a:effectLst/>
              </a:rPr>
              <a:t>Estadística para la Administración y Economía</a:t>
            </a:r>
            <a:r>
              <a:rPr lang="es-CL" sz="2400" dirty="0">
                <a:solidFill>
                  <a:schemeClr val="bg1"/>
                </a:solidFill>
                <a:effectLst/>
              </a:rPr>
              <a:t>. David Anderson, Dennis </a:t>
            </a:r>
            <a:r>
              <a:rPr lang="es-CL" sz="2400" dirty="0" err="1">
                <a:solidFill>
                  <a:schemeClr val="bg1"/>
                </a:solidFill>
                <a:effectLst/>
              </a:rPr>
              <a:t>Sweeney</a:t>
            </a:r>
            <a:r>
              <a:rPr lang="es-CL" sz="2400" dirty="0">
                <a:solidFill>
                  <a:schemeClr val="bg1"/>
                </a:solidFill>
                <a:effectLst/>
              </a:rPr>
              <a:t> &amp; Thomas Williams. 10ma edición. CENGAGE </a:t>
            </a:r>
            <a:r>
              <a:rPr lang="es-CL" sz="2400" dirty="0" err="1">
                <a:solidFill>
                  <a:schemeClr val="bg1"/>
                </a:solidFill>
                <a:effectLst/>
              </a:rPr>
              <a:t>Learning</a:t>
            </a:r>
            <a:r>
              <a:rPr lang="es-CL" sz="2400" dirty="0">
                <a:solidFill>
                  <a:schemeClr val="bg1"/>
                </a:solidFill>
                <a:effectLst/>
              </a:rPr>
              <a:t>. Capítulo 3: Estadística Descriptiva: Medidas Numéricas.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title"/>
          </p:nvPr>
        </p:nvSpPr>
        <p:spPr>
          <a:xfrm>
            <a:off x="690563" y="101600"/>
            <a:ext cx="7772400" cy="700088"/>
          </a:xfrm>
          <a:noFill/>
          <a:ln/>
        </p:spPr>
        <p:txBody>
          <a:bodyPr/>
          <a:lstStyle/>
          <a:p>
            <a:r>
              <a:rPr lang="es-CL" dirty="0">
                <a:solidFill>
                  <a:schemeClr val="bg1"/>
                </a:solidFill>
                <a:effectLst/>
              </a:rPr>
              <a:t>Forma de la Distribución</a:t>
            </a:r>
          </a:p>
        </p:txBody>
      </p:sp>
      <p:sp>
        <p:nvSpPr>
          <p:cNvPr id="93188" name="Rectangle 4"/>
          <p:cNvSpPr>
            <a:spLocks noGrp="1" noChangeArrowheads="1"/>
          </p:cNvSpPr>
          <p:nvPr>
            <p:ph type="body" idx="1"/>
          </p:nvPr>
        </p:nvSpPr>
        <p:spPr>
          <a:xfrm>
            <a:off x="685800" y="1104900"/>
            <a:ext cx="7772400" cy="4895850"/>
          </a:xfrm>
          <a:noFill/>
          <a:ln/>
        </p:spPr>
        <p:txBody>
          <a:bodyPr/>
          <a:lstStyle/>
          <a:p>
            <a:r>
              <a:rPr lang="es-CL" dirty="0">
                <a:solidFill>
                  <a:schemeClr val="bg1"/>
                </a:solidFill>
                <a:effectLst/>
              </a:rPr>
              <a:t>En una distribución simétrica, la media y la mediana son iguales. Generalmente, si los datos están sesgados a la derecha, la media será mayor que la mediana; si los datos están sesgados a la izquierda, la media será menor que la mediana. </a:t>
            </a:r>
          </a:p>
          <a:p>
            <a:endParaRPr lang="es-CL" dirty="0">
              <a:solidFill>
                <a:schemeClr val="bg1"/>
              </a:solidFill>
              <a:effectLst/>
            </a:endParaRPr>
          </a:p>
          <a:p>
            <a:r>
              <a:rPr lang="es-CL" dirty="0">
                <a:solidFill>
                  <a:schemeClr val="bg1"/>
                </a:solidFill>
                <a:effectLst/>
              </a:rPr>
              <a:t>Cuando los datos están ligeramente sesgados, se prefiere la mediana como medida de localización.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title"/>
          </p:nvPr>
        </p:nvSpPr>
        <p:spPr>
          <a:xfrm>
            <a:off x="690563" y="101600"/>
            <a:ext cx="7772400" cy="700088"/>
          </a:xfrm>
          <a:noFill/>
          <a:ln/>
        </p:spPr>
        <p:txBody>
          <a:bodyPr/>
          <a:lstStyle/>
          <a:p>
            <a:r>
              <a:rPr lang="es-CL">
                <a:solidFill>
                  <a:schemeClr val="bg1"/>
                </a:solidFill>
                <a:effectLst/>
              </a:rPr>
              <a:t>Puntos z</a:t>
            </a:r>
          </a:p>
        </p:txBody>
      </p:sp>
      <p:sp>
        <p:nvSpPr>
          <p:cNvPr id="93188" name="Rectangle 4"/>
          <p:cNvSpPr>
            <a:spLocks noGrp="1" noChangeArrowheads="1"/>
          </p:cNvSpPr>
          <p:nvPr>
            <p:ph type="body" idx="1"/>
          </p:nvPr>
        </p:nvSpPr>
        <p:spPr>
          <a:xfrm>
            <a:off x="685800" y="1104900"/>
            <a:ext cx="7772400" cy="4895850"/>
          </a:xfrm>
          <a:noFill/>
          <a:ln/>
        </p:spPr>
        <p:txBody>
          <a:bodyPr/>
          <a:lstStyle/>
          <a:p>
            <a:r>
              <a:rPr lang="es-CL" dirty="0">
                <a:solidFill>
                  <a:schemeClr val="bg1"/>
                </a:solidFill>
                <a:effectLst/>
              </a:rPr>
              <a:t>Además de las medidas de localización, variabilidad y forma, interesa conocer también la ubicación relativa de los valores de un conjunto de datos. Para utilizamos los puntos z, del que existe uno para cada valor:</a:t>
            </a:r>
          </a:p>
          <a:p>
            <a:endParaRPr lang="es-CL" dirty="0">
              <a:solidFill>
                <a:schemeClr val="bg1"/>
              </a:solidFill>
              <a:effectLst/>
            </a:endParaRPr>
          </a:p>
          <a:p>
            <a:endParaRPr lang="es-CL" dirty="0">
              <a:solidFill>
                <a:schemeClr val="bg1"/>
              </a:solidFill>
              <a:effectLst/>
            </a:endParaRPr>
          </a:p>
          <a:p>
            <a:r>
              <a:rPr lang="es-CL" dirty="0">
                <a:solidFill>
                  <a:schemeClr val="bg1"/>
                </a:solidFill>
                <a:effectLst/>
              </a:rPr>
              <a:t>Al punto z también se le suele llamar </a:t>
            </a:r>
            <a:r>
              <a:rPr lang="es-CL" u="sng" dirty="0">
                <a:solidFill>
                  <a:schemeClr val="bg1"/>
                </a:solidFill>
                <a:effectLst/>
              </a:rPr>
              <a:t>valor estandarizado</a:t>
            </a:r>
            <a:r>
              <a:rPr lang="es-CL" dirty="0">
                <a:solidFill>
                  <a:schemeClr val="bg1"/>
                </a:solidFill>
                <a:effectLst/>
              </a:rPr>
              <a:t>. Se puede interpretar como “el número de desviaciones estándar a las que </a:t>
            </a:r>
            <a:r>
              <a:rPr lang="es-CL" i="1" dirty="0">
                <a:solidFill>
                  <a:schemeClr val="bg1"/>
                </a:solidFill>
                <a:effectLst/>
                <a:latin typeface="Times New Roman" pitchFamily="18" charset="0"/>
                <a:cs typeface="Times New Roman" pitchFamily="18" charset="0"/>
              </a:rPr>
              <a:t>x</a:t>
            </a:r>
            <a:r>
              <a:rPr lang="es-CL" i="1" baseline="-25000" dirty="0">
                <a:solidFill>
                  <a:schemeClr val="bg1"/>
                </a:solidFill>
                <a:effectLst/>
                <a:latin typeface="Times New Roman" pitchFamily="18" charset="0"/>
                <a:cs typeface="Times New Roman" pitchFamily="18" charset="0"/>
              </a:rPr>
              <a:t>i</a:t>
            </a:r>
            <a:r>
              <a:rPr lang="es-CL" dirty="0">
                <a:solidFill>
                  <a:schemeClr val="bg1"/>
                </a:solidFill>
                <a:effectLst/>
              </a:rPr>
              <a:t> se encuentra de la media”.</a:t>
            </a:r>
          </a:p>
        </p:txBody>
      </p:sp>
      <p:graphicFrame>
        <p:nvGraphicFramePr>
          <p:cNvPr id="404483" name="Object 3"/>
          <p:cNvGraphicFramePr>
            <a:graphicFrameLocks noChangeAspect="1"/>
          </p:cNvGraphicFramePr>
          <p:nvPr/>
        </p:nvGraphicFramePr>
        <p:xfrm>
          <a:off x="4009267" y="2782206"/>
          <a:ext cx="1346200" cy="863600"/>
        </p:xfrm>
        <a:graphic>
          <a:graphicData uri="http://schemas.openxmlformats.org/presentationml/2006/ole">
            <mc:AlternateContent xmlns:mc="http://schemas.openxmlformats.org/markup-compatibility/2006">
              <mc:Choice xmlns:v="urn:schemas-microsoft-com:vml" Requires="v">
                <p:oleObj spid="_x0000_s404505" name="Ecuación" r:id="rId4" imgW="672808" imgH="431613" progId="Equation.3">
                  <p:embed/>
                </p:oleObj>
              </mc:Choice>
              <mc:Fallback>
                <p:oleObj name="Ecuación" r:id="rId4" imgW="672808" imgH="431613"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9267" y="2782206"/>
                        <a:ext cx="13462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title"/>
          </p:nvPr>
        </p:nvSpPr>
        <p:spPr>
          <a:xfrm>
            <a:off x="690563" y="101600"/>
            <a:ext cx="7772400" cy="700088"/>
          </a:xfrm>
          <a:noFill/>
          <a:ln/>
        </p:spPr>
        <p:txBody>
          <a:bodyPr/>
          <a:lstStyle/>
          <a:p>
            <a:r>
              <a:rPr lang="es-CL">
                <a:solidFill>
                  <a:schemeClr val="bg1"/>
                </a:solidFill>
                <a:effectLst/>
              </a:rPr>
              <a:t>Puntos z</a:t>
            </a:r>
          </a:p>
        </p:txBody>
      </p:sp>
      <p:sp>
        <p:nvSpPr>
          <p:cNvPr id="93188" name="Rectangle 4"/>
          <p:cNvSpPr>
            <a:spLocks noGrp="1" noChangeArrowheads="1"/>
          </p:cNvSpPr>
          <p:nvPr>
            <p:ph type="body" idx="1"/>
          </p:nvPr>
        </p:nvSpPr>
        <p:spPr>
          <a:xfrm>
            <a:off x="685800" y="1104900"/>
            <a:ext cx="7772400" cy="4895850"/>
          </a:xfrm>
          <a:noFill/>
          <a:ln/>
        </p:spPr>
        <p:txBody>
          <a:bodyPr/>
          <a:lstStyle/>
          <a:p>
            <a:r>
              <a:rPr lang="es-CL" dirty="0">
                <a:solidFill>
                  <a:schemeClr val="bg1"/>
                </a:solidFill>
                <a:effectLst/>
              </a:rPr>
              <a:t>Más formalmente, el punto z de cualquier observación se interpreta como una medida relativa de la localización de la observación en el conjunto de datos.</a:t>
            </a:r>
          </a:p>
          <a:p>
            <a:endParaRPr lang="es-CL" dirty="0">
              <a:solidFill>
                <a:schemeClr val="bg1"/>
              </a:solidFill>
              <a:effectLst/>
            </a:endParaRPr>
          </a:p>
          <a:p>
            <a:r>
              <a:rPr lang="es-CL" dirty="0">
                <a:solidFill>
                  <a:schemeClr val="bg1"/>
                </a:solidFill>
                <a:effectLst/>
              </a:rPr>
              <a:t>Por tanto, observaciones de dos conjuntos de datos distintos que tengan el mismo punto z tienen la misma localización relativa; es decir, se encuentran al mismo número de desviaciones estándar de la media.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690563" y="1098550"/>
            <a:ext cx="7772400" cy="4381500"/>
          </a:xfrm>
          <a:noFill/>
          <a:ln/>
        </p:spPr>
        <p:txBody>
          <a:bodyPr/>
          <a:lstStyle/>
          <a:p>
            <a:r>
              <a:rPr lang="es-CL">
                <a:solidFill>
                  <a:schemeClr val="bg1"/>
                </a:solidFill>
                <a:effectLst/>
              </a:rPr>
              <a:t>Punto z para el valor más pequeño (425)</a:t>
            </a:r>
          </a:p>
          <a:p>
            <a:pPr>
              <a:buFont typeface="Monotype Sorts" pitchFamily="2" charset="2"/>
              <a:buNone/>
            </a:pPr>
            <a:endParaRPr lang="es-CL" sz="800">
              <a:solidFill>
                <a:schemeClr val="bg1"/>
              </a:solidFill>
              <a:effectLst/>
            </a:endParaRPr>
          </a:p>
          <a:p>
            <a:pPr>
              <a:buFont typeface="Monotype Sorts" pitchFamily="2" charset="2"/>
              <a:buNone/>
            </a:pPr>
            <a:endParaRPr lang="es-CL">
              <a:solidFill>
                <a:schemeClr val="bg1"/>
              </a:solidFill>
              <a:effectLst/>
            </a:endParaRPr>
          </a:p>
          <a:p>
            <a:pPr>
              <a:buFont typeface="Monotype Sorts" pitchFamily="2" charset="2"/>
              <a:buNone/>
            </a:pPr>
            <a:endParaRPr lang="es-CL">
              <a:solidFill>
                <a:schemeClr val="bg1"/>
              </a:solidFill>
              <a:effectLst/>
            </a:endParaRPr>
          </a:p>
          <a:p>
            <a:pPr algn="ctr">
              <a:buFont typeface="Monotype Sorts" pitchFamily="2" charset="2"/>
              <a:buNone/>
            </a:pPr>
            <a:endParaRPr lang="es-CL">
              <a:solidFill>
                <a:schemeClr val="bg1"/>
              </a:solidFill>
              <a:effectLst/>
            </a:endParaRPr>
          </a:p>
          <a:p>
            <a:pPr algn="ctr">
              <a:buFont typeface="Monotype Sorts" pitchFamily="2" charset="2"/>
              <a:buNone/>
            </a:pPr>
            <a:r>
              <a:rPr lang="es-CL">
                <a:solidFill>
                  <a:schemeClr val="bg1"/>
                </a:solidFill>
                <a:effectLst/>
              </a:rPr>
              <a:t>De la misma forma lo podemos realizar</a:t>
            </a:r>
          </a:p>
          <a:p>
            <a:pPr algn="ctr">
              <a:buFont typeface="Monotype Sorts" pitchFamily="2" charset="2"/>
              <a:buNone/>
            </a:pPr>
            <a:r>
              <a:rPr lang="es-CL">
                <a:solidFill>
                  <a:schemeClr val="bg1"/>
                </a:solidFill>
                <a:effectLst/>
              </a:rPr>
              <a:t>para todos los demás puntos:</a:t>
            </a:r>
          </a:p>
        </p:txBody>
      </p:sp>
      <p:graphicFrame>
        <p:nvGraphicFramePr>
          <p:cNvPr id="95236" name="Object 4">
            <a:hlinkClick r:id="" action="ppaction://ole?verb=0"/>
          </p:cNvPr>
          <p:cNvGraphicFramePr>
            <a:graphicFrameLocks/>
          </p:cNvGraphicFramePr>
          <p:nvPr/>
        </p:nvGraphicFramePr>
        <p:xfrm>
          <a:off x="710052" y="4004799"/>
          <a:ext cx="7715250" cy="2374900"/>
        </p:xfrm>
        <a:graphic>
          <a:graphicData uri="http://schemas.openxmlformats.org/presentationml/2006/ole">
            <mc:AlternateContent xmlns:mc="http://schemas.openxmlformats.org/markup-compatibility/2006">
              <mc:Choice xmlns:v="urn:schemas-microsoft-com:vml" Requires="v">
                <p:oleObj spid="_x0000_s191535" name="Worksheet" r:id="rId4" imgW="5082480" imgH="1600560" progId="Excel.Sheet.8">
                  <p:embed/>
                </p:oleObj>
              </mc:Choice>
              <mc:Fallback>
                <p:oleObj name="Worksheet" r:id="rId4" imgW="5082480" imgH="1600560" progId="Excel.Sheet.8">
                  <p:embed/>
                  <p:pic>
                    <p:nvPicPr>
                      <p:cNvPr id="0"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052" y="4004799"/>
                        <a:ext cx="7715250" cy="2374900"/>
                      </a:xfrm>
                      <a:prstGeom prst="rect">
                        <a:avLst/>
                      </a:prstGeom>
                      <a:gradFill rotWithShape="0">
                        <a:gsLst>
                          <a:gs pos="0">
                            <a:srgbClr val="002F47"/>
                          </a:gs>
                          <a:gs pos="50000">
                            <a:srgbClr val="006699"/>
                          </a:gs>
                          <a:gs pos="100000">
                            <a:srgbClr val="002F47"/>
                          </a:gs>
                        </a:gsLst>
                        <a:lin ang="5400000" scaled="1"/>
                      </a:gradFill>
                      <a:ln>
                        <a:noFill/>
                      </a:ln>
                      <a:effectLst>
                        <a:outerShdw dist="17961"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5237" name="Rectangle 5"/>
          <p:cNvSpPr>
            <a:spLocks noGrp="1" noChangeArrowheads="1"/>
          </p:cNvSpPr>
          <p:nvPr>
            <p:ph type="title"/>
          </p:nvPr>
        </p:nvSpPr>
        <p:spPr>
          <a:xfrm>
            <a:off x="685800" y="82550"/>
            <a:ext cx="7772400" cy="738188"/>
          </a:xfrm>
          <a:noFill/>
          <a:ln/>
        </p:spPr>
        <p:txBody>
          <a:bodyPr/>
          <a:lstStyle/>
          <a:p>
            <a:r>
              <a:rPr lang="es-CL" dirty="0">
                <a:solidFill>
                  <a:schemeClr val="bg1"/>
                </a:solidFill>
                <a:effectLst/>
              </a:rPr>
              <a:t>Ejemplo: “Departamento en Arriendo”</a:t>
            </a:r>
          </a:p>
        </p:txBody>
      </p:sp>
      <p:graphicFrame>
        <p:nvGraphicFramePr>
          <p:cNvPr id="191492" name="Object 4"/>
          <p:cNvGraphicFramePr>
            <a:graphicFrameLocks noChangeAspect="1"/>
          </p:cNvGraphicFramePr>
          <p:nvPr/>
        </p:nvGraphicFramePr>
        <p:xfrm>
          <a:off x="2574778" y="1617859"/>
          <a:ext cx="4216400" cy="914400"/>
        </p:xfrm>
        <a:graphic>
          <a:graphicData uri="http://schemas.openxmlformats.org/presentationml/2006/ole">
            <mc:AlternateContent xmlns:mc="http://schemas.openxmlformats.org/markup-compatibility/2006">
              <mc:Choice xmlns:v="urn:schemas-microsoft-com:vml" Requires="v">
                <p:oleObj spid="_x0000_s191536" name="Ecuación" r:id="rId6" imgW="2108200" imgH="457200" progId="Equation.3">
                  <p:embed/>
                </p:oleObj>
              </mc:Choice>
              <mc:Fallback>
                <p:oleObj name="Ecuación" r:id="rId6" imgW="2108200" imgH="457200" progId="Equation.3">
                  <p:embed/>
                  <p:pic>
                    <p:nvPicPr>
                      <p:cNvPr id="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4778" y="1617859"/>
                        <a:ext cx="4216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90563" y="128588"/>
            <a:ext cx="7772400" cy="649287"/>
          </a:xfrm>
          <a:noFill/>
          <a:ln/>
        </p:spPr>
        <p:txBody>
          <a:bodyPr/>
          <a:lstStyle/>
          <a:p>
            <a:r>
              <a:rPr lang="es-CL" dirty="0">
                <a:solidFill>
                  <a:schemeClr val="bg1"/>
                </a:solidFill>
                <a:effectLst/>
              </a:rPr>
              <a:t>Teorema de </a:t>
            </a:r>
            <a:r>
              <a:rPr lang="es-CL" dirty="0" err="1">
                <a:solidFill>
                  <a:schemeClr val="bg1"/>
                </a:solidFill>
                <a:effectLst/>
              </a:rPr>
              <a:t>Chebyshev</a:t>
            </a:r>
            <a:endParaRPr lang="es-CL" dirty="0">
              <a:solidFill>
                <a:schemeClr val="bg1"/>
              </a:solidFill>
              <a:effectLst/>
            </a:endParaRPr>
          </a:p>
        </p:txBody>
      </p:sp>
      <p:sp>
        <p:nvSpPr>
          <p:cNvPr id="4" name="Rectangle 4"/>
          <p:cNvSpPr txBox="1">
            <a:spLocks noChangeArrowheads="1"/>
          </p:cNvSpPr>
          <p:nvPr/>
        </p:nvSpPr>
        <p:spPr bwMode="auto">
          <a:xfrm>
            <a:off x="685800" y="1104900"/>
            <a:ext cx="7772400" cy="489585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342900" lvl="0" indent="-342900" algn="l">
              <a:spcBef>
                <a:spcPct val="20000"/>
              </a:spcBef>
              <a:buClr>
                <a:srgbClr val="66FFFF"/>
              </a:buClr>
              <a:buSzPct val="75000"/>
              <a:buFont typeface="Monotype Sorts" pitchFamily="2" charset="2"/>
              <a:buChar char="n"/>
            </a:pPr>
            <a:r>
              <a:rPr lang="es-CL" sz="2400" kern="0" dirty="0">
                <a:solidFill>
                  <a:schemeClr val="bg1"/>
                </a:solidFill>
                <a:effectLst/>
                <a:latin typeface="+mn-lt"/>
              </a:rPr>
              <a:t>El teorema de </a:t>
            </a:r>
            <a:r>
              <a:rPr lang="es-CL" sz="2400" kern="0" dirty="0" err="1">
                <a:solidFill>
                  <a:schemeClr val="bg1"/>
                </a:solidFill>
                <a:effectLst/>
                <a:latin typeface="+mn-lt"/>
              </a:rPr>
              <a:t>Chebyshev</a:t>
            </a:r>
            <a:r>
              <a:rPr lang="es-CL" sz="2400" kern="0" dirty="0">
                <a:solidFill>
                  <a:schemeClr val="bg1"/>
                </a:solidFill>
                <a:effectLst/>
                <a:latin typeface="+mn-lt"/>
              </a:rPr>
              <a:t> permite decir qué proporción de los valores que se tienen en los datos debe estar dentro de un determinado número de desviaciones estándar de la media.</a:t>
            </a:r>
          </a:p>
          <a:p>
            <a:pPr marL="342900" lvl="0" indent="-342900" algn="l">
              <a:spcBef>
                <a:spcPct val="20000"/>
              </a:spcBef>
              <a:buClr>
                <a:srgbClr val="66FFFF"/>
              </a:buClr>
              <a:buSzPct val="75000"/>
              <a:buFont typeface="Monotype Sorts" pitchFamily="2" charset="2"/>
              <a:buChar char="n"/>
            </a:pPr>
            <a:endParaRPr kumimoji="0" lang="es-CL" sz="2400" b="0" i="0" u="none" strike="noStrike" kern="0" cap="none" spc="0" normalizeH="0" baseline="0" noProof="0" dirty="0">
              <a:ln>
                <a:noFill/>
              </a:ln>
              <a:solidFill>
                <a:schemeClr val="bg1"/>
              </a:solidFill>
              <a:effectLst/>
              <a:uLnTx/>
              <a:uFillTx/>
              <a:latin typeface="+mn-lt"/>
              <a:ea typeface="+mn-ea"/>
              <a:cs typeface="+mn-cs"/>
            </a:endParaRPr>
          </a:p>
          <a:p>
            <a:pPr marL="342900" lvl="0" indent="-342900" algn="l">
              <a:spcBef>
                <a:spcPct val="20000"/>
              </a:spcBef>
              <a:buClr>
                <a:srgbClr val="66FFFF"/>
              </a:buClr>
              <a:buSzPct val="75000"/>
              <a:buFont typeface="Monotype Sorts" pitchFamily="2" charset="2"/>
              <a:buChar char="n"/>
            </a:pPr>
            <a:r>
              <a:rPr lang="es-CL" sz="2400" kern="0" dirty="0">
                <a:solidFill>
                  <a:schemeClr val="bg1"/>
                </a:solidFill>
                <a:effectLst/>
                <a:latin typeface="+mn-lt"/>
              </a:rPr>
              <a:t>Al menos [1 – (1/</a:t>
            </a:r>
            <a:r>
              <a:rPr lang="es-CL" sz="2400" i="1" kern="0" dirty="0">
                <a:solidFill>
                  <a:schemeClr val="bg1"/>
                </a:solidFill>
                <a:effectLst/>
                <a:latin typeface="Times New Roman" pitchFamily="18" charset="0"/>
                <a:cs typeface="Times New Roman" pitchFamily="18" charset="0"/>
              </a:rPr>
              <a:t>k</a:t>
            </a:r>
            <a:r>
              <a:rPr lang="es-CL" sz="2400" kern="0" baseline="30000" dirty="0">
                <a:solidFill>
                  <a:schemeClr val="bg1"/>
                </a:solidFill>
                <a:effectLst/>
                <a:latin typeface="+mn-lt"/>
              </a:rPr>
              <a:t>2</a:t>
            </a:r>
            <a:r>
              <a:rPr lang="es-CL" sz="2400" kern="0" dirty="0">
                <a:solidFill>
                  <a:schemeClr val="bg1"/>
                </a:solidFill>
                <a:effectLst/>
                <a:latin typeface="+mn-lt"/>
              </a:rPr>
              <a:t>)] de los </a:t>
            </a:r>
            <a:r>
              <a:rPr lang="es-CL" sz="2400" kern="0" dirty="0" err="1">
                <a:solidFill>
                  <a:schemeClr val="bg1"/>
                </a:solidFill>
                <a:effectLst/>
                <a:latin typeface="+mn-lt"/>
              </a:rPr>
              <a:t>items</a:t>
            </a:r>
            <a:r>
              <a:rPr lang="es-CL" sz="2400" kern="0" dirty="0">
                <a:solidFill>
                  <a:schemeClr val="bg1"/>
                </a:solidFill>
                <a:effectLst/>
                <a:latin typeface="+mn-lt"/>
              </a:rPr>
              <a:t> en cualquier set de datos estarán dentro de </a:t>
            </a:r>
            <a:r>
              <a:rPr lang="es-CL" sz="2400" i="1" kern="0" dirty="0">
                <a:solidFill>
                  <a:schemeClr val="bg1"/>
                </a:solidFill>
                <a:effectLst/>
                <a:latin typeface="Times New Roman" pitchFamily="18" charset="0"/>
                <a:cs typeface="Times New Roman" pitchFamily="18" charset="0"/>
              </a:rPr>
              <a:t>k</a:t>
            </a:r>
            <a:r>
              <a:rPr lang="es-CL" sz="2400" kern="0" dirty="0">
                <a:solidFill>
                  <a:schemeClr val="bg1"/>
                </a:solidFill>
                <a:effectLst/>
                <a:latin typeface="+mn-lt"/>
              </a:rPr>
              <a:t> desviaciones estándar de la media, donde </a:t>
            </a:r>
            <a:r>
              <a:rPr lang="es-CL" sz="2400" i="1" kern="0" dirty="0">
                <a:solidFill>
                  <a:schemeClr val="bg1"/>
                </a:solidFill>
                <a:effectLst/>
                <a:latin typeface="Times New Roman" pitchFamily="18" charset="0"/>
                <a:cs typeface="Times New Roman" pitchFamily="18" charset="0"/>
              </a:rPr>
              <a:t>k</a:t>
            </a:r>
            <a:r>
              <a:rPr lang="es-CL" sz="2400" kern="0" dirty="0">
                <a:solidFill>
                  <a:schemeClr val="bg1"/>
                </a:solidFill>
                <a:effectLst/>
                <a:latin typeface="+mn-lt"/>
              </a:rPr>
              <a:t> es cualquier valor mayor a 1.</a:t>
            </a:r>
          </a:p>
          <a:p>
            <a:pPr marL="800100" lvl="1" indent="-342900" algn="l">
              <a:spcBef>
                <a:spcPct val="20000"/>
              </a:spcBef>
              <a:buClr>
                <a:srgbClr val="66FFFF"/>
              </a:buClr>
              <a:buSzPct val="75000"/>
              <a:buFont typeface="Monotype Sorts" pitchFamily="2" charset="2"/>
              <a:buChar char="n"/>
            </a:pPr>
            <a:r>
              <a:rPr kumimoji="0" lang="es-CL" sz="2400" b="0" i="0" u="none" strike="noStrike" kern="0" cap="none" spc="0" normalizeH="0" baseline="0" noProof="0" dirty="0">
                <a:ln>
                  <a:noFill/>
                </a:ln>
                <a:solidFill>
                  <a:schemeClr val="bg1"/>
                </a:solidFill>
                <a:effectLst/>
                <a:uLnTx/>
                <a:uFillTx/>
                <a:latin typeface="+mn-lt"/>
                <a:ea typeface="+mn-ea"/>
                <a:cs typeface="+mn-cs"/>
              </a:rPr>
              <a:t>Si </a:t>
            </a:r>
            <a:r>
              <a:rPr lang="es-CL" sz="2400" i="1" kern="0" dirty="0">
                <a:solidFill>
                  <a:schemeClr val="bg1"/>
                </a:solidFill>
                <a:effectLst/>
                <a:latin typeface="Times New Roman" pitchFamily="18" charset="0"/>
                <a:cs typeface="Times New Roman" pitchFamily="18" charset="0"/>
              </a:rPr>
              <a:t>k</a:t>
            </a:r>
            <a:r>
              <a:rPr kumimoji="0" lang="es-CL" sz="2400" b="0" i="0" u="none" strike="noStrike" kern="0" cap="none" spc="0" normalizeH="0" baseline="0" noProof="0" dirty="0">
                <a:ln>
                  <a:noFill/>
                </a:ln>
                <a:solidFill>
                  <a:schemeClr val="bg1"/>
                </a:solidFill>
                <a:effectLst/>
                <a:uLnTx/>
                <a:uFillTx/>
                <a:latin typeface="+mn-lt"/>
                <a:ea typeface="+mn-ea"/>
                <a:cs typeface="+mn-cs"/>
              </a:rPr>
              <a:t> = 2 (por ejemplo</a:t>
            </a:r>
            <a:r>
              <a:rPr lang="es-CL" sz="2400" kern="0" dirty="0">
                <a:solidFill>
                  <a:schemeClr val="bg1"/>
                </a:solidFill>
                <a:effectLst/>
                <a:latin typeface="+mn-lt"/>
              </a:rPr>
              <a:t>)</a:t>
            </a:r>
            <a:r>
              <a:rPr kumimoji="0" lang="es-CL" sz="2400" b="0" i="0" u="none" strike="noStrike" kern="0" cap="none" spc="0" normalizeH="0" baseline="0" noProof="0" dirty="0">
                <a:ln>
                  <a:noFill/>
                </a:ln>
                <a:solidFill>
                  <a:schemeClr val="bg1"/>
                </a:solidFill>
                <a:effectLst/>
                <a:uLnTx/>
                <a:uFillTx/>
                <a:latin typeface="+mn-lt"/>
                <a:ea typeface="+mn-ea"/>
                <a:cs typeface="+mn-cs"/>
              </a:rPr>
              <a:t>, diremos</a:t>
            </a:r>
            <a:r>
              <a:rPr kumimoji="0" lang="es-CL" sz="2400" b="0" i="0" u="none" strike="noStrike" kern="0" cap="none" spc="0" normalizeH="0" noProof="0" dirty="0">
                <a:ln>
                  <a:noFill/>
                </a:ln>
                <a:solidFill>
                  <a:schemeClr val="bg1"/>
                </a:solidFill>
                <a:effectLst/>
                <a:uLnTx/>
                <a:uFillTx/>
                <a:latin typeface="+mn-lt"/>
                <a:ea typeface="+mn-ea"/>
                <a:cs typeface="+mn-cs"/>
              </a:rPr>
              <a:t> que al menos</a:t>
            </a:r>
          </a:p>
          <a:p>
            <a:pPr marL="800100" lvl="1" indent="-342900" algn="l">
              <a:spcBef>
                <a:spcPct val="20000"/>
              </a:spcBef>
              <a:buClr>
                <a:srgbClr val="66FFFF"/>
              </a:buClr>
              <a:buSzPct val="75000"/>
              <a:buFont typeface="Monotype Sorts" pitchFamily="2" charset="2"/>
              <a:buChar char="n"/>
            </a:pPr>
            <a:endParaRPr lang="es-CL" sz="2400" kern="0" baseline="0" dirty="0">
              <a:solidFill>
                <a:schemeClr val="bg1"/>
              </a:solidFill>
              <a:effectLst/>
              <a:latin typeface="+mn-lt"/>
            </a:endParaRPr>
          </a:p>
          <a:p>
            <a:pPr marL="800100" lvl="1" indent="-342900" algn="l">
              <a:spcBef>
                <a:spcPct val="20000"/>
              </a:spcBef>
              <a:buClr>
                <a:srgbClr val="66FFFF"/>
              </a:buClr>
              <a:buSzPct val="75000"/>
              <a:buFont typeface="Monotype Sorts" pitchFamily="2" charset="2"/>
              <a:buChar char="n"/>
            </a:pPr>
            <a:endParaRPr kumimoji="0" lang="es-CL" sz="2400" b="0" i="0" u="none" strike="noStrike" kern="0" cap="none" spc="0" normalizeH="0" noProof="0" dirty="0">
              <a:ln>
                <a:noFill/>
              </a:ln>
              <a:solidFill>
                <a:schemeClr val="bg1"/>
              </a:solidFill>
              <a:effectLst/>
              <a:uLnTx/>
              <a:uFillTx/>
              <a:latin typeface="+mn-lt"/>
              <a:ea typeface="+mn-ea"/>
              <a:cs typeface="+mn-cs"/>
            </a:endParaRPr>
          </a:p>
          <a:p>
            <a:pPr marL="800100" lvl="1" indent="-342900" algn="l">
              <a:spcBef>
                <a:spcPct val="20000"/>
              </a:spcBef>
              <a:buClr>
                <a:srgbClr val="66FFFF"/>
              </a:buClr>
              <a:buSzPct val="75000"/>
            </a:pPr>
            <a:r>
              <a:rPr lang="es-CL" sz="2400" kern="0" baseline="0" dirty="0">
                <a:solidFill>
                  <a:schemeClr val="bg1"/>
                </a:solidFill>
                <a:effectLst/>
                <a:latin typeface="+mn-lt"/>
              </a:rPr>
              <a:t>	De los</a:t>
            </a:r>
            <a:r>
              <a:rPr lang="es-CL" sz="2400" kern="0" dirty="0">
                <a:solidFill>
                  <a:schemeClr val="bg1"/>
                </a:solidFill>
                <a:effectLst/>
                <a:latin typeface="+mn-lt"/>
              </a:rPr>
              <a:t> valores estarán a dentro de 2 desviaciones estándar de la media.</a:t>
            </a:r>
            <a:endParaRPr kumimoji="0" lang="es-CL" sz="2400" b="0" i="0" u="none" strike="noStrike" kern="0" cap="none" spc="0" normalizeH="0" baseline="0" noProof="0" dirty="0">
              <a:ln>
                <a:noFill/>
              </a:ln>
              <a:solidFill>
                <a:schemeClr val="bg1"/>
              </a:solidFill>
              <a:effectLst/>
              <a:uLnTx/>
              <a:uFillTx/>
              <a:latin typeface="+mn-lt"/>
              <a:ea typeface="+mn-ea"/>
              <a:cs typeface="+mn-cs"/>
            </a:endParaRPr>
          </a:p>
        </p:txBody>
      </p:sp>
      <p:graphicFrame>
        <p:nvGraphicFramePr>
          <p:cNvPr id="348161" name="Object 1"/>
          <p:cNvGraphicFramePr>
            <a:graphicFrameLocks noChangeAspect="1"/>
          </p:cNvGraphicFramePr>
          <p:nvPr/>
        </p:nvGraphicFramePr>
        <p:xfrm>
          <a:off x="3281366" y="4783145"/>
          <a:ext cx="3352800" cy="787400"/>
        </p:xfrm>
        <a:graphic>
          <a:graphicData uri="http://schemas.openxmlformats.org/presentationml/2006/ole">
            <mc:AlternateContent xmlns:mc="http://schemas.openxmlformats.org/markup-compatibility/2006">
              <mc:Choice xmlns:v="urn:schemas-microsoft-com:vml" Requires="v">
                <p:oleObj spid="_x0000_s408600" name="Ecuación" r:id="rId4" imgW="1675673" imgH="393529" progId="Equation.3">
                  <p:embed/>
                </p:oleObj>
              </mc:Choice>
              <mc:Fallback>
                <p:oleObj name="Ecuación" r:id="rId4" imgW="1675673" imgH="393529"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1366" y="4783145"/>
                        <a:ext cx="3352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96838"/>
            <a:ext cx="7772400" cy="725487"/>
          </a:xfrm>
          <a:noFill/>
          <a:ln/>
        </p:spPr>
        <p:txBody>
          <a:bodyPr/>
          <a:lstStyle/>
          <a:p>
            <a:r>
              <a:rPr lang="es-CL" dirty="0">
                <a:solidFill>
                  <a:schemeClr val="bg1"/>
                </a:solidFill>
                <a:effectLst/>
              </a:rPr>
              <a:t>Ejemplo: “Departamento en Arriendo”</a:t>
            </a:r>
          </a:p>
        </p:txBody>
      </p:sp>
      <p:sp>
        <p:nvSpPr>
          <p:cNvPr id="99331" name="Rectangle 3"/>
          <p:cNvSpPr>
            <a:spLocks noGrp="1" noChangeArrowheads="1"/>
          </p:cNvSpPr>
          <p:nvPr>
            <p:ph type="body" idx="1"/>
          </p:nvPr>
        </p:nvSpPr>
        <p:spPr>
          <a:xfrm>
            <a:off x="690563" y="1109663"/>
            <a:ext cx="7772400" cy="5086350"/>
          </a:xfrm>
          <a:noFill/>
          <a:ln/>
        </p:spPr>
        <p:txBody>
          <a:bodyPr/>
          <a:lstStyle/>
          <a:p>
            <a:r>
              <a:rPr lang="es-CL" dirty="0">
                <a:solidFill>
                  <a:schemeClr val="bg1"/>
                </a:solidFill>
                <a:effectLst/>
              </a:rPr>
              <a:t>Teorema de </a:t>
            </a:r>
            <a:r>
              <a:rPr lang="es-CL" dirty="0" err="1">
                <a:solidFill>
                  <a:schemeClr val="bg1"/>
                </a:solidFill>
                <a:effectLst/>
              </a:rPr>
              <a:t>Chebyshev</a:t>
            </a:r>
            <a:r>
              <a:rPr lang="es-CL" dirty="0">
                <a:solidFill>
                  <a:schemeClr val="bg1"/>
                </a:solidFill>
                <a:effectLst/>
              </a:rPr>
              <a:t>:</a:t>
            </a:r>
          </a:p>
          <a:p>
            <a:pPr>
              <a:buFont typeface="Monotype Sorts" pitchFamily="2" charset="2"/>
              <a:buNone/>
            </a:pPr>
            <a:endParaRPr lang="es-CL" sz="1200" dirty="0">
              <a:solidFill>
                <a:schemeClr val="bg1"/>
              </a:solidFill>
              <a:effectLst/>
            </a:endParaRPr>
          </a:p>
          <a:p>
            <a:pPr>
              <a:buFont typeface="Monotype Sorts" pitchFamily="2" charset="2"/>
              <a:buNone/>
            </a:pPr>
            <a:r>
              <a:rPr lang="es-CL" dirty="0">
                <a:solidFill>
                  <a:schemeClr val="bg1"/>
                </a:solidFill>
                <a:effectLst/>
              </a:rPr>
              <a:t>		  Digamos </a:t>
            </a:r>
            <a:r>
              <a:rPr lang="es-CL" i="1" dirty="0">
                <a:solidFill>
                  <a:schemeClr val="bg1"/>
                </a:solidFill>
                <a:effectLst/>
                <a:latin typeface="Times New Roman" pitchFamily="18" charset="0"/>
                <a:cs typeface="Times New Roman" pitchFamily="18" charset="0"/>
              </a:rPr>
              <a:t>k</a:t>
            </a:r>
            <a:r>
              <a:rPr lang="es-CL" dirty="0">
                <a:solidFill>
                  <a:schemeClr val="bg1"/>
                </a:solidFill>
                <a:effectLst/>
              </a:rPr>
              <a:t> = 1,5  con  </a:t>
            </a:r>
            <a:r>
              <a:rPr lang="es-CL" i="1" dirty="0">
                <a:solidFill>
                  <a:schemeClr val="bg1"/>
                </a:solidFill>
                <a:effectLst/>
                <a:latin typeface="Times New Roman" pitchFamily="18" charset="0"/>
                <a:cs typeface="Times New Roman" pitchFamily="18" charset="0"/>
              </a:rPr>
              <a:t>x</a:t>
            </a:r>
            <a:r>
              <a:rPr lang="es-CL" dirty="0">
                <a:solidFill>
                  <a:schemeClr val="bg1"/>
                </a:solidFill>
                <a:effectLst/>
              </a:rPr>
              <a:t> = 490,80  y  </a:t>
            </a:r>
            <a:r>
              <a:rPr lang="es-CL" i="1" dirty="0">
                <a:solidFill>
                  <a:schemeClr val="bg1"/>
                </a:solidFill>
                <a:effectLst/>
                <a:latin typeface="Times New Roman" pitchFamily="18" charset="0"/>
                <a:cs typeface="Times New Roman" pitchFamily="18" charset="0"/>
              </a:rPr>
              <a:t>s</a:t>
            </a:r>
            <a:r>
              <a:rPr lang="es-CL" dirty="0">
                <a:solidFill>
                  <a:schemeClr val="bg1"/>
                </a:solidFill>
                <a:effectLst/>
              </a:rPr>
              <a:t> = 54,74</a:t>
            </a:r>
          </a:p>
          <a:p>
            <a:pPr>
              <a:buFont typeface="Monotype Sorts" pitchFamily="2" charset="2"/>
              <a:buNone/>
            </a:pPr>
            <a:endParaRPr lang="es-CL" sz="1000" dirty="0">
              <a:solidFill>
                <a:schemeClr val="bg1"/>
              </a:solidFill>
              <a:effectLst/>
            </a:endParaRPr>
          </a:p>
          <a:p>
            <a:pPr>
              <a:buNone/>
            </a:pPr>
            <a:r>
              <a:rPr lang="es-CL" dirty="0">
                <a:solidFill>
                  <a:schemeClr val="bg1"/>
                </a:solidFill>
                <a:effectLst/>
              </a:rPr>
              <a:t>		Al menos [1 – 1/(1,5)</a:t>
            </a:r>
            <a:r>
              <a:rPr lang="es-CL" baseline="30000" dirty="0">
                <a:solidFill>
                  <a:schemeClr val="bg1"/>
                </a:solidFill>
                <a:effectLst/>
              </a:rPr>
              <a:t>2</a:t>
            </a:r>
            <a:r>
              <a:rPr lang="es-CL" dirty="0">
                <a:solidFill>
                  <a:schemeClr val="bg1"/>
                </a:solidFill>
                <a:effectLst/>
              </a:rPr>
              <a:t>] = 1 – 0,44 = 0,56  o  56% </a:t>
            </a:r>
          </a:p>
          <a:p>
            <a:pPr>
              <a:buFont typeface="Monotype Sorts" pitchFamily="2" charset="2"/>
              <a:buNone/>
            </a:pPr>
            <a:r>
              <a:rPr lang="es-CL" dirty="0">
                <a:solidFill>
                  <a:schemeClr val="bg1"/>
                </a:solidFill>
                <a:effectLst/>
              </a:rPr>
              <a:t>		de los valores de arriendo deben estar entre:</a:t>
            </a:r>
          </a:p>
          <a:p>
            <a:pPr>
              <a:buFont typeface="Monotype Sorts" pitchFamily="2" charset="2"/>
              <a:buNone/>
            </a:pPr>
            <a:endParaRPr lang="es-CL" dirty="0">
              <a:solidFill>
                <a:schemeClr val="bg1"/>
              </a:solidFill>
              <a:effectLst/>
            </a:endParaRPr>
          </a:p>
          <a:p>
            <a:pPr>
              <a:buFont typeface="Monotype Sorts" pitchFamily="2" charset="2"/>
              <a:buNone/>
            </a:pPr>
            <a:r>
              <a:rPr lang="es-CL" dirty="0">
                <a:solidFill>
                  <a:schemeClr val="bg1"/>
                </a:solidFill>
                <a:effectLst/>
              </a:rPr>
              <a:t>		          </a:t>
            </a:r>
            <a:r>
              <a:rPr lang="es-CL" i="1" dirty="0">
                <a:solidFill>
                  <a:schemeClr val="bg1"/>
                </a:solidFill>
                <a:effectLst/>
                <a:latin typeface="Times New Roman" pitchFamily="18" charset="0"/>
                <a:cs typeface="Times New Roman" pitchFamily="18" charset="0"/>
              </a:rPr>
              <a:t>x</a:t>
            </a:r>
            <a:r>
              <a:rPr lang="es-CL" dirty="0">
                <a:solidFill>
                  <a:schemeClr val="bg1"/>
                </a:solidFill>
                <a:effectLst/>
              </a:rPr>
              <a:t> - </a:t>
            </a:r>
            <a:r>
              <a:rPr lang="es-CL" i="1" dirty="0">
                <a:solidFill>
                  <a:schemeClr val="bg1"/>
                </a:solidFill>
                <a:effectLst/>
                <a:latin typeface="Times New Roman" pitchFamily="18" charset="0"/>
                <a:cs typeface="Times New Roman" pitchFamily="18" charset="0"/>
              </a:rPr>
              <a:t>k</a:t>
            </a:r>
            <a:r>
              <a:rPr lang="es-CL" dirty="0">
                <a:solidFill>
                  <a:schemeClr val="bg1"/>
                </a:solidFill>
                <a:effectLst/>
              </a:rPr>
              <a:t>(</a:t>
            </a:r>
            <a:r>
              <a:rPr lang="es-CL" i="1" dirty="0">
                <a:solidFill>
                  <a:schemeClr val="bg1"/>
                </a:solidFill>
                <a:effectLst/>
                <a:latin typeface="Times New Roman" pitchFamily="18" charset="0"/>
                <a:cs typeface="Times New Roman" pitchFamily="18" charset="0"/>
              </a:rPr>
              <a:t>s</a:t>
            </a:r>
            <a:r>
              <a:rPr lang="es-CL" dirty="0">
                <a:solidFill>
                  <a:schemeClr val="bg1"/>
                </a:solidFill>
                <a:effectLst/>
              </a:rPr>
              <a:t>) = 490,80 – 1,5</a:t>
            </a:r>
            <a:r>
              <a:rPr lang="es-CL" sz="1200" dirty="0">
                <a:solidFill>
                  <a:schemeClr val="bg1"/>
                </a:solidFill>
                <a:effectLst/>
              </a:rPr>
              <a:t> </a:t>
            </a:r>
            <a:r>
              <a:rPr lang="es-CL" dirty="0">
                <a:solidFill>
                  <a:schemeClr val="bg1"/>
                </a:solidFill>
                <a:effectLst/>
              </a:rPr>
              <a:t>∙</a:t>
            </a:r>
            <a:r>
              <a:rPr lang="es-CL" sz="1200" dirty="0">
                <a:solidFill>
                  <a:schemeClr val="bg1"/>
                </a:solidFill>
                <a:effectLst/>
              </a:rPr>
              <a:t> </a:t>
            </a:r>
            <a:r>
              <a:rPr lang="es-CL" dirty="0">
                <a:solidFill>
                  <a:schemeClr val="bg1"/>
                </a:solidFill>
                <a:effectLst/>
              </a:rPr>
              <a:t>(54,74) = 407</a:t>
            </a:r>
          </a:p>
          <a:p>
            <a:pPr>
              <a:buFont typeface="Monotype Sorts" pitchFamily="2" charset="2"/>
              <a:buNone/>
            </a:pPr>
            <a:r>
              <a:rPr lang="es-CL" dirty="0">
                <a:solidFill>
                  <a:schemeClr val="bg1"/>
                </a:solidFill>
                <a:effectLst/>
              </a:rPr>
              <a:t>				           y</a:t>
            </a:r>
          </a:p>
          <a:p>
            <a:pPr>
              <a:buNone/>
            </a:pPr>
            <a:r>
              <a:rPr lang="es-CL" dirty="0">
                <a:solidFill>
                  <a:schemeClr val="bg1"/>
                </a:solidFill>
                <a:effectLst/>
              </a:rPr>
              <a:t>		          </a:t>
            </a:r>
            <a:r>
              <a:rPr lang="es-CL" i="1" dirty="0">
                <a:solidFill>
                  <a:schemeClr val="bg1"/>
                </a:solidFill>
                <a:effectLst/>
                <a:latin typeface="Times New Roman" pitchFamily="18" charset="0"/>
                <a:cs typeface="Times New Roman" pitchFamily="18" charset="0"/>
              </a:rPr>
              <a:t>x</a:t>
            </a:r>
            <a:r>
              <a:rPr lang="es-CL" dirty="0">
                <a:solidFill>
                  <a:schemeClr val="bg1"/>
                </a:solidFill>
                <a:effectLst/>
              </a:rPr>
              <a:t> + </a:t>
            </a:r>
            <a:r>
              <a:rPr lang="es-CL" i="1" dirty="0">
                <a:solidFill>
                  <a:schemeClr val="bg1"/>
                </a:solidFill>
                <a:effectLst/>
                <a:latin typeface="Times New Roman" pitchFamily="18" charset="0"/>
                <a:cs typeface="Times New Roman" pitchFamily="18" charset="0"/>
              </a:rPr>
              <a:t>k</a:t>
            </a:r>
            <a:r>
              <a:rPr lang="es-CL" dirty="0">
                <a:solidFill>
                  <a:schemeClr val="bg1"/>
                </a:solidFill>
                <a:effectLst/>
              </a:rPr>
              <a:t>(</a:t>
            </a:r>
            <a:r>
              <a:rPr lang="es-CL" i="1" dirty="0">
                <a:solidFill>
                  <a:schemeClr val="bg1"/>
                </a:solidFill>
                <a:effectLst/>
                <a:latin typeface="Times New Roman" pitchFamily="18" charset="0"/>
                <a:cs typeface="Times New Roman" pitchFamily="18" charset="0"/>
              </a:rPr>
              <a:t>s</a:t>
            </a:r>
            <a:r>
              <a:rPr lang="es-CL" dirty="0">
                <a:solidFill>
                  <a:schemeClr val="bg1"/>
                </a:solidFill>
                <a:effectLst/>
              </a:rPr>
              <a:t>) = 490,80 + 1, 5</a:t>
            </a:r>
            <a:r>
              <a:rPr lang="es-CL" sz="1200" dirty="0">
                <a:solidFill>
                  <a:schemeClr val="bg1"/>
                </a:solidFill>
                <a:effectLst/>
              </a:rPr>
              <a:t> </a:t>
            </a:r>
            <a:r>
              <a:rPr lang="es-CL" dirty="0">
                <a:solidFill>
                  <a:schemeClr val="bg1"/>
                </a:solidFill>
                <a:effectLst/>
              </a:rPr>
              <a:t>∙</a:t>
            </a:r>
            <a:r>
              <a:rPr lang="es-CL" sz="1200" dirty="0">
                <a:solidFill>
                  <a:schemeClr val="bg1"/>
                </a:solidFill>
                <a:effectLst/>
              </a:rPr>
              <a:t> </a:t>
            </a:r>
            <a:r>
              <a:rPr lang="es-CL" dirty="0">
                <a:solidFill>
                  <a:schemeClr val="bg1"/>
                </a:solidFill>
                <a:effectLst/>
              </a:rPr>
              <a:t>(54,74) = 573</a:t>
            </a:r>
          </a:p>
          <a:p>
            <a:pPr>
              <a:buFont typeface="Monotype Sorts" pitchFamily="2" charset="2"/>
              <a:buNone/>
            </a:pPr>
            <a:endParaRPr lang="es-CL" dirty="0">
              <a:solidFill>
                <a:schemeClr val="bg1"/>
              </a:solidFill>
              <a:effectLst/>
            </a:endParaRPr>
          </a:p>
        </p:txBody>
      </p:sp>
      <p:cxnSp>
        <p:nvCxnSpPr>
          <p:cNvPr id="7" name="6 Conector recto"/>
          <p:cNvCxnSpPr/>
          <p:nvPr/>
        </p:nvCxnSpPr>
        <p:spPr bwMode="auto">
          <a:xfrm>
            <a:off x="4764620" y="1892411"/>
            <a:ext cx="144000" cy="1588"/>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8" name="7 Conector recto"/>
          <p:cNvCxnSpPr/>
          <p:nvPr/>
        </p:nvCxnSpPr>
        <p:spPr bwMode="auto">
          <a:xfrm>
            <a:off x="2469188" y="3831447"/>
            <a:ext cx="144000" cy="1588"/>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9" name="8 Conector recto"/>
          <p:cNvCxnSpPr/>
          <p:nvPr/>
        </p:nvCxnSpPr>
        <p:spPr bwMode="auto">
          <a:xfrm>
            <a:off x="2480908" y="4701315"/>
            <a:ext cx="144000" cy="1588"/>
          </a:xfrm>
          <a:prstGeom prst="line">
            <a:avLst/>
          </a:prstGeom>
          <a:solidFill>
            <a:schemeClr val="accent1"/>
          </a:solidFill>
          <a:ln w="15875" cap="flat" cmpd="sng" algn="ctr">
            <a:solidFill>
              <a:schemeClr val="bg1"/>
            </a:solidFill>
            <a:prstDash val="solid"/>
            <a:round/>
            <a:headEnd type="none" w="med" len="med"/>
            <a:tailEnd type="none" w="med" len="med"/>
          </a:ln>
          <a:effectLst/>
        </p:spPr>
      </p:cxnSp>
    </p:spTree>
  </p:cSld>
  <p:clrMapOvr>
    <a:masterClrMapping/>
  </p:clrMapOvr>
  <p:transition/>
</p:sld>
</file>

<file path=ppt/theme/theme1.xml><?xml version="1.0" encoding="utf-8"?>
<a:theme xmlns:a="http://schemas.openxmlformats.org/drawingml/2006/main" name="Ch07">
  <a:themeElements>
    <a:clrScheme name="">
      <a:dk1>
        <a:srgbClr val="3C0023"/>
      </a:dk1>
      <a:lt1>
        <a:srgbClr val="FFFFFF"/>
      </a:lt1>
      <a:dk2>
        <a:srgbClr val="300153"/>
      </a:dk2>
      <a:lt2>
        <a:srgbClr val="F6BF69"/>
      </a:lt2>
      <a:accent1>
        <a:srgbClr val="618FFD"/>
      </a:accent1>
      <a:accent2>
        <a:srgbClr val="B760F9"/>
      </a:accent2>
      <a:accent3>
        <a:srgbClr val="ADAAB3"/>
      </a:accent3>
      <a:accent4>
        <a:srgbClr val="DADADA"/>
      </a:accent4>
      <a:accent5>
        <a:srgbClr val="B7C6FE"/>
      </a:accent5>
      <a:accent6>
        <a:srgbClr val="A656E2"/>
      </a:accent6>
      <a:hlink>
        <a:srgbClr val="919191"/>
      </a:hlink>
      <a:folHlink>
        <a:srgbClr val="B50069"/>
      </a:folHlink>
    </a:clrScheme>
    <a:fontScheme name="Ch07">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Book Antiqua" pitchFamily="18" charset="0"/>
          </a:defRPr>
        </a:defPPr>
      </a:lstStyle>
    </a:lnDef>
  </a:objectDefaults>
  <a:extraClrSchemeLst>
    <a:extraClrScheme>
      <a:clrScheme name="Ch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C:\Slides\SBE8ppt\Ch07.PPT</Template>
  <TotalTime>1470073629</TotalTime>
  <Pages>14</Pages>
  <Words>1667</Words>
  <Application>Microsoft Office PowerPoint</Application>
  <PresentationFormat>Presentación en pantalla (4:3)</PresentationFormat>
  <Paragraphs>278</Paragraphs>
  <Slides>37</Slides>
  <Notes>37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37</vt:i4>
      </vt:variant>
    </vt:vector>
  </HeadingPairs>
  <TitlesOfParts>
    <vt:vector size="43" baseType="lpstr">
      <vt:lpstr>Monotype Sorts</vt:lpstr>
      <vt:lpstr>Book Antiqua</vt:lpstr>
      <vt:lpstr>Times New Roman</vt:lpstr>
      <vt:lpstr>Ch07</vt:lpstr>
      <vt:lpstr>Ecuación</vt:lpstr>
      <vt:lpstr>Worksheet</vt:lpstr>
      <vt:lpstr>Medidas de la forma de la distribución, de la posición relativa y de la detección de observaciones atípicas</vt:lpstr>
      <vt:lpstr>Forma de la Distribución</vt:lpstr>
      <vt:lpstr>Forma de la Distribución</vt:lpstr>
      <vt:lpstr>Forma de la Distribución</vt:lpstr>
      <vt:lpstr>Puntos z</vt:lpstr>
      <vt:lpstr>Puntos z</vt:lpstr>
      <vt:lpstr>Ejemplo: “Departamento en Arriendo”</vt:lpstr>
      <vt:lpstr>Teorema de Chebyshev</vt:lpstr>
      <vt:lpstr>Ejemplo: “Departamento en Arriendo”</vt:lpstr>
      <vt:lpstr>Ejemplo: “Departamento en Arriendo”</vt:lpstr>
      <vt:lpstr>Regla Empírica</vt:lpstr>
      <vt:lpstr>Regla Empírica</vt:lpstr>
      <vt:lpstr>Regla Empírica</vt:lpstr>
      <vt:lpstr>Ejemplo: “Departamento en Arriendo”</vt:lpstr>
      <vt:lpstr>Detectando “Outliers” u Observaciones Atípicas</vt:lpstr>
      <vt:lpstr>Ejemplo: “Departamento en Arriendo”</vt:lpstr>
      <vt:lpstr>Análisis Exploratorio de Datos </vt:lpstr>
      <vt:lpstr>Resumen de Cinco Números</vt:lpstr>
      <vt:lpstr>Ejemplo: “Departamento en Arriendo”</vt:lpstr>
      <vt:lpstr>Diagrama de Caja (“Box Plot”)</vt:lpstr>
      <vt:lpstr>Diagrama de Caja (“Box Plot”)</vt:lpstr>
      <vt:lpstr>Ejemplo: “Departamento en Arriendo”</vt:lpstr>
      <vt:lpstr>Medidas de Asociación entre Dos Variables</vt:lpstr>
      <vt:lpstr>Covarianza</vt:lpstr>
      <vt:lpstr>Covarianza</vt:lpstr>
      <vt:lpstr>Coeficiente de Correlación</vt:lpstr>
      <vt:lpstr>Coeficiente de Correlación</vt:lpstr>
      <vt:lpstr>La Media Ponderada y el Empleo de Datos Agrupados</vt:lpstr>
      <vt:lpstr>Media Ponderada</vt:lpstr>
      <vt:lpstr>Media Ponderada</vt:lpstr>
      <vt:lpstr>Datos Agrupados</vt:lpstr>
      <vt:lpstr>Media para Datos Agrupados</vt:lpstr>
      <vt:lpstr>Ejemplo: “Departamento en Arriendo”</vt:lpstr>
      <vt:lpstr>Ejemplo: “Departamento en Arriendo”</vt:lpstr>
      <vt:lpstr>Varianza  para Datos Agrupados</vt:lpstr>
      <vt:lpstr>Ejemplo: “Departamento en Arriendo”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 UDP (III)</dc:title>
  <dc:creator>Francisco Leiva</dc:creator>
  <cp:lastModifiedBy>ricardom mayer</cp:lastModifiedBy>
  <cp:revision>270</cp:revision>
  <cp:lastPrinted>1601-01-01T00:00:00Z</cp:lastPrinted>
  <dcterms:created xsi:type="dcterms:W3CDTF">1996-08-23T09:31:38Z</dcterms:created>
  <dcterms:modified xsi:type="dcterms:W3CDTF">2019-09-09T01:34:33Z</dcterms:modified>
</cp:coreProperties>
</file>