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312" r:id="rId2"/>
    <p:sldId id="318" r:id="rId3"/>
    <p:sldId id="319" r:id="rId4"/>
    <p:sldId id="320" r:id="rId5"/>
    <p:sldId id="343" r:id="rId6"/>
    <p:sldId id="321" r:id="rId7"/>
    <p:sldId id="322" r:id="rId8"/>
    <p:sldId id="361" r:id="rId9"/>
    <p:sldId id="323" r:id="rId10"/>
    <p:sldId id="324" r:id="rId11"/>
    <p:sldId id="325" r:id="rId12"/>
    <p:sldId id="326" r:id="rId13"/>
    <p:sldId id="344" r:id="rId14"/>
    <p:sldId id="345" r:id="rId15"/>
    <p:sldId id="34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47" r:id="rId25"/>
    <p:sldId id="356" r:id="rId26"/>
    <p:sldId id="348" r:id="rId27"/>
    <p:sldId id="357" r:id="rId28"/>
    <p:sldId id="358" r:id="rId29"/>
    <p:sldId id="349" r:id="rId30"/>
    <p:sldId id="350" r:id="rId31"/>
    <p:sldId id="351" r:id="rId32"/>
    <p:sldId id="352" r:id="rId33"/>
    <p:sldId id="353" r:id="rId34"/>
    <p:sldId id="335" r:id="rId35"/>
    <p:sldId id="336" r:id="rId36"/>
    <p:sldId id="337" r:id="rId37"/>
    <p:sldId id="338" r:id="rId38"/>
    <p:sldId id="354" r:id="rId39"/>
    <p:sldId id="355" r:id="rId40"/>
    <p:sldId id="359" r:id="rId41"/>
    <p:sldId id="360" r:id="rId42"/>
    <p:sldId id="339" r:id="rId43"/>
    <p:sldId id="340" r:id="rId44"/>
    <p:sldId id="341" r:id="rId45"/>
    <p:sldId id="342" r:id="rId46"/>
    <p:sldId id="362" r:id="rId47"/>
    <p:sldId id="308" r:id="rId48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1"/>
      <p:bold r:id="rId52"/>
      <p:italic r:id="rId53"/>
      <p:boldItalic r:id="rId54"/>
    </p:embeddedFont>
    <p:embeddedFont>
      <p:font typeface="Monotype Sorts" panose="020B0604020202020204"/>
      <p:regular r:id="rId55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FF00"/>
    <a:srgbClr val="339966"/>
    <a:srgbClr val="33CCCC"/>
    <a:srgbClr val="0099CC"/>
    <a:srgbClr val="00CCFF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70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2086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66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93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258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20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70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272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822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3869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861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23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811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7401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6011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867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071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071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4748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4748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4748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092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924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420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8562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0691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425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23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1600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25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0618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724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49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783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4942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4942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6685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522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5272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566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9685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93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75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816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76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490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11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3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92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93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6913" y="1566863"/>
            <a:ext cx="7727950" cy="38941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Variables Aleatorias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Distribuciones de Probabilidad Discreta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Valor Esperado y Varianza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Uniforme Discreta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endParaRPr lang="es-CL" dirty="0">
              <a:solidFill>
                <a:schemeClr val="bg1"/>
              </a:solidFill>
              <a:effectLst/>
            </a:endParaRP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Poisson</a:t>
            </a:r>
            <a:endParaRPr lang="es-CL" dirty="0">
              <a:solidFill>
                <a:schemeClr val="bg1"/>
              </a:solidFill>
              <a:effectLst/>
            </a:endParaRP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Hipergeométrica</a:t>
            </a:r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850"/>
            <a:ext cx="7772400" cy="7620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Distribuciones de Probabilidad Discreta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</a:t>
            </a:r>
            <a:r>
              <a:rPr lang="es-CL" u="sng" dirty="0">
                <a:solidFill>
                  <a:schemeClr val="bg1"/>
                </a:solidFill>
                <a:effectLst/>
              </a:rPr>
              <a:t>valor esperado</a:t>
            </a:r>
            <a:r>
              <a:rPr lang="es-CL" dirty="0">
                <a:solidFill>
                  <a:schemeClr val="bg1"/>
                </a:solidFill>
                <a:effectLst/>
              </a:rPr>
              <a:t>, o media, de una variable aleatoria es la medida de su posición central.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valor esperado de una variable aleatoria discreta: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</a:t>
            </a:r>
            <a:r>
              <a:rPr lang="es-CL" i="1" dirty="0">
                <a:solidFill>
                  <a:schemeClr val="bg1"/>
                </a:solidFill>
                <a:effectLst/>
              </a:rPr>
              <a:t>E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 =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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xf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varianza</a:t>
            </a:r>
            <a:r>
              <a:rPr lang="es-CL" dirty="0">
                <a:solidFill>
                  <a:schemeClr val="bg1"/>
                </a:solidFill>
                <a:effectLst/>
              </a:rPr>
              <a:t> resume la variabilidad en los valores de la variable aleatoria.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La Varianza de una variable aleatoria discreta: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 Var(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 </a:t>
            </a:r>
            <a:r>
              <a:rPr lang="es-CL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=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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-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desviación estándar</a:t>
            </a:r>
            <a:r>
              <a:rPr lang="es-CL" dirty="0">
                <a:solidFill>
                  <a:schemeClr val="bg1"/>
                </a:solidFill>
                <a:effectLst/>
              </a:rPr>
              <a:t>,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</a:t>
            </a:r>
            <a:r>
              <a:rPr lang="es-CL" dirty="0">
                <a:solidFill>
                  <a:schemeClr val="bg1"/>
                </a:solidFill>
                <a:effectLst/>
              </a:rPr>
              <a:t>, esta definida como la raíz cuadrada (positiva) de la varianza.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1125"/>
            <a:ext cx="7772400" cy="6858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JSL Appliances</a:t>
            </a:r>
            <a:endParaRPr lang="es-CL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92388" y="1654175"/>
            <a:ext cx="4019550" cy="320833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71513" y="1100138"/>
            <a:ext cx="7772400" cy="4595812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El Valor Esperado de una variable aleatoria discreta:</a:t>
            </a: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tx2"/>
                </a:solidFill>
              </a:rPr>
              <a:t>			    </a:t>
            </a:r>
            <a:r>
              <a:rPr lang="es-CL" i="1" u="sng" dirty="0"/>
              <a:t>x</a:t>
            </a:r>
            <a:r>
              <a:rPr lang="es-CL" i="1" dirty="0"/>
              <a:t>	       </a:t>
            </a:r>
            <a:r>
              <a:rPr lang="es-CL" i="1" u="sng" dirty="0"/>
              <a:t>f</a:t>
            </a:r>
            <a:r>
              <a:rPr lang="es-CL" u="sng" dirty="0"/>
              <a:t>(</a:t>
            </a:r>
            <a:r>
              <a:rPr lang="es-CL" i="1" u="sng" dirty="0"/>
              <a:t>x</a:t>
            </a:r>
            <a:r>
              <a:rPr lang="es-CL" u="sng" dirty="0"/>
              <a:t>)</a:t>
            </a:r>
            <a:r>
              <a:rPr lang="es-CL" dirty="0"/>
              <a:t>	  </a:t>
            </a:r>
            <a:r>
              <a:rPr lang="es-CL" i="1" u="sng" dirty="0" err="1"/>
              <a:t>xf</a:t>
            </a:r>
            <a:r>
              <a:rPr lang="es-CL" u="sng" dirty="0"/>
              <a:t>(</a:t>
            </a:r>
            <a:r>
              <a:rPr lang="es-CL" i="1" u="sng" dirty="0"/>
              <a:t>x</a:t>
            </a:r>
            <a:r>
              <a:rPr lang="es-CL" u="sng" dirty="0"/>
              <a:t>)</a:t>
            </a:r>
            <a:endParaRPr lang="es-CL" b="1" u="sng" dirty="0"/>
          </a:p>
          <a:p>
            <a:pPr>
              <a:buFont typeface="Monotype Sorts" pitchFamily="2" charset="2"/>
              <a:buNone/>
            </a:pPr>
            <a:r>
              <a:rPr lang="es-CL" dirty="0"/>
              <a:t>			    0	       0,40	   0,00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1	       0,25	   0,25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2	       0,20	   0,40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3	       0,05	   0,15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4	       0,10	   </a:t>
            </a:r>
            <a:r>
              <a:rPr lang="es-CL" u="sng" dirty="0"/>
              <a:t>0,40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 				 	   </a:t>
            </a:r>
            <a:r>
              <a:rPr lang="es-CL" i="1" dirty="0"/>
              <a:t>E</a:t>
            </a:r>
            <a:r>
              <a:rPr lang="es-CL" dirty="0"/>
              <a:t>(</a:t>
            </a:r>
            <a:r>
              <a:rPr lang="es-CL" i="1" dirty="0"/>
              <a:t>x</a:t>
            </a:r>
            <a:r>
              <a:rPr lang="es-CL" dirty="0"/>
              <a:t>) =  1,20</a:t>
            </a:r>
          </a:p>
          <a:p>
            <a:pPr>
              <a:buFont typeface="Monotype Sorts" pitchFamily="2" charset="2"/>
              <a:buNone/>
            </a:pPr>
            <a:endParaRPr lang="es-CL" sz="10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El número esperado de TV vendidos en 1 día es de 1,2.</a:t>
            </a:r>
          </a:p>
          <a:p>
            <a:pPr>
              <a:buFont typeface="Monotype Sorts" pitchFamily="2" charset="2"/>
              <a:buNone/>
            </a:pP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436688" y="2047875"/>
            <a:ext cx="6644994" cy="306228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100138"/>
            <a:ext cx="7772400" cy="5162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Varianza y Desviación Estándar de una variable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  aleatoria discreta:</a:t>
            </a:r>
          </a:p>
          <a:p>
            <a:pPr>
              <a:buFont typeface="Monotype Sorts" pitchFamily="2" charset="2"/>
              <a:buNone/>
            </a:pPr>
            <a:endParaRPr lang="es-CL" sz="900" baseline="40000" dirty="0"/>
          </a:p>
          <a:p>
            <a:pPr>
              <a:buFont typeface="Monotype Sorts" pitchFamily="2" charset="2"/>
              <a:buNone/>
            </a:pPr>
            <a:r>
              <a:rPr lang="es-CL" i="1" dirty="0"/>
              <a:t>		x	</a:t>
            </a:r>
            <a:r>
              <a:rPr lang="es-CL" i="1" dirty="0" err="1"/>
              <a:t>x</a:t>
            </a:r>
            <a:r>
              <a:rPr lang="es-CL" i="1" dirty="0"/>
              <a:t> - </a:t>
            </a:r>
            <a:r>
              <a:rPr lang="es-CL" i="1" dirty="0">
                <a:latin typeface="Symbol" pitchFamily="18" charset="2"/>
              </a:rPr>
              <a:t></a:t>
            </a:r>
            <a:r>
              <a:rPr lang="es-CL" dirty="0"/>
              <a:t>	     (</a:t>
            </a:r>
            <a:r>
              <a:rPr lang="es-CL" i="1" dirty="0"/>
              <a:t>x - </a:t>
            </a:r>
            <a:r>
              <a:rPr lang="es-CL" i="1" dirty="0">
                <a:latin typeface="Symbol" pitchFamily="18" charset="2"/>
              </a:rPr>
              <a:t></a:t>
            </a:r>
            <a:r>
              <a:rPr lang="es-CL" dirty="0"/>
              <a:t>)</a:t>
            </a:r>
            <a:r>
              <a:rPr lang="es-CL" baseline="30000" dirty="0"/>
              <a:t>2	</a:t>
            </a:r>
            <a:r>
              <a:rPr lang="es-CL" i="1" dirty="0"/>
              <a:t>f</a:t>
            </a:r>
            <a:r>
              <a:rPr lang="es-CL" dirty="0"/>
              <a:t>(</a:t>
            </a:r>
            <a:r>
              <a:rPr lang="es-CL" i="1" dirty="0"/>
              <a:t>x</a:t>
            </a:r>
            <a:r>
              <a:rPr lang="es-CL" dirty="0"/>
              <a:t>)	(</a:t>
            </a:r>
            <a:r>
              <a:rPr lang="es-CL" i="1" dirty="0"/>
              <a:t>x</a:t>
            </a:r>
            <a:r>
              <a:rPr lang="es-CL" dirty="0"/>
              <a:t> - </a:t>
            </a:r>
            <a:r>
              <a:rPr lang="es-CL" i="1" dirty="0">
                <a:latin typeface="Symbol" pitchFamily="18" charset="2"/>
              </a:rPr>
              <a:t></a:t>
            </a:r>
            <a:r>
              <a:rPr lang="es-CL" dirty="0"/>
              <a:t>)</a:t>
            </a:r>
            <a:r>
              <a:rPr lang="es-CL" baseline="30000" dirty="0"/>
              <a:t>2</a:t>
            </a:r>
            <a:r>
              <a:rPr lang="es-CL" i="1" dirty="0"/>
              <a:t>f</a:t>
            </a:r>
            <a:r>
              <a:rPr lang="es-CL" dirty="0"/>
              <a:t>(</a:t>
            </a:r>
            <a:r>
              <a:rPr lang="es-CL" i="1" dirty="0"/>
              <a:t>x</a:t>
            </a:r>
            <a:r>
              <a:rPr lang="es-CL" dirty="0"/>
              <a:t>)</a:t>
            </a:r>
            <a:endParaRPr lang="es-CL" b="1" dirty="0"/>
          </a:p>
          <a:p>
            <a:pPr>
              <a:buFont typeface="Monotype Sorts" pitchFamily="2" charset="2"/>
              <a:buNone/>
            </a:pPr>
            <a:endParaRPr lang="es-CL" sz="800" baseline="40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sz="2000" dirty="0"/>
              <a:t>		</a:t>
            </a:r>
            <a:r>
              <a:rPr lang="es-CL" dirty="0"/>
              <a:t>0	-1,2	        1,44	0,40	     0,576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1	-0,2	        0,04	0,25	     0,010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2	 0,8	        0,64	0,20	     0,128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3	 1,8	        3,24	0,05	     0,162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4	 2,8	        7,84	0,10	    </a:t>
            </a:r>
            <a:r>
              <a:rPr lang="es-CL" u="sng" dirty="0"/>
              <a:t> 0,784</a:t>
            </a:r>
          </a:p>
          <a:p>
            <a:pPr>
              <a:buFont typeface="Monotype Sorts" pitchFamily="2" charset="2"/>
              <a:buNone/>
            </a:pPr>
            <a:r>
              <a:rPr lang="es-CL" sz="2000" dirty="0"/>
              <a:t>							     </a:t>
            </a:r>
            <a:r>
              <a:rPr lang="es-CL" dirty="0"/>
              <a:t>1,660 = </a:t>
            </a:r>
            <a:r>
              <a:rPr lang="es-CL" i="1" dirty="0">
                <a:latin typeface="Symbol" pitchFamily="18" charset="2"/>
              </a:rPr>
              <a:t> </a:t>
            </a:r>
            <a:r>
              <a:rPr lang="es-CL" baseline="30000" dirty="0">
                <a:latin typeface="Symbol" pitchFamily="18" charset="2"/>
              </a:rPr>
              <a:t></a:t>
            </a:r>
          </a:p>
          <a:p>
            <a:pPr>
              <a:buFont typeface="Monotype Sorts" pitchFamily="2" charset="2"/>
              <a:buNone/>
            </a:pPr>
            <a:r>
              <a:rPr lang="es-CL" sz="1000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La varianza de las ventas diarias es 1,66 TV </a:t>
            </a:r>
            <a:r>
              <a:rPr lang="es-CL" u="sng" dirty="0">
                <a:solidFill>
                  <a:schemeClr val="bg1"/>
                </a:solidFill>
                <a:effectLst/>
              </a:rPr>
              <a:t>cuadrados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La desviación estándar de las ventas es de 1,2884 </a:t>
            </a:r>
            <a:r>
              <a:rPr lang="es-CL" dirty="0" err="1">
                <a:solidFill>
                  <a:schemeClr val="bg1"/>
                </a:solidFill>
                <a:effectLst/>
              </a:rPr>
              <a:t>TVs.</a:t>
            </a:r>
            <a:endParaRPr lang="es-CL" sz="2000" dirty="0"/>
          </a:p>
          <a:p>
            <a:pPr>
              <a:buFont typeface="Monotype Sorts" pitchFamily="2" charset="2"/>
              <a:buNone/>
            </a:pPr>
            <a:endParaRPr lang="es-CL" sz="2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11125"/>
            <a:ext cx="7772400" cy="6858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JSL Appliances</a:t>
            </a:r>
            <a:endParaRPr lang="es-CL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581150" y="2609850"/>
            <a:ext cx="60713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Para la misma función de distribución de probabilidad uniforme discreta,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¿Cuál sería la fórmula para su valor esperado? (por ejemplo, si no conociéramos los valores de x).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¿Cuál sería la varianza?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Para responder las preguntas anteriores, tenemos que recordar las formulas que ya vimos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</a:t>
            </a:r>
            <a:r>
              <a:rPr lang="es-CL" i="1" dirty="0">
                <a:solidFill>
                  <a:schemeClr val="bg1"/>
                </a:solidFill>
                <a:effectLst/>
              </a:rPr>
              <a:t>E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 =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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xf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 Var(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 </a:t>
            </a:r>
            <a:r>
              <a:rPr lang="es-CL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=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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-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88046"/>
              </p:ext>
            </p:extLst>
          </p:nvPr>
        </p:nvGraphicFramePr>
        <p:xfrm>
          <a:off x="3298825" y="3571875"/>
          <a:ext cx="28479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39" name="Ecuación" r:id="rId4" imgW="1422400" imgH="431800" progId="Equation.3">
                  <p:embed/>
                </p:oleObj>
              </mc:Choice>
              <mc:Fallback>
                <p:oleObj name="Ecuación" r:id="rId4" imgW="1422400" imgH="4318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3571875"/>
                        <a:ext cx="284797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Adicionalmente, se dijo que su distribución de probabilidad es: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1/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marL="342900" lvl="1" indent="-342900">
              <a:lnSpc>
                <a:spcPct val="90000"/>
              </a:lnSpc>
              <a:buSzPct val="75000"/>
              <a:buFont typeface="Monotype Sorts" pitchFamily="2" charset="2"/>
              <a:buChar char="n"/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Por lo tanto, debemos reemplazar esto en la formula de valor esperado y varianza:</a:t>
            </a:r>
          </a:p>
        </p:txBody>
      </p:sp>
      <p:graphicFrame>
        <p:nvGraphicFramePr>
          <p:cNvPr id="926723" name="Object 3"/>
          <p:cNvGraphicFramePr>
            <a:graphicFrameLocks noChangeAspect="1"/>
          </p:cNvGraphicFramePr>
          <p:nvPr/>
        </p:nvGraphicFramePr>
        <p:xfrm>
          <a:off x="4522040" y="6251389"/>
          <a:ext cx="4826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40" name="Ecuación" r:id="rId6" imgW="241091" imgH="215713" progId="Equation.3">
                  <p:embed/>
                </p:oleObj>
              </mc:Choice>
              <mc:Fallback>
                <p:oleObj name="Ecuación" r:id="rId6" imgW="241091" imgH="215713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040" y="6251389"/>
                        <a:ext cx="48260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44327"/>
              </p:ext>
            </p:extLst>
          </p:nvPr>
        </p:nvGraphicFramePr>
        <p:xfrm>
          <a:off x="4475163" y="5360988"/>
          <a:ext cx="11684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41" name="Ecuación" r:id="rId8" imgW="583947" imgH="431613" progId="Equation.3">
                  <p:embed/>
                </p:oleObj>
              </mc:Choice>
              <mc:Fallback>
                <p:oleObj name="Ecuación" r:id="rId8" imgW="583947" imgH="431613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5360988"/>
                        <a:ext cx="11684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40833"/>
              </p:ext>
            </p:extLst>
          </p:nvPr>
        </p:nvGraphicFramePr>
        <p:xfrm>
          <a:off x="4478338" y="4473575"/>
          <a:ext cx="12969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42" name="Ecuación" r:id="rId10" imgW="647700" imgH="431800" progId="Equation.3">
                  <p:embed/>
                </p:oleObj>
              </mc:Choice>
              <mc:Fallback>
                <p:oleObj name="Ecuación" r:id="rId10" imgW="647700" imgH="4318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4473575"/>
                        <a:ext cx="1296987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11090"/>
              </p:ext>
            </p:extLst>
          </p:nvPr>
        </p:nvGraphicFramePr>
        <p:xfrm>
          <a:off x="2406650" y="1447800"/>
          <a:ext cx="3175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51" name="Ecuación" r:id="rId4" imgW="1587500" imgH="431800" progId="Equation.3">
                  <p:embed/>
                </p:oleObj>
              </mc:Choice>
              <mc:Fallback>
                <p:oleObj name="Ecuación" r:id="rId4" imgW="1587500" imgH="431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447800"/>
                        <a:ext cx="31750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 marL="342900" lvl="1" indent="-342900">
              <a:lnSpc>
                <a:spcPct val="90000"/>
              </a:lnSpc>
              <a:buSzPct val="75000"/>
              <a:buFont typeface="Monotype Sorts" pitchFamily="2" charset="2"/>
              <a:buChar char="n"/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Para la varianza:</a:t>
            </a:r>
          </a:p>
        </p:txBody>
      </p:sp>
      <p:graphicFrame>
        <p:nvGraphicFramePr>
          <p:cNvPr id="92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46450"/>
              </p:ext>
            </p:extLst>
          </p:nvPr>
        </p:nvGraphicFramePr>
        <p:xfrm>
          <a:off x="3257550" y="2349500"/>
          <a:ext cx="19558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52" name="Ecuación" r:id="rId6" imgW="977900" imgH="431800" progId="Equation.3">
                  <p:embed/>
                </p:oleObj>
              </mc:Choice>
              <mc:Fallback>
                <p:oleObj name="Ecuación" r:id="rId6" imgW="977900" imgH="4318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349500"/>
                        <a:ext cx="19558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78439"/>
              </p:ext>
            </p:extLst>
          </p:nvPr>
        </p:nvGraphicFramePr>
        <p:xfrm>
          <a:off x="3257550" y="3236913"/>
          <a:ext cx="28448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53" name="Ecuación" r:id="rId8" imgW="1422400" imgH="431800" progId="Equation.3">
                  <p:embed/>
                </p:oleObj>
              </mc:Choice>
              <mc:Fallback>
                <p:oleObj name="Ecuación" r:id="rId8" imgW="1422400" imgH="4318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236913"/>
                        <a:ext cx="28448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22378"/>
              </p:ext>
            </p:extLst>
          </p:nvPr>
        </p:nvGraphicFramePr>
        <p:xfrm>
          <a:off x="3249613" y="4124325"/>
          <a:ext cx="35067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54" name="Ecuación" r:id="rId10" imgW="1752600" imgH="457200" progId="Equation.3">
                  <p:embed/>
                </p:oleObj>
              </mc:Choice>
              <mc:Fallback>
                <p:oleObj name="Ecuación" r:id="rId10" imgW="1752600" imgH="4572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124325"/>
                        <a:ext cx="35067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2" name="Object 8"/>
          <p:cNvGraphicFramePr>
            <a:graphicFrameLocks noChangeAspect="1"/>
          </p:cNvGraphicFramePr>
          <p:nvPr/>
        </p:nvGraphicFramePr>
        <p:xfrm>
          <a:off x="3299852" y="5080467"/>
          <a:ext cx="200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55" name="Ecuación" r:id="rId12" imgW="1002865" imgH="253890" progId="Equation.3">
                  <p:embed/>
                </p:oleObj>
              </mc:Choice>
              <mc:Fallback>
                <p:oleObj name="Ecuación" r:id="rId12" imgW="1002865" imgH="25389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852" y="5080467"/>
                        <a:ext cx="2006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3" name="Object 9"/>
          <p:cNvGraphicFramePr>
            <a:graphicFrameLocks noChangeAspect="1"/>
          </p:cNvGraphicFramePr>
          <p:nvPr/>
        </p:nvGraphicFramePr>
        <p:xfrm>
          <a:off x="3292382" y="6203577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56" name="Ecuación" r:id="rId14" imgW="647419" imgH="266584" progId="Equation.3">
                  <p:embed/>
                </p:oleObj>
              </mc:Choice>
              <mc:Fallback>
                <p:oleObj name="Ecuación" r:id="rId14" imgW="647419" imgH="266584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382" y="6203577"/>
                        <a:ext cx="1295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4" name="Object 10"/>
          <p:cNvGraphicFramePr>
            <a:graphicFrameLocks noChangeAspect="1"/>
          </p:cNvGraphicFramePr>
          <p:nvPr/>
        </p:nvGraphicFramePr>
        <p:xfrm>
          <a:off x="3290887" y="5619097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57" name="Ecuación" r:id="rId16" imgW="1079032" imgH="266584" progId="Equation.3">
                  <p:embed/>
                </p:oleObj>
              </mc:Choice>
              <mc:Fallback>
                <p:oleObj name="Ecuación" r:id="rId16" imgW="1079032" imgH="266584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7" y="5619097"/>
                        <a:ext cx="2159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Experimento Binomial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El experimento consiste en una secuencia de </a:t>
            </a:r>
            <a:r>
              <a:rPr lang="es-CL" i="1">
                <a:solidFill>
                  <a:schemeClr val="bg1"/>
                </a:solidFill>
                <a:effectLst/>
              </a:rPr>
              <a:t>n</a:t>
            </a:r>
            <a:r>
              <a:rPr lang="es-CL">
                <a:solidFill>
                  <a:schemeClr val="bg1"/>
                </a:solidFill>
                <a:effectLst/>
              </a:rPr>
              <a:t> intentos idénticos .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Dos resultados son posibles en cada intento: </a:t>
            </a:r>
            <a:r>
              <a:rPr lang="es-CL" u="sng">
                <a:solidFill>
                  <a:schemeClr val="bg1"/>
                </a:solidFill>
                <a:effectLst/>
              </a:rPr>
              <a:t>éxito</a:t>
            </a:r>
            <a:r>
              <a:rPr lang="es-CL">
                <a:solidFill>
                  <a:schemeClr val="bg1"/>
                </a:solidFill>
                <a:effectLst/>
              </a:rPr>
              <a:t> y </a:t>
            </a:r>
            <a:r>
              <a:rPr lang="es-CL" u="sng">
                <a:solidFill>
                  <a:schemeClr val="bg1"/>
                </a:solidFill>
                <a:effectLst/>
              </a:rPr>
              <a:t>fracaso</a:t>
            </a:r>
            <a:r>
              <a:rPr lang="es-CL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La probabilidad de éxito es denotada por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r>
              <a:rPr lang="es-CL">
                <a:solidFill>
                  <a:schemeClr val="bg1"/>
                </a:solidFill>
                <a:effectLst/>
              </a:rPr>
              <a:t>, y no cambia de intento a intento.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Los intentos son independientes uno de otro.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</a:t>
            </a:r>
            <a:r>
              <a:rPr lang="es-CL" i="1" dirty="0">
                <a:solidFill>
                  <a:schemeClr val="bg1"/>
                </a:solidFill>
                <a:effectLst/>
              </a:rPr>
              <a:t>Evans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Electronics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0053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tienda esta preocupada por la baja tasa de retención de sus empleados. Según la información pasada, la gerencia ha visto que un 10% de los empleados deja la compañía dentro de un año.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Así, si un empleado es escogido de forma aleatoria, la gerencia estima que existe una probabilidad de 0,1 de que la persona no este en la compañía el próximo año.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Escogiendo 3 empleados al azar, ¿cuál es la probabilidad de que 1 de ellos deje la compañía dentro de un año?</a:t>
            </a:r>
          </a:p>
          <a:p>
            <a:pPr>
              <a:buFont typeface="Monotype Sorts" pitchFamily="2" charset="2"/>
              <a:buNone/>
            </a:pPr>
            <a:endParaRPr lang="es-CL" sz="1000" i="1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i="1" dirty="0">
                <a:solidFill>
                  <a:schemeClr val="bg1"/>
                </a:solidFill>
                <a:effectLst/>
              </a:rPr>
              <a:t>	  	</a:t>
            </a:r>
            <a:r>
              <a:rPr lang="es-CL" dirty="0">
                <a:solidFill>
                  <a:schemeClr val="bg1"/>
                </a:solidFill>
                <a:effectLst/>
              </a:rPr>
              <a:t>Digamos</a:t>
            </a:r>
            <a:r>
              <a:rPr lang="es-CL" i="1" dirty="0">
                <a:solidFill>
                  <a:schemeClr val="bg1"/>
                </a:solidFill>
                <a:effectLst/>
              </a:rPr>
              <a:t>:   	     p</a:t>
            </a:r>
            <a:r>
              <a:rPr lang="es-CL" dirty="0">
                <a:solidFill>
                  <a:schemeClr val="bg1"/>
                </a:solidFill>
                <a:effectLst/>
              </a:rPr>
              <a:t> = 0,10,   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= 3,   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= 1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de Probabilidad Binomial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donde: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la probabilidad de tener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éxitos en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			intentos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= número de intentos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= la probabilidad de tener un éxito en 1 			intento cualquiera.</a:t>
            </a:r>
          </a:p>
        </p:txBody>
      </p:sp>
      <p:graphicFrame>
        <p:nvGraphicFramePr>
          <p:cNvPr id="856067" name="Object 3"/>
          <p:cNvGraphicFramePr>
            <a:graphicFrameLocks noChangeAspect="1"/>
          </p:cNvGraphicFramePr>
          <p:nvPr/>
        </p:nvGraphicFramePr>
        <p:xfrm>
          <a:off x="2643094" y="1582275"/>
          <a:ext cx="3911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95" name="Ecuación" r:id="rId4" imgW="1955800" imgH="431800" progId="Equation.3">
                  <p:embed/>
                </p:oleObj>
              </mc:Choice>
              <mc:Fallback>
                <p:oleObj name="Ecuación" r:id="rId4" imgW="19558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094" y="1582275"/>
                        <a:ext cx="39116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</a:t>
            </a:r>
            <a:r>
              <a:rPr lang="es-CL" i="1" dirty="0">
                <a:solidFill>
                  <a:schemeClr val="bg1"/>
                </a:solidFill>
                <a:effectLst/>
              </a:rPr>
              <a:t>Evans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Electronics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6434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la Función de Probabilidad Binomial</a:t>
            </a:r>
          </a:p>
        </p:txBody>
      </p:sp>
      <p:graphicFrame>
        <p:nvGraphicFramePr>
          <p:cNvPr id="857092" name="Object 4"/>
          <p:cNvGraphicFramePr>
            <a:graphicFrameLocks noChangeAspect="1"/>
          </p:cNvGraphicFramePr>
          <p:nvPr/>
        </p:nvGraphicFramePr>
        <p:xfrm>
          <a:off x="2720610" y="1796261"/>
          <a:ext cx="3911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04" name="Ecuación" r:id="rId4" imgW="1955800" imgH="431800" progId="Equation.3">
                  <p:embed/>
                </p:oleObj>
              </mc:Choice>
              <mc:Fallback>
                <p:oleObj name="Ecuación" r:id="rId4" imgW="1955800" imgH="4318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610" y="1796261"/>
                        <a:ext cx="39116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3" name="Object 5"/>
          <p:cNvGraphicFramePr>
            <a:graphicFrameLocks noChangeAspect="1"/>
          </p:cNvGraphicFramePr>
          <p:nvPr/>
        </p:nvGraphicFramePr>
        <p:xfrm>
          <a:off x="2768022" y="2731676"/>
          <a:ext cx="3556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05" name="Ecuación" r:id="rId6" imgW="1777229" imgH="431613" progId="Equation.3">
                  <p:embed/>
                </p:oleObj>
              </mc:Choice>
              <mc:Fallback>
                <p:oleObj name="Ecuación" r:id="rId6" imgW="1777229" imgH="431613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022" y="2731676"/>
                        <a:ext cx="35560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4" name="Object 6"/>
          <p:cNvGraphicFramePr>
            <a:graphicFrameLocks noChangeAspect="1"/>
          </p:cNvGraphicFramePr>
          <p:nvPr/>
        </p:nvGraphicFramePr>
        <p:xfrm>
          <a:off x="3329708" y="3674365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06" name="Ecuación" r:id="rId8" imgW="787058" imgH="203112" progId="Equation.3">
                  <p:embed/>
                </p:oleObj>
              </mc:Choice>
              <mc:Fallback>
                <p:oleObj name="Ecuación" r:id="rId8" imgW="787058" imgH="203112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708" y="3674365"/>
                        <a:ext cx="157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5" name="Object 7"/>
          <p:cNvGraphicFramePr>
            <a:graphicFrameLocks noChangeAspect="1"/>
          </p:cNvGraphicFramePr>
          <p:nvPr/>
        </p:nvGraphicFramePr>
        <p:xfrm>
          <a:off x="3339668" y="414007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07" name="Ecuación" r:id="rId10" imgW="507780" imgH="203112" progId="Equation.3">
                  <p:embed/>
                </p:oleObj>
              </mc:Choice>
              <mc:Fallback>
                <p:oleObj name="Ecuación" r:id="rId10" imgW="507780" imgH="203112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668" y="4140075"/>
                        <a:ext cx="101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Variables Aleatorias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04900"/>
            <a:ext cx="7772400" cy="5024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variable aleatoria</a:t>
            </a:r>
            <a:r>
              <a:rPr lang="es-CL" dirty="0">
                <a:solidFill>
                  <a:schemeClr val="bg1"/>
                </a:solidFill>
                <a:effectLst/>
              </a:rPr>
              <a:t> es una descripción numérica de los resultados de un experimento.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variable aleatoria puede ser clasificada como discreta o continua dependiendo de los valores numéricos que asume.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variable aleatoria discreta</a:t>
            </a:r>
            <a:r>
              <a:rPr lang="es-CL" dirty="0">
                <a:solidFill>
                  <a:schemeClr val="bg1"/>
                </a:solidFill>
                <a:effectLst/>
              </a:rPr>
              <a:t> puede ser de tanto de números finitos como ser una secuencia de infinitos valores.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variable aleatoria continua</a:t>
            </a:r>
            <a:r>
              <a:rPr lang="es-CL" dirty="0">
                <a:solidFill>
                  <a:schemeClr val="bg1"/>
                </a:solidFill>
                <a:effectLst/>
              </a:rPr>
              <a:t> puede ser cualquier valor numérico en un intervalo o colección de intervalos.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811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0348" y="1834310"/>
          <a:ext cx="79851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71" name="Worksheet" r:id="rId4" imgW="3992040" imgH="970560" progId="Excel.Sheet.8">
                  <p:embed/>
                </p:oleObj>
              </mc:Choice>
              <mc:Fallback>
                <p:oleObj name="Worksheet" r:id="rId4" imgW="3992040" imgH="970560" progId="Excel.Sheet.8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48" y="1834310"/>
                        <a:ext cx="7985125" cy="1920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2F47"/>
                          </a:gs>
                          <a:gs pos="50000">
                            <a:srgbClr val="006699"/>
                          </a:gs>
                          <a:gs pos="100000">
                            <a:srgbClr val="002F47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</a:t>
            </a:r>
            <a:r>
              <a:rPr lang="es-CL" i="1" dirty="0">
                <a:solidFill>
                  <a:schemeClr val="bg1"/>
                </a:solidFill>
                <a:effectLst/>
              </a:rPr>
              <a:t>Evans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Electronics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una Tabla de Probabilidades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184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1833282"/>
          <a:ext cx="79851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72" name="Worksheet" r:id="rId6" imgW="3992040" imgH="970560" progId="Excel.Sheet.8">
                  <p:embed/>
                </p:oleObj>
              </mc:Choice>
              <mc:Fallback>
                <p:oleObj name="Worksheet" r:id="rId6" imgW="3992040" imgH="970560" progId="Excel.Sheet.8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33282"/>
                        <a:ext cx="7985125" cy="1920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2F47"/>
                          </a:gs>
                          <a:gs pos="50000">
                            <a:srgbClr val="006699"/>
                          </a:gs>
                          <a:gs pos="100000">
                            <a:srgbClr val="002F47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88 Conector recto"/>
          <p:cNvCxnSpPr>
            <a:stCxn id="19530" idx="6"/>
          </p:cNvCxnSpPr>
          <p:nvPr/>
        </p:nvCxnSpPr>
        <p:spPr bwMode="auto">
          <a:xfrm flipV="1">
            <a:off x="4603750" y="2460812"/>
            <a:ext cx="1944968" cy="2796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>
            <a:stCxn id="19530" idx="5"/>
          </p:cNvCxnSpPr>
          <p:nvPr/>
        </p:nvCxnSpPr>
        <p:spPr bwMode="auto">
          <a:xfrm rot="16200000" flipH="1">
            <a:off x="5476441" y="1899523"/>
            <a:ext cx="168470" cy="19491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79 Conector recto"/>
          <p:cNvCxnSpPr>
            <a:stCxn id="19467" idx="7"/>
            <a:endCxn id="19529" idx="3"/>
          </p:cNvCxnSpPr>
          <p:nvPr/>
        </p:nvCxnSpPr>
        <p:spPr bwMode="auto">
          <a:xfrm rot="5400000" flipH="1" flipV="1">
            <a:off x="1143972" y="3063342"/>
            <a:ext cx="1145818" cy="14625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>
            <a:stCxn id="19467" idx="5"/>
            <a:endCxn id="79" idx="2"/>
          </p:cNvCxnSpPr>
          <p:nvPr/>
        </p:nvCxnSpPr>
        <p:spPr bwMode="auto">
          <a:xfrm rot="16200000" flipH="1">
            <a:off x="1272559" y="4179355"/>
            <a:ext cx="888906" cy="14627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73 Conector recto"/>
          <p:cNvCxnSpPr>
            <a:stCxn id="19529" idx="5"/>
          </p:cNvCxnSpPr>
          <p:nvPr/>
        </p:nvCxnSpPr>
        <p:spPr bwMode="auto">
          <a:xfrm rot="16200000" flipH="1">
            <a:off x="3240868" y="2514259"/>
            <a:ext cx="534809" cy="19496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71 Conector recto"/>
          <p:cNvCxnSpPr>
            <a:stCxn id="19529" idx="3"/>
            <a:endCxn id="19530" idx="2"/>
          </p:cNvCxnSpPr>
          <p:nvPr/>
        </p:nvCxnSpPr>
        <p:spPr bwMode="auto">
          <a:xfrm rot="5400000" flipH="1" flipV="1">
            <a:off x="3225020" y="1963604"/>
            <a:ext cx="481191" cy="20349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013" y="1014413"/>
            <a:ext cx="7772400" cy="50625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un Diagrama de Árbol</a:t>
            </a:r>
          </a:p>
        </p:txBody>
      </p:sp>
      <p:sp>
        <p:nvSpPr>
          <p:cNvPr id="19525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</a:t>
            </a:r>
            <a:r>
              <a:rPr lang="es-CL" i="1" dirty="0">
                <a:solidFill>
                  <a:schemeClr val="bg1"/>
                </a:solidFill>
                <a:effectLst/>
              </a:rPr>
              <a:t>Evans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Electronics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  <a:endParaRPr lang="es-CL" dirty="0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941295" y="1573679"/>
            <a:ext cx="1573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b="1" dirty="0">
                <a:solidFill>
                  <a:schemeClr val="bg1"/>
                </a:solidFill>
                <a:effectLst/>
              </a:rPr>
              <a:t>Primer</a:t>
            </a:r>
          </a:p>
          <a:p>
            <a:r>
              <a:rPr lang="es-CL" sz="2100" b="1" dirty="0">
                <a:solidFill>
                  <a:schemeClr val="bg1"/>
                </a:solidFill>
                <a:effectLst/>
              </a:rPr>
              <a:t>Trabajador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2487706" y="1554629"/>
            <a:ext cx="2070847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b="1">
                <a:solidFill>
                  <a:schemeClr val="bg1"/>
                </a:solidFill>
                <a:effectLst/>
              </a:rPr>
              <a:t>Segundo</a:t>
            </a:r>
            <a:endParaRPr lang="es-CL" sz="2100" b="1" dirty="0">
              <a:solidFill>
                <a:schemeClr val="bg1"/>
              </a:solidFill>
              <a:effectLst/>
            </a:endParaRPr>
          </a:p>
          <a:p>
            <a:r>
              <a:rPr lang="es-CL" sz="2100" b="1">
                <a:solidFill>
                  <a:schemeClr val="bg1"/>
                </a:solidFill>
                <a:effectLst/>
              </a:rPr>
              <a:t>Trabajador</a:t>
            </a:r>
            <a:endParaRPr lang="es-CL" sz="21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545107" y="1554629"/>
            <a:ext cx="1976718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b="1">
                <a:solidFill>
                  <a:schemeClr val="bg1"/>
                </a:solidFill>
                <a:effectLst/>
              </a:rPr>
              <a:t>Tercer</a:t>
            </a:r>
          </a:p>
          <a:p>
            <a:r>
              <a:rPr lang="es-CL" sz="2100" b="1">
                <a:solidFill>
                  <a:schemeClr val="bg1"/>
                </a:solidFill>
                <a:effectLst/>
              </a:rPr>
              <a:t>Trabajador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6594475" y="1554629"/>
            <a:ext cx="916919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b="1" dirty="0">
                <a:solidFill>
                  <a:schemeClr val="bg1"/>
                </a:solidFill>
                <a:effectLst/>
              </a:rPr>
              <a:t>Value</a:t>
            </a:r>
          </a:p>
          <a:p>
            <a:r>
              <a:rPr lang="es-CL" sz="2100" b="1" dirty="0">
                <a:solidFill>
                  <a:schemeClr val="bg1"/>
                </a:solidFill>
                <a:effectLst/>
              </a:rPr>
              <a:t>of </a:t>
            </a:r>
            <a:r>
              <a:rPr lang="es-CL" sz="2100" b="1" i="1" dirty="0">
                <a:solidFill>
                  <a:schemeClr val="bg1"/>
                </a:solidFill>
                <a:effectLst/>
              </a:rPr>
              <a:t>x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7548563" y="1840379"/>
            <a:ext cx="1133325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b="1" dirty="0">
                <a:solidFill>
                  <a:schemeClr val="bg1"/>
                </a:solidFill>
                <a:effectLst/>
              </a:rPr>
              <a:t>Probab.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2463800" y="3127842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548188" y="1659404"/>
            <a:ext cx="0" cy="4560888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976313" y="2688199"/>
            <a:ext cx="1516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Se va</a:t>
            </a: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(S)</a:t>
            </a: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(0,1)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1014413" y="5053761"/>
            <a:ext cx="110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Se queda</a:t>
            </a: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(Q)</a:t>
            </a: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(0, 9)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6824663" y="2257892"/>
            <a:ext cx="323809" cy="42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3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6805613" y="4410542"/>
            <a:ext cx="323809" cy="42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2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6805613" y="5997295"/>
            <a:ext cx="323809" cy="42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0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6824663" y="3229442"/>
            <a:ext cx="323809" cy="42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2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6824663" y="2753192"/>
            <a:ext cx="323809" cy="42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2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788150" y="3795713"/>
            <a:ext cx="349250" cy="368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601913" y="2561571"/>
            <a:ext cx="1272785" cy="36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 (0,1)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4630738" y="2848442"/>
            <a:ext cx="93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Q (0,9)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2641507" y="3507344"/>
            <a:ext cx="1106073" cy="36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Q (0,9)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5257800" y="3952595"/>
            <a:ext cx="88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Q (0,9)</a:t>
            </a: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5297488" y="3190501"/>
            <a:ext cx="84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 (0,1)</a:t>
            </a: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4630738" y="2260133"/>
            <a:ext cx="88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 (0,1)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7605713" y="2219792"/>
            <a:ext cx="108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0,0010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7624763" y="3210392"/>
            <a:ext cx="1021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0,0090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7643813" y="4410542"/>
            <a:ext cx="1002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0,0090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7643813" y="5997295"/>
            <a:ext cx="98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0,7290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7624763" y="2753192"/>
            <a:ext cx="981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0,0090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6815138" y="3770313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s-CL" sz="2000">
                <a:effectLst/>
              </a:rPr>
              <a:t>1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6796088" y="4881376"/>
            <a:ext cx="350837" cy="40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s-CL" sz="2000">
                <a:effectLst/>
              </a:rPr>
              <a:t>1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84975" y="5462961"/>
            <a:ext cx="349250" cy="40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s-CL" sz="2000">
                <a:effectLst/>
              </a:rPr>
              <a:t>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645400" y="3786188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7643813" y="3770313"/>
            <a:ext cx="888065" cy="39754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0,0810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626350" y="5484439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626350" y="4921904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7624763" y="4899679"/>
            <a:ext cx="888065" cy="39754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0,0810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7621588" y="5478089"/>
            <a:ext cx="888065" cy="39754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0,0810</a:t>
            </a:r>
          </a:p>
        </p:txBody>
      </p:sp>
      <p:sp>
        <p:nvSpPr>
          <p:cNvPr id="19530" name="Oval 74"/>
          <p:cNvSpPr>
            <a:spLocks noChangeArrowheads="1"/>
          </p:cNvSpPr>
          <p:nvPr/>
        </p:nvSpPr>
        <p:spPr bwMode="auto">
          <a:xfrm>
            <a:off x="4483100" y="2670642"/>
            <a:ext cx="120650" cy="1397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9538" name="Line 82"/>
          <p:cNvSpPr>
            <a:spLocks noChangeShapeType="1"/>
          </p:cNvSpPr>
          <p:nvPr/>
        </p:nvSpPr>
        <p:spPr bwMode="auto">
          <a:xfrm>
            <a:off x="2495550" y="1653054"/>
            <a:ext cx="0" cy="4560888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9537" name="Line 81"/>
          <p:cNvSpPr>
            <a:spLocks noChangeShapeType="1"/>
          </p:cNvSpPr>
          <p:nvPr/>
        </p:nvSpPr>
        <p:spPr bwMode="auto">
          <a:xfrm>
            <a:off x="6515100" y="1654642"/>
            <a:ext cx="0" cy="4560887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9529" name="Oval 73"/>
          <p:cNvSpPr>
            <a:spLocks noChangeArrowheads="1"/>
          </p:cNvSpPr>
          <p:nvPr/>
        </p:nvSpPr>
        <p:spPr bwMode="auto">
          <a:xfrm>
            <a:off x="2430463" y="3102442"/>
            <a:ext cx="120650" cy="1397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936625" y="1648292"/>
            <a:ext cx="0" cy="4560887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2650" y="4347042"/>
            <a:ext cx="120650" cy="1397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cxnSp>
        <p:nvCxnSpPr>
          <p:cNvPr id="75" name="74 Conector recto"/>
          <p:cNvCxnSpPr>
            <a:stCxn id="79" idx="5"/>
          </p:cNvCxnSpPr>
          <p:nvPr/>
        </p:nvCxnSpPr>
        <p:spPr bwMode="auto">
          <a:xfrm rot="16200000" flipH="1">
            <a:off x="3258798" y="4697156"/>
            <a:ext cx="534809" cy="19496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75 Conector recto"/>
          <p:cNvCxnSpPr>
            <a:stCxn id="79" idx="3"/>
          </p:cNvCxnSpPr>
          <p:nvPr/>
        </p:nvCxnSpPr>
        <p:spPr bwMode="auto">
          <a:xfrm rot="5400000" flipH="1" flipV="1">
            <a:off x="3242950" y="4146501"/>
            <a:ext cx="481191" cy="20349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73"/>
          <p:cNvSpPr>
            <a:spLocks noChangeArrowheads="1"/>
          </p:cNvSpPr>
          <p:nvPr/>
        </p:nvSpPr>
        <p:spPr bwMode="auto">
          <a:xfrm>
            <a:off x="2448393" y="5285339"/>
            <a:ext cx="120650" cy="1397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87" name="Rectangle 43"/>
          <p:cNvSpPr>
            <a:spLocks noChangeArrowheads="1"/>
          </p:cNvSpPr>
          <p:nvPr/>
        </p:nvSpPr>
        <p:spPr bwMode="auto">
          <a:xfrm>
            <a:off x="2592949" y="4744468"/>
            <a:ext cx="1272785" cy="36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 (0,1)</a:t>
            </a:r>
          </a:p>
        </p:txBody>
      </p:sp>
      <p:sp>
        <p:nvSpPr>
          <p:cNvPr id="88" name="Rectangle 45"/>
          <p:cNvSpPr>
            <a:spLocks noChangeArrowheads="1"/>
          </p:cNvSpPr>
          <p:nvPr/>
        </p:nvSpPr>
        <p:spPr bwMode="auto">
          <a:xfrm>
            <a:off x="2632543" y="5676794"/>
            <a:ext cx="1106073" cy="36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Q (0,9)</a:t>
            </a:r>
          </a:p>
        </p:txBody>
      </p:sp>
      <p:cxnSp>
        <p:nvCxnSpPr>
          <p:cNvPr id="95" name="94 Conector recto"/>
          <p:cNvCxnSpPr>
            <a:stCxn id="97" idx="6"/>
          </p:cNvCxnSpPr>
          <p:nvPr/>
        </p:nvCxnSpPr>
        <p:spPr bwMode="auto">
          <a:xfrm flipV="1">
            <a:off x="4594786" y="3487267"/>
            <a:ext cx="1944968" cy="2796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95 Conector recto"/>
          <p:cNvCxnSpPr>
            <a:stCxn id="97" idx="5"/>
          </p:cNvCxnSpPr>
          <p:nvPr/>
        </p:nvCxnSpPr>
        <p:spPr bwMode="auto">
          <a:xfrm rot="16200000" flipH="1">
            <a:off x="5467477" y="2925978"/>
            <a:ext cx="168470" cy="19491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74"/>
          <p:cNvSpPr>
            <a:spLocks noChangeArrowheads="1"/>
          </p:cNvSpPr>
          <p:nvPr/>
        </p:nvSpPr>
        <p:spPr bwMode="auto">
          <a:xfrm>
            <a:off x="4474136" y="3697097"/>
            <a:ext cx="120650" cy="1397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cxnSp>
        <p:nvCxnSpPr>
          <p:cNvPr id="98" name="97 Conector recto"/>
          <p:cNvCxnSpPr>
            <a:stCxn id="104" idx="6"/>
          </p:cNvCxnSpPr>
          <p:nvPr/>
        </p:nvCxnSpPr>
        <p:spPr bwMode="auto">
          <a:xfrm flipV="1">
            <a:off x="4594786" y="4630262"/>
            <a:ext cx="1944968" cy="2796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>
            <a:stCxn id="104" idx="5"/>
          </p:cNvCxnSpPr>
          <p:nvPr/>
        </p:nvCxnSpPr>
        <p:spPr bwMode="auto">
          <a:xfrm rot="16200000" flipH="1">
            <a:off x="5467477" y="4068973"/>
            <a:ext cx="168470" cy="19491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Rectangle 44"/>
          <p:cNvSpPr>
            <a:spLocks noChangeArrowheads="1"/>
          </p:cNvSpPr>
          <p:nvPr/>
        </p:nvSpPr>
        <p:spPr bwMode="auto">
          <a:xfrm>
            <a:off x="4621774" y="5017892"/>
            <a:ext cx="93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Q (0,9)</a:t>
            </a:r>
          </a:p>
        </p:txBody>
      </p:sp>
      <p:sp>
        <p:nvSpPr>
          <p:cNvPr id="101" name="Rectangle 47"/>
          <p:cNvSpPr>
            <a:spLocks noChangeArrowheads="1"/>
          </p:cNvSpPr>
          <p:nvPr/>
        </p:nvSpPr>
        <p:spPr bwMode="auto">
          <a:xfrm>
            <a:off x="5271247" y="6122045"/>
            <a:ext cx="86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Q (0,9)</a:t>
            </a:r>
          </a:p>
        </p:txBody>
      </p:sp>
      <p:sp>
        <p:nvSpPr>
          <p:cNvPr id="102" name="Rectangle 52"/>
          <p:cNvSpPr>
            <a:spLocks noChangeArrowheads="1"/>
          </p:cNvSpPr>
          <p:nvPr/>
        </p:nvSpPr>
        <p:spPr bwMode="auto">
          <a:xfrm>
            <a:off x="5288524" y="5359951"/>
            <a:ext cx="84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 (0,1)</a:t>
            </a:r>
          </a:p>
        </p:txBody>
      </p:sp>
      <p:sp>
        <p:nvSpPr>
          <p:cNvPr id="103" name="Rectangle 53"/>
          <p:cNvSpPr>
            <a:spLocks noChangeArrowheads="1"/>
          </p:cNvSpPr>
          <p:nvPr/>
        </p:nvSpPr>
        <p:spPr bwMode="auto">
          <a:xfrm>
            <a:off x="4621774" y="4429583"/>
            <a:ext cx="88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S (0,1)</a:t>
            </a:r>
          </a:p>
        </p:txBody>
      </p:sp>
      <p:sp>
        <p:nvSpPr>
          <p:cNvPr id="104" name="Oval 74"/>
          <p:cNvSpPr>
            <a:spLocks noChangeArrowheads="1"/>
          </p:cNvSpPr>
          <p:nvPr/>
        </p:nvSpPr>
        <p:spPr bwMode="auto">
          <a:xfrm>
            <a:off x="4474136" y="4840092"/>
            <a:ext cx="120650" cy="1397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cxnSp>
        <p:nvCxnSpPr>
          <p:cNvPr id="105" name="104 Conector recto"/>
          <p:cNvCxnSpPr>
            <a:stCxn id="107" idx="6"/>
          </p:cNvCxnSpPr>
          <p:nvPr/>
        </p:nvCxnSpPr>
        <p:spPr bwMode="auto">
          <a:xfrm flipV="1">
            <a:off x="4585822" y="5656717"/>
            <a:ext cx="1944968" cy="2796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105 Conector recto"/>
          <p:cNvCxnSpPr>
            <a:stCxn id="107" idx="5"/>
          </p:cNvCxnSpPr>
          <p:nvPr/>
        </p:nvCxnSpPr>
        <p:spPr bwMode="auto">
          <a:xfrm rot="16200000" flipH="1">
            <a:off x="5458513" y="5095428"/>
            <a:ext cx="168470" cy="19491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74"/>
          <p:cNvSpPr>
            <a:spLocks noChangeArrowheads="1"/>
          </p:cNvSpPr>
          <p:nvPr/>
        </p:nvSpPr>
        <p:spPr bwMode="auto">
          <a:xfrm>
            <a:off x="4465172" y="5866547"/>
            <a:ext cx="120650" cy="1397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de Probabilidad Binomial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Varianza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Desviación Estándar</a:t>
            </a:r>
          </a:p>
        </p:txBody>
      </p:sp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2988049" y="4325750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23" name="Ecuación" r:id="rId4" imgW="1459866" imgH="253890" progId="Equation.3">
                  <p:embed/>
                </p:oleObj>
              </mc:Choice>
              <mc:Fallback>
                <p:oleObj name="Ecuación" r:id="rId4" imgW="1459866" imgH="25389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049" y="4325750"/>
                        <a:ext cx="2921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/>
        </p:nvGraphicFramePr>
        <p:xfrm>
          <a:off x="3040810" y="2859741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24" name="Ecuación" r:id="rId6" imgW="1422400" imgH="228600" progId="Equation.3">
                  <p:embed/>
                </p:oleObj>
              </mc:Choice>
              <mc:Fallback>
                <p:oleObj name="Ecuación" r:id="rId6" imgW="142240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810" y="2859741"/>
                        <a:ext cx="284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3466354" y="1648759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25" name="Ecuación" r:id="rId8" imgW="888614" imgH="215806" progId="Equation.3">
                  <p:embed/>
                </p:oleObj>
              </mc:Choice>
              <mc:Fallback>
                <p:oleObj name="Ecuación" r:id="rId8" imgW="888614" imgH="215806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354" y="1648759"/>
                        <a:ext cx="177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</a:t>
            </a:r>
            <a:r>
              <a:rPr lang="es-CL" i="1">
                <a:solidFill>
                  <a:schemeClr val="bg1"/>
                </a:solidFill>
                <a:effectLst/>
              </a:rPr>
              <a:t>Evans Electronics</a:t>
            </a:r>
            <a:r>
              <a:rPr lang="es-CL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Valor Esperado:</a:t>
            </a:r>
          </a:p>
          <a:p>
            <a:pPr lvl="1">
              <a:buFontTx/>
              <a:buNone/>
            </a:pPr>
            <a:endParaRPr lang="es-CL" i="1" dirty="0">
              <a:solidFill>
                <a:schemeClr val="bg1"/>
              </a:solidFill>
              <a:effectLst/>
            </a:endParaRPr>
          </a:p>
          <a:p>
            <a:pPr lvl="1"/>
            <a:endParaRPr lang="es-CL" i="1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Varianza: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Desviación Estándar:</a:t>
            </a:r>
          </a:p>
        </p:txBody>
      </p:sp>
      <p:graphicFrame>
        <p:nvGraphicFramePr>
          <p:cNvPr id="860163" name="Object 3"/>
          <p:cNvGraphicFramePr>
            <a:graphicFrameLocks noChangeAspect="1"/>
          </p:cNvGraphicFramePr>
          <p:nvPr/>
        </p:nvGraphicFramePr>
        <p:xfrm>
          <a:off x="2543175" y="4689475"/>
          <a:ext cx="381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7" name="Ecuación" r:id="rId4" imgW="1905000" imgH="254000" progId="Equation.3">
                  <p:embed/>
                </p:oleObj>
              </mc:Choice>
              <mc:Fallback>
                <p:oleObj name="Ecuación" r:id="rId4" imgW="1905000" imgH="2540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689475"/>
                        <a:ext cx="3810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4" name="Object 4"/>
          <p:cNvGraphicFramePr>
            <a:graphicFrameLocks noChangeAspect="1"/>
          </p:cNvGraphicFramePr>
          <p:nvPr/>
        </p:nvGraphicFramePr>
        <p:xfrm>
          <a:off x="2595563" y="3222625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8" name="Ecuación" r:id="rId6" imgW="1866900" imgH="228600" progId="Equation.3">
                  <p:embed/>
                </p:oleObj>
              </mc:Choice>
              <mc:Fallback>
                <p:oleObj name="Ecuación" r:id="rId6" imgW="186690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222625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2908300" y="201295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9" name="Ecuación" r:id="rId8" imgW="1447172" imgH="215806" progId="Equation.3">
                  <p:embed/>
                </p:oleObj>
              </mc:Choice>
              <mc:Fallback>
                <p:oleObj name="Ecuación" r:id="rId8" imgW="1447172" imgH="215806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012950"/>
                        <a:ext cx="289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del valor esperado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</p:txBody>
      </p:sp>
      <p:graphicFrame>
        <p:nvGraphicFramePr>
          <p:cNvPr id="926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028418"/>
              </p:ext>
            </p:extLst>
          </p:nvPr>
        </p:nvGraphicFramePr>
        <p:xfrm>
          <a:off x="1856261" y="1904447"/>
          <a:ext cx="26955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7" name="Ecuación" r:id="rId4" imgW="1346200" imgH="431800" progId="Equation.3">
                  <p:embed/>
                </p:oleObj>
              </mc:Choice>
              <mc:Fallback>
                <p:oleObj name="Ecuación" r:id="rId4" imgW="1346200" imgH="4318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261" y="1904447"/>
                        <a:ext cx="269557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graphicFrame>
        <p:nvGraphicFramePr>
          <p:cNvPr id="92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10755"/>
              </p:ext>
            </p:extLst>
          </p:nvPr>
        </p:nvGraphicFramePr>
        <p:xfrm>
          <a:off x="2982639" y="2725175"/>
          <a:ext cx="39925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8" name="Ecuación" r:id="rId6" imgW="1993900" imgH="444500" progId="Equation.3">
                  <p:embed/>
                </p:oleObj>
              </mc:Choice>
              <mc:Fallback>
                <p:oleObj name="Ecuación" r:id="rId6" imgW="1993900" imgH="4445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639" y="2725175"/>
                        <a:ext cx="3992563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349365"/>
              </p:ext>
            </p:extLst>
          </p:nvPr>
        </p:nvGraphicFramePr>
        <p:xfrm>
          <a:off x="2981892" y="4488696"/>
          <a:ext cx="53403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9" name="Ecuación" r:id="rId8" imgW="2667000" imgH="444500" progId="Equation.3">
                  <p:embed/>
                </p:oleObj>
              </mc:Choice>
              <mc:Fallback>
                <p:oleObj name="Ecuación" r:id="rId8" imgW="2667000" imgH="4445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892" y="4488696"/>
                        <a:ext cx="53403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99281"/>
              </p:ext>
            </p:extLst>
          </p:nvPr>
        </p:nvGraphicFramePr>
        <p:xfrm>
          <a:off x="2981698" y="5416076"/>
          <a:ext cx="48561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0" name="Ecuación" r:id="rId10" imgW="2425700" imgH="444500" progId="Equation.3">
                  <p:embed/>
                </p:oleObj>
              </mc:Choice>
              <mc:Fallback>
                <p:oleObj name="Ecuación" r:id="rId10" imgW="2425700" imgH="4445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698" y="5416076"/>
                        <a:ext cx="4856163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1" name="Object 31"/>
          <p:cNvGraphicFramePr>
            <a:graphicFrameLocks noChangeAspect="1"/>
          </p:cNvGraphicFramePr>
          <p:nvPr/>
        </p:nvGraphicFramePr>
        <p:xfrm>
          <a:off x="2985995" y="3579156"/>
          <a:ext cx="398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1" name="Ecuación" r:id="rId12" imgW="1993900" imgH="444500" progId="Equation.3">
                  <p:embed/>
                </p:oleObj>
              </mc:Choice>
              <mc:Fallback>
                <p:oleObj name="Ecuación" r:id="rId12" imgW="1993900" imgH="4445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995" y="3579156"/>
                        <a:ext cx="3987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Forma libre"/>
          <p:cNvSpPr/>
          <p:nvPr/>
        </p:nvSpPr>
        <p:spPr bwMode="auto">
          <a:xfrm>
            <a:off x="2236693" y="3106269"/>
            <a:ext cx="560294" cy="900955"/>
          </a:xfrm>
          <a:custGeom>
            <a:avLst/>
            <a:gdLst>
              <a:gd name="connsiteX0" fmla="*/ 506506 w 560294"/>
              <a:gd name="connsiteY0" fmla="*/ 0 h 995083"/>
              <a:gd name="connsiteX1" fmla="*/ 8965 w 560294"/>
              <a:gd name="connsiteY1" fmla="*/ 484094 h 995083"/>
              <a:gd name="connsiteX2" fmla="*/ 560294 w 560294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294" h="995083">
                <a:moveTo>
                  <a:pt x="506506" y="0"/>
                </a:moveTo>
                <a:cubicBezTo>
                  <a:pt x="253253" y="159123"/>
                  <a:pt x="0" y="318247"/>
                  <a:pt x="8965" y="484094"/>
                </a:cubicBezTo>
                <a:cubicBezTo>
                  <a:pt x="17930" y="649941"/>
                  <a:pt x="289112" y="822512"/>
                  <a:pt x="560294" y="995083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63069" y="3160059"/>
            <a:ext cx="196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effectLst/>
              </a:rPr>
              <a:t>El primer término es cero, por lo que podemos omitirlo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del valor esperado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Digamos: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Entonces: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graphicFrame>
        <p:nvGraphicFramePr>
          <p:cNvPr id="993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99281"/>
              </p:ext>
            </p:extLst>
          </p:nvPr>
        </p:nvGraphicFramePr>
        <p:xfrm>
          <a:off x="1659965" y="1912471"/>
          <a:ext cx="596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11" name="Ecuación" r:id="rId4" imgW="2984500" imgH="444500" progId="Equation.3">
                  <p:embed/>
                </p:oleObj>
              </mc:Choice>
              <mc:Fallback>
                <p:oleObj name="Ecuación" r:id="rId4" imgW="2984500" imgH="4445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965" y="1912471"/>
                        <a:ext cx="5969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91" name="Object 11"/>
          <p:cNvGraphicFramePr>
            <a:graphicFrameLocks noChangeAspect="1"/>
          </p:cNvGraphicFramePr>
          <p:nvPr/>
        </p:nvGraphicFramePr>
        <p:xfrm>
          <a:off x="3934575" y="3195545"/>
          <a:ext cx="1119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12" name="Ecuación" r:id="rId6" imgW="558558" imgH="177723" progId="Equation.3">
                  <p:embed/>
                </p:oleObj>
              </mc:Choice>
              <mc:Fallback>
                <p:oleObj name="Ecuación" r:id="rId6" imgW="558558" imgH="177723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575" y="3195545"/>
                        <a:ext cx="11191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92" name="Object 12"/>
          <p:cNvGraphicFramePr>
            <a:graphicFrameLocks noChangeAspect="1"/>
          </p:cNvGraphicFramePr>
          <p:nvPr/>
        </p:nvGraphicFramePr>
        <p:xfrm>
          <a:off x="3921034" y="3615111"/>
          <a:ext cx="1093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13" name="Ecuación" r:id="rId8" imgW="545626" imgH="203024" progId="Equation.3">
                  <p:embed/>
                </p:oleObj>
              </mc:Choice>
              <mc:Fallback>
                <p:oleObj name="Ecuación" r:id="rId8" imgW="545626" imgH="203024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034" y="3615111"/>
                        <a:ext cx="10937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4" name="Object 8"/>
          <p:cNvGraphicFramePr>
            <a:graphicFrameLocks noChangeAspect="1"/>
          </p:cNvGraphicFramePr>
          <p:nvPr/>
        </p:nvGraphicFramePr>
        <p:xfrm>
          <a:off x="1916113" y="4576483"/>
          <a:ext cx="551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14" name="Ecuación" r:id="rId10" imgW="2755900" imgH="444500" progId="Equation.3">
                  <p:embed/>
                </p:oleObj>
              </mc:Choice>
              <mc:Fallback>
                <p:oleObj name="Ecuación" r:id="rId10" imgW="2755900" imgH="4445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576483"/>
                        <a:ext cx="5511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5" name="Object 9"/>
          <p:cNvGraphicFramePr>
            <a:graphicFrameLocks noChangeAspect="1"/>
          </p:cNvGraphicFramePr>
          <p:nvPr/>
        </p:nvGraphicFramePr>
        <p:xfrm>
          <a:off x="3049680" y="5545133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15" name="Ecuación" r:id="rId12" imgW="2120900" imgH="444500" progId="Equation.3">
                  <p:embed/>
                </p:oleObj>
              </mc:Choice>
              <mc:Fallback>
                <p:oleObj name="Ecuación" r:id="rId12" imgW="2120900" imgH="4445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680" y="5545133"/>
                        <a:ext cx="4241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del valor esperado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Tenemos: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Lo que esta dentro de la sumatoria es lo mismo que la función de probabilidad </a:t>
            </a:r>
            <a:r>
              <a:rPr lang="es-CL" dirty="0" err="1">
                <a:solidFill>
                  <a:schemeClr val="bg1"/>
                </a:solidFill>
                <a:effectLst/>
                <a:ea typeface="+mn-ea"/>
                <a:cs typeface="+mn-cs"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Por lo tanto dependerá de los índices de la sumatoria para saber si la suma corresponde a 1 o no (recuerde que                   ).</a:t>
            </a:r>
          </a:p>
        </p:txBody>
      </p:sp>
      <p:graphicFrame>
        <p:nvGraphicFramePr>
          <p:cNvPr id="994331" name="Object 27"/>
          <p:cNvGraphicFramePr>
            <a:graphicFrameLocks noChangeAspect="1"/>
          </p:cNvGraphicFramePr>
          <p:nvPr/>
        </p:nvGraphicFramePr>
        <p:xfrm>
          <a:off x="2007067" y="2251265"/>
          <a:ext cx="538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3" name="Ecuación" r:id="rId4" imgW="2692400" imgH="444500" progId="Equation.3">
                  <p:embed/>
                </p:oleObj>
              </mc:Choice>
              <mc:Fallback>
                <p:oleObj name="Ecuación" r:id="rId4" imgW="2692400" imgH="4445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067" y="2251265"/>
                        <a:ext cx="538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32" name="Object 28"/>
          <p:cNvGraphicFramePr>
            <a:graphicFrameLocks noChangeAspect="1"/>
          </p:cNvGraphicFramePr>
          <p:nvPr/>
        </p:nvGraphicFramePr>
        <p:xfrm>
          <a:off x="3849220" y="4810872"/>
          <a:ext cx="1327897" cy="44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4" name="Ecuación" r:id="rId6" imgW="863225" imgH="291973" progId="Equation.3">
                  <p:embed/>
                </p:oleObj>
              </mc:Choice>
              <mc:Fallback>
                <p:oleObj name="Ecuación" r:id="rId6" imgW="863225" imgH="291973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220" y="4810872"/>
                        <a:ext cx="1327897" cy="449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del valor esperado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Tenemos: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Tenemos que desde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= 0 a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=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son (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+ 1) elementos en la sumatoria.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Por lo tanto desde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y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= 0 a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y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= (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T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+ 1) son (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T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+ 2) elementos y dado el cambio de variables que hicimos previamente sabemos que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T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+ 2 =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+ 1, y al ser la misma cantidad de elementos por lo que:</a:t>
            </a:r>
          </a:p>
        </p:txBody>
      </p:sp>
      <p:graphicFrame>
        <p:nvGraphicFramePr>
          <p:cNvPr id="994331" name="Object 27"/>
          <p:cNvGraphicFramePr>
            <a:graphicFrameLocks noChangeAspect="1"/>
          </p:cNvGraphicFramePr>
          <p:nvPr/>
        </p:nvGraphicFramePr>
        <p:xfrm>
          <a:off x="2007067" y="2251265"/>
          <a:ext cx="538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4" name="Ecuación" r:id="rId4" imgW="2692400" imgH="444500" progId="Equation.3">
                  <p:embed/>
                </p:oleObj>
              </mc:Choice>
              <mc:Fallback>
                <p:oleObj name="Ecuación" r:id="rId4" imgW="2692400" imgH="444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067" y="2251265"/>
                        <a:ext cx="538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03" name="Object 3"/>
          <p:cNvGraphicFramePr>
            <a:graphicFrameLocks noChangeAspect="1"/>
          </p:cNvGraphicFramePr>
          <p:nvPr/>
        </p:nvGraphicFramePr>
        <p:xfrm>
          <a:off x="2243883" y="566690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5" name="Ecuación" r:id="rId6" imgW="2590800" imgH="444500" progId="Equation.3">
                  <p:embed/>
                </p:oleObj>
              </mc:Choice>
              <mc:Fallback>
                <p:oleObj name="Ecuación" r:id="rId6" imgW="2590800" imgH="444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883" y="5666908"/>
                        <a:ext cx="5181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del valor esperado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Por lo tanto podemos concluir que: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Con lo que se concluye la demostración.</a:t>
            </a:r>
          </a:p>
        </p:txBody>
      </p:sp>
      <p:graphicFrame>
        <p:nvGraphicFramePr>
          <p:cNvPr id="994331" name="Object 27"/>
          <p:cNvGraphicFramePr>
            <a:graphicFrameLocks noChangeAspect="1"/>
          </p:cNvGraphicFramePr>
          <p:nvPr/>
        </p:nvGraphicFramePr>
        <p:xfrm>
          <a:off x="2007067" y="2318500"/>
          <a:ext cx="538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05" name="Ecuación" r:id="rId4" imgW="2692400" imgH="444500" progId="Equation.3">
                  <p:embed/>
                </p:oleObj>
              </mc:Choice>
              <mc:Fallback>
                <p:oleObj name="Ecuación" r:id="rId4" imgW="2692400" imgH="4445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067" y="2318500"/>
                        <a:ext cx="538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28" name="Object 4"/>
          <p:cNvGraphicFramePr>
            <a:graphicFrameLocks noChangeAspect="1"/>
          </p:cNvGraphicFramePr>
          <p:nvPr/>
        </p:nvGraphicFramePr>
        <p:xfrm>
          <a:off x="3150628" y="3205908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06" name="Ecuación" r:id="rId6" imgW="863225" imgH="444307" progId="Equation.3">
                  <p:embed/>
                </p:oleObj>
              </mc:Choice>
              <mc:Fallback>
                <p:oleObj name="Ecuación" r:id="rId6" imgW="863225" imgH="444307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628" y="3205908"/>
                        <a:ext cx="172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29" name="Object 5"/>
          <p:cNvGraphicFramePr>
            <a:graphicFrameLocks noChangeAspect="1"/>
          </p:cNvGraphicFramePr>
          <p:nvPr/>
        </p:nvGraphicFramePr>
        <p:xfrm>
          <a:off x="3146706" y="4211448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07" name="Ecuación" r:id="rId8" imgW="317087" imgH="164885" progId="Equation.3">
                  <p:embed/>
                </p:oleObj>
              </mc:Choice>
              <mc:Fallback>
                <p:oleObj name="Ecuación" r:id="rId8" imgW="317087" imgH="16488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706" y="4211448"/>
                        <a:ext cx="635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41" name="Object 13"/>
          <p:cNvGraphicFramePr>
            <a:graphicFrameLocks noChangeAspect="1"/>
          </p:cNvGraphicFramePr>
          <p:nvPr/>
        </p:nvGraphicFramePr>
        <p:xfrm>
          <a:off x="1789020" y="3082739"/>
          <a:ext cx="3270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4" name="Ecuación" r:id="rId4" imgW="1637589" imgH="266584" progId="Equation.3">
                  <p:embed/>
                </p:oleObj>
              </mc:Choice>
              <mc:Fallback>
                <p:oleObj name="Ecuación" r:id="rId4" imgW="1637589" imgH="266584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20" y="3082739"/>
                        <a:ext cx="32702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 la varianza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Antes de empezar, expresaremos la varianza (en genérico, para cualquier distribución de probabilidad discreta) de la siguiente forma:</a:t>
            </a: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</p:txBody>
      </p:sp>
      <p:graphicFrame>
        <p:nvGraphicFramePr>
          <p:cNvPr id="995336" name="Object 8"/>
          <p:cNvGraphicFramePr>
            <a:graphicFrameLocks noChangeAspect="1"/>
          </p:cNvGraphicFramePr>
          <p:nvPr/>
        </p:nvGraphicFramePr>
        <p:xfrm>
          <a:off x="2598084" y="3660215"/>
          <a:ext cx="3346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5" name="Ecuación" r:id="rId6" imgW="1675673" imgH="253890" progId="Equation.3">
                  <p:embed/>
                </p:oleObj>
              </mc:Choice>
              <mc:Fallback>
                <p:oleObj name="Ecuación" r:id="rId6" imgW="1675673" imgH="25389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084" y="3660215"/>
                        <a:ext cx="33464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37" name="Object 9"/>
          <p:cNvGraphicFramePr>
            <a:graphicFrameLocks noChangeAspect="1"/>
          </p:cNvGraphicFramePr>
          <p:nvPr/>
        </p:nvGraphicFramePr>
        <p:xfrm>
          <a:off x="2599671" y="4198099"/>
          <a:ext cx="5170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6" name="Ecuación" r:id="rId8" imgW="2590800" imgH="254000" progId="Equation.3">
                  <p:embed/>
                </p:oleObj>
              </mc:Choice>
              <mc:Fallback>
                <p:oleObj name="Ecuación" r:id="rId8" imgW="2590800" imgH="2540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671" y="4198099"/>
                        <a:ext cx="517048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38" name="Object 10"/>
          <p:cNvGraphicFramePr>
            <a:graphicFrameLocks noChangeAspect="1"/>
          </p:cNvGraphicFramePr>
          <p:nvPr/>
        </p:nvGraphicFramePr>
        <p:xfrm>
          <a:off x="2596683" y="4735979"/>
          <a:ext cx="50688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7" name="Ecuación" r:id="rId10" imgW="2540000" imgH="254000" progId="Equation.3">
                  <p:embed/>
                </p:oleObj>
              </mc:Choice>
              <mc:Fallback>
                <p:oleObj name="Ecuación" r:id="rId10" imgW="2540000" imgH="2540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683" y="4735979"/>
                        <a:ext cx="506888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39" name="Object 11"/>
          <p:cNvGraphicFramePr>
            <a:graphicFrameLocks noChangeAspect="1"/>
          </p:cNvGraphicFramePr>
          <p:nvPr/>
        </p:nvGraphicFramePr>
        <p:xfrm>
          <a:off x="2596590" y="5259668"/>
          <a:ext cx="3751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8" name="Ecuación" r:id="rId12" imgW="1879600" imgH="241300" progId="Equation.3">
                  <p:embed/>
                </p:oleObj>
              </mc:Choice>
              <mc:Fallback>
                <p:oleObj name="Ecuación" r:id="rId12" imgW="1879600" imgH="2413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590" y="5259668"/>
                        <a:ext cx="37512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40" name="Object 12"/>
          <p:cNvGraphicFramePr>
            <a:graphicFrameLocks noChangeAspect="1"/>
          </p:cNvGraphicFramePr>
          <p:nvPr/>
        </p:nvGraphicFramePr>
        <p:xfrm>
          <a:off x="2599485" y="5784103"/>
          <a:ext cx="2078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9" name="Ecuación" r:id="rId14" imgW="1040948" imgH="241195" progId="Equation.3">
                  <p:embed/>
                </p:oleObj>
              </mc:Choice>
              <mc:Fallback>
                <p:oleObj name="Ecuación" r:id="rId14" imgW="1040948" imgH="241195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85" y="5784103"/>
                        <a:ext cx="20780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1125"/>
            <a:ext cx="7772400" cy="6858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JSL </a:t>
            </a:r>
            <a:r>
              <a:rPr lang="es-CL" dirty="0" err="1">
                <a:solidFill>
                  <a:schemeClr val="bg1"/>
                </a:solidFill>
                <a:effectLst/>
              </a:rPr>
              <a:t>Appliances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0138"/>
            <a:ext cx="7772400" cy="50292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Una variable aleatoria discreta con una cantidad finita de valores: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Sea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= número de TV vendidos en la tienda en 1 día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donde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puede tomar 5 valores (0, 1, 2, 3, 4)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variable aleatoria discreta con secuencia infinita de valores: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Sea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= número de clientes que asisten en 1 día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donde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puede tomar los valores 0, 1, 2, . . .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Podemos contar los clientes que asisten, pero no tiene un límite superior en la cantidad que pueden asistir.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 la varianza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Por lo tanto, basta con encontrar: 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Por definición: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Por lo tanto, basta con encontrar: </a:t>
            </a:r>
          </a:p>
        </p:txBody>
      </p:sp>
      <p:graphicFrame>
        <p:nvGraphicFramePr>
          <p:cNvPr id="995340" name="Object 12"/>
          <p:cNvGraphicFramePr>
            <a:graphicFrameLocks noChangeAspect="1"/>
          </p:cNvGraphicFramePr>
          <p:nvPr/>
        </p:nvGraphicFramePr>
        <p:xfrm>
          <a:off x="6015320" y="1816661"/>
          <a:ext cx="760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8" name="Ecuación" r:id="rId4" imgW="381000" imgH="228600" progId="Equation.3">
                  <p:embed/>
                </p:oleObj>
              </mc:Choice>
              <mc:Fallback>
                <p:oleObj name="Ecuación" r:id="rId4" imgW="381000" imgH="228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320" y="1816661"/>
                        <a:ext cx="760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4" name="Object 12"/>
          <p:cNvGraphicFramePr>
            <a:graphicFrameLocks noChangeAspect="1"/>
          </p:cNvGraphicFramePr>
          <p:nvPr/>
        </p:nvGraphicFramePr>
        <p:xfrm>
          <a:off x="3566739" y="4441826"/>
          <a:ext cx="3263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9" name="Ecuación" r:id="rId6" imgW="1816100" imgH="228600" progId="Equation.3">
                  <p:embed/>
                </p:oleObj>
              </mc:Choice>
              <mc:Fallback>
                <p:oleObj name="Ecuación" r:id="rId6" imgW="1816100" imgH="2286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739" y="4441826"/>
                        <a:ext cx="32639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1" name="Object 9"/>
          <p:cNvGraphicFramePr>
            <a:graphicFrameLocks noChangeAspect="1"/>
          </p:cNvGraphicFramePr>
          <p:nvPr/>
        </p:nvGraphicFramePr>
        <p:xfrm>
          <a:off x="3578225" y="3111873"/>
          <a:ext cx="18938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30" name="Ecuación" r:id="rId8" imgW="1054100" imgH="228600" progId="Equation.3">
                  <p:embed/>
                </p:oleObj>
              </mc:Choice>
              <mc:Fallback>
                <p:oleObj name="Ecuación" r:id="rId8" imgW="1054100" imgH="2286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111873"/>
                        <a:ext cx="18938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2" name="Object 10"/>
          <p:cNvGraphicFramePr>
            <a:graphicFrameLocks noChangeAspect="1"/>
          </p:cNvGraphicFramePr>
          <p:nvPr/>
        </p:nvGraphicFramePr>
        <p:xfrm>
          <a:off x="2932113" y="3998446"/>
          <a:ext cx="3241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31" name="Ecuación" r:id="rId10" imgW="1803400" imgH="228600" progId="Equation.3">
                  <p:embed/>
                </p:oleObj>
              </mc:Choice>
              <mc:Fallback>
                <p:oleObj name="Ecuación" r:id="rId10" imgW="1803400" imgH="2286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3998446"/>
                        <a:ext cx="32416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3" name="Object 11"/>
          <p:cNvGraphicFramePr>
            <a:graphicFrameLocks noChangeAspect="1"/>
          </p:cNvGraphicFramePr>
          <p:nvPr/>
        </p:nvGraphicFramePr>
        <p:xfrm>
          <a:off x="2926696" y="3567767"/>
          <a:ext cx="2876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32" name="Ecuación" r:id="rId12" imgW="1600200" imgH="228600" progId="Equation.3">
                  <p:embed/>
                </p:oleObj>
              </mc:Choice>
              <mc:Fallback>
                <p:oleObj name="Ecuación" r:id="rId12" imgW="1600200" imgH="228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696" y="3567767"/>
                        <a:ext cx="28765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65" name="Object 13"/>
          <p:cNvGraphicFramePr>
            <a:graphicFrameLocks noChangeAspect="1"/>
          </p:cNvGraphicFramePr>
          <p:nvPr/>
        </p:nvGraphicFramePr>
        <p:xfrm>
          <a:off x="6078629" y="5460253"/>
          <a:ext cx="1470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33" name="Ecuación" r:id="rId14" imgW="736280" imgH="215806" progId="Equation.3">
                  <p:embed/>
                </p:oleObj>
              </mc:Choice>
              <mc:Fallback>
                <p:oleObj name="Ecuación" r:id="rId14" imgW="736280" imgH="215806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629" y="5460253"/>
                        <a:ext cx="14700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 la varianza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Por lo tanto: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Digamos:</a:t>
            </a:r>
          </a:p>
        </p:txBody>
      </p:sp>
      <p:graphicFrame>
        <p:nvGraphicFramePr>
          <p:cNvPr id="997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51375"/>
              </p:ext>
            </p:extLst>
          </p:nvPr>
        </p:nvGraphicFramePr>
        <p:xfrm>
          <a:off x="1934173" y="2874306"/>
          <a:ext cx="48323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58" name="Ecuación" r:id="rId4" imgW="2413000" imgH="444500" progId="Equation.3">
                  <p:embed/>
                </p:oleObj>
              </mc:Choice>
              <mc:Fallback>
                <p:oleObj name="Ecuación" r:id="rId4" imgW="2413000" imgH="4445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173" y="2874306"/>
                        <a:ext cx="48323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65666"/>
              </p:ext>
            </p:extLst>
          </p:nvPr>
        </p:nvGraphicFramePr>
        <p:xfrm>
          <a:off x="-16215" y="2093913"/>
          <a:ext cx="43497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59" name="Ecuación" r:id="rId6" imgW="2171700" imgH="431800" progId="Equation.3">
                  <p:embed/>
                </p:oleObj>
              </mc:Choice>
              <mc:Fallback>
                <p:oleObj name="Ecuación" r:id="rId6" imgW="2171700" imgH="4318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215" y="2093913"/>
                        <a:ext cx="434975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99546"/>
              </p:ext>
            </p:extLst>
          </p:nvPr>
        </p:nvGraphicFramePr>
        <p:xfrm>
          <a:off x="1923135" y="3789363"/>
          <a:ext cx="72723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60" name="Ecuación" r:id="rId8" imgW="3632200" imgH="444500" progId="Equation.3">
                  <p:embed/>
                </p:oleObj>
              </mc:Choice>
              <mc:Fallback>
                <p:oleObj name="Ecuación" r:id="rId8" imgW="3632200" imgH="4445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135" y="3789363"/>
                        <a:ext cx="7272338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12444"/>
              </p:ext>
            </p:extLst>
          </p:nvPr>
        </p:nvGraphicFramePr>
        <p:xfrm>
          <a:off x="1944530" y="4718050"/>
          <a:ext cx="6126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61" name="Ecuación" r:id="rId10" imgW="3060700" imgH="444500" progId="Equation.3">
                  <p:embed/>
                </p:oleObj>
              </mc:Choice>
              <mc:Fallback>
                <p:oleObj name="Ecuación" r:id="rId10" imgW="3060700" imgH="4445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530" y="4718050"/>
                        <a:ext cx="6126163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8" name="Object 12"/>
          <p:cNvGraphicFramePr>
            <a:graphicFrameLocks noChangeAspect="1"/>
          </p:cNvGraphicFramePr>
          <p:nvPr/>
        </p:nvGraphicFramePr>
        <p:xfrm>
          <a:off x="3999928" y="6007100"/>
          <a:ext cx="11699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62" name="Ecuación" r:id="rId12" imgW="583693" imgH="177646" progId="Equation.3">
                  <p:embed/>
                </p:oleObj>
              </mc:Choice>
              <mc:Fallback>
                <p:oleObj name="Ecuación" r:id="rId12" imgW="583693" imgH="177646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928" y="6007100"/>
                        <a:ext cx="11699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9" name="Object 13"/>
          <p:cNvGraphicFramePr>
            <a:graphicFrameLocks noChangeAspect="1"/>
          </p:cNvGraphicFramePr>
          <p:nvPr/>
        </p:nvGraphicFramePr>
        <p:xfrm>
          <a:off x="3987228" y="6426200"/>
          <a:ext cx="1144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63" name="Ecuación" r:id="rId14" imgW="571252" imgH="203112" progId="Equation.3">
                  <p:embed/>
                </p:oleObj>
              </mc:Choice>
              <mc:Fallback>
                <p:oleObj name="Ecuación" r:id="rId14" imgW="571252" imgH="203112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228" y="6426200"/>
                        <a:ext cx="11445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 bwMode="auto">
          <a:xfrm>
            <a:off x="1473958" y="2374710"/>
            <a:ext cx="470572" cy="4995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 la varianza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Por lo tanto:</a:t>
            </a: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</p:txBody>
      </p:sp>
      <p:graphicFrame>
        <p:nvGraphicFramePr>
          <p:cNvPr id="997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384569"/>
              </p:ext>
            </p:extLst>
          </p:nvPr>
        </p:nvGraphicFramePr>
        <p:xfrm>
          <a:off x="737441" y="2257239"/>
          <a:ext cx="80581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52" name="Ecuación" r:id="rId4" imgW="4025900" imgH="444500" progId="Equation.3">
                  <p:embed/>
                </p:oleObj>
              </mc:Choice>
              <mc:Fallback>
                <p:oleObj name="Ecuación" r:id="rId4" imgW="4025900" imgH="4445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41" y="2257239"/>
                        <a:ext cx="80581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84563"/>
              </p:ext>
            </p:extLst>
          </p:nvPr>
        </p:nvGraphicFramePr>
        <p:xfrm>
          <a:off x="2687924" y="3132138"/>
          <a:ext cx="56165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53" name="Ecuación" r:id="rId6" imgW="2806700" imgH="444500" progId="Equation.3">
                  <p:embed/>
                </p:oleObj>
              </mc:Choice>
              <mc:Fallback>
                <p:oleObj name="Ecuación" r:id="rId6" imgW="2806700" imgH="4445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924" y="3132138"/>
                        <a:ext cx="561657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50378"/>
              </p:ext>
            </p:extLst>
          </p:nvPr>
        </p:nvGraphicFramePr>
        <p:xfrm>
          <a:off x="2694735" y="4006941"/>
          <a:ext cx="5413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54" name="Ecuación" r:id="rId8" imgW="2705100" imgH="444500" progId="Equation.3">
                  <p:embed/>
                </p:oleObj>
              </mc:Choice>
              <mc:Fallback>
                <p:oleObj name="Ecuación" r:id="rId8" imgW="2705100" imgH="4445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735" y="4006941"/>
                        <a:ext cx="541337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266640"/>
              </p:ext>
            </p:extLst>
          </p:nvPr>
        </p:nvGraphicFramePr>
        <p:xfrm>
          <a:off x="2690437" y="4910401"/>
          <a:ext cx="28971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55" name="Ecuación" r:id="rId10" imgW="1447172" imgH="444307" progId="Equation.3">
                  <p:embed/>
                </p:oleObj>
              </mc:Choice>
              <mc:Fallback>
                <p:oleObj name="Ecuación" r:id="rId10" imgW="1447172" imgH="444307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437" y="4910401"/>
                        <a:ext cx="289718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35302"/>
              </p:ext>
            </p:extLst>
          </p:nvPr>
        </p:nvGraphicFramePr>
        <p:xfrm>
          <a:off x="2682394" y="5843497"/>
          <a:ext cx="1778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56" name="Ecuación" r:id="rId12" imgW="889000" imgH="228600" progId="Equation.3">
                  <p:embed/>
                </p:oleObj>
              </mc:Choice>
              <mc:Fallback>
                <p:oleObj name="Ecuación" r:id="rId12" imgW="889000" imgH="2286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394" y="5843497"/>
                        <a:ext cx="17780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 bwMode="auto">
          <a:xfrm>
            <a:off x="2219865" y="2444891"/>
            <a:ext cx="470572" cy="4995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 la varianza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Finalmente: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Por lo tanto:</a:t>
            </a:r>
          </a:p>
        </p:txBody>
      </p:sp>
      <p:graphicFrame>
        <p:nvGraphicFramePr>
          <p:cNvPr id="998411" name="Object 11"/>
          <p:cNvGraphicFramePr>
            <a:graphicFrameLocks noChangeAspect="1"/>
          </p:cNvGraphicFramePr>
          <p:nvPr/>
        </p:nvGraphicFramePr>
        <p:xfrm>
          <a:off x="3574863" y="2839663"/>
          <a:ext cx="2413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55" name="Ecuación" r:id="rId4" imgW="1206500" imgH="228600" progId="Equation.3">
                  <p:embed/>
                </p:oleObj>
              </mc:Choice>
              <mc:Fallback>
                <p:oleObj name="Ecuación" r:id="rId4" imgW="1206500" imgH="2286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863" y="2839663"/>
                        <a:ext cx="24130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1" name="Object 7"/>
          <p:cNvGraphicFramePr>
            <a:graphicFrameLocks noChangeAspect="1"/>
          </p:cNvGraphicFramePr>
          <p:nvPr/>
        </p:nvGraphicFramePr>
        <p:xfrm>
          <a:off x="2819400" y="230505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56" name="Ecuación" r:id="rId6" imgW="1625600" imgH="228600" progId="Equation.3">
                  <p:embed/>
                </p:oleObj>
              </mc:Choice>
              <mc:Fallback>
                <p:oleObj name="Ecuación" r:id="rId6" imgW="1625600" imgH="2286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05050"/>
                        <a:ext cx="3314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3" name="Object 9"/>
          <p:cNvGraphicFramePr>
            <a:graphicFrameLocks noChangeAspect="1"/>
          </p:cNvGraphicFramePr>
          <p:nvPr/>
        </p:nvGraphicFramePr>
        <p:xfrm>
          <a:off x="3576171" y="3849126"/>
          <a:ext cx="1981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57" name="Ecuación" r:id="rId8" imgW="990170" imgH="215806" progId="Equation.3">
                  <p:embed/>
                </p:oleObj>
              </mc:Choice>
              <mc:Fallback>
                <p:oleObj name="Ecuación" r:id="rId8" imgW="990170" imgH="215806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171" y="3849126"/>
                        <a:ext cx="19812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4" name="Object 10"/>
          <p:cNvGraphicFramePr>
            <a:graphicFrameLocks noChangeAspect="1"/>
          </p:cNvGraphicFramePr>
          <p:nvPr/>
        </p:nvGraphicFramePr>
        <p:xfrm>
          <a:off x="3570474" y="3353358"/>
          <a:ext cx="2235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58" name="Ecuación" r:id="rId10" imgW="1117600" imgH="228600" progId="Equation.3">
                  <p:embed/>
                </p:oleObj>
              </mc:Choice>
              <mc:Fallback>
                <p:oleObj name="Ecuación" r:id="rId10" imgW="11176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474" y="3353358"/>
                        <a:ext cx="22352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5" name="Object 11"/>
          <p:cNvGraphicFramePr>
            <a:graphicFrameLocks noChangeAspect="1"/>
          </p:cNvGraphicFramePr>
          <p:nvPr/>
        </p:nvGraphicFramePr>
        <p:xfrm>
          <a:off x="3080778" y="4645679"/>
          <a:ext cx="29257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59" name="Ecuación" r:id="rId12" imgW="1435100" imgH="241300" progId="Equation.3">
                  <p:embed/>
                </p:oleObj>
              </mc:Choice>
              <mc:Fallback>
                <p:oleObj name="Ecuación" r:id="rId12" imgW="1435100" imgH="2413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78" y="4645679"/>
                        <a:ext cx="29257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6" name="Object 12"/>
          <p:cNvGraphicFramePr>
            <a:graphicFrameLocks noChangeAspect="1"/>
          </p:cNvGraphicFramePr>
          <p:nvPr/>
        </p:nvGraphicFramePr>
        <p:xfrm>
          <a:off x="3911040" y="5196539"/>
          <a:ext cx="2819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60" name="Ecuación" r:id="rId14" imgW="1409700" imgH="228600" progId="Equation.3">
                  <p:embed/>
                </p:oleObj>
              </mc:Choice>
              <mc:Fallback>
                <p:oleObj name="Ecuación" r:id="rId14" imgW="1409700" imgH="2286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040" y="5196539"/>
                        <a:ext cx="2819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7" name="Object 13"/>
          <p:cNvGraphicFramePr>
            <a:graphicFrameLocks noChangeAspect="1"/>
          </p:cNvGraphicFramePr>
          <p:nvPr/>
        </p:nvGraphicFramePr>
        <p:xfrm>
          <a:off x="3917763" y="5774763"/>
          <a:ext cx="2565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61" name="Ecuación" r:id="rId16" imgW="1282700" imgH="215900" progId="Equation.3">
                  <p:embed/>
                </p:oleObj>
              </mc:Choice>
              <mc:Fallback>
                <p:oleObj name="Ecuación" r:id="rId16" imgW="1282700" imgH="2159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763" y="5774763"/>
                        <a:ext cx="25654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8" name="Object 14"/>
          <p:cNvGraphicFramePr>
            <a:graphicFrameLocks noChangeAspect="1"/>
          </p:cNvGraphicFramePr>
          <p:nvPr/>
        </p:nvGraphicFramePr>
        <p:xfrm>
          <a:off x="3911226" y="6299384"/>
          <a:ext cx="1397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62" name="Ecuación" r:id="rId18" imgW="698197" imgH="215806" progId="Equation.3">
                  <p:embed/>
                </p:oleObj>
              </mc:Choice>
              <mc:Fallback>
                <p:oleObj name="Ecuación" r:id="rId18" imgW="698197" imgH="215806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226" y="6299384"/>
                        <a:ext cx="1397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19125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de Probabilidad Poisson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Propiedades de un Experimento </a:t>
            </a:r>
            <a:r>
              <a:rPr lang="es-CL" dirty="0" err="1">
                <a:solidFill>
                  <a:schemeClr val="bg1"/>
                </a:solidFill>
                <a:effectLst/>
              </a:rPr>
              <a:t>Poisson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probabilidad de ocurrencia es la misma dentro de cualquier intervalo del mismo largo.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ocurrencia o no-ocurrencia en cualquier intervalo es independiente de la ocurrencia o no-ocurrencia en cualquier otro intervalo.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8275"/>
            <a:ext cx="7772400" cy="5715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de Probabilidad Poisson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Función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Poisson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donde: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</a:t>
            </a:r>
            <a:r>
              <a:rPr lang="es-CL" i="1" dirty="0">
                <a:solidFill>
                  <a:schemeClr val="bg1"/>
                </a:solidFill>
                <a:effectLst/>
              </a:rPr>
              <a:t>f(x) </a:t>
            </a:r>
            <a:r>
              <a:rPr lang="es-CL" dirty="0">
                <a:solidFill>
                  <a:schemeClr val="bg1"/>
                </a:solidFill>
                <a:effectLst/>
              </a:rPr>
              <a:t>= probabilidad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ocurrencias en un 			intervalo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s-CL" dirty="0">
                <a:solidFill>
                  <a:schemeClr val="bg1"/>
                </a:solidFill>
                <a:effectLst/>
              </a:rPr>
              <a:t>  = número de ocurrencias promedio en un 			intervalo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</a:t>
            </a:r>
            <a:r>
              <a:rPr lang="es-CL" i="1" dirty="0">
                <a:solidFill>
                  <a:schemeClr val="bg1"/>
                </a:solidFill>
                <a:effectLst/>
              </a:rPr>
              <a:t>e</a:t>
            </a:r>
            <a:r>
              <a:rPr lang="es-CL" dirty="0">
                <a:solidFill>
                  <a:schemeClr val="bg1"/>
                </a:solidFill>
                <a:effectLst/>
              </a:rPr>
              <a:t> = 2,71828… </a:t>
            </a:r>
          </a:p>
        </p:txBody>
      </p:sp>
      <p:graphicFrame>
        <p:nvGraphicFramePr>
          <p:cNvPr id="86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609468"/>
              </p:ext>
            </p:extLst>
          </p:nvPr>
        </p:nvGraphicFramePr>
        <p:xfrm>
          <a:off x="3059113" y="1584325"/>
          <a:ext cx="337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15" name="Ecuación" r:id="rId4" imgW="1689100" imgH="457200" progId="Equation.3">
                  <p:embed/>
                </p:oleObj>
              </mc:Choice>
              <mc:Fallback>
                <p:oleObj name="Ecuación" r:id="rId4" imgW="16891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84325"/>
                        <a:ext cx="33782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</a:t>
            </a:r>
            <a:r>
              <a:rPr lang="es-CL" i="1">
                <a:solidFill>
                  <a:schemeClr val="bg1"/>
                </a:solidFill>
                <a:effectLst/>
              </a:rPr>
              <a:t>Mercy Hospital</a:t>
            </a:r>
            <a:r>
              <a:rPr lang="es-CL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104900"/>
            <a:ext cx="7772400" cy="47244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la Función de Probabilidad Poisson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Los pacientes que llegan a la sala de emergencia del “Mercy Hospital” con un promedio de 6 por hora en la noche de los fin de semana. ¿Cuál es la probabilidad de que llegen 4 pacientes en media hora un fin de semana en la noche?</a:t>
            </a:r>
          </a:p>
          <a:p>
            <a:pPr>
              <a:buFont typeface="Monotype Sorts" pitchFamily="2" charset="2"/>
              <a:buNone/>
            </a:pPr>
            <a:endParaRPr lang="es-CL" sz="1000">
              <a:solidFill>
                <a:schemeClr val="bg1"/>
              </a:solidFill>
              <a:effectLst/>
            </a:endParaRPr>
          </a:p>
          <a:p>
            <a:pPr algn="ctr">
              <a:buFont typeface="Monotype Sorts" pitchFamily="2" charset="2"/>
              <a:buNone/>
            </a:pPr>
            <a:r>
              <a:rPr lang="es-CL" i="1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>
                <a:solidFill>
                  <a:schemeClr val="bg1"/>
                </a:solidFill>
                <a:effectLst/>
              </a:rPr>
              <a:t> = 6/hora = 3/30 min.</a:t>
            </a:r>
          </a:p>
          <a:p>
            <a:pPr algn="ctr">
              <a:buFont typeface="Monotype Sorts" pitchFamily="2" charset="2"/>
              <a:buNone/>
            </a:pPr>
            <a:r>
              <a:rPr lang="es-CL" i="1">
                <a:solidFill>
                  <a:schemeClr val="bg1"/>
                </a:solidFill>
                <a:effectLst/>
              </a:rPr>
              <a:t>x</a:t>
            </a:r>
            <a:r>
              <a:rPr lang="es-CL">
                <a:solidFill>
                  <a:schemeClr val="bg1"/>
                </a:solidFill>
                <a:effectLst/>
              </a:rPr>
              <a:t> = 4</a:t>
            </a:r>
          </a:p>
          <a:p>
            <a:pPr>
              <a:buFont typeface="Monotype Sorts" pitchFamily="2" charset="2"/>
              <a:buNone/>
            </a:pPr>
            <a:endParaRPr lang="es-CL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862211" name="Object 3"/>
          <p:cNvGraphicFramePr>
            <a:graphicFrameLocks noChangeAspect="1"/>
          </p:cNvGraphicFramePr>
          <p:nvPr/>
        </p:nvGraphicFramePr>
        <p:xfrm>
          <a:off x="2869452" y="4838794"/>
          <a:ext cx="37338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39" name="Ecuación" r:id="rId4" imgW="1866900" imgH="457200" progId="Equation.3">
                  <p:embed/>
                </p:oleObj>
              </mc:Choice>
              <mc:Fallback>
                <p:oleObj name="Ecuación" r:id="rId4" imgW="18669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52" y="4838794"/>
                        <a:ext cx="373380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6750" y="1771650"/>
          <a:ext cx="79629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62" name="Worksheet" r:id="rId4" imgW="4049280" imgH="1865160" progId="Excel.Sheet.8">
                  <p:embed/>
                </p:oleObj>
              </mc:Choice>
              <mc:Fallback>
                <p:oleObj name="Worksheet" r:id="rId4" imgW="4049280" imgH="1865160" progId="Excel.Sheet.8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771650"/>
                        <a:ext cx="7962900" cy="3695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2F47"/>
                          </a:gs>
                          <a:gs pos="50000">
                            <a:srgbClr val="006699"/>
                          </a:gs>
                          <a:gs pos="100000">
                            <a:srgbClr val="002F47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47700" y="2419350"/>
            <a:ext cx="79819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7325"/>
            <a:ext cx="7772400" cy="5334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</a:t>
            </a:r>
            <a:r>
              <a:rPr lang="es-CL" i="1">
                <a:solidFill>
                  <a:schemeClr val="bg1"/>
                </a:solidFill>
                <a:effectLst/>
              </a:rPr>
              <a:t>Mercy Hospital</a:t>
            </a:r>
            <a:r>
              <a:rPr lang="es-CL">
                <a:solidFill>
                  <a:schemeClr val="bg1"/>
                </a:solidFill>
                <a:effectLst/>
              </a:rPr>
              <a:t>”</a:t>
            </a:r>
            <a:endParaRPr lang="es-C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100138"/>
            <a:ext cx="7772400" cy="51435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una tabla de Probabilidades Poisson</a:t>
            </a:r>
          </a:p>
          <a:p>
            <a:pPr>
              <a:buFont typeface="Monotype Sorts" pitchFamily="2" charset="2"/>
              <a:buNone/>
            </a:pPr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57238" y="3798888"/>
            <a:ext cx="361950" cy="311150"/>
          </a:xfrm>
          <a:prstGeom prst="rect">
            <a:avLst/>
          </a:prstGeom>
          <a:noFill/>
          <a:ln w="2857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969250" y="2117725"/>
            <a:ext cx="539750" cy="273050"/>
          </a:xfrm>
          <a:prstGeom prst="rect">
            <a:avLst/>
          </a:prstGeom>
          <a:noFill/>
          <a:ln w="2857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Poisson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Varianza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Desviación Estándar</a:t>
            </a:r>
          </a:p>
        </p:txBody>
      </p:sp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3419475" y="4338638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34" name="Ecuación" r:id="rId4" imgW="1028254" imgH="241195" progId="Equation.3">
                  <p:embed/>
                </p:oleObj>
              </mc:Choice>
              <mc:Fallback>
                <p:oleObj name="Ecuación" r:id="rId4" imgW="1028254" imgH="241195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338638"/>
                        <a:ext cx="2057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/>
        </p:nvGraphicFramePr>
        <p:xfrm>
          <a:off x="3459163" y="2859088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35" name="Ecuación" r:id="rId6" imgW="990600" imgH="228600" progId="Equation.3">
                  <p:embed/>
                </p:oleObj>
              </mc:Choice>
              <mc:Fallback>
                <p:oleObj name="Ecuación" r:id="rId6" imgW="990600" imgH="228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859088"/>
                        <a:ext cx="198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3784600" y="1649413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36" name="Ecuación" r:id="rId8" imgW="571252" imgH="215806" progId="Equation.3">
                  <p:embed/>
                </p:oleObj>
              </mc:Choice>
              <mc:Fallback>
                <p:oleObj name="Ecuación" r:id="rId8" imgW="571252" imgH="215806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1649413"/>
                        <a:ext cx="1143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del valor esperado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Poisson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Para poder calcular el valor esperado, utilizaremos una propiedad del número “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e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”: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Así, lo que queremos calcular es:</a:t>
            </a:r>
          </a:p>
        </p:txBody>
      </p:sp>
      <p:graphicFrame>
        <p:nvGraphicFramePr>
          <p:cNvPr id="1001480" name="Object 8"/>
          <p:cNvGraphicFramePr>
            <a:graphicFrameLocks noChangeAspect="1"/>
          </p:cNvGraphicFramePr>
          <p:nvPr/>
        </p:nvGraphicFramePr>
        <p:xfrm>
          <a:off x="3381189" y="2630301"/>
          <a:ext cx="251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642" name="Ecuación" r:id="rId4" imgW="1256755" imgH="444307" progId="Equation.3">
                  <p:embed/>
                </p:oleObj>
              </mc:Choice>
              <mc:Fallback>
                <p:oleObj name="Ecuación" r:id="rId4" imgW="1256755" imgH="44430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189" y="2630301"/>
                        <a:ext cx="2514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06658"/>
              </p:ext>
            </p:extLst>
          </p:nvPr>
        </p:nvGraphicFramePr>
        <p:xfrm>
          <a:off x="2541590" y="4016189"/>
          <a:ext cx="26955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643" name="Ecuación" r:id="rId6" imgW="1346200" imgH="431800" progId="Equation.3">
                  <p:embed/>
                </p:oleObj>
              </mc:Choice>
              <mc:Fallback>
                <p:oleObj name="Ecuación" r:id="rId6" imgW="1346200" imgH="4318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90" y="4016189"/>
                        <a:ext cx="269557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30399"/>
              </p:ext>
            </p:extLst>
          </p:nvPr>
        </p:nvGraphicFramePr>
        <p:xfrm>
          <a:off x="3670023" y="4810964"/>
          <a:ext cx="1730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644" name="Ecuación" r:id="rId8" imgW="863225" imgH="444307" progId="Equation.3">
                  <p:embed/>
                </p:oleObj>
              </mc:Choice>
              <mc:Fallback>
                <p:oleObj name="Ecuación" r:id="rId8" imgW="863225" imgH="444307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023" y="4810964"/>
                        <a:ext cx="173037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9" name="Object 17"/>
          <p:cNvGraphicFramePr>
            <a:graphicFrameLocks noChangeAspect="1"/>
          </p:cNvGraphicFramePr>
          <p:nvPr/>
        </p:nvGraphicFramePr>
        <p:xfrm>
          <a:off x="3690749" y="6343644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645" name="Ecuación" r:id="rId10" imgW="253670" imgH="177569" progId="Equation.3">
                  <p:embed/>
                </p:oleObj>
              </mc:Choice>
              <mc:Fallback>
                <p:oleObj name="Ecuación" r:id="rId10" imgW="253670" imgH="177569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749" y="6343644"/>
                        <a:ext cx="508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90" name="Object 18"/>
          <p:cNvGraphicFramePr>
            <a:graphicFrameLocks noChangeAspect="1"/>
          </p:cNvGraphicFramePr>
          <p:nvPr/>
        </p:nvGraphicFramePr>
        <p:xfrm>
          <a:off x="5473509" y="4813674"/>
          <a:ext cx="17303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646" name="Ecuación" r:id="rId12" imgW="863225" imgH="444307" progId="Equation.3">
                  <p:embed/>
                </p:oleObj>
              </mc:Choice>
              <mc:Fallback>
                <p:oleObj name="Ecuación" r:id="rId12" imgW="863225" imgH="444307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509" y="4813674"/>
                        <a:ext cx="1730375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91" name="Object 19"/>
          <p:cNvGraphicFramePr>
            <a:graphicFrameLocks noChangeAspect="1"/>
          </p:cNvGraphicFramePr>
          <p:nvPr/>
        </p:nvGraphicFramePr>
        <p:xfrm>
          <a:off x="3665255" y="5794185"/>
          <a:ext cx="1476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647" name="Ecuación" r:id="rId14" imgW="736600" imgH="203200" progId="Equation.3">
                  <p:embed/>
                </p:oleObj>
              </mc:Choice>
              <mc:Fallback>
                <p:oleObj name="Ecuación" r:id="rId14" imgW="736600" imgH="2032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255" y="5794185"/>
                        <a:ext cx="147637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Distribuciones de Probabilidad Discreta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0138"/>
            <a:ext cx="7772400" cy="50101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de probabilidad</a:t>
            </a:r>
            <a:r>
              <a:rPr lang="es-CL" dirty="0">
                <a:solidFill>
                  <a:schemeClr val="bg1"/>
                </a:solidFill>
                <a:effectLst/>
              </a:rPr>
              <a:t> de una variable aleatoria describe como las probabilidades se distribuyen sobre los valores de la variable aleatoria.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distribución de probabilidad esta definida por la </a:t>
            </a:r>
            <a:r>
              <a:rPr lang="es-CL" u="sng" dirty="0">
                <a:solidFill>
                  <a:schemeClr val="bg1"/>
                </a:solidFill>
                <a:effectLst/>
              </a:rPr>
              <a:t>función de probabilidad</a:t>
            </a:r>
            <a:r>
              <a:rPr lang="es-CL" dirty="0">
                <a:solidFill>
                  <a:schemeClr val="bg1"/>
                </a:solidFill>
                <a:effectLst/>
              </a:rPr>
              <a:t>, denotada por  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), que entrega la probabilidad para cada valor de la variable aleatoria.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 la varianza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Poisson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Al igual como realizamos para la distribución de probabilidad </a:t>
            </a:r>
            <a:r>
              <a:rPr lang="es-CL" dirty="0" err="1">
                <a:solidFill>
                  <a:schemeClr val="bg1"/>
                </a:solidFill>
                <a:effectLst/>
                <a:ea typeface="+mn-ea"/>
                <a:cs typeface="+mn-cs"/>
              </a:rPr>
              <a:t>binomial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, calcularemos: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Realizando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y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= </a:t>
            </a:r>
            <a:r>
              <a:rPr lang="es-CL" i="1" dirty="0">
                <a:solidFill>
                  <a:schemeClr val="bg1"/>
                </a:solidFill>
                <a:effectLst/>
                <a:ea typeface="+mn-ea"/>
                <a:cs typeface="+mn-cs"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–</a:t>
            </a: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 1</a:t>
            </a:r>
          </a:p>
        </p:txBody>
      </p:sp>
      <p:graphicFrame>
        <p:nvGraphicFramePr>
          <p:cNvPr id="1001480" name="Object 8"/>
          <p:cNvGraphicFramePr>
            <a:graphicFrameLocks noChangeAspect="1"/>
          </p:cNvGraphicFramePr>
          <p:nvPr/>
        </p:nvGraphicFramePr>
        <p:xfrm>
          <a:off x="719415" y="2548498"/>
          <a:ext cx="3606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0" name="Ecuación" r:id="rId4" imgW="2005729" imgH="444307" progId="Equation.3">
                  <p:embed/>
                </p:oleObj>
              </mc:Choice>
              <mc:Fallback>
                <p:oleObj name="Ecuación" r:id="rId4" imgW="2005729" imgH="444307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15" y="2548498"/>
                        <a:ext cx="36068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56" name="Object 8"/>
          <p:cNvGraphicFramePr>
            <a:graphicFrameLocks noChangeAspect="1"/>
          </p:cNvGraphicFramePr>
          <p:nvPr/>
        </p:nvGraphicFramePr>
        <p:xfrm>
          <a:off x="4349084" y="2549056"/>
          <a:ext cx="23288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1" name="Ecuación" r:id="rId6" imgW="1294838" imgH="444307" progId="Equation.3">
                  <p:embed/>
                </p:oleObj>
              </mc:Choice>
              <mc:Fallback>
                <p:oleObj name="Ecuación" r:id="rId6" imgW="1294838" imgH="444307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084" y="2549056"/>
                        <a:ext cx="2328862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57" name="Object 9"/>
          <p:cNvGraphicFramePr>
            <a:graphicFrameLocks noChangeAspect="1"/>
          </p:cNvGraphicFramePr>
          <p:nvPr/>
        </p:nvGraphicFramePr>
        <p:xfrm>
          <a:off x="1875115" y="3302094"/>
          <a:ext cx="23288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2" name="Ecuación" r:id="rId8" imgW="1294838" imgH="444307" progId="Equation.3">
                  <p:embed/>
                </p:oleObj>
              </mc:Choice>
              <mc:Fallback>
                <p:oleObj name="Ecuación" r:id="rId8" imgW="1294838" imgH="444307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115" y="3302094"/>
                        <a:ext cx="2328863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59" name="Object 11"/>
          <p:cNvGraphicFramePr>
            <a:graphicFrameLocks noChangeAspect="1"/>
          </p:cNvGraphicFramePr>
          <p:nvPr/>
        </p:nvGraphicFramePr>
        <p:xfrm>
          <a:off x="4227884" y="3290234"/>
          <a:ext cx="23352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3" name="Ecuación" r:id="rId10" imgW="1295400" imgH="457200" progId="Equation.3">
                  <p:embed/>
                </p:oleObj>
              </mc:Choice>
              <mc:Fallback>
                <p:oleObj name="Ecuación" r:id="rId10" imgW="1295400" imgH="457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884" y="3290234"/>
                        <a:ext cx="2335212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60" name="Object 12"/>
          <p:cNvGraphicFramePr>
            <a:graphicFrameLocks noChangeAspect="1"/>
          </p:cNvGraphicFramePr>
          <p:nvPr/>
        </p:nvGraphicFramePr>
        <p:xfrm>
          <a:off x="6586341" y="3291075"/>
          <a:ext cx="20621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4" name="Ecuación" r:id="rId12" imgW="1143000" imgH="457200" progId="Equation.3">
                  <p:embed/>
                </p:oleObj>
              </mc:Choice>
              <mc:Fallback>
                <p:oleObj name="Ecuación" r:id="rId12" imgW="1143000" imgH="4572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341" y="3291075"/>
                        <a:ext cx="206216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61" name="Object 13"/>
          <p:cNvGraphicFramePr>
            <a:graphicFrameLocks noChangeAspect="1"/>
          </p:cNvGraphicFramePr>
          <p:nvPr/>
        </p:nvGraphicFramePr>
        <p:xfrm>
          <a:off x="1255524" y="5119677"/>
          <a:ext cx="29098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5" name="Ecuación" r:id="rId14" imgW="1612900" imgH="457200" progId="Equation.3">
                  <p:embed/>
                </p:oleObj>
              </mc:Choice>
              <mc:Fallback>
                <p:oleObj name="Ecuación" r:id="rId14" imgW="1612900" imgH="4572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524" y="5119677"/>
                        <a:ext cx="2909887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62" name="Object 14"/>
          <p:cNvGraphicFramePr>
            <a:graphicFrameLocks noChangeAspect="1"/>
          </p:cNvGraphicFramePr>
          <p:nvPr/>
        </p:nvGraphicFramePr>
        <p:xfrm>
          <a:off x="4195192" y="5120713"/>
          <a:ext cx="19018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6" name="Ecuación" r:id="rId16" imgW="1054100" imgH="457200" progId="Equation.3">
                  <p:embed/>
                </p:oleObj>
              </mc:Choice>
              <mc:Fallback>
                <p:oleObj name="Ecuación" r:id="rId16" imgW="1054100" imgH="4572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192" y="5120713"/>
                        <a:ext cx="19018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63" name="Object 15"/>
          <p:cNvGraphicFramePr>
            <a:graphicFrameLocks noChangeAspect="1"/>
          </p:cNvGraphicFramePr>
          <p:nvPr/>
        </p:nvGraphicFramePr>
        <p:xfrm>
          <a:off x="6094776" y="5309905"/>
          <a:ext cx="1625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7" name="Ecuación" r:id="rId18" imgW="901309" imgH="203112" progId="Equation.3">
                  <p:embed/>
                </p:oleObj>
              </mc:Choice>
              <mc:Fallback>
                <p:oleObj name="Ecuación" r:id="rId18" imgW="901309" imgH="203112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776" y="5309905"/>
                        <a:ext cx="16256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64" name="Object 16"/>
          <p:cNvGraphicFramePr>
            <a:graphicFrameLocks noChangeAspect="1"/>
          </p:cNvGraphicFramePr>
          <p:nvPr/>
        </p:nvGraphicFramePr>
        <p:xfrm>
          <a:off x="7787052" y="5311400"/>
          <a:ext cx="5270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8" name="Ecuación" r:id="rId20" imgW="291973" imgH="203112" progId="Equation.3">
                  <p:embed/>
                </p:oleObj>
              </mc:Choice>
              <mc:Fallback>
                <p:oleObj name="Ecuación" r:id="rId20" imgW="291973" imgH="203112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052" y="5311400"/>
                        <a:ext cx="5270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905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 &amp; Varianza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Calculo de la varianza para 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Poisson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Por lo tanto:</a:t>
            </a: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Finalmente:</a:t>
            </a:r>
          </a:p>
        </p:txBody>
      </p:sp>
      <p:graphicFrame>
        <p:nvGraphicFramePr>
          <p:cNvPr id="1051659" name="Object 11"/>
          <p:cNvGraphicFramePr>
            <a:graphicFrameLocks noChangeAspect="1"/>
          </p:cNvGraphicFramePr>
          <p:nvPr/>
        </p:nvGraphicFramePr>
        <p:xfrm>
          <a:off x="3012048" y="2314483"/>
          <a:ext cx="3140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15" name="Ecuación" r:id="rId4" imgW="1739900" imgH="228600" progId="Equation.3">
                  <p:embed/>
                </p:oleObj>
              </mc:Choice>
              <mc:Fallback>
                <p:oleObj name="Ecuación" r:id="rId4" imgW="17399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48" y="2314483"/>
                        <a:ext cx="314007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60" name="Object 12"/>
          <p:cNvGraphicFramePr>
            <a:graphicFrameLocks noChangeAspect="1"/>
          </p:cNvGraphicFramePr>
          <p:nvPr/>
        </p:nvGraphicFramePr>
        <p:xfrm>
          <a:off x="4020391" y="2834434"/>
          <a:ext cx="962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16" name="Ecuación" r:id="rId6" imgW="533169" imgH="203112" progId="Equation.3">
                  <p:embed/>
                </p:oleObj>
              </mc:Choice>
              <mc:Fallback>
                <p:oleObj name="Ecuación" r:id="rId6" imgW="533169" imgH="203112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0391" y="2834434"/>
                        <a:ext cx="9620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61" name="Object 13"/>
          <p:cNvGraphicFramePr>
            <a:graphicFrameLocks noChangeAspect="1"/>
          </p:cNvGraphicFramePr>
          <p:nvPr/>
        </p:nvGraphicFramePr>
        <p:xfrm>
          <a:off x="3182938" y="4294282"/>
          <a:ext cx="2933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17" name="Ecuación" r:id="rId8" imgW="1625600" imgH="241300" progId="Equation.3">
                  <p:embed/>
                </p:oleObj>
              </mc:Choice>
              <mc:Fallback>
                <p:oleObj name="Ecuación" r:id="rId8" imgW="1625600" imgH="2413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4294282"/>
                        <a:ext cx="29337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62" name="Object 14"/>
          <p:cNvGraphicFramePr>
            <a:graphicFrameLocks noChangeAspect="1"/>
          </p:cNvGraphicFramePr>
          <p:nvPr/>
        </p:nvGraphicFramePr>
        <p:xfrm>
          <a:off x="4250391" y="4806668"/>
          <a:ext cx="16049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18" name="Ecuación" r:id="rId10" imgW="888614" imgH="241195" progId="Equation.3">
                  <p:embed/>
                </p:oleObj>
              </mc:Choice>
              <mc:Fallback>
                <p:oleObj name="Ecuación" r:id="rId10" imgW="888614" imgH="241195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391" y="4806668"/>
                        <a:ext cx="160496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63" name="Object 15"/>
          <p:cNvGraphicFramePr>
            <a:graphicFrameLocks noChangeAspect="1"/>
          </p:cNvGraphicFramePr>
          <p:nvPr/>
        </p:nvGraphicFramePr>
        <p:xfrm>
          <a:off x="4249177" y="5392362"/>
          <a:ext cx="14446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19" name="Ecuación" r:id="rId12" imgW="799753" imgH="203112" progId="Equation.3">
                  <p:embed/>
                </p:oleObj>
              </mc:Choice>
              <mc:Fallback>
                <p:oleObj name="Ecuación" r:id="rId12" imgW="799753" imgH="203112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177" y="5392362"/>
                        <a:ext cx="14446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64" name="Object 16"/>
          <p:cNvGraphicFramePr>
            <a:graphicFrameLocks noChangeAspect="1"/>
          </p:cNvGraphicFramePr>
          <p:nvPr/>
        </p:nvGraphicFramePr>
        <p:xfrm>
          <a:off x="4245069" y="5912128"/>
          <a:ext cx="4587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20" name="Ecuación" r:id="rId14" imgW="253670" imgH="177569" progId="Equation.3">
                  <p:embed/>
                </p:oleObj>
              </mc:Choice>
              <mc:Fallback>
                <p:oleObj name="Ecuación" r:id="rId14" imgW="253670" imgH="177569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069" y="5912128"/>
                        <a:ext cx="458787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de Probabilidad Hipergeometrica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La </a:t>
            </a:r>
            <a:r>
              <a:rPr lang="es-CL" u="sng">
                <a:solidFill>
                  <a:schemeClr val="bg1"/>
                </a:solidFill>
                <a:effectLst/>
              </a:rPr>
              <a:t>distribución hipergeometrica</a:t>
            </a:r>
            <a:r>
              <a:rPr lang="es-CL">
                <a:solidFill>
                  <a:schemeClr val="bg1"/>
                </a:solidFill>
                <a:effectLst/>
              </a:rPr>
              <a:t> esta fuertemente relacionada con la distribución binomial.</a:t>
            </a:r>
          </a:p>
          <a:p>
            <a:endParaRPr lang="es-CL">
              <a:solidFill>
                <a:schemeClr val="bg1"/>
              </a:solidFill>
              <a:effectLst/>
            </a:endParaRPr>
          </a:p>
          <a:p>
            <a:r>
              <a:rPr lang="es-CL">
                <a:solidFill>
                  <a:schemeClr val="bg1"/>
                </a:solidFill>
                <a:effectLst/>
              </a:rPr>
              <a:t>Con la distribución hipergeometrica, los intentos no son independientes, y la probabilidad de éxito cambia de intento a intento.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de Probabilidad Hipergeometrica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557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Función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Hipergeometrica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sz="1000" dirty="0">
                <a:solidFill>
                  <a:schemeClr val="bg1"/>
                </a:solidFill>
                <a:effectLst/>
              </a:rPr>
              <a:t>				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		para  0 </a:t>
            </a:r>
            <a:r>
              <a:rPr lang="es-CL" u="sng" dirty="0">
                <a:solidFill>
                  <a:schemeClr val="bg1"/>
                </a:solidFill>
                <a:effectLst/>
              </a:rPr>
              <a:t>&lt;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u="sng" dirty="0">
                <a:solidFill>
                  <a:schemeClr val="bg1"/>
                </a:solidFill>
                <a:effectLst/>
              </a:rPr>
              <a:t>&lt;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r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sz="2000" dirty="0">
                <a:solidFill>
                  <a:schemeClr val="bg1"/>
                </a:solidFill>
                <a:effectLst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sz="1000" dirty="0">
                <a:solidFill>
                  <a:schemeClr val="bg1"/>
                </a:solidFill>
                <a:effectLst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donde:     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probabilidad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éxitos en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intentos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= número de intentos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= número de elementos en la población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  </a:t>
            </a:r>
            <a:r>
              <a:rPr lang="es-CL" i="1" dirty="0">
                <a:solidFill>
                  <a:schemeClr val="bg1"/>
                </a:solidFill>
                <a:effectLst/>
              </a:rPr>
              <a:t>r</a:t>
            </a:r>
            <a:r>
              <a:rPr lang="es-CL" dirty="0">
                <a:solidFill>
                  <a:schemeClr val="bg1"/>
                </a:solidFill>
                <a:effectLst/>
              </a:rPr>
              <a:t> = número de elementos en la población 			catalogados como éxito</a:t>
            </a:r>
          </a:p>
        </p:txBody>
      </p:sp>
      <p:graphicFrame>
        <p:nvGraphicFramePr>
          <p:cNvPr id="864262" name="Object 6"/>
          <p:cNvGraphicFramePr>
            <a:graphicFrameLocks noChangeAspect="1"/>
          </p:cNvGraphicFramePr>
          <p:nvPr/>
        </p:nvGraphicFramePr>
        <p:xfrm>
          <a:off x="2502647" y="1809471"/>
          <a:ext cx="2540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87" name="Ecuación" r:id="rId4" imgW="1270000" imgH="914400" progId="Equation.3">
                  <p:embed/>
                </p:oleObj>
              </mc:Choice>
              <mc:Fallback>
                <p:oleObj name="Ecuación" r:id="rId4" imgW="127000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647" y="1809471"/>
                        <a:ext cx="25400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Neveready</a:t>
            </a:r>
            <a:r>
              <a:rPr lang="es-CL" i="1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Hipergeometrica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Bob </a:t>
            </a:r>
            <a:r>
              <a:rPr lang="es-CL" dirty="0" err="1">
                <a:solidFill>
                  <a:schemeClr val="bg1"/>
                </a:solidFill>
                <a:effectLst/>
              </a:rPr>
              <a:t>Neverready</a:t>
            </a:r>
            <a:r>
              <a:rPr lang="es-CL" dirty="0">
                <a:solidFill>
                  <a:schemeClr val="bg1"/>
                </a:solidFill>
                <a:effectLst/>
              </a:rPr>
              <a:t> ha quitado dos pilas agotadas de una linterna y sin dares cuenta las mezcló con las dos pilas nuevas… las cuatro pilas se ven idénticas-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Bob, ahora selecciona aleatoriamente dos de las cuatro pilas, ¿cuál es la probabilidad de que elija las dos pilas buenas?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Neveready</a:t>
            </a:r>
            <a:r>
              <a:rPr lang="es-CL" i="1" dirty="0">
                <a:solidFill>
                  <a:schemeClr val="bg1"/>
                </a:solidFill>
                <a:effectLst/>
              </a:rPr>
              <a:t>”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Hipergeometrica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Donde: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= 2 = número de pilas </a:t>
            </a:r>
            <a:r>
              <a:rPr lang="es-CL" u="sng" dirty="0">
                <a:solidFill>
                  <a:schemeClr val="bg1"/>
                </a:solidFill>
                <a:effectLst/>
              </a:rPr>
              <a:t>buenas</a:t>
            </a:r>
            <a:r>
              <a:rPr lang="es-CL" dirty="0">
                <a:solidFill>
                  <a:schemeClr val="bg1"/>
                </a:solidFill>
                <a:effectLst/>
              </a:rPr>
              <a:t> seleccionadas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   		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= 2 = número de pilas seleccionadas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  		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= 4 = número de pilas en total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    	  </a:t>
            </a:r>
            <a:r>
              <a:rPr lang="es-CL" i="1" dirty="0">
                <a:solidFill>
                  <a:schemeClr val="bg1"/>
                </a:solidFill>
                <a:effectLst/>
              </a:rPr>
              <a:t>r</a:t>
            </a:r>
            <a:r>
              <a:rPr lang="es-CL" dirty="0">
                <a:solidFill>
                  <a:schemeClr val="bg1"/>
                </a:solidFill>
                <a:effectLst/>
              </a:rPr>
              <a:t> = 2 = número de pilas </a:t>
            </a:r>
            <a:r>
              <a:rPr lang="es-CL" u="sng" dirty="0">
                <a:solidFill>
                  <a:schemeClr val="bg1"/>
                </a:solidFill>
                <a:effectLst/>
              </a:rPr>
              <a:t>buenas</a:t>
            </a:r>
            <a:r>
              <a:rPr lang="es-CL" dirty="0">
                <a:solidFill>
                  <a:schemeClr val="bg1"/>
                </a:solidFill>
                <a:effectLst/>
              </a:rPr>
              <a:t> en total	</a:t>
            </a:r>
          </a:p>
        </p:txBody>
      </p:sp>
      <p:graphicFrame>
        <p:nvGraphicFramePr>
          <p:cNvPr id="865286" name="Object 6"/>
          <p:cNvGraphicFramePr>
            <a:graphicFrameLocks noChangeAspect="1"/>
          </p:cNvGraphicFramePr>
          <p:nvPr/>
        </p:nvGraphicFramePr>
        <p:xfrm>
          <a:off x="1216889" y="1778723"/>
          <a:ext cx="7162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11" name="Ecuación" r:id="rId4" imgW="3581400" imgH="914400" progId="Equation.3">
                  <p:embed/>
                </p:oleObj>
              </mc:Choice>
              <mc:Fallback>
                <p:oleObj name="Ecuación" r:id="rId4" imgW="358140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89" y="1778723"/>
                        <a:ext cx="71628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</a:t>
            </a:r>
            <a:r>
              <a:rPr lang="es-CL" dirty="0" err="1">
                <a:solidFill>
                  <a:schemeClr val="bg1"/>
                </a:solidFill>
                <a:effectLst/>
              </a:rPr>
              <a:t>Hipergeométrica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Valor Esperado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Varianza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Desviación Estándar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b="1" dirty="0">
                <a:solidFill>
                  <a:srgbClr val="FF0000"/>
                </a:solidFill>
                <a:effectLst/>
              </a:rPr>
              <a:t>Tarea</a:t>
            </a:r>
            <a:r>
              <a:rPr lang="es-CL" dirty="0">
                <a:solidFill>
                  <a:schemeClr val="bg1"/>
                </a:solidFill>
                <a:effectLst/>
              </a:rPr>
              <a:t>: Demuestre que el valor esperado y varianza son los indicados anteriormente.</a:t>
            </a:r>
          </a:p>
        </p:txBody>
      </p:sp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2133600" y="4667621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31" name="Ecuación" r:id="rId4" imgW="2311200" imgH="482400" progId="Equation.3">
                  <p:embed/>
                </p:oleObj>
              </mc:Choice>
              <mc:Fallback>
                <p:oleObj name="Ecuación" r:id="rId4" imgW="2311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67621"/>
                        <a:ext cx="462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/>
        </p:nvGraphicFramePr>
        <p:xfrm>
          <a:off x="2158253" y="2842559"/>
          <a:ext cx="454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32" name="Ecuación" r:id="rId6" imgW="2273040" imgH="431640" progId="Equation.3">
                  <p:embed/>
                </p:oleObj>
              </mc:Choice>
              <mc:Fallback>
                <p:oleObj name="Ecuación" r:id="rId6" imgW="22730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253" y="2842559"/>
                        <a:ext cx="4546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3632200" y="1460500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33" name="Ecuación" r:id="rId8" imgW="723600" imgH="393480" progId="Equation.3">
                  <p:embed/>
                </p:oleObj>
              </mc:Choice>
              <mc:Fallback>
                <p:oleObj name="Ecuación" r:id="rId8" imgW="7236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460500"/>
                        <a:ext cx="1447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3127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4213" y="184150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s-CL" sz="2800" dirty="0">
                <a:solidFill>
                  <a:schemeClr val="bg1"/>
                </a:solidFill>
                <a:effectLst/>
              </a:rPr>
              <a:t>Referencias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7388" y="1103313"/>
            <a:ext cx="7772400" cy="4643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b="1" dirty="0">
                <a:solidFill>
                  <a:schemeClr val="bg1"/>
                </a:solidFill>
                <a:effectLst/>
              </a:rPr>
              <a:t>Estadística para la Administración y Economía</a:t>
            </a:r>
            <a:r>
              <a:rPr lang="es-CL" sz="2400" dirty="0">
                <a:solidFill>
                  <a:schemeClr val="bg1"/>
                </a:solidFill>
                <a:effectLst/>
              </a:rPr>
              <a:t>. David Anderson, Dennis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Sweeney</a:t>
            </a:r>
            <a:r>
              <a:rPr lang="es-CL" sz="2400" dirty="0">
                <a:solidFill>
                  <a:schemeClr val="bg1"/>
                </a:solidFill>
                <a:effectLst/>
              </a:rPr>
              <a:t> &amp; Thomas Williams. 10ma edición. CENGAGE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CL" sz="2400" dirty="0">
                <a:solidFill>
                  <a:schemeClr val="bg1"/>
                </a:solidFill>
                <a:effectLst/>
              </a:rPr>
              <a:t>. Capítulo 5: Distribuciones de </a:t>
            </a:r>
            <a:r>
              <a:rPr lang="es-CL" sz="2400">
                <a:solidFill>
                  <a:schemeClr val="bg1"/>
                </a:solidFill>
                <a:effectLst/>
              </a:rPr>
              <a:t>Probabilidad Discreta.</a:t>
            </a:r>
            <a:endParaRPr lang="es-CL" sz="24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Distribuciones de Probabilidad Discreta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0138"/>
            <a:ext cx="7772400" cy="50101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Las condiciones necesarias para una función de probabilidad discreta son: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       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</a:t>
            </a:r>
            <a:r>
              <a:rPr lang="es-CL" u="sng" dirty="0">
                <a:solidFill>
                  <a:schemeClr val="bg1"/>
                </a:solidFill>
                <a:effectLst/>
              </a:rPr>
              <a:t>&gt;</a:t>
            </a:r>
            <a:r>
              <a:rPr lang="es-CL" dirty="0">
                <a:solidFill>
                  <a:schemeClr val="bg1"/>
                </a:solidFill>
                <a:effectLst/>
              </a:rPr>
              <a:t> 0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    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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1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Ejemplos:</a:t>
            </a:r>
          </a:p>
          <a:p>
            <a:endParaRPr lang="es-CL" sz="2100" dirty="0">
              <a:solidFill>
                <a:schemeClr val="bg1"/>
              </a:solidFill>
              <a:effectLst/>
            </a:endParaRPr>
          </a:p>
          <a:p>
            <a:endParaRPr lang="es-CL" sz="2100" dirty="0">
              <a:solidFill>
                <a:schemeClr val="bg1"/>
              </a:solidFill>
              <a:effectLst/>
            </a:endParaRPr>
          </a:p>
          <a:p>
            <a:endParaRPr lang="es-CL" sz="2100" dirty="0">
              <a:solidFill>
                <a:schemeClr val="bg1"/>
              </a:solidFill>
              <a:effectLst/>
            </a:endParaRPr>
          </a:p>
          <a:p>
            <a:endParaRPr lang="es-CL" sz="2100" dirty="0">
              <a:solidFill>
                <a:schemeClr val="bg1"/>
              </a:solidFill>
              <a:effectLst/>
            </a:endParaRPr>
          </a:p>
          <a:p>
            <a:endParaRPr lang="es-CL" sz="2100" dirty="0">
              <a:solidFill>
                <a:schemeClr val="bg1"/>
              </a:solidFill>
              <a:effectLst/>
            </a:endParaRPr>
          </a:p>
          <a:p>
            <a:endParaRPr lang="es-CL" sz="21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Podemos describir una distribución de probabilidad discreta con una tabla, gráfico o ecuación.</a:t>
            </a:r>
          </a:p>
        </p:txBody>
      </p:sp>
      <p:pic>
        <p:nvPicPr>
          <p:cNvPr id="924674" name="Picture 2"/>
          <p:cNvPicPr>
            <a:picLocks noChangeAspect="1" noChangeArrowheads="1"/>
          </p:cNvPicPr>
          <p:nvPr/>
        </p:nvPicPr>
        <p:blipFill>
          <a:blip r:embed="rId3"/>
          <a:srcRect l="19273" t="45455" r="34301" b="31434"/>
          <a:stretch>
            <a:fillRect/>
          </a:stretch>
        </p:blipFill>
        <p:spPr bwMode="auto">
          <a:xfrm>
            <a:off x="974708" y="3432668"/>
            <a:ext cx="7818254" cy="218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657350" y="2413000"/>
            <a:ext cx="5573713" cy="36433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76275" y="1104900"/>
            <a:ext cx="7772400" cy="3222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00FFFF"/>
              </a:buClr>
              <a:buSzPct val="75000"/>
              <a:buFont typeface="Monotype Sorts" pitchFamily="2" charset="2"/>
              <a:buChar char="n"/>
            </a:pPr>
            <a:r>
              <a:rPr lang="es-CL" sz="2400" dirty="0">
                <a:solidFill>
                  <a:schemeClr val="bg1"/>
                </a:solidFill>
                <a:effectLst/>
              </a:rPr>
              <a:t>Usando los datos pasados de venta de TV, una representación de la distribución de probabilidad para las ventas de TV puede ser creada.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endParaRPr lang="es-CL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	   Unidades     Número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	   </a:t>
            </a:r>
            <a:r>
              <a:rPr lang="es-CL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Vendidas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s-CL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 días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</a:t>
            </a:r>
            <a:r>
              <a:rPr lang="es-CL" sz="2400" i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s-CL" sz="2400" i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s-CL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s-CL" sz="2400" i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s-CL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s-CL" sz="2400" b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	0	        80	    0	   0,40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	1	        50	    1	   0,25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	2	        40	    2	   0,20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	3	        10	    3	   0,05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	4	        </a:t>
            </a:r>
            <a:r>
              <a:rPr lang="es-CL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4	 </a:t>
            </a:r>
            <a:r>
              <a:rPr lang="es-CL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0,10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      200	              1,00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6096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JSL </a:t>
            </a:r>
            <a:r>
              <a:rPr lang="es-CL" dirty="0" err="1">
                <a:solidFill>
                  <a:schemeClr val="bg1"/>
                </a:solidFill>
                <a:effectLst/>
              </a:rPr>
              <a:t>Appliances</a:t>
            </a:r>
            <a:endParaRPr lang="en-US" dirty="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086350" y="2562225"/>
            <a:ext cx="0" cy="3324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0175"/>
            <a:ext cx="7772400" cy="6477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JSL </a:t>
            </a:r>
            <a:r>
              <a:rPr lang="es-CL" dirty="0" err="1">
                <a:solidFill>
                  <a:schemeClr val="bg1"/>
                </a:solidFill>
                <a:effectLst/>
              </a:rPr>
              <a:t>Appliances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00138"/>
            <a:ext cx="7772400" cy="51435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Representación Gráfica de la distribución de probabilidad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933700" y="2058988"/>
            <a:ext cx="0" cy="316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940050" y="5253038"/>
            <a:ext cx="343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825750" y="46624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825750" y="40719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806700" y="34813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825750" y="28908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825750" y="23193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271713" y="44529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297113" y="38687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0,2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297113" y="32718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0,3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309813" y="269398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0,4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290763" y="21288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0,5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3590925" y="2884488"/>
            <a:ext cx="0" cy="235585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4191000" y="3779838"/>
            <a:ext cx="0" cy="14605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4795838" y="4103688"/>
            <a:ext cx="0" cy="113665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5405438" y="4948238"/>
            <a:ext cx="0" cy="2921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5976938" y="4694238"/>
            <a:ext cx="0" cy="5461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414713" y="5278438"/>
            <a:ext cx="306814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0      1      2      3     4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476499" y="5703888"/>
            <a:ext cx="4752905" cy="9022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 err="1">
                <a:solidFill>
                  <a:schemeClr val="bg1"/>
                </a:solidFill>
                <a:effectLst/>
                <a:latin typeface="+mn-lt"/>
              </a:rPr>
              <a:t>Valores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 de la Variable </a:t>
            </a:r>
            <a:r>
              <a:rPr lang="en-US" dirty="0" err="1">
                <a:solidFill>
                  <a:schemeClr val="bg1"/>
                </a:solidFill>
                <a:effectLst/>
                <a:latin typeface="+mn-lt"/>
              </a:rPr>
              <a:t>Aleatoria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i="1" dirty="0">
                <a:solidFill>
                  <a:schemeClr val="bg1"/>
                </a:solidFill>
                <a:effectLst/>
                <a:latin typeface="+mn-lt"/>
              </a:rPr>
              <a:t>x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(</a:t>
            </a:r>
            <a:r>
              <a:rPr lang="en-US" dirty="0" err="1">
                <a:solidFill>
                  <a:schemeClr val="bg1"/>
                </a:solidFill>
                <a:effectLst/>
                <a:latin typeface="+mn-lt"/>
              </a:rPr>
              <a:t>ventas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 de TV)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 rot="16200000">
            <a:off x="1153329" y="3232302"/>
            <a:ext cx="1803380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s-CL" dirty="0">
                <a:solidFill>
                  <a:schemeClr val="bg1"/>
                </a:solidFill>
                <a:effectLst/>
                <a:latin typeface="+mn-lt"/>
              </a:rPr>
              <a:t>Probabilidad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 2"/>
          <p:cNvSpPr/>
          <p:nvPr/>
        </p:nvSpPr>
        <p:spPr bwMode="auto">
          <a:xfrm>
            <a:off x="3568700" y="2857500"/>
            <a:ext cx="2463800" cy="2044700"/>
          </a:xfrm>
          <a:custGeom>
            <a:avLst/>
            <a:gdLst>
              <a:gd name="connsiteX0" fmla="*/ 0 w 2463800"/>
              <a:gd name="connsiteY0" fmla="*/ 0 h 2044700"/>
              <a:gd name="connsiteX1" fmla="*/ 76200 w 2463800"/>
              <a:gd name="connsiteY1" fmla="*/ 76200 h 2044700"/>
              <a:gd name="connsiteX2" fmla="*/ 101600 w 2463800"/>
              <a:gd name="connsiteY2" fmla="*/ 114300 h 2044700"/>
              <a:gd name="connsiteX3" fmla="*/ 139700 w 2463800"/>
              <a:gd name="connsiteY3" fmla="*/ 152400 h 2044700"/>
              <a:gd name="connsiteX4" fmla="*/ 190500 w 2463800"/>
              <a:gd name="connsiteY4" fmla="*/ 241300 h 2044700"/>
              <a:gd name="connsiteX5" fmla="*/ 228600 w 2463800"/>
              <a:gd name="connsiteY5" fmla="*/ 279400 h 2044700"/>
              <a:gd name="connsiteX6" fmla="*/ 279400 w 2463800"/>
              <a:gd name="connsiteY6" fmla="*/ 355600 h 2044700"/>
              <a:gd name="connsiteX7" fmla="*/ 317500 w 2463800"/>
              <a:gd name="connsiteY7" fmla="*/ 393700 h 2044700"/>
              <a:gd name="connsiteX8" fmla="*/ 368300 w 2463800"/>
              <a:gd name="connsiteY8" fmla="*/ 469900 h 2044700"/>
              <a:gd name="connsiteX9" fmla="*/ 419100 w 2463800"/>
              <a:gd name="connsiteY9" fmla="*/ 546100 h 2044700"/>
              <a:gd name="connsiteX10" fmla="*/ 444500 w 2463800"/>
              <a:gd name="connsiteY10" fmla="*/ 584200 h 2044700"/>
              <a:gd name="connsiteX11" fmla="*/ 520700 w 2463800"/>
              <a:gd name="connsiteY11" fmla="*/ 673100 h 2044700"/>
              <a:gd name="connsiteX12" fmla="*/ 571500 w 2463800"/>
              <a:gd name="connsiteY12" fmla="*/ 749300 h 2044700"/>
              <a:gd name="connsiteX13" fmla="*/ 622300 w 2463800"/>
              <a:gd name="connsiteY13" fmla="*/ 825500 h 2044700"/>
              <a:gd name="connsiteX14" fmla="*/ 647700 w 2463800"/>
              <a:gd name="connsiteY14" fmla="*/ 863600 h 2044700"/>
              <a:gd name="connsiteX15" fmla="*/ 800100 w 2463800"/>
              <a:gd name="connsiteY15" fmla="*/ 1041400 h 2044700"/>
              <a:gd name="connsiteX16" fmla="*/ 1028700 w 2463800"/>
              <a:gd name="connsiteY16" fmla="*/ 1117600 h 2044700"/>
              <a:gd name="connsiteX17" fmla="*/ 1066800 w 2463800"/>
              <a:gd name="connsiteY17" fmla="*/ 1130300 h 2044700"/>
              <a:gd name="connsiteX18" fmla="*/ 1104900 w 2463800"/>
              <a:gd name="connsiteY18" fmla="*/ 1143000 h 2044700"/>
              <a:gd name="connsiteX19" fmla="*/ 1155700 w 2463800"/>
              <a:gd name="connsiteY19" fmla="*/ 1168400 h 2044700"/>
              <a:gd name="connsiteX20" fmla="*/ 1308100 w 2463800"/>
              <a:gd name="connsiteY20" fmla="*/ 1295400 h 2044700"/>
              <a:gd name="connsiteX21" fmla="*/ 1358900 w 2463800"/>
              <a:gd name="connsiteY21" fmla="*/ 1346200 h 2044700"/>
              <a:gd name="connsiteX22" fmla="*/ 1384300 w 2463800"/>
              <a:gd name="connsiteY22" fmla="*/ 1384300 h 2044700"/>
              <a:gd name="connsiteX23" fmla="*/ 1422400 w 2463800"/>
              <a:gd name="connsiteY23" fmla="*/ 1422400 h 2044700"/>
              <a:gd name="connsiteX24" fmla="*/ 1460500 w 2463800"/>
              <a:gd name="connsiteY24" fmla="*/ 1511300 h 2044700"/>
              <a:gd name="connsiteX25" fmla="*/ 1485900 w 2463800"/>
              <a:gd name="connsiteY25" fmla="*/ 1562100 h 2044700"/>
              <a:gd name="connsiteX26" fmla="*/ 1562100 w 2463800"/>
              <a:gd name="connsiteY26" fmla="*/ 1676400 h 2044700"/>
              <a:gd name="connsiteX27" fmla="*/ 1587500 w 2463800"/>
              <a:gd name="connsiteY27" fmla="*/ 1714500 h 2044700"/>
              <a:gd name="connsiteX28" fmla="*/ 1625600 w 2463800"/>
              <a:gd name="connsiteY28" fmla="*/ 1752600 h 2044700"/>
              <a:gd name="connsiteX29" fmla="*/ 1701800 w 2463800"/>
              <a:gd name="connsiteY29" fmla="*/ 1866900 h 2044700"/>
              <a:gd name="connsiteX30" fmla="*/ 1765300 w 2463800"/>
              <a:gd name="connsiteY30" fmla="*/ 1943100 h 2044700"/>
              <a:gd name="connsiteX31" fmla="*/ 1828800 w 2463800"/>
              <a:gd name="connsiteY31" fmla="*/ 2019300 h 2044700"/>
              <a:gd name="connsiteX32" fmla="*/ 1905000 w 2463800"/>
              <a:gd name="connsiteY32" fmla="*/ 2044700 h 2044700"/>
              <a:gd name="connsiteX33" fmla="*/ 2057400 w 2463800"/>
              <a:gd name="connsiteY33" fmla="*/ 2032000 h 2044700"/>
              <a:gd name="connsiteX34" fmla="*/ 2133600 w 2463800"/>
              <a:gd name="connsiteY34" fmla="*/ 2006600 h 2044700"/>
              <a:gd name="connsiteX35" fmla="*/ 2171700 w 2463800"/>
              <a:gd name="connsiteY35" fmla="*/ 1993900 h 2044700"/>
              <a:gd name="connsiteX36" fmla="*/ 2209800 w 2463800"/>
              <a:gd name="connsiteY36" fmla="*/ 1968500 h 2044700"/>
              <a:gd name="connsiteX37" fmla="*/ 2286000 w 2463800"/>
              <a:gd name="connsiteY37" fmla="*/ 1943100 h 2044700"/>
              <a:gd name="connsiteX38" fmla="*/ 2324100 w 2463800"/>
              <a:gd name="connsiteY38" fmla="*/ 1917700 h 2044700"/>
              <a:gd name="connsiteX39" fmla="*/ 2400300 w 2463800"/>
              <a:gd name="connsiteY39" fmla="*/ 1892300 h 2044700"/>
              <a:gd name="connsiteX40" fmla="*/ 2438400 w 2463800"/>
              <a:gd name="connsiteY40" fmla="*/ 1879600 h 2044700"/>
              <a:gd name="connsiteX41" fmla="*/ 2463800 w 2463800"/>
              <a:gd name="connsiteY41" fmla="*/ 1866900 h 204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63800" h="2044700">
                <a:moveTo>
                  <a:pt x="0" y="0"/>
                </a:moveTo>
                <a:cubicBezTo>
                  <a:pt x="25400" y="25400"/>
                  <a:pt x="52335" y="49352"/>
                  <a:pt x="76200" y="76200"/>
                </a:cubicBezTo>
                <a:cubicBezTo>
                  <a:pt x="86341" y="87608"/>
                  <a:pt x="91829" y="102574"/>
                  <a:pt x="101600" y="114300"/>
                </a:cubicBezTo>
                <a:cubicBezTo>
                  <a:pt x="113098" y="128098"/>
                  <a:pt x="129261" y="137785"/>
                  <a:pt x="139700" y="152400"/>
                </a:cubicBezTo>
                <a:cubicBezTo>
                  <a:pt x="201808" y="239352"/>
                  <a:pt x="130506" y="169308"/>
                  <a:pt x="190500" y="241300"/>
                </a:cubicBezTo>
                <a:cubicBezTo>
                  <a:pt x="201998" y="255098"/>
                  <a:pt x="217573" y="265223"/>
                  <a:pt x="228600" y="279400"/>
                </a:cubicBezTo>
                <a:cubicBezTo>
                  <a:pt x="247342" y="303497"/>
                  <a:pt x="257814" y="334014"/>
                  <a:pt x="279400" y="355600"/>
                </a:cubicBezTo>
                <a:cubicBezTo>
                  <a:pt x="292100" y="368300"/>
                  <a:pt x="306473" y="379523"/>
                  <a:pt x="317500" y="393700"/>
                </a:cubicBezTo>
                <a:cubicBezTo>
                  <a:pt x="336242" y="417797"/>
                  <a:pt x="351367" y="444500"/>
                  <a:pt x="368300" y="469900"/>
                </a:cubicBezTo>
                <a:lnTo>
                  <a:pt x="419100" y="546100"/>
                </a:lnTo>
                <a:cubicBezTo>
                  <a:pt x="427567" y="558800"/>
                  <a:pt x="433707" y="573407"/>
                  <a:pt x="444500" y="584200"/>
                </a:cubicBezTo>
                <a:cubicBezTo>
                  <a:pt x="497567" y="637267"/>
                  <a:pt x="471824" y="607932"/>
                  <a:pt x="520700" y="673100"/>
                </a:cubicBezTo>
                <a:cubicBezTo>
                  <a:pt x="544989" y="745966"/>
                  <a:pt x="516006" y="677951"/>
                  <a:pt x="571500" y="749300"/>
                </a:cubicBezTo>
                <a:cubicBezTo>
                  <a:pt x="590242" y="773397"/>
                  <a:pt x="605367" y="800100"/>
                  <a:pt x="622300" y="825500"/>
                </a:cubicBezTo>
                <a:cubicBezTo>
                  <a:pt x="630767" y="838200"/>
                  <a:pt x="640874" y="849948"/>
                  <a:pt x="647700" y="863600"/>
                </a:cubicBezTo>
                <a:cubicBezTo>
                  <a:pt x="682968" y="934135"/>
                  <a:pt x="717692" y="1013931"/>
                  <a:pt x="800100" y="1041400"/>
                </a:cubicBezTo>
                <a:lnTo>
                  <a:pt x="1028700" y="1117600"/>
                </a:lnTo>
                <a:lnTo>
                  <a:pt x="1066800" y="1130300"/>
                </a:lnTo>
                <a:cubicBezTo>
                  <a:pt x="1079500" y="1134533"/>
                  <a:pt x="1092926" y="1137013"/>
                  <a:pt x="1104900" y="1143000"/>
                </a:cubicBezTo>
                <a:cubicBezTo>
                  <a:pt x="1121833" y="1151467"/>
                  <a:pt x="1139466" y="1158660"/>
                  <a:pt x="1155700" y="1168400"/>
                </a:cubicBezTo>
                <a:cubicBezTo>
                  <a:pt x="1244107" y="1221444"/>
                  <a:pt x="1231120" y="1218420"/>
                  <a:pt x="1308100" y="1295400"/>
                </a:cubicBezTo>
                <a:cubicBezTo>
                  <a:pt x="1325033" y="1312333"/>
                  <a:pt x="1345616" y="1326275"/>
                  <a:pt x="1358900" y="1346200"/>
                </a:cubicBezTo>
                <a:cubicBezTo>
                  <a:pt x="1367367" y="1358900"/>
                  <a:pt x="1374529" y="1372574"/>
                  <a:pt x="1384300" y="1384300"/>
                </a:cubicBezTo>
                <a:cubicBezTo>
                  <a:pt x="1395798" y="1398098"/>
                  <a:pt x="1411961" y="1407785"/>
                  <a:pt x="1422400" y="1422400"/>
                </a:cubicBezTo>
                <a:cubicBezTo>
                  <a:pt x="1452486" y="1464521"/>
                  <a:pt x="1442733" y="1469843"/>
                  <a:pt x="1460500" y="1511300"/>
                </a:cubicBezTo>
                <a:cubicBezTo>
                  <a:pt x="1467958" y="1528701"/>
                  <a:pt x="1476160" y="1545866"/>
                  <a:pt x="1485900" y="1562100"/>
                </a:cubicBezTo>
                <a:lnTo>
                  <a:pt x="1562100" y="1676400"/>
                </a:lnTo>
                <a:cubicBezTo>
                  <a:pt x="1570567" y="1689100"/>
                  <a:pt x="1576707" y="1703707"/>
                  <a:pt x="1587500" y="1714500"/>
                </a:cubicBezTo>
                <a:cubicBezTo>
                  <a:pt x="1600200" y="1727200"/>
                  <a:pt x="1614573" y="1738423"/>
                  <a:pt x="1625600" y="1752600"/>
                </a:cubicBezTo>
                <a:lnTo>
                  <a:pt x="1701800" y="1866900"/>
                </a:lnTo>
                <a:cubicBezTo>
                  <a:pt x="1764863" y="1961495"/>
                  <a:pt x="1683812" y="1845314"/>
                  <a:pt x="1765300" y="1943100"/>
                </a:cubicBezTo>
                <a:cubicBezTo>
                  <a:pt x="1788469" y="1970903"/>
                  <a:pt x="1794256" y="2000109"/>
                  <a:pt x="1828800" y="2019300"/>
                </a:cubicBezTo>
                <a:cubicBezTo>
                  <a:pt x="1852205" y="2032303"/>
                  <a:pt x="1905000" y="2044700"/>
                  <a:pt x="1905000" y="2044700"/>
                </a:cubicBezTo>
                <a:cubicBezTo>
                  <a:pt x="1955800" y="2040467"/>
                  <a:pt x="2007118" y="2040380"/>
                  <a:pt x="2057400" y="2032000"/>
                </a:cubicBezTo>
                <a:cubicBezTo>
                  <a:pt x="2083810" y="2027598"/>
                  <a:pt x="2108200" y="2015067"/>
                  <a:pt x="2133600" y="2006600"/>
                </a:cubicBezTo>
                <a:cubicBezTo>
                  <a:pt x="2146300" y="2002367"/>
                  <a:pt x="2160561" y="2001326"/>
                  <a:pt x="2171700" y="1993900"/>
                </a:cubicBezTo>
                <a:cubicBezTo>
                  <a:pt x="2184400" y="1985433"/>
                  <a:pt x="2195852" y="1974699"/>
                  <a:pt x="2209800" y="1968500"/>
                </a:cubicBezTo>
                <a:cubicBezTo>
                  <a:pt x="2234266" y="1957626"/>
                  <a:pt x="2263723" y="1957952"/>
                  <a:pt x="2286000" y="1943100"/>
                </a:cubicBezTo>
                <a:cubicBezTo>
                  <a:pt x="2298700" y="1934633"/>
                  <a:pt x="2310152" y="1923899"/>
                  <a:pt x="2324100" y="1917700"/>
                </a:cubicBezTo>
                <a:cubicBezTo>
                  <a:pt x="2348566" y="1906826"/>
                  <a:pt x="2374900" y="1900767"/>
                  <a:pt x="2400300" y="1892300"/>
                </a:cubicBezTo>
                <a:cubicBezTo>
                  <a:pt x="2413000" y="1888067"/>
                  <a:pt x="2426426" y="1885587"/>
                  <a:pt x="2438400" y="1879600"/>
                </a:cubicBezTo>
                <a:lnTo>
                  <a:pt x="2463800" y="1866900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0175"/>
            <a:ext cx="7772400" cy="6477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JSL </a:t>
            </a:r>
            <a:r>
              <a:rPr lang="es-CL" dirty="0" err="1">
                <a:solidFill>
                  <a:schemeClr val="bg1"/>
                </a:solidFill>
                <a:effectLst/>
              </a:rPr>
              <a:t>Appliances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00138"/>
            <a:ext cx="7772400" cy="51435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Representación Gráfica de la distribución de probabilidad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933700" y="2058988"/>
            <a:ext cx="0" cy="316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940050" y="5253038"/>
            <a:ext cx="343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825750" y="46624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825750" y="40719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806700" y="34813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825750" y="28908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825750" y="23193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271713" y="44529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297113" y="38687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0,2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297113" y="32718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0,3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309813" y="269398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0,4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290763" y="2128838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0,5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414713" y="5278438"/>
            <a:ext cx="306814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0      1      2      3     4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476499" y="5703888"/>
            <a:ext cx="4752905" cy="9022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 err="1">
                <a:solidFill>
                  <a:schemeClr val="bg1"/>
                </a:solidFill>
                <a:effectLst/>
                <a:latin typeface="+mn-lt"/>
              </a:rPr>
              <a:t>Valores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 de la Variable </a:t>
            </a:r>
            <a:r>
              <a:rPr lang="en-US" dirty="0" err="1">
                <a:solidFill>
                  <a:schemeClr val="bg1"/>
                </a:solidFill>
                <a:effectLst/>
                <a:latin typeface="+mn-lt"/>
              </a:rPr>
              <a:t>Aleatoria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i="1" dirty="0">
                <a:solidFill>
                  <a:schemeClr val="bg1"/>
                </a:solidFill>
                <a:effectLst/>
                <a:latin typeface="+mn-lt"/>
              </a:rPr>
              <a:t>x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(</a:t>
            </a:r>
            <a:r>
              <a:rPr lang="en-US" dirty="0" err="1">
                <a:solidFill>
                  <a:schemeClr val="bg1"/>
                </a:solidFill>
                <a:effectLst/>
                <a:latin typeface="+mn-lt"/>
              </a:rPr>
              <a:t>ventas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 de TV)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 rot="16200000">
            <a:off x="1153329" y="3232302"/>
            <a:ext cx="1803380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s-CL" dirty="0">
                <a:solidFill>
                  <a:schemeClr val="bg1"/>
                </a:solidFill>
                <a:effectLst/>
                <a:latin typeface="+mn-lt"/>
              </a:rPr>
              <a:t>Probabilidad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3492500" y="2792413"/>
            <a:ext cx="196850" cy="1968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5" name="Elipse 24"/>
          <p:cNvSpPr/>
          <p:nvPr/>
        </p:nvSpPr>
        <p:spPr bwMode="auto">
          <a:xfrm>
            <a:off x="4105275" y="3703636"/>
            <a:ext cx="196850" cy="1968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6" name="Elipse 25"/>
          <p:cNvSpPr/>
          <p:nvPr/>
        </p:nvSpPr>
        <p:spPr bwMode="auto">
          <a:xfrm>
            <a:off x="4710662" y="3988113"/>
            <a:ext cx="196850" cy="1968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7" name="Elipse 26"/>
          <p:cNvSpPr/>
          <p:nvPr/>
        </p:nvSpPr>
        <p:spPr bwMode="auto">
          <a:xfrm>
            <a:off x="5321300" y="4837425"/>
            <a:ext cx="196850" cy="1968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8" name="Elipse 27"/>
          <p:cNvSpPr/>
          <p:nvPr/>
        </p:nvSpPr>
        <p:spPr bwMode="auto">
          <a:xfrm>
            <a:off x="5891213" y="4630739"/>
            <a:ext cx="196850" cy="1968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5" name="Conector recto 4"/>
          <p:cNvCxnSpPr>
            <a:stCxn id="3" idx="7"/>
          </p:cNvCxnSpPr>
          <p:nvPr/>
        </p:nvCxnSpPr>
        <p:spPr bwMode="auto">
          <a:xfrm>
            <a:off x="3886200" y="3251200"/>
            <a:ext cx="25400" cy="20272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3" idx="7"/>
          </p:cNvCxnSpPr>
          <p:nvPr/>
        </p:nvCxnSpPr>
        <p:spPr bwMode="auto">
          <a:xfrm flipH="1">
            <a:off x="2940050" y="3251200"/>
            <a:ext cx="946150" cy="206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ángulo 3"/>
          <p:cNvSpPr/>
          <p:nvPr/>
        </p:nvSpPr>
        <p:spPr bwMode="auto">
          <a:xfrm>
            <a:off x="3846830" y="1526214"/>
            <a:ext cx="5246687" cy="14878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Podríamos hacer puntos… pero si uniéramos estos</a:t>
            </a:r>
            <a:r>
              <a:rPr kumimoji="0" lang="es-CL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kumimoji="0" lang="es-C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puntos con una línea,</a:t>
            </a:r>
            <a:r>
              <a:rPr kumimoji="0" lang="es-CL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estaríamos diciendo que una probabilidad de un decimal es posible...</a:t>
            </a:r>
            <a:endParaRPr kumimoji="0" 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9" name="Rectángulo 28"/>
          <p:cNvSpPr/>
          <p:nvPr/>
        </p:nvSpPr>
        <p:spPr bwMode="auto">
          <a:xfrm>
            <a:off x="6520412" y="3225167"/>
            <a:ext cx="2529375" cy="24441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pero no solo eso, si no que la suma de todas las probabilidades será n mayor a 1, ¡¡lo que no puede ser!!</a:t>
            </a:r>
            <a:endParaRPr kumimoji="0" 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68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de Probabilidad Uniforme Discreta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024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de probabilidad uniforme discreta</a:t>
            </a:r>
            <a:r>
              <a:rPr lang="es-CL" dirty="0">
                <a:solidFill>
                  <a:schemeClr val="bg1"/>
                </a:solidFill>
                <a:effectLst/>
              </a:rPr>
              <a:t> es el ejemplo más simple de una distribución de probabilidad discreta dada por una fórmula específica.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de probabilidad uniforme discreta</a:t>
            </a:r>
            <a:r>
              <a:rPr lang="es-CL" dirty="0">
                <a:solidFill>
                  <a:schemeClr val="bg1"/>
                </a:solidFill>
                <a:effectLst/>
              </a:rPr>
              <a:t> es:</a:t>
            </a: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    </a:t>
            </a:r>
            <a:r>
              <a:rPr lang="es-CL" i="1" dirty="0">
                <a:solidFill>
                  <a:schemeClr val="bg1"/>
                </a:solidFill>
                <a:effectLst/>
              </a:rPr>
              <a:t>f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) = 1/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donde: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= el número de valores que la variable 			aleatoria puede tomar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Note que los valores de la variable aleatoria son igualmente probables.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C:\Slides\SBE8ppt\Ch07.PPT</Template>
  <TotalTime>1470074337</TotalTime>
  <Pages>14</Pages>
  <Words>1586</Words>
  <Application>Microsoft Office PowerPoint</Application>
  <PresentationFormat>Presentación en pantalla (4:3)</PresentationFormat>
  <Paragraphs>420</Paragraphs>
  <Slides>47</Slides>
  <Notes>47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Monotype Sorts</vt:lpstr>
      <vt:lpstr>Book Antiqua</vt:lpstr>
      <vt:lpstr>Symbol</vt:lpstr>
      <vt:lpstr>Times New Roman</vt:lpstr>
      <vt:lpstr>Ch07</vt:lpstr>
      <vt:lpstr>Ecuación</vt:lpstr>
      <vt:lpstr>Worksheet</vt:lpstr>
      <vt:lpstr>Distribuciones de Probabilidad Discreta</vt:lpstr>
      <vt:lpstr>Variables Aleatorias</vt:lpstr>
      <vt:lpstr>Ejemplo:  JSL Appliances</vt:lpstr>
      <vt:lpstr>Distribuciones de Probabilidad Discreta</vt:lpstr>
      <vt:lpstr>Distribuciones de Probabilidad Discreta</vt:lpstr>
      <vt:lpstr>Ejemplo:  JSL Appliances</vt:lpstr>
      <vt:lpstr>Ejemplo:  JSL Appliances</vt:lpstr>
      <vt:lpstr>Ejemplo:  JSL Appliances</vt:lpstr>
      <vt:lpstr>Distribución de Probabilidad Uniforme Discreta</vt:lpstr>
      <vt:lpstr>Valor Esperado &amp; Varianza</vt:lpstr>
      <vt:lpstr>Ejemplo:  JSL Appliances</vt:lpstr>
      <vt:lpstr>Ejemplo:  JSL Appliances</vt:lpstr>
      <vt:lpstr>Valor Esperado &amp; Varianza</vt:lpstr>
      <vt:lpstr>Valor Esperado &amp; Varianza</vt:lpstr>
      <vt:lpstr>Valor Esperado &amp; Varianza</vt:lpstr>
      <vt:lpstr>Distribución de Probabilidad Binomial</vt:lpstr>
      <vt:lpstr>Ejemplo:  “Evans Electronics”</vt:lpstr>
      <vt:lpstr>Distribución de Probabilidad Binomial</vt:lpstr>
      <vt:lpstr>Ejemplo:  “Evans Electronics”</vt:lpstr>
      <vt:lpstr>Ejemplo:  “Evans Electronics”</vt:lpstr>
      <vt:lpstr>Ejemplo:  “Evans Electronics”</vt:lpstr>
      <vt:lpstr>Distribución de Probabilidad Binomial</vt:lpstr>
      <vt:lpstr>Ejemplo:  “Evans Electronics”</vt:lpstr>
      <vt:lpstr>Valor Esperado &amp; Varianza</vt:lpstr>
      <vt:lpstr>Valor Esperado &amp; Varianza</vt:lpstr>
      <vt:lpstr>Valor Esperado &amp; Varianza</vt:lpstr>
      <vt:lpstr>Valor Esperado &amp; Varianza</vt:lpstr>
      <vt:lpstr>Valor Esperado &amp; Varianza</vt:lpstr>
      <vt:lpstr>Valor Esperado &amp; Varianza</vt:lpstr>
      <vt:lpstr>Valor Esperado &amp; Varianza</vt:lpstr>
      <vt:lpstr>Valor Esperado &amp; Varianza</vt:lpstr>
      <vt:lpstr>Valor Esperado &amp; Varianza</vt:lpstr>
      <vt:lpstr>Valor Esperado &amp; Varianza</vt:lpstr>
      <vt:lpstr>Distribución de Probabilidad Poisson</vt:lpstr>
      <vt:lpstr>Distribución de Probabilidad Poisson</vt:lpstr>
      <vt:lpstr>Ejemplo:  “Mercy Hospital”</vt:lpstr>
      <vt:lpstr>Ejemplo:  “Mercy Hospital”</vt:lpstr>
      <vt:lpstr>Distribución de Probabilidad Poisson</vt:lpstr>
      <vt:lpstr>Valor Esperado &amp; Varianza</vt:lpstr>
      <vt:lpstr>Valor Esperado &amp; Varianza</vt:lpstr>
      <vt:lpstr>Valor Esperado &amp; Varianza</vt:lpstr>
      <vt:lpstr>Distribución de Probabilidad Hipergeometrica</vt:lpstr>
      <vt:lpstr>Distribución de Probabilidad Hipergeometrica</vt:lpstr>
      <vt:lpstr>Ejemplo:  “Neveready”</vt:lpstr>
      <vt:lpstr>Ejemplo:  “Neveready”</vt:lpstr>
      <vt:lpstr>Distribución de Probabilidad Hipergeométrica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UDP (V)</dc:title>
  <dc:creator>Francisco Leiva</dc:creator>
  <cp:lastModifiedBy>ricardom mayer</cp:lastModifiedBy>
  <cp:revision>377</cp:revision>
  <cp:lastPrinted>1601-01-01T00:00:00Z</cp:lastPrinted>
  <dcterms:created xsi:type="dcterms:W3CDTF">1996-08-23T09:31:38Z</dcterms:created>
  <dcterms:modified xsi:type="dcterms:W3CDTF">2019-09-08T22:01:42Z</dcterms:modified>
</cp:coreProperties>
</file>