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0" r:id="rId1"/>
  </p:sldMasterIdLst>
  <p:notesMasterIdLst>
    <p:notesMasterId r:id="rId49"/>
  </p:notesMasterIdLst>
  <p:handoutMasterIdLst>
    <p:handoutMasterId r:id="rId50"/>
  </p:handoutMasterIdLst>
  <p:sldIdLst>
    <p:sldId id="362" r:id="rId2"/>
    <p:sldId id="363" r:id="rId3"/>
    <p:sldId id="364" r:id="rId4"/>
    <p:sldId id="40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405" r:id="rId13"/>
    <p:sldId id="372" r:id="rId14"/>
    <p:sldId id="373" r:id="rId15"/>
    <p:sldId id="374" r:id="rId16"/>
    <p:sldId id="375" r:id="rId17"/>
    <p:sldId id="406" r:id="rId18"/>
    <p:sldId id="408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416" r:id="rId28"/>
    <p:sldId id="386" r:id="rId29"/>
    <p:sldId id="387" r:id="rId30"/>
    <p:sldId id="417" r:id="rId31"/>
    <p:sldId id="389" r:id="rId32"/>
    <p:sldId id="419" r:id="rId33"/>
    <p:sldId id="418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308" r:id="rId48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51"/>
      <p:bold r:id="rId52"/>
      <p:italic r:id="rId53"/>
      <p:boldItalic r:id="rId54"/>
    </p:embeddedFont>
    <p:embeddedFont>
      <p:font typeface="Monotype Sorts" panose="020B0604020202020204"/>
      <p:regular r:id="rId55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298"/>
    <a:srgbClr val="00CCFF"/>
    <a:srgbClr val="9999FF"/>
    <a:srgbClr val="FFFF00"/>
    <a:srgbClr val="339966"/>
    <a:srgbClr val="33CCCC"/>
    <a:srgbClr val="0099CC"/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70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6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A168EF1-D387-47B4-911F-7C720AF2699B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0379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3123070-06C2-4F66-B099-258B6152D2FA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389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981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980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29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7831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506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5724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146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66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3246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1564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451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4259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7492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2646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030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648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016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874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3528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5714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0348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222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7529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039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575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4016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2036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1328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9902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64997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2618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06408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156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19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7909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2803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8619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18527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1423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94728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7849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93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0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287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371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982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921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74755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74756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7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8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74759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74760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1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2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3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7476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765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8D2520C1-E8E0-442A-8B7B-A2D06C8DB834}" type="slidenum">
              <a:rPr lang="en-US" sz="1800">
                <a:effectLst/>
              </a:rPr>
              <a:pPr algn="l"/>
              <a:t>‹Nº›</a:t>
            </a:fld>
            <a:endParaRPr lang="en-US" sz="1800">
              <a:effectLst/>
            </a:endParaRP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0813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</a:t>
            </a:r>
            <a:r>
              <a:rPr lang="es-CL">
                <a:solidFill>
                  <a:schemeClr val="bg1"/>
                </a:solidFill>
                <a:effectLst/>
              </a:rPr>
              <a:t>y Distribuciones </a:t>
            </a:r>
            <a:r>
              <a:rPr lang="es-CL" dirty="0">
                <a:solidFill>
                  <a:schemeClr val="bg1"/>
                </a:solidFill>
                <a:effectLst/>
              </a:rPr>
              <a:t>Muestrales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108075"/>
            <a:ext cx="7727950" cy="38941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Aleatorio Simple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Estimación Puntual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Introducción a Distribuciones Muestrales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 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Propiedades de los Estimadores Puntuales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Otros Métodos de Muestreo</a:t>
            </a:r>
          </a:p>
        </p:txBody>
      </p:sp>
      <p:graphicFrame>
        <p:nvGraphicFramePr>
          <p:cNvPr id="1205252" name="Object 4"/>
          <p:cNvGraphicFramePr>
            <a:graphicFrameLocks noChangeAspect="1"/>
          </p:cNvGraphicFramePr>
          <p:nvPr/>
        </p:nvGraphicFramePr>
        <p:xfrm>
          <a:off x="4648200" y="3226357"/>
          <a:ext cx="2540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70" name="Ecuación" r:id="rId4" imgW="126780" imgH="215526" progId="Equation.3">
                  <p:embed/>
                </p:oleObj>
              </mc:Choice>
              <mc:Fallback>
                <p:oleObj name="Ecuación" r:id="rId4" imgW="126780" imgH="21552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26357"/>
                        <a:ext cx="2540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5253" name="Object 5"/>
          <p:cNvGraphicFramePr>
            <a:graphicFrameLocks noChangeAspect="1"/>
          </p:cNvGraphicFramePr>
          <p:nvPr/>
        </p:nvGraphicFramePr>
        <p:xfrm>
          <a:off x="4650442" y="3915427"/>
          <a:ext cx="304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71" name="Ecuación" r:id="rId6" imgW="152334" imgH="241195" progId="Equation.3">
                  <p:embed/>
                </p:oleObj>
              </mc:Choice>
              <mc:Fallback>
                <p:oleObj name="Ecuación" r:id="rId6" imgW="152334" imgH="24119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442" y="3915427"/>
                        <a:ext cx="3048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8001000" cy="49482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Tomando el censo de los 900 postulantes: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Puntajes del SAT: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Media poblacional:</a:t>
            </a:r>
          </a:p>
          <a:p>
            <a:pPr lvl="2">
              <a:buFontTx/>
              <a:buNone/>
            </a:pPr>
            <a:endParaRPr lang="es-CL" sz="1800" dirty="0">
              <a:solidFill>
                <a:schemeClr val="bg1"/>
              </a:solidFill>
              <a:effectLst/>
            </a:endParaRPr>
          </a:p>
          <a:p>
            <a:pPr lvl="2">
              <a:buFontTx/>
              <a:buNone/>
            </a:pPr>
            <a:endParaRPr lang="es-CL" sz="1800" dirty="0">
              <a:solidFill>
                <a:schemeClr val="bg1"/>
              </a:solidFill>
              <a:effectLst/>
            </a:endParaRPr>
          </a:p>
          <a:p>
            <a:pPr lvl="2">
              <a:buFontTx/>
              <a:buNone/>
            </a:pPr>
            <a:endParaRPr lang="es-CL" sz="1800" dirty="0">
              <a:solidFill>
                <a:schemeClr val="bg1"/>
              </a:solidFill>
              <a:effectLst/>
            </a:endParaRP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Desviación Estándar poblacional:</a:t>
            </a:r>
          </a:p>
          <a:p>
            <a:pPr lvl="2"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2"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/>
            <a:endParaRPr lang="es-CL" sz="2000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Desean Vivir dentro del Campus: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Proporción Poblacional:</a:t>
            </a:r>
          </a:p>
        </p:txBody>
      </p:sp>
      <p:graphicFrame>
        <p:nvGraphicFramePr>
          <p:cNvPr id="1208325" name="Object 5"/>
          <p:cNvGraphicFramePr>
            <a:graphicFrameLocks noChangeAspect="1"/>
          </p:cNvGraphicFramePr>
          <p:nvPr/>
        </p:nvGraphicFramePr>
        <p:xfrm>
          <a:off x="3762748" y="2449887"/>
          <a:ext cx="2003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52" name="Ecuación" r:id="rId4" imgW="1002865" imgH="431613" progId="Equation.3">
                  <p:embed/>
                </p:oleObj>
              </mc:Choice>
              <mc:Fallback>
                <p:oleObj name="Ecuación" r:id="rId4" imgW="1002865" imgH="43161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748" y="2449887"/>
                        <a:ext cx="20034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26" name="Object 6"/>
          <p:cNvGraphicFramePr>
            <a:graphicFrameLocks noChangeAspect="1"/>
          </p:cNvGraphicFramePr>
          <p:nvPr/>
        </p:nvGraphicFramePr>
        <p:xfrm>
          <a:off x="3614457" y="3892456"/>
          <a:ext cx="28670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53" name="Ecuación" r:id="rId6" imgW="1434477" imgH="495085" progId="Equation.3">
                  <p:embed/>
                </p:oleObj>
              </mc:Choice>
              <mc:Fallback>
                <p:oleObj name="Ecuación" r:id="rId6" imgW="1434477" imgH="49508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457" y="3892456"/>
                        <a:ext cx="28670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27" name="Object 7"/>
          <p:cNvGraphicFramePr>
            <a:graphicFrameLocks noChangeAspect="1"/>
          </p:cNvGraphicFramePr>
          <p:nvPr/>
        </p:nvGraphicFramePr>
        <p:xfrm>
          <a:off x="3895351" y="5876644"/>
          <a:ext cx="1927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54" name="Ecuación" r:id="rId8" imgW="965200" imgH="393700" progId="Equation.3">
                  <p:embed/>
                </p:oleObj>
              </mc:Choice>
              <mc:Fallback>
                <p:oleObj name="Ecuación" r:id="rId8" imgW="965200" imgH="3937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351" y="5876644"/>
                        <a:ext cx="19272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7772400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Tomando una muestra de 30 postulantes usando una tabla de números aleatorios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Dada la población finita de 900 elementos, necesitaremos números aleatorios de 3 dígitos para seleccionar aleatoriamente postulantes enumerados del 1 a 900.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Usaremos los últimos tres dígitos de la tabla de números aleatorios de cinco dígitos, en particular, usaremos la tercera columna. Y seleccionaremos cada números a menos que:</a:t>
            </a:r>
          </a:p>
          <a:p>
            <a:pPr lvl="2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número aleatorio indicado sea mayor a 900 o</a:t>
            </a:r>
          </a:p>
          <a:p>
            <a:pPr lvl="2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número aleatorio ya haya sido usado.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CL" dirty="0">
                <a:solidFill>
                  <a:schemeClr val="bg1"/>
                </a:solidFill>
                <a:effectLst/>
              </a:rPr>
              <a:t>Iremos escogiendo números hasta que hayamos seleccionado 30 postulantes.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7772400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Tabla de números aleatorios:</a:t>
            </a:r>
          </a:p>
        </p:txBody>
      </p:sp>
      <p:pic>
        <p:nvPicPr>
          <p:cNvPr id="1282050" name="Picture 2"/>
          <p:cNvPicPr>
            <a:picLocks noChangeAspect="1" noChangeArrowheads="1"/>
          </p:cNvPicPr>
          <p:nvPr/>
        </p:nvPicPr>
        <p:blipFill>
          <a:blip r:embed="rId3"/>
          <a:srcRect l="21083" t="23295" r="32597" b="13258"/>
          <a:stretch>
            <a:fillRect/>
          </a:stretch>
        </p:blipFill>
        <p:spPr bwMode="auto">
          <a:xfrm>
            <a:off x="1330022" y="1440873"/>
            <a:ext cx="6982691" cy="53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 bwMode="auto">
          <a:xfrm>
            <a:off x="3065929" y="1640541"/>
            <a:ext cx="309283" cy="50023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871662" y="2068511"/>
            <a:ext cx="6075549" cy="42814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7772400" cy="538638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Usando números aleatorios para hacer la muestra…</a:t>
            </a:r>
          </a:p>
          <a:p>
            <a:pPr>
              <a:buFont typeface="Monotype Sorts" pitchFamily="2" charset="2"/>
              <a:buNone/>
            </a:pPr>
            <a:endParaRPr lang="es-CL" sz="600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	     </a:t>
            </a:r>
            <a:r>
              <a:rPr lang="es-CL" u="sng" dirty="0"/>
              <a:t>Nos. Aleatorios</a:t>
            </a:r>
            <a:r>
              <a:rPr lang="es-CL" dirty="0"/>
              <a:t>		  </a:t>
            </a:r>
            <a:r>
              <a:rPr lang="es-CL" u="sng" dirty="0"/>
              <a:t>Postulante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      </a:t>
            </a:r>
            <a:r>
              <a:rPr lang="es-CL" u="sng" dirty="0"/>
              <a:t>de tres dígitos</a:t>
            </a:r>
            <a:r>
              <a:rPr lang="es-CL" dirty="0"/>
              <a:t>	   </a:t>
            </a:r>
            <a:r>
              <a:rPr lang="es-CL" u="sng" dirty="0"/>
              <a:t>Incluido en la Muestra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744		 	     No. 744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436		 	     No. 436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865		 	     No. 865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790		 	     No. 790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835		 	     No. 835</a:t>
            </a:r>
          </a:p>
          <a:p>
            <a:pPr algn="just"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902		          n° supera a 900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190	   		     No. 190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436		          n° ya escogido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etc.			        etc.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rgbClr val="FAFD00"/>
              </a:solidFill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 flipV="1">
            <a:off x="2844800" y="4967846"/>
            <a:ext cx="725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s-CL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2825750" y="5706033"/>
            <a:ext cx="725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564777" y="1879412"/>
            <a:ext cx="8193462" cy="4561729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8113712" cy="511968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Datos Muestrales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600" dirty="0"/>
          </a:p>
          <a:p>
            <a:pPr>
              <a:buFont typeface="Monotype Sorts" pitchFamily="2" charset="2"/>
              <a:buNone/>
            </a:pPr>
            <a:r>
              <a:rPr lang="es-CL" dirty="0"/>
              <a:t>	     </a:t>
            </a:r>
            <a:r>
              <a:rPr lang="es-CL" u="sng" dirty="0"/>
              <a:t>Número</a:t>
            </a:r>
          </a:p>
          <a:p>
            <a:pPr>
              <a:buFont typeface="Monotype Sorts" pitchFamily="2" charset="2"/>
              <a:buNone/>
            </a:pPr>
            <a:r>
              <a:rPr lang="es-CL" u="sng" dirty="0"/>
              <a:t>N°</a:t>
            </a:r>
            <a:r>
              <a:rPr lang="es-CL" dirty="0"/>
              <a:t>    </a:t>
            </a:r>
            <a:r>
              <a:rPr lang="es-CL" u="sng" dirty="0"/>
              <a:t>Aleatorio</a:t>
            </a:r>
            <a:r>
              <a:rPr lang="es-CL" dirty="0"/>
              <a:t>      </a:t>
            </a:r>
            <a:r>
              <a:rPr lang="es-CL" u="sng" dirty="0"/>
              <a:t>Postulante</a:t>
            </a:r>
            <a:r>
              <a:rPr lang="es-CL" dirty="0"/>
              <a:t>              </a:t>
            </a:r>
            <a:r>
              <a:rPr lang="es-CL" u="sng" dirty="0"/>
              <a:t>SAT</a:t>
            </a:r>
            <a:r>
              <a:rPr lang="es-CL" dirty="0"/>
              <a:t>          </a:t>
            </a:r>
            <a:r>
              <a:rPr lang="es-CL" u="sng" dirty="0"/>
              <a:t>En Campus</a:t>
            </a:r>
            <a:endParaRPr lang="es-CL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1		  744   	   Connie </a:t>
            </a:r>
            <a:r>
              <a:rPr lang="es-CL" dirty="0" err="1"/>
              <a:t>Reyman</a:t>
            </a:r>
            <a:r>
              <a:rPr lang="es-CL" dirty="0"/>
              <a:t>	    1025	     Si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2		  436	   William Fox	      950	     Si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3		  865	   </a:t>
            </a:r>
            <a:r>
              <a:rPr lang="es-CL" dirty="0" err="1"/>
              <a:t>Fabian</a:t>
            </a:r>
            <a:r>
              <a:rPr lang="es-CL" dirty="0"/>
              <a:t> Avante	    1090	     No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4		  790	   Eric </a:t>
            </a:r>
            <a:r>
              <a:rPr lang="es-CL" dirty="0" err="1"/>
              <a:t>Paxton</a:t>
            </a:r>
            <a:r>
              <a:rPr lang="es-CL" dirty="0"/>
              <a:t>		    1120	     Si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5		  835	   Winona </a:t>
            </a:r>
            <a:r>
              <a:rPr lang="es-CL" dirty="0" err="1"/>
              <a:t>Wheeler</a:t>
            </a:r>
            <a:r>
              <a:rPr lang="es-CL" dirty="0"/>
              <a:t>	    1015	     No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.	    	    .		    .		       .		       .</a:t>
            </a:r>
          </a:p>
          <a:p>
            <a:pPr>
              <a:lnSpc>
                <a:spcPct val="90000"/>
              </a:lnSpc>
              <a:buNone/>
            </a:pPr>
            <a:r>
              <a:rPr lang="es-CL" dirty="0"/>
              <a:t> .	    	    .		    .		       .		       .</a:t>
            </a:r>
          </a:p>
          <a:p>
            <a:pPr>
              <a:lnSpc>
                <a:spcPct val="90000"/>
              </a:lnSpc>
              <a:buNone/>
            </a:pPr>
            <a:r>
              <a:rPr lang="es-CL" dirty="0"/>
              <a:t> .	    	    .		    .		       .		       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30	  685	   Kevin </a:t>
            </a:r>
            <a:r>
              <a:rPr lang="es-CL" dirty="0" err="1"/>
              <a:t>Cossack</a:t>
            </a:r>
            <a:r>
              <a:rPr lang="es-CL" dirty="0"/>
              <a:t>	      965	     No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      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Tomando una muestra de 30 postulantes usando una números aleatorios generados computacionalmente.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Casi todos los programas para análisis de datos, permiten generar números aleatorios, por ejemplo Excel.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Podemos generar 900 número aleatorios, uno para cada postulante de la población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Entonces escogemos los 30 postulantes con los 30 números aleatorios más pequeños (por ejemplo)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Cada uno de los 900 postulantes tienen la misma probabilidad de ser escogidos.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Excel para Seleccionar</a:t>
            </a:r>
            <a:br>
              <a:rPr lang="es-CL">
                <a:solidFill>
                  <a:schemeClr val="bg1"/>
                </a:solidFill>
                <a:effectLst/>
              </a:rPr>
            </a:br>
            <a:r>
              <a:rPr lang="es-CL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Planilla Excel: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Utilizando el comando “=aleatorio()” podemos generar  números aleatorios entre [0, 1]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785284" y="2461653"/>
          <a:ext cx="5995988" cy="309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55" name="Worksheet" r:id="rId4" imgW="3143880" imgH="1807920" progId="Excel.Sheet.8">
                  <p:embed/>
                </p:oleObj>
              </mc:Choice>
              <mc:Fallback>
                <p:oleObj name="Worksheet" r:id="rId4" imgW="3143880" imgH="18079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284" y="2461653"/>
                        <a:ext cx="5995988" cy="309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679575" y="5476315"/>
            <a:ext cx="85632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 err="1">
                <a:solidFill>
                  <a:schemeClr val="bg1"/>
                </a:solidFill>
                <a:effectLst/>
              </a:rPr>
              <a:t>Etc</a:t>
            </a:r>
            <a:r>
              <a:rPr lang="es-CL" dirty="0">
                <a:solidFill>
                  <a:schemeClr val="bg1"/>
                </a:solidFill>
                <a:effectLst/>
              </a:rPr>
              <a:t>…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Excel para Seleccionar</a:t>
            </a:r>
            <a:br>
              <a:rPr lang="es-CL">
                <a:solidFill>
                  <a:schemeClr val="bg1"/>
                </a:solidFill>
                <a:effectLst/>
              </a:rPr>
            </a:br>
            <a:r>
              <a:rPr lang="es-CL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Planilla Excel: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Utilizando el comando “=aleatorio()” podemos generar  números aleatorios entre [0, 1]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785284" y="2461653"/>
          <a:ext cx="5995988" cy="309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07" name="Worksheet" r:id="rId4" imgW="3143880" imgH="1807920" progId="Excel.Sheet.8">
                  <p:embed/>
                </p:oleObj>
              </mc:Choice>
              <mc:Fallback>
                <p:oleObj name="Worksheet" r:id="rId4" imgW="3143880" imgH="18079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284" y="2461653"/>
                        <a:ext cx="5995988" cy="309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679575" y="5476315"/>
            <a:ext cx="85632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 err="1">
                <a:solidFill>
                  <a:schemeClr val="bg1"/>
                </a:solidFill>
                <a:effectLst/>
              </a:rPr>
              <a:t>Etc</a:t>
            </a:r>
            <a:r>
              <a:rPr lang="es-CL" dirty="0">
                <a:solidFill>
                  <a:schemeClr val="bg1"/>
                </a:solidFill>
                <a:effectLst/>
              </a:rPr>
              <a:t>…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Excel para Seleccionar</a:t>
            </a:r>
            <a:br>
              <a:rPr lang="es-CL">
                <a:solidFill>
                  <a:schemeClr val="bg1"/>
                </a:solidFill>
                <a:effectLst/>
              </a:rPr>
            </a:br>
            <a:r>
              <a:rPr lang="es-CL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Planilla Excel: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Ordenando según la columna “número aleatorio”</a:t>
            </a: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Así los 30 primeros serían nuestra muestra…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782763" y="2463241"/>
          <a:ext cx="6005512" cy="310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55" name="Worksheet" r:id="rId4" imgW="3143880" imgH="1807920" progId="Excel.Sheet.8">
                  <p:embed/>
                </p:oleObj>
              </mc:Choice>
              <mc:Fallback>
                <p:oleObj name="Worksheet" r:id="rId4" imgW="3143880" imgH="18079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463241"/>
                        <a:ext cx="6005512" cy="3103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679575" y="5476315"/>
            <a:ext cx="85632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 err="1">
                <a:solidFill>
                  <a:schemeClr val="bg1"/>
                </a:solidFill>
                <a:effectLst/>
              </a:rPr>
              <a:t>Etc</a:t>
            </a:r>
            <a:r>
              <a:rPr lang="es-CL" dirty="0">
                <a:solidFill>
                  <a:schemeClr val="bg1"/>
                </a:solidFill>
                <a:effectLst/>
              </a:rPr>
              <a:t>…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652463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7772400" cy="53292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Estimadores puntuales: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    es el estimador puntual de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s-CL" i="1" dirty="0">
                <a:solidFill>
                  <a:schemeClr val="bg1"/>
                </a:solidFill>
                <a:effectLst/>
              </a:rPr>
              <a:t>s</a:t>
            </a:r>
            <a:r>
              <a:rPr lang="es-CL" dirty="0">
                <a:solidFill>
                  <a:schemeClr val="bg1"/>
                </a:solidFill>
                <a:effectLst/>
              </a:rPr>
              <a:t> es el estimador puntual de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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    es el estimador puntual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3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30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Nota</a:t>
            </a:r>
            <a:r>
              <a:rPr lang="es-CL" dirty="0">
                <a:solidFill>
                  <a:schemeClr val="bg1"/>
                </a:solidFill>
                <a:effectLst/>
              </a:rPr>
              <a:t>: otros </a:t>
            </a:r>
            <a:r>
              <a:rPr lang="es-CL" dirty="0" err="1">
                <a:solidFill>
                  <a:schemeClr val="bg1"/>
                </a:solidFill>
                <a:effectLst/>
              </a:rPr>
              <a:t>n°s</a:t>
            </a:r>
            <a:r>
              <a:rPr lang="es-CL" dirty="0">
                <a:solidFill>
                  <a:schemeClr val="bg1"/>
                </a:solidFill>
                <a:effectLst/>
              </a:rPr>
              <a:t> aleatorios hubieran dado otra muestra que hubiera dado otros estimadores…</a:t>
            </a:r>
            <a:endParaRPr lang="en-US" dirty="0"/>
          </a:p>
        </p:txBody>
      </p:sp>
      <p:graphicFrame>
        <p:nvGraphicFramePr>
          <p:cNvPr id="1212423" name="Object 7"/>
          <p:cNvGraphicFramePr>
            <a:graphicFrameLocks noChangeAspect="1"/>
          </p:cNvGraphicFramePr>
          <p:nvPr/>
        </p:nvGraphicFramePr>
        <p:xfrm>
          <a:off x="3207470" y="1935452"/>
          <a:ext cx="3143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68" name="Ecuación" r:id="rId4" imgW="1574800" imgH="431800" progId="Equation.3">
                  <p:embed/>
                </p:oleObj>
              </mc:Choice>
              <mc:Fallback>
                <p:oleObj name="Ecuación" r:id="rId4" imgW="15748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470" y="1935452"/>
                        <a:ext cx="31432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4" name="Object 8"/>
          <p:cNvGraphicFramePr>
            <a:graphicFrameLocks noChangeAspect="1"/>
          </p:cNvGraphicFramePr>
          <p:nvPr/>
        </p:nvGraphicFramePr>
        <p:xfrm>
          <a:off x="2749261" y="3353089"/>
          <a:ext cx="44910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69" name="Ecuación" r:id="rId6" imgW="2247900" imgH="520700" progId="Equation.3">
                  <p:embed/>
                </p:oleObj>
              </mc:Choice>
              <mc:Fallback>
                <p:oleObj name="Ecuación" r:id="rId6" imgW="2247900" imgH="520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261" y="3353089"/>
                        <a:ext cx="4491038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5" name="Object 9"/>
          <p:cNvGraphicFramePr>
            <a:graphicFrameLocks noChangeAspect="1"/>
          </p:cNvGraphicFramePr>
          <p:nvPr/>
        </p:nvGraphicFramePr>
        <p:xfrm>
          <a:off x="3519301" y="5007443"/>
          <a:ext cx="2206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70" name="Ecuación" r:id="rId8" imgW="1104900" imgH="241300" progId="Equation.3">
                  <p:embed/>
                </p:oleObj>
              </mc:Choice>
              <mc:Fallback>
                <p:oleObj name="Ecuación" r:id="rId8" imgW="11049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301" y="5007443"/>
                        <a:ext cx="22066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6" name="Object 10"/>
          <p:cNvGraphicFramePr>
            <a:graphicFrameLocks noChangeAspect="1"/>
          </p:cNvGraphicFramePr>
          <p:nvPr/>
        </p:nvGraphicFramePr>
        <p:xfrm>
          <a:off x="1510145" y="1466706"/>
          <a:ext cx="252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71" name="Ecuación" r:id="rId10" imgW="126780" imgH="215526" progId="Equation.3">
                  <p:embed/>
                </p:oleObj>
              </mc:Choice>
              <mc:Fallback>
                <p:oleObj name="Ecuación" r:id="rId10" imgW="126780" imgH="215526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145" y="1466706"/>
                        <a:ext cx="252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7" name="Object 11"/>
          <p:cNvGraphicFramePr>
            <a:graphicFrameLocks noChangeAspect="1"/>
          </p:cNvGraphicFramePr>
          <p:nvPr/>
        </p:nvGraphicFramePr>
        <p:xfrm>
          <a:off x="1469305" y="4455967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72" name="Ecuación" r:id="rId12" imgW="152334" imgH="241195" progId="Equation.3">
                  <p:embed/>
                </p:oleObj>
              </mc:Choice>
              <mc:Fallback>
                <p:oleObj name="Ecuación" r:id="rId12" imgW="152334" imgH="241195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305" y="4455967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7325"/>
            <a:ext cx="7772400" cy="5286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Inferencia Estadística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8148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propósito de la </a:t>
            </a:r>
            <a:r>
              <a:rPr lang="es-CL" u="sng" dirty="0">
                <a:solidFill>
                  <a:schemeClr val="bg1"/>
                </a:solidFill>
                <a:effectLst/>
              </a:rPr>
              <a:t>inferencia estadística</a:t>
            </a:r>
            <a:r>
              <a:rPr lang="es-CL" dirty="0">
                <a:solidFill>
                  <a:schemeClr val="bg1"/>
                </a:solidFill>
                <a:effectLst/>
              </a:rPr>
              <a:t> es obtener información sobre la población a través de información contenida en una muestra.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Una </a:t>
            </a:r>
            <a:r>
              <a:rPr lang="es-CL" u="sng" dirty="0">
                <a:solidFill>
                  <a:schemeClr val="bg1"/>
                </a:solidFill>
                <a:effectLst/>
              </a:rPr>
              <a:t>población</a:t>
            </a:r>
            <a:r>
              <a:rPr lang="es-CL" dirty="0">
                <a:solidFill>
                  <a:schemeClr val="bg1"/>
                </a:solidFill>
                <a:effectLst/>
              </a:rPr>
              <a:t> es el set de todos los elementos de interés.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Una </a:t>
            </a:r>
            <a:r>
              <a:rPr lang="es-CL" u="sng" dirty="0">
                <a:solidFill>
                  <a:schemeClr val="bg1"/>
                </a:solidFill>
                <a:effectLst/>
              </a:rPr>
              <a:t>muestra</a:t>
            </a:r>
            <a:r>
              <a:rPr lang="es-CL" dirty="0">
                <a:solidFill>
                  <a:schemeClr val="bg1"/>
                </a:solidFill>
                <a:effectLst/>
              </a:rPr>
              <a:t> es el </a:t>
            </a:r>
            <a:r>
              <a:rPr lang="es-CL" dirty="0" err="1">
                <a:solidFill>
                  <a:schemeClr val="bg1"/>
                </a:solidFill>
                <a:effectLst/>
              </a:rPr>
              <a:t>subset</a:t>
            </a:r>
            <a:r>
              <a:rPr lang="es-CL" dirty="0">
                <a:solidFill>
                  <a:schemeClr val="bg1"/>
                </a:solidFill>
                <a:effectLst/>
              </a:rPr>
              <a:t> (o sub-conjunto)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Los resultados muestrales proveen solo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estimaciones</a:t>
            </a:r>
            <a:r>
              <a:rPr lang="es-CL" dirty="0">
                <a:solidFill>
                  <a:schemeClr val="bg1"/>
                </a:solidFill>
                <a:effectLst/>
              </a:rPr>
              <a:t> sobre los valores de las características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 </a:t>
            </a:r>
            <a:r>
              <a:rPr lang="es-CL" u="sng" dirty="0">
                <a:solidFill>
                  <a:schemeClr val="bg1"/>
                </a:solidFill>
                <a:effectLst/>
              </a:rPr>
              <a:t>parámetro</a:t>
            </a:r>
            <a:r>
              <a:rPr lang="es-CL" dirty="0">
                <a:solidFill>
                  <a:schemeClr val="bg1"/>
                </a:solidFill>
                <a:effectLst/>
              </a:rPr>
              <a:t> es característica numérica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Con los </a:t>
            </a:r>
            <a:r>
              <a:rPr lang="es-CL" u="sng" dirty="0">
                <a:solidFill>
                  <a:schemeClr val="bg1"/>
                </a:solidFill>
                <a:effectLst/>
              </a:rPr>
              <a:t>apropiados métodos de muestreo</a:t>
            </a:r>
            <a:r>
              <a:rPr lang="es-CL" dirty="0">
                <a:solidFill>
                  <a:schemeClr val="bg1"/>
                </a:solidFill>
                <a:effectLst/>
              </a:rPr>
              <a:t>, los resultados muestrales proveerán “buenos” estimadores sobre las características de la población.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El proceso de Inferencia Estadística</a:t>
            </a: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1173817" y="1888191"/>
            <a:ext cx="2357438" cy="1457325"/>
          </a:xfrm>
          <a:prstGeom prst="ellipse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>
                <a:effectLst/>
              </a:rPr>
              <a:t>  Población</a:t>
            </a:r>
            <a:endParaRPr lang="es-CL" sz="2400">
              <a:effectLst/>
            </a:endParaRPr>
          </a:p>
          <a:p>
            <a:pPr marL="457200" indent="-457200"/>
            <a:r>
              <a:rPr lang="es-CL">
                <a:effectLst/>
              </a:rPr>
              <a:t>con media</a:t>
            </a:r>
          </a:p>
          <a:p>
            <a:pPr marL="457200" indent="-457200"/>
            <a:r>
              <a:rPr lang="es-CL" sz="2400" i="1">
                <a:effectLst/>
                <a:latin typeface="Symbol" pitchFamily="18" charset="2"/>
              </a:rPr>
              <a:t>m</a:t>
            </a:r>
            <a:r>
              <a:rPr lang="es-CL" sz="2400">
                <a:effectLst/>
              </a:rPr>
              <a:t> = ?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4380566" y="1959629"/>
            <a:ext cx="4292788" cy="1331912"/>
          </a:xfrm>
          <a:prstGeom prst="rect">
            <a:avLst/>
          </a:prstGeom>
          <a:gradFill rotWithShape="0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/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 sz="2400" dirty="0">
                <a:effectLst/>
              </a:rPr>
              <a:t>Una muestra aleatoria simple</a:t>
            </a:r>
          </a:p>
          <a:p>
            <a:pPr marL="457200" indent="-457200"/>
            <a:r>
              <a:rPr lang="es-CL" sz="2400" dirty="0">
                <a:effectLst/>
              </a:rPr>
              <a:t>de </a:t>
            </a:r>
            <a:r>
              <a:rPr lang="es-CL" sz="2400" i="1" dirty="0">
                <a:effectLst/>
              </a:rPr>
              <a:t>n</a:t>
            </a:r>
            <a:r>
              <a:rPr lang="es-CL" sz="2400" dirty="0">
                <a:effectLst/>
              </a:rPr>
              <a:t> elementos es seleccionada</a:t>
            </a:r>
          </a:p>
          <a:p>
            <a:pPr marL="457200" indent="-457200"/>
            <a:r>
              <a:rPr lang="es-CL" sz="2400" dirty="0">
                <a:effectLst/>
              </a:rPr>
              <a:t>de la población.</a:t>
            </a: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3539192" y="2624791"/>
            <a:ext cx="8350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6617355" y="3288366"/>
            <a:ext cx="0" cy="7302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 flipH="1">
            <a:off x="4293255" y="4718704"/>
            <a:ext cx="7889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V="1">
            <a:off x="2345392" y="3348691"/>
            <a:ext cx="0" cy="6762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65817" y="4013854"/>
            <a:ext cx="3622675" cy="1411287"/>
          </a:xfrm>
          <a:prstGeom prst="rect">
            <a:avLst/>
          </a:prstGeom>
          <a:gradFill rotWithShape="0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/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 sz="2400" dirty="0">
                <a:effectLst/>
              </a:rPr>
              <a:t>El valor de </a:t>
            </a:r>
            <a:r>
              <a:rPr lang="es-CL" sz="2400" i="1" dirty="0">
                <a:effectLst/>
              </a:rPr>
              <a:t>x</a:t>
            </a:r>
            <a:r>
              <a:rPr lang="es-CL" sz="2400" dirty="0">
                <a:effectLst/>
              </a:rPr>
              <a:t> es usado</a:t>
            </a:r>
          </a:p>
          <a:p>
            <a:pPr marL="457200" indent="-457200"/>
            <a:r>
              <a:rPr lang="es-CL" sz="2400" dirty="0">
                <a:effectLst/>
              </a:rPr>
              <a:t>para hacer inferencia</a:t>
            </a:r>
          </a:p>
          <a:p>
            <a:pPr marL="457200" indent="-457200"/>
            <a:r>
              <a:rPr lang="es-CL" sz="2400" dirty="0">
                <a:effectLst/>
              </a:rPr>
              <a:t>sobre el valor de </a:t>
            </a:r>
            <a:r>
              <a:rPr lang="el-GR" sz="2400" i="1" dirty="0">
                <a:effectLst/>
              </a:rPr>
              <a:t>μ</a:t>
            </a:r>
            <a:r>
              <a:rPr lang="es-CL" sz="2400" dirty="0">
                <a:effectLst/>
              </a:rPr>
              <a:t>.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921625" y="4033464"/>
            <a:ext cx="3388657" cy="1331912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 dirty="0">
                <a:effectLst/>
              </a:rPr>
              <a:t>Los datos muestrales</a:t>
            </a:r>
          </a:p>
          <a:p>
            <a:pPr marL="457200" indent="-457200"/>
            <a:r>
              <a:rPr lang="es-CL" dirty="0">
                <a:effectLst/>
              </a:rPr>
              <a:t>entregan un valor para</a:t>
            </a:r>
          </a:p>
          <a:p>
            <a:pPr marL="457200" indent="-457200"/>
            <a:r>
              <a:rPr lang="es-CL" dirty="0">
                <a:effectLst/>
              </a:rPr>
              <a:t>la media muestral  </a:t>
            </a:r>
            <a:r>
              <a:rPr lang="es-CL" i="1" dirty="0">
                <a:effectLst/>
              </a:rPr>
              <a:t>x</a:t>
            </a:r>
          </a:p>
        </p:txBody>
      </p:sp>
      <p:cxnSp>
        <p:nvCxnSpPr>
          <p:cNvPr id="21" name="20 Conector recto"/>
          <p:cNvCxnSpPr/>
          <p:nvPr/>
        </p:nvCxnSpPr>
        <p:spPr bwMode="auto">
          <a:xfrm>
            <a:off x="7705162" y="4921626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2519103" y="4240312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nimBg="1"/>
      <p:bldP spid="94216" grpId="0" animBg="1"/>
      <p:bldP spid="94217" grpId="0" animBg="1"/>
      <p:bldP spid="94218" grpId="0" animBg="1"/>
      <p:bldP spid="94219" grpId="0" animBg="1"/>
      <p:bldP spid="94215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6434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u="sng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es la distribución de probabilidad de todos los posibles valores de la media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Valor Esperado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sz="1000" dirty="0">
                <a:solidFill>
                  <a:schemeClr val="bg1"/>
                </a:solidFill>
                <a:effectLst/>
              </a:rPr>
              <a:t>	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donde: 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  			  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r>
              <a:rPr lang="es-CL" dirty="0">
                <a:solidFill>
                  <a:schemeClr val="bg1"/>
                </a:solidFill>
                <a:effectLst/>
              </a:rPr>
              <a:t>  = la media poblacional</a:t>
            </a:r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4917147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3711400" y="1936374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3702436" y="2828359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14471" name="Object 7"/>
          <p:cNvGraphicFramePr>
            <a:graphicFrameLocks noChangeAspect="1"/>
          </p:cNvGraphicFramePr>
          <p:nvPr/>
        </p:nvGraphicFramePr>
        <p:xfrm>
          <a:off x="3777410" y="3228322"/>
          <a:ext cx="1114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80" name="Ecuación" r:id="rId4" imgW="558558" imgH="241195" progId="Equation.3">
                  <p:embed/>
                </p:oleObj>
              </mc:Choice>
              <mc:Fallback>
                <p:oleObj name="Ecuación" r:id="rId4" imgW="558558" imgH="24119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410" y="3228322"/>
                        <a:ext cx="1114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9373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s-CL" sz="2400" dirty="0">
                <a:solidFill>
                  <a:schemeClr val="bg1"/>
                </a:solidFill>
                <a:effectLst/>
              </a:rPr>
              <a:t>Desviación Estándar de 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x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s-CL" sz="2400" dirty="0">
                <a:solidFill>
                  <a:schemeClr val="bg1"/>
                </a:solidFill>
                <a:effectLst/>
              </a:rPr>
              <a:t>		    Población Finita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s-CL" sz="2400" dirty="0">
                <a:solidFill>
                  <a:schemeClr val="bg1"/>
                </a:solidFill>
                <a:effectLst/>
              </a:rPr>
              <a:t>Una población finita es considerada “infinita” cuando se cumple que 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n</a:t>
            </a:r>
            <a:r>
              <a:rPr lang="es-CL" sz="2400" dirty="0">
                <a:solidFill>
                  <a:schemeClr val="bg1"/>
                </a:solidFill>
                <a:effectLst/>
              </a:rPr>
              <a:t>/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N</a:t>
            </a:r>
            <a:r>
              <a:rPr lang="es-CL" sz="2400" dirty="0">
                <a:solidFill>
                  <a:schemeClr val="bg1"/>
                </a:solidFill>
                <a:effectLst/>
              </a:rPr>
              <a:t> </a:t>
            </a:r>
            <a:r>
              <a:rPr lang="es-CL" sz="2400" u="sng" dirty="0">
                <a:solidFill>
                  <a:schemeClr val="bg1"/>
                </a:solidFill>
                <a:effectLst/>
              </a:rPr>
              <a:t>&lt;</a:t>
            </a:r>
            <a:r>
              <a:rPr lang="es-CL" sz="2400" dirty="0">
                <a:solidFill>
                  <a:schemeClr val="bg1"/>
                </a:solidFill>
                <a:effectLst/>
              </a:rPr>
              <a:t> 0,05.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s-CL" sz="2400" dirty="0">
                <a:solidFill>
                  <a:schemeClr val="bg1"/>
                </a:solidFill>
                <a:effectLst/>
              </a:rPr>
              <a:t>                         es el factor de corrección finito.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s-CL" sz="2400" dirty="0">
                <a:solidFill>
                  <a:schemeClr val="bg1"/>
                </a:solidFill>
                <a:effectLst/>
              </a:rPr>
              <a:t>      es el </a:t>
            </a:r>
            <a:r>
              <a:rPr lang="es-CL" sz="2400" u="sng" dirty="0">
                <a:solidFill>
                  <a:schemeClr val="bg1"/>
                </a:solidFill>
                <a:effectLst/>
              </a:rPr>
              <a:t>error estándar de la media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.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46038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4365820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15496" name="Object 8"/>
          <p:cNvGraphicFramePr>
            <a:graphicFrameLocks noChangeAspect="1"/>
          </p:cNvGraphicFramePr>
          <p:nvPr/>
        </p:nvGraphicFramePr>
        <p:xfrm>
          <a:off x="5847697" y="2460159"/>
          <a:ext cx="116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32" name="Ecuación" r:id="rId4" imgW="583947" imgH="418918" progId="Equation.3">
                  <p:embed/>
                </p:oleObj>
              </mc:Choice>
              <mc:Fallback>
                <p:oleObj name="Ecuación" r:id="rId4" imgW="583947" imgH="418918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697" y="2460159"/>
                        <a:ext cx="1168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497" name="Object 9"/>
          <p:cNvGraphicFramePr>
            <a:graphicFrameLocks noChangeAspect="1"/>
          </p:cNvGraphicFramePr>
          <p:nvPr/>
        </p:nvGraphicFramePr>
        <p:xfrm>
          <a:off x="1891274" y="2397499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33" name="Ecuación" r:id="rId6" imgW="1206500" imgH="469900" progId="Equation.3">
                  <p:embed/>
                </p:oleObj>
              </mc:Choice>
              <mc:Fallback>
                <p:oleObj name="Ecuación" r:id="rId6" imgW="1206500" imgH="469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274" y="2397499"/>
                        <a:ext cx="2413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498" name="Object 10"/>
          <p:cNvGraphicFramePr>
            <a:graphicFrameLocks noChangeAspect="1"/>
          </p:cNvGraphicFramePr>
          <p:nvPr/>
        </p:nvGraphicFramePr>
        <p:xfrm>
          <a:off x="1509433" y="5153772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34" name="Ecuación" r:id="rId8" imgW="190417" imgH="241195" progId="Equation.3">
                  <p:embed/>
                </p:oleObj>
              </mc:Choice>
              <mc:Fallback>
                <p:oleObj name="Ecuación" r:id="rId8" imgW="190417" imgH="24119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433" y="5153772"/>
                        <a:ext cx="381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499" name="Object 11"/>
          <p:cNvGraphicFramePr>
            <a:graphicFrameLocks noChangeAspect="1"/>
          </p:cNvGraphicFramePr>
          <p:nvPr/>
        </p:nvGraphicFramePr>
        <p:xfrm>
          <a:off x="1492463" y="4767749"/>
          <a:ext cx="1763355" cy="41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35" name="Ecuación" r:id="rId10" imgW="1066337" imgH="253890" progId="Equation.3">
                  <p:embed/>
                </p:oleObj>
              </mc:Choice>
              <mc:Fallback>
                <p:oleObj name="Ecuación" r:id="rId10" imgW="1066337" imgH="25389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463" y="4767749"/>
                        <a:ext cx="1763355" cy="419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5168666" y="1715058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  <a:effectLst/>
              </a:rPr>
              <a:t>Población Infinita</a:t>
            </a:r>
            <a:endParaRPr lang="es-CL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Si utilizamos una muestra aleatoria simple de tamaño grande (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u="sng" dirty="0">
                <a:solidFill>
                  <a:schemeClr val="bg1"/>
                </a:solidFill>
                <a:effectLst/>
              </a:rPr>
              <a:t>&gt;</a:t>
            </a:r>
            <a:r>
              <a:rPr lang="es-CL" dirty="0">
                <a:solidFill>
                  <a:schemeClr val="bg1"/>
                </a:solidFill>
                <a:effectLst/>
              </a:rPr>
              <a:t> 30), el teorema central del límite, nos permite concluir que la distribución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puede aproximarse con una distribución de probabilidad normal.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Cuando la muestra aleatoria simple es pequeña        (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&lt; 30), la 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, puede ser considerada normal solo si asumimos que la población tiene una distribución de probabilidad normal.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337607" y="1945338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5997390" y="391308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87203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x</a:t>
            </a:r>
            <a:r>
              <a:rPr lang="es-CL">
                <a:solidFill>
                  <a:schemeClr val="bg1"/>
                </a:solidFill>
                <a:effectLst/>
              </a:rPr>
              <a:t> para los promedio del puntaje del SAT: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100263" y="5301833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4" name="Freeform 8"/>
          <p:cNvSpPr>
            <a:spLocks noChangeArrowheads="1"/>
          </p:cNvSpPr>
          <p:nvPr/>
        </p:nvSpPr>
        <p:spPr bwMode="auto">
          <a:xfrm>
            <a:off x="4594225" y="5233570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5" name="Arc 9"/>
          <p:cNvSpPr>
            <a:spLocks/>
          </p:cNvSpPr>
          <p:nvPr/>
        </p:nvSpPr>
        <p:spPr bwMode="auto">
          <a:xfrm rot="4500000">
            <a:off x="5033963" y="3966745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6" name="Arc 10"/>
          <p:cNvSpPr>
            <a:spLocks/>
          </p:cNvSpPr>
          <p:nvPr/>
        </p:nvSpPr>
        <p:spPr bwMode="auto">
          <a:xfrm rot="720000">
            <a:off x="5845175" y="4858920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7" name="Arc 11"/>
          <p:cNvSpPr>
            <a:spLocks/>
          </p:cNvSpPr>
          <p:nvPr/>
        </p:nvSpPr>
        <p:spPr bwMode="auto">
          <a:xfrm rot="6300000">
            <a:off x="3438525" y="2749133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8" name="Arc 12"/>
          <p:cNvSpPr>
            <a:spLocks/>
          </p:cNvSpPr>
          <p:nvPr/>
        </p:nvSpPr>
        <p:spPr bwMode="auto">
          <a:xfrm rot="16980000">
            <a:off x="2841625" y="3957221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9" name="Arc 13"/>
          <p:cNvSpPr>
            <a:spLocks/>
          </p:cNvSpPr>
          <p:nvPr/>
        </p:nvSpPr>
        <p:spPr bwMode="auto">
          <a:xfrm rot="15300000">
            <a:off x="4170363" y="2752308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053013" y="2380833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19471" name="Arc 15"/>
          <p:cNvSpPr>
            <a:spLocks/>
          </p:cNvSpPr>
          <p:nvPr/>
        </p:nvSpPr>
        <p:spPr bwMode="auto">
          <a:xfrm rot="20700000">
            <a:off x="2239963" y="4838283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0" name="19 Forma libre"/>
          <p:cNvSpPr/>
          <p:nvPr/>
        </p:nvSpPr>
        <p:spPr bwMode="auto">
          <a:xfrm>
            <a:off x="2367494" y="2219097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/>
          </a:p>
        </p:txBody>
      </p:sp>
      <p:graphicFrame>
        <p:nvGraphicFramePr>
          <p:cNvPr id="1217542" name="Object 6"/>
          <p:cNvGraphicFramePr>
            <a:graphicFrameLocks noChangeAspect="1"/>
          </p:cNvGraphicFramePr>
          <p:nvPr/>
        </p:nvGraphicFramePr>
        <p:xfrm>
          <a:off x="3003696" y="5463613"/>
          <a:ext cx="190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70" name="Ecuación" r:id="rId4" imgW="952087" imgH="215806" progId="Equation.3">
                  <p:embed/>
                </p:oleObj>
              </mc:Choice>
              <mc:Fallback>
                <p:oleObj name="Ecuación" r:id="rId4" imgW="952087" imgH="215806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696" y="5463613"/>
                        <a:ext cx="1905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7543" name="Object 7"/>
          <p:cNvGraphicFramePr>
            <a:graphicFrameLocks noChangeAspect="1"/>
          </p:cNvGraphicFramePr>
          <p:nvPr/>
        </p:nvGraphicFramePr>
        <p:xfrm>
          <a:off x="7148368" y="5070058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71" name="Ecuación" r:id="rId6" imgW="126780" imgH="215526" progId="Equation.3">
                  <p:embed/>
                </p:oleObj>
              </mc:Choice>
              <mc:Fallback>
                <p:oleObj name="Ecuación" r:id="rId6" imgW="126780" imgH="21552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368" y="5070058"/>
                        <a:ext cx="25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7545" name="Object 9"/>
          <p:cNvGraphicFramePr>
            <a:graphicFrameLocks noChangeAspect="1"/>
          </p:cNvGraphicFramePr>
          <p:nvPr/>
        </p:nvGraphicFramePr>
        <p:xfrm>
          <a:off x="5869565" y="3098527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72" name="Ecuación" r:id="rId8" imgW="1422400" imgH="419100" progId="Equation.3">
                  <p:embed/>
                </p:oleObj>
              </mc:Choice>
              <mc:Fallback>
                <p:oleObj name="Ecuación" r:id="rId8" imgW="14224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565" y="3098527"/>
                        <a:ext cx="284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34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7772400" cy="48910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para los promedio del puntaje del SAT: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¿Cuál es la probabilidad de que un muestra aleatoria simple de 30 postulantes entregue un estimador de la media poblacional del SAT que este dentro de 10 puntos (por sobre o por debajo) del verdadero valor de la media poblacional?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En otras palabras… ¿cuál es la probabilidad de que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este entre 980 y 1000?</a:t>
            </a:r>
            <a:endParaRPr lang="es-CL" dirty="0"/>
          </a:p>
        </p:txBody>
      </p:sp>
      <p:cxnSp>
        <p:nvCxnSpPr>
          <p:cNvPr id="6" name="5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2084313" y="427615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para los promedio del puntaje del SAT: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</a:t>
            </a:r>
          </a:p>
          <a:p>
            <a:pPr>
              <a:buFont typeface="Monotype Sorts" pitchFamily="2" charset="2"/>
              <a:buNone/>
            </a:pPr>
            <a:endParaRPr lang="es-CL" sz="1200" dirty="0"/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Si utilizamos la regla de estandarización…</a:t>
            </a:r>
          </a:p>
        </p:txBody>
      </p:sp>
      <p:sp>
        <p:nvSpPr>
          <p:cNvPr id="48" name="47 Forma libre"/>
          <p:cNvSpPr/>
          <p:nvPr/>
        </p:nvSpPr>
        <p:spPr bwMode="auto">
          <a:xfrm>
            <a:off x="4064794" y="2064544"/>
            <a:ext cx="976312" cy="3083719"/>
          </a:xfrm>
          <a:custGeom>
            <a:avLst/>
            <a:gdLst>
              <a:gd name="connsiteX0" fmla="*/ 0 w 976312"/>
              <a:gd name="connsiteY0" fmla="*/ 800100 h 1190625"/>
              <a:gd name="connsiteX1" fmla="*/ 45244 w 976312"/>
              <a:gd name="connsiteY1" fmla="*/ 678656 h 1190625"/>
              <a:gd name="connsiteX2" fmla="*/ 95250 w 976312"/>
              <a:gd name="connsiteY2" fmla="*/ 552450 h 1190625"/>
              <a:gd name="connsiteX3" fmla="*/ 145256 w 976312"/>
              <a:gd name="connsiteY3" fmla="*/ 431006 h 1190625"/>
              <a:gd name="connsiteX4" fmla="*/ 188119 w 976312"/>
              <a:gd name="connsiteY4" fmla="*/ 323850 h 1190625"/>
              <a:gd name="connsiteX5" fmla="*/ 278606 w 976312"/>
              <a:gd name="connsiteY5" fmla="*/ 171450 h 1190625"/>
              <a:gd name="connsiteX6" fmla="*/ 330994 w 976312"/>
              <a:gd name="connsiteY6" fmla="*/ 97631 h 1190625"/>
              <a:gd name="connsiteX7" fmla="*/ 400050 w 976312"/>
              <a:gd name="connsiteY7" fmla="*/ 28575 h 1190625"/>
              <a:gd name="connsiteX8" fmla="*/ 461962 w 976312"/>
              <a:gd name="connsiteY8" fmla="*/ 2381 h 1190625"/>
              <a:gd name="connsiteX9" fmla="*/ 490537 w 976312"/>
              <a:gd name="connsiteY9" fmla="*/ 0 h 1190625"/>
              <a:gd name="connsiteX10" fmla="*/ 550069 w 976312"/>
              <a:gd name="connsiteY10" fmla="*/ 23812 h 1190625"/>
              <a:gd name="connsiteX11" fmla="*/ 614362 w 976312"/>
              <a:gd name="connsiteY11" fmla="*/ 78581 h 1190625"/>
              <a:gd name="connsiteX12" fmla="*/ 690562 w 976312"/>
              <a:gd name="connsiteY12" fmla="*/ 183356 h 1190625"/>
              <a:gd name="connsiteX13" fmla="*/ 797719 w 976312"/>
              <a:gd name="connsiteY13" fmla="*/ 388144 h 1190625"/>
              <a:gd name="connsiteX14" fmla="*/ 878681 w 976312"/>
              <a:gd name="connsiteY14" fmla="*/ 585787 h 1190625"/>
              <a:gd name="connsiteX15" fmla="*/ 971550 w 976312"/>
              <a:gd name="connsiteY15" fmla="*/ 812006 h 1190625"/>
              <a:gd name="connsiteX16" fmla="*/ 973931 w 976312"/>
              <a:gd name="connsiteY16" fmla="*/ 845344 h 1190625"/>
              <a:gd name="connsiteX17" fmla="*/ 976312 w 976312"/>
              <a:gd name="connsiteY17" fmla="*/ 1188244 h 1190625"/>
              <a:gd name="connsiteX18" fmla="*/ 4762 w 976312"/>
              <a:gd name="connsiteY18" fmla="*/ 1190625 h 1190625"/>
              <a:gd name="connsiteX19" fmla="*/ 0 w 976312"/>
              <a:gd name="connsiteY19" fmla="*/ 800100 h 1190625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1190625 h 3083719"/>
              <a:gd name="connsiteX19" fmla="*/ 0 w 976312"/>
              <a:gd name="connsiteY19" fmla="*/ 800100 h 3083719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3076575 h 3083719"/>
              <a:gd name="connsiteX19" fmla="*/ 0 w 976312"/>
              <a:gd name="connsiteY19" fmla="*/ 800100 h 30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6312" h="3083719">
                <a:moveTo>
                  <a:pt x="0" y="800100"/>
                </a:moveTo>
                <a:lnTo>
                  <a:pt x="45244" y="678656"/>
                </a:lnTo>
                <a:lnTo>
                  <a:pt x="95250" y="552450"/>
                </a:lnTo>
                <a:lnTo>
                  <a:pt x="145256" y="431006"/>
                </a:lnTo>
                <a:lnTo>
                  <a:pt x="188119" y="323850"/>
                </a:lnTo>
                <a:lnTo>
                  <a:pt x="278606" y="171450"/>
                </a:lnTo>
                <a:lnTo>
                  <a:pt x="330994" y="97631"/>
                </a:lnTo>
                <a:lnTo>
                  <a:pt x="400050" y="28575"/>
                </a:lnTo>
                <a:lnTo>
                  <a:pt x="461962" y="2381"/>
                </a:lnTo>
                <a:lnTo>
                  <a:pt x="490537" y="0"/>
                </a:lnTo>
                <a:lnTo>
                  <a:pt x="550069" y="23812"/>
                </a:lnTo>
                <a:lnTo>
                  <a:pt x="614362" y="78581"/>
                </a:lnTo>
                <a:lnTo>
                  <a:pt x="690562" y="183356"/>
                </a:lnTo>
                <a:lnTo>
                  <a:pt x="797719" y="388144"/>
                </a:lnTo>
                <a:lnTo>
                  <a:pt x="878681" y="585787"/>
                </a:lnTo>
                <a:lnTo>
                  <a:pt x="971550" y="812006"/>
                </a:lnTo>
                <a:lnTo>
                  <a:pt x="973931" y="845344"/>
                </a:lnTo>
                <a:cubicBezTo>
                  <a:pt x="974725" y="959644"/>
                  <a:pt x="975518" y="2969419"/>
                  <a:pt x="976312" y="3083719"/>
                </a:cubicBezTo>
                <a:lnTo>
                  <a:pt x="4762" y="3076575"/>
                </a:lnTo>
                <a:cubicBezTo>
                  <a:pt x="3968" y="2942431"/>
                  <a:pt x="3175" y="922338"/>
                  <a:pt x="0" y="800100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1302"/>
              </p:ext>
            </p:extLst>
          </p:nvPr>
        </p:nvGraphicFramePr>
        <p:xfrm>
          <a:off x="7148368" y="4908694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7" name="Ecuación" r:id="rId4" imgW="126780" imgH="215526" progId="Equation.3">
                  <p:embed/>
                </p:oleObj>
              </mc:Choice>
              <mc:Fallback>
                <p:oleObj name="Ecuación" r:id="rId4" imgW="126780" imgH="21552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368" y="4908694"/>
                        <a:ext cx="25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2949495" y="4011601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3922162" y="4016083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graphicFrame>
        <p:nvGraphicFramePr>
          <p:cNvPr id="1219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276580"/>
              </p:ext>
            </p:extLst>
          </p:nvPr>
        </p:nvGraphicFramePr>
        <p:xfrm>
          <a:off x="3690660" y="5247435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8" name="Ecuación" r:id="rId6" imgW="266353" imgH="177569" progId="Equation.3">
                  <p:embed/>
                </p:oleObj>
              </mc:Choice>
              <mc:Fallback>
                <p:oleObj name="Ecuación" r:id="rId6" imgW="266353" imgH="177569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660" y="5247435"/>
                        <a:ext cx="533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236241"/>
              </p:ext>
            </p:extLst>
          </p:nvPr>
        </p:nvGraphicFramePr>
        <p:xfrm>
          <a:off x="4945994" y="5247435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9" name="Ecuación" r:id="rId8" imgW="329914" imgH="177646" progId="Equation.3">
                  <p:embed/>
                </p:oleObj>
              </mc:Choice>
              <mc:Fallback>
                <p:oleObj name="Ecuación" r:id="rId8" imgW="329914" imgH="17764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994" y="5247435"/>
                        <a:ext cx="660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48 Rectángulo"/>
          <p:cNvSpPr/>
          <p:nvPr/>
        </p:nvSpPr>
        <p:spPr>
          <a:xfrm>
            <a:off x="5069721" y="2299157"/>
            <a:ext cx="35044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i="1" dirty="0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8296827" y="239357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195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51357"/>
              </p:ext>
            </p:extLst>
          </p:nvPr>
        </p:nvGraphicFramePr>
        <p:xfrm>
          <a:off x="4308475" y="5246688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0" name="Ecuación" r:id="rId10" imgW="266353" imgH="177569" progId="Equation.3">
                  <p:embed/>
                </p:oleObj>
              </mc:Choice>
              <mc:Fallback>
                <p:oleObj name="Ecuación" r:id="rId10" imgW="266353" imgH="17756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5246688"/>
                        <a:ext cx="533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327654"/>
              </p:ext>
            </p:extLst>
          </p:nvPr>
        </p:nvGraphicFramePr>
        <p:xfrm>
          <a:off x="4448175" y="52466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67" name="Ecuación" r:id="rId4" imgW="126725" imgH="177415" progId="Equation.3">
                  <p:embed/>
                </p:oleObj>
              </mc:Choice>
              <mc:Fallback>
                <p:oleObj name="Ecuación" r:id="rId4" imgW="126725" imgH="17741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52466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47 Forma libre"/>
          <p:cNvSpPr/>
          <p:nvPr/>
        </p:nvSpPr>
        <p:spPr bwMode="auto">
          <a:xfrm>
            <a:off x="4064794" y="2064544"/>
            <a:ext cx="976312" cy="3083719"/>
          </a:xfrm>
          <a:custGeom>
            <a:avLst/>
            <a:gdLst>
              <a:gd name="connsiteX0" fmla="*/ 0 w 976312"/>
              <a:gd name="connsiteY0" fmla="*/ 800100 h 1190625"/>
              <a:gd name="connsiteX1" fmla="*/ 45244 w 976312"/>
              <a:gd name="connsiteY1" fmla="*/ 678656 h 1190625"/>
              <a:gd name="connsiteX2" fmla="*/ 95250 w 976312"/>
              <a:gd name="connsiteY2" fmla="*/ 552450 h 1190625"/>
              <a:gd name="connsiteX3" fmla="*/ 145256 w 976312"/>
              <a:gd name="connsiteY3" fmla="*/ 431006 h 1190625"/>
              <a:gd name="connsiteX4" fmla="*/ 188119 w 976312"/>
              <a:gd name="connsiteY4" fmla="*/ 323850 h 1190625"/>
              <a:gd name="connsiteX5" fmla="*/ 278606 w 976312"/>
              <a:gd name="connsiteY5" fmla="*/ 171450 h 1190625"/>
              <a:gd name="connsiteX6" fmla="*/ 330994 w 976312"/>
              <a:gd name="connsiteY6" fmla="*/ 97631 h 1190625"/>
              <a:gd name="connsiteX7" fmla="*/ 400050 w 976312"/>
              <a:gd name="connsiteY7" fmla="*/ 28575 h 1190625"/>
              <a:gd name="connsiteX8" fmla="*/ 461962 w 976312"/>
              <a:gd name="connsiteY8" fmla="*/ 2381 h 1190625"/>
              <a:gd name="connsiteX9" fmla="*/ 490537 w 976312"/>
              <a:gd name="connsiteY9" fmla="*/ 0 h 1190625"/>
              <a:gd name="connsiteX10" fmla="*/ 550069 w 976312"/>
              <a:gd name="connsiteY10" fmla="*/ 23812 h 1190625"/>
              <a:gd name="connsiteX11" fmla="*/ 614362 w 976312"/>
              <a:gd name="connsiteY11" fmla="*/ 78581 h 1190625"/>
              <a:gd name="connsiteX12" fmla="*/ 690562 w 976312"/>
              <a:gd name="connsiteY12" fmla="*/ 183356 h 1190625"/>
              <a:gd name="connsiteX13" fmla="*/ 797719 w 976312"/>
              <a:gd name="connsiteY13" fmla="*/ 388144 h 1190625"/>
              <a:gd name="connsiteX14" fmla="*/ 878681 w 976312"/>
              <a:gd name="connsiteY14" fmla="*/ 585787 h 1190625"/>
              <a:gd name="connsiteX15" fmla="*/ 971550 w 976312"/>
              <a:gd name="connsiteY15" fmla="*/ 812006 h 1190625"/>
              <a:gd name="connsiteX16" fmla="*/ 973931 w 976312"/>
              <a:gd name="connsiteY16" fmla="*/ 845344 h 1190625"/>
              <a:gd name="connsiteX17" fmla="*/ 976312 w 976312"/>
              <a:gd name="connsiteY17" fmla="*/ 1188244 h 1190625"/>
              <a:gd name="connsiteX18" fmla="*/ 4762 w 976312"/>
              <a:gd name="connsiteY18" fmla="*/ 1190625 h 1190625"/>
              <a:gd name="connsiteX19" fmla="*/ 0 w 976312"/>
              <a:gd name="connsiteY19" fmla="*/ 800100 h 1190625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1190625 h 3083719"/>
              <a:gd name="connsiteX19" fmla="*/ 0 w 976312"/>
              <a:gd name="connsiteY19" fmla="*/ 800100 h 3083719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3076575 h 3083719"/>
              <a:gd name="connsiteX19" fmla="*/ 0 w 976312"/>
              <a:gd name="connsiteY19" fmla="*/ 800100 h 30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6312" h="3083719">
                <a:moveTo>
                  <a:pt x="0" y="800100"/>
                </a:moveTo>
                <a:lnTo>
                  <a:pt x="45244" y="678656"/>
                </a:lnTo>
                <a:lnTo>
                  <a:pt x="95250" y="552450"/>
                </a:lnTo>
                <a:lnTo>
                  <a:pt x="145256" y="431006"/>
                </a:lnTo>
                <a:lnTo>
                  <a:pt x="188119" y="323850"/>
                </a:lnTo>
                <a:lnTo>
                  <a:pt x="278606" y="171450"/>
                </a:lnTo>
                <a:lnTo>
                  <a:pt x="330994" y="97631"/>
                </a:lnTo>
                <a:lnTo>
                  <a:pt x="400050" y="28575"/>
                </a:lnTo>
                <a:lnTo>
                  <a:pt x="461962" y="2381"/>
                </a:lnTo>
                <a:lnTo>
                  <a:pt x="490537" y="0"/>
                </a:lnTo>
                <a:lnTo>
                  <a:pt x="550069" y="23812"/>
                </a:lnTo>
                <a:lnTo>
                  <a:pt x="614362" y="78581"/>
                </a:lnTo>
                <a:lnTo>
                  <a:pt x="690562" y="183356"/>
                </a:lnTo>
                <a:lnTo>
                  <a:pt x="797719" y="388144"/>
                </a:lnTo>
                <a:lnTo>
                  <a:pt x="878681" y="585787"/>
                </a:lnTo>
                <a:lnTo>
                  <a:pt x="971550" y="812006"/>
                </a:lnTo>
                <a:lnTo>
                  <a:pt x="973931" y="845344"/>
                </a:lnTo>
                <a:cubicBezTo>
                  <a:pt x="974725" y="959644"/>
                  <a:pt x="975518" y="2969419"/>
                  <a:pt x="976312" y="3083719"/>
                </a:cubicBezTo>
                <a:lnTo>
                  <a:pt x="4762" y="3076575"/>
                </a:lnTo>
                <a:cubicBezTo>
                  <a:pt x="3968" y="2942431"/>
                  <a:pt x="3175" y="922338"/>
                  <a:pt x="0" y="800100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para los promedio del puntaje del SAT:</a:t>
            </a: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Buscando los valores en la tabla… podemos calcular que la Pr(980 ≤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≤ 1000) = 0,5035</a:t>
            </a:r>
            <a:endParaRPr lang="es-CL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84879"/>
              </p:ext>
            </p:extLst>
          </p:nvPr>
        </p:nvGraphicFramePr>
        <p:xfrm>
          <a:off x="7148513" y="499745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68" name="Ecuación" r:id="rId6" imgW="126725" imgH="126725" progId="Equation.3">
                  <p:embed/>
                </p:oleObj>
              </mc:Choice>
              <mc:Fallback>
                <p:oleObj name="Ecuación" r:id="rId6" imgW="126725" imgH="12672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499745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2949495" y="4011601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3922162" y="4016083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graphicFrame>
        <p:nvGraphicFramePr>
          <p:cNvPr id="1219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67220"/>
              </p:ext>
            </p:extLst>
          </p:nvPr>
        </p:nvGraphicFramePr>
        <p:xfrm>
          <a:off x="3377174" y="5248182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69" name="Ecuación" r:id="rId8" imgW="418918" imgH="203112" progId="Equation.3">
                  <p:embed/>
                </p:oleObj>
              </mc:Choice>
              <mc:Fallback>
                <p:oleObj name="Ecuación" r:id="rId8" imgW="418918" imgH="203112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174" y="5248182"/>
                        <a:ext cx="838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487115"/>
              </p:ext>
            </p:extLst>
          </p:nvPr>
        </p:nvGraphicFramePr>
        <p:xfrm>
          <a:off x="4958603" y="5248182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70" name="Ecuación" r:id="rId10" imgW="304536" imgH="203024" progId="Equation.3">
                  <p:embed/>
                </p:oleObj>
              </mc:Choice>
              <mc:Fallback>
                <p:oleObj name="Ecuación" r:id="rId10" imgW="304536" imgH="2030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603" y="5248182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48 Rectángulo"/>
          <p:cNvSpPr/>
          <p:nvPr/>
        </p:nvSpPr>
        <p:spPr>
          <a:xfrm>
            <a:off x="5136957" y="2299157"/>
            <a:ext cx="3401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Distribución muestral estandarizada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i="1" dirty="0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7395878" y="2729747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>
            <a:off x="3204878" y="6257358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704850" y="110172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u="sng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es la distribución de probabilidad todos los posibles valores de la proporción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  <a:endParaRPr lang="es-CL" sz="1000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El valor esperado de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donde: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= es la proporción poblacional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4208939" y="1936374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4953007" y="1214719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3957929" y="281491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20615" name="Object 7"/>
          <p:cNvGraphicFramePr>
            <a:graphicFrameLocks noChangeAspect="1"/>
          </p:cNvGraphicFramePr>
          <p:nvPr/>
        </p:nvGraphicFramePr>
        <p:xfrm>
          <a:off x="3751263" y="3228975"/>
          <a:ext cx="1165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24" name="Ecuación" r:id="rId4" imgW="583947" imgH="241195" progId="Equation.3">
                  <p:embed/>
                </p:oleObj>
              </mc:Choice>
              <mc:Fallback>
                <p:oleObj name="Ecuación" r:id="rId4" imgW="583947" imgH="24119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3228975"/>
                        <a:ext cx="1165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23565" name="Rectangle 13"/>
          <p:cNvSpPr>
            <a:spLocks noGrp="1" noChangeArrowheads="1"/>
          </p:cNvSpPr>
          <p:nvPr>
            <p:ph idx="1"/>
          </p:nvPr>
        </p:nvSpPr>
        <p:spPr>
          <a:xfrm>
            <a:off x="690563" y="110172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Desviación Estándar de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</a:p>
          <a:p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Población Finita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       es llamado el </a:t>
            </a:r>
            <a:r>
              <a:rPr lang="es-CL" u="sng" dirty="0">
                <a:solidFill>
                  <a:schemeClr val="bg1"/>
                </a:solidFill>
                <a:effectLst/>
              </a:rPr>
              <a:t>error estándar de la proporción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</p:txBody>
      </p:sp>
      <p:cxnSp>
        <p:nvCxnSpPr>
          <p:cNvPr id="11" name="10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21639" name="Object 7"/>
          <p:cNvGraphicFramePr>
            <a:graphicFrameLocks noChangeAspect="1"/>
          </p:cNvGraphicFramePr>
          <p:nvPr/>
        </p:nvGraphicFramePr>
        <p:xfrm>
          <a:off x="5257800" y="2422525"/>
          <a:ext cx="210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66" name="Ecuación" r:id="rId4" imgW="1054100" imgH="444500" progId="Equation.3">
                  <p:embed/>
                </p:oleObj>
              </mc:Choice>
              <mc:Fallback>
                <p:oleObj name="Ecuación" r:id="rId4" imgW="1054100" imgH="4445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422525"/>
                        <a:ext cx="2108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1640" name="Object 8"/>
          <p:cNvGraphicFramePr>
            <a:graphicFrameLocks noChangeAspect="1"/>
          </p:cNvGraphicFramePr>
          <p:nvPr/>
        </p:nvGraphicFramePr>
        <p:xfrm>
          <a:off x="1189038" y="2409825"/>
          <a:ext cx="322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67" name="Ecuación" r:id="rId6" imgW="1612900" imgH="444500" progId="Equation.3">
                  <p:embed/>
                </p:oleObj>
              </mc:Choice>
              <mc:Fallback>
                <p:oleObj name="Ecuación" r:id="rId6" imgW="1612900" imgH="444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409825"/>
                        <a:ext cx="3225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1641" name="Object 9"/>
          <p:cNvGraphicFramePr>
            <a:graphicFrameLocks noChangeAspect="1"/>
          </p:cNvGraphicFramePr>
          <p:nvPr/>
        </p:nvGraphicFramePr>
        <p:xfrm>
          <a:off x="1510552" y="3878635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68" name="Ecuación" r:id="rId8" imgW="203024" imgH="253780" progId="Equation.3">
                  <p:embed/>
                </p:oleObj>
              </mc:Choice>
              <mc:Fallback>
                <p:oleObj name="Ecuación" r:id="rId8" imgW="203024" imgH="2537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552" y="3878635"/>
                        <a:ext cx="406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14 Conector recto"/>
          <p:cNvCxnSpPr/>
          <p:nvPr/>
        </p:nvCxnSpPr>
        <p:spPr bwMode="auto">
          <a:xfrm>
            <a:off x="4379267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8 Rectángulo"/>
          <p:cNvSpPr/>
          <p:nvPr/>
        </p:nvSpPr>
        <p:spPr>
          <a:xfrm>
            <a:off x="4867821" y="1720934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>
                <a:solidFill>
                  <a:schemeClr val="bg1"/>
                </a:solidFill>
                <a:effectLst/>
              </a:rPr>
              <a:t>Población Infinita</a:t>
            </a:r>
            <a:endParaRPr lang="es-CL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69863"/>
            <a:ext cx="7772400" cy="5667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Aleatorio Simple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6488"/>
            <a:ext cx="7772400" cy="51577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Población Finita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Un </a:t>
            </a:r>
            <a:r>
              <a:rPr lang="es-CL" u="sng" dirty="0">
                <a:solidFill>
                  <a:schemeClr val="bg1"/>
                </a:solidFill>
                <a:effectLst/>
              </a:rPr>
              <a:t>muestreo aleatorio simple de una población finita </a:t>
            </a:r>
            <a:r>
              <a:rPr lang="es-CL" dirty="0">
                <a:solidFill>
                  <a:schemeClr val="bg1"/>
                </a:solidFill>
                <a:effectLst/>
              </a:rPr>
              <a:t>de tamaño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es una muestra seleccionada tal que cada posible muestra de tamaño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tenga la misma probabilidad de ser escogida.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Cuando se selecciona una muestra en la que se acepten elementos ya usados, es decir, algún elemento sean incluidos dos o más veces, se llama </a:t>
            </a:r>
            <a:r>
              <a:rPr lang="es-CL" u="sng" dirty="0">
                <a:solidFill>
                  <a:schemeClr val="bg1"/>
                </a:solidFill>
                <a:effectLst/>
              </a:rPr>
              <a:t>muestreo con reemplazo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El muestreo sin reemplazo</a:t>
            </a:r>
            <a:r>
              <a:rPr lang="es-CL" dirty="0">
                <a:solidFill>
                  <a:schemeClr val="bg1"/>
                </a:solidFill>
                <a:effectLst/>
              </a:rPr>
              <a:t> es el procedimiento usado más frecuentemente.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r>
              <a:rPr lang="es-CL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None/>
            </a:pPr>
            <a:r>
              <a:rPr lang="es-CL">
                <a:solidFill>
                  <a:schemeClr val="bg1"/>
                </a:solidFill>
                <a:effectLst/>
              </a:rPr>
              <a:t>	La distribución de probabilidad normal es una aceptable aproximación para la binomial debido al tamaño de la muestra…</a:t>
            </a:r>
          </a:p>
          <a:p>
            <a:pPr>
              <a:buNone/>
            </a:pPr>
            <a:endParaRPr lang="es-CL">
              <a:solidFill>
                <a:schemeClr val="bg1"/>
              </a:solidFill>
              <a:effectLst/>
            </a:endParaRPr>
          </a:p>
          <a:p>
            <a:pPr>
              <a:buNone/>
            </a:pPr>
            <a:r>
              <a:rPr lang="es-CL">
                <a:solidFill>
                  <a:schemeClr val="bg1"/>
                </a:solidFill>
                <a:effectLst/>
              </a:rPr>
              <a:t>The normal probability distribution is an acceptable approximation since </a:t>
            </a:r>
            <a:r>
              <a:rPr lang="es-CL" i="1">
                <a:solidFill>
                  <a:schemeClr val="bg1"/>
                </a:solidFill>
                <a:effectLst/>
              </a:rPr>
              <a:t>np</a:t>
            </a:r>
            <a:r>
              <a:rPr lang="es-CL">
                <a:solidFill>
                  <a:schemeClr val="bg1"/>
                </a:solidFill>
                <a:effectLst/>
              </a:rPr>
              <a:t> = 30(.72) = 21.6 </a:t>
            </a:r>
            <a:r>
              <a:rPr lang="es-CL" u="sng">
                <a:solidFill>
                  <a:schemeClr val="bg1"/>
                </a:solidFill>
                <a:effectLst/>
              </a:rPr>
              <a:t>&gt;</a:t>
            </a:r>
            <a:r>
              <a:rPr lang="es-CL">
                <a:solidFill>
                  <a:schemeClr val="bg1"/>
                </a:solidFill>
                <a:effectLst/>
              </a:rPr>
              <a:t> 5 and</a:t>
            </a:r>
          </a:p>
          <a:p>
            <a:pPr>
              <a:buNone/>
            </a:pPr>
            <a:r>
              <a:rPr lang="es-CL">
                <a:solidFill>
                  <a:schemeClr val="bg1"/>
                </a:solidFill>
                <a:effectLst/>
              </a:rPr>
              <a:t>	</a:t>
            </a:r>
            <a:r>
              <a:rPr lang="es-CL" i="1">
                <a:solidFill>
                  <a:schemeClr val="bg1"/>
                </a:solidFill>
                <a:effectLst/>
              </a:rPr>
              <a:t>n</a:t>
            </a:r>
            <a:r>
              <a:rPr lang="es-CL">
                <a:solidFill>
                  <a:schemeClr val="bg1"/>
                </a:solidFill>
                <a:effectLst/>
              </a:rPr>
              <a:t>(1 -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r>
              <a:rPr lang="es-CL">
                <a:solidFill>
                  <a:schemeClr val="bg1"/>
                </a:solidFill>
                <a:effectLst/>
              </a:rPr>
              <a:t>) = 30(.28) = 8.4 </a:t>
            </a:r>
            <a:r>
              <a:rPr lang="es-CL" u="sng">
                <a:solidFill>
                  <a:schemeClr val="bg1"/>
                </a:solidFill>
                <a:effectLst/>
              </a:rPr>
              <a:t>&gt;</a:t>
            </a:r>
            <a:r>
              <a:rPr lang="es-CL">
                <a:solidFill>
                  <a:schemeClr val="bg1"/>
                </a:solidFill>
                <a:effectLst/>
              </a:rPr>
              <a:t> 5.</a:t>
            </a: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4858082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4789819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522994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415169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305382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513470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308557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1937082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394532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7123113" y="4600763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83" name="Ecuación" r:id="rId4" imgW="152334" imgH="241195" progId="Equation.3">
                  <p:embed/>
                </p:oleObj>
              </mc:Choice>
              <mc:Fallback>
                <p:oleObj name="Ecuación" r:id="rId4" imgW="152334" imgH="24119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4600763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318461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1775346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/>
          </a:p>
        </p:txBody>
      </p:sp>
      <p:graphicFrame>
        <p:nvGraphicFramePr>
          <p:cNvPr id="1328134" name="Object 6"/>
          <p:cNvGraphicFramePr>
            <a:graphicFrameLocks noChangeAspect="1"/>
          </p:cNvGraphicFramePr>
          <p:nvPr/>
        </p:nvGraphicFramePr>
        <p:xfrm>
          <a:off x="3395569" y="4941142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84" name="Ecuación" r:id="rId6" imgW="748975" imgH="241195" progId="Equation.3">
                  <p:embed/>
                </p:oleObj>
              </mc:Choice>
              <mc:Fallback>
                <p:oleObj name="Ecuación" r:id="rId6" imgW="748975" imgH="24119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569" y="4941142"/>
                        <a:ext cx="1498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9158" name="Object 6"/>
          <p:cNvGraphicFramePr>
            <a:graphicFrameLocks noChangeAspect="1"/>
          </p:cNvGraphicFramePr>
          <p:nvPr/>
        </p:nvGraphicFramePr>
        <p:xfrm>
          <a:off x="5226143" y="2046008"/>
          <a:ext cx="3759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85" name="Ecuación" r:id="rId8" imgW="1879600" imgH="444500" progId="Equation.3">
                  <p:embed/>
                </p:oleObj>
              </mc:Choice>
              <mc:Fallback>
                <p:oleObj name="Ecuación" r:id="rId8" imgW="1879600" imgH="444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143" y="2046008"/>
                        <a:ext cx="3759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37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39 Rectángulo"/>
          <p:cNvSpPr/>
          <p:nvPr/>
        </p:nvSpPr>
        <p:spPr bwMode="auto">
          <a:xfrm>
            <a:off x="201706" y="1788459"/>
            <a:ext cx="2891117" cy="2339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En general diremos que una distribución binomial puede aproximarse con una distribución normal si se cumple con el tamaño</a:t>
            </a:r>
            <a:r>
              <a:rPr kumimoji="0" lang="es-CL" sz="18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 muestral </a:t>
            </a:r>
            <a:r>
              <a:rPr kumimoji="0" lang="es-CL" sz="1800" b="0" i="1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n</a:t>
            </a:r>
            <a:r>
              <a:rPr kumimoji="0" lang="es-CL" sz="18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 lo siguiente:</a:t>
            </a:r>
            <a:endParaRPr lang="es-CL" sz="1800">
              <a:solidFill>
                <a:schemeClr val="bg1"/>
              </a:solidFill>
              <a:effectLst/>
            </a:endParaRPr>
          </a:p>
          <a:p>
            <a:pPr algn="l"/>
            <a:r>
              <a:rPr kumimoji="0" lang="es-CL" sz="18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              •  np</a:t>
            </a:r>
            <a:r>
              <a:rPr lang="es-CL" sz="1800">
                <a:solidFill>
                  <a:schemeClr val="bg1"/>
                </a:solidFill>
                <a:effectLst/>
              </a:rPr>
              <a:t> ≥ </a:t>
            </a:r>
            <a:r>
              <a:rPr kumimoji="0" lang="es-CL" sz="18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5</a:t>
            </a:r>
          </a:p>
          <a:p>
            <a:pPr algn="l"/>
            <a:r>
              <a:rPr lang="es-CL" sz="1800" i="1">
                <a:solidFill>
                  <a:schemeClr val="bg1"/>
                </a:solidFill>
                <a:effectLst/>
              </a:rPr>
              <a:t>              •  </a:t>
            </a:r>
            <a:r>
              <a:rPr lang="es-CL" sz="1800" i="1" baseline="0">
                <a:solidFill>
                  <a:schemeClr val="bg1"/>
                </a:solidFill>
                <a:effectLst/>
              </a:rPr>
              <a:t>n</a:t>
            </a:r>
            <a:r>
              <a:rPr lang="es-CL" sz="1800" baseline="0">
                <a:solidFill>
                  <a:schemeClr val="bg1"/>
                </a:solidFill>
                <a:effectLst/>
              </a:rPr>
              <a:t>(1</a:t>
            </a:r>
            <a:r>
              <a:rPr lang="es-CL" sz="1800">
                <a:solidFill>
                  <a:schemeClr val="bg1"/>
                </a:solidFill>
                <a:effectLst/>
              </a:rPr>
              <a:t> – </a:t>
            </a:r>
            <a:r>
              <a:rPr lang="es-CL" sz="1800" i="1">
                <a:solidFill>
                  <a:schemeClr val="bg1"/>
                </a:solidFill>
                <a:effectLst/>
              </a:rPr>
              <a:t>p</a:t>
            </a:r>
            <a:r>
              <a:rPr lang="es-CL" sz="1800">
                <a:solidFill>
                  <a:schemeClr val="bg1"/>
                </a:solidFill>
                <a:effectLst/>
              </a:rPr>
              <a:t>) ≥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¿Cuál es la probabilidad de que una muestra aleatoria simple de 30 personas provea un estimador de la proporción poblacional de los postulantes a vivienda en el campus sea mayor o menor a 0,05 del verdadero valor poblacional?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Es decir, ¿cuál es la probabilidad de que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se encuentre entre 0, 67 and 0,77?</a:t>
            </a:r>
          </a:p>
        </p:txBody>
      </p:sp>
      <p:cxnSp>
        <p:nvCxnSpPr>
          <p:cNvPr id="6" name="5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6979021" y="3550014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06" name="Object 6"/>
          <p:cNvGraphicFramePr>
            <a:graphicFrameLocks noChangeAspect="1"/>
          </p:cNvGraphicFramePr>
          <p:nvPr/>
        </p:nvGraphicFramePr>
        <p:xfrm>
          <a:off x="3398838" y="5248275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41" name="Ecuación" r:id="rId4" imgW="317225" imgH="203024" progId="Equation.3">
                  <p:embed/>
                </p:oleObj>
              </mc:Choice>
              <mc:Fallback>
                <p:oleObj name="Ecuación" r:id="rId4" imgW="317225" imgH="20302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248275"/>
                        <a:ext cx="635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07" name="Object 7"/>
          <p:cNvGraphicFramePr>
            <a:graphicFrameLocks noChangeAspect="1"/>
          </p:cNvGraphicFramePr>
          <p:nvPr/>
        </p:nvGraphicFramePr>
        <p:xfrm>
          <a:off x="5148263" y="5248275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42" name="Ecuación" r:id="rId6" imgW="317225" imgH="203024" progId="Equation.3">
                  <p:embed/>
                </p:oleObj>
              </mc:Choice>
              <mc:Fallback>
                <p:oleObj name="Ecuación" r:id="rId6" imgW="317225" imgH="2030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248275"/>
                        <a:ext cx="635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08" name="Object 8"/>
          <p:cNvGraphicFramePr>
            <a:graphicFrameLocks noChangeAspect="1"/>
          </p:cNvGraphicFramePr>
          <p:nvPr/>
        </p:nvGraphicFramePr>
        <p:xfrm>
          <a:off x="4270375" y="5248275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43" name="Ecuación" r:id="rId8" imgW="304536" imgH="203024" progId="Equation.3">
                  <p:embed/>
                </p:oleObj>
              </mc:Choice>
              <mc:Fallback>
                <p:oleObj name="Ecuación" r:id="rId8" imgW="304536" imgH="203024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5248275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25 Forma libre"/>
          <p:cNvSpPr/>
          <p:nvPr/>
        </p:nvSpPr>
        <p:spPr bwMode="auto">
          <a:xfrm>
            <a:off x="3781425" y="2066925"/>
            <a:ext cx="1571625" cy="3071813"/>
          </a:xfrm>
          <a:custGeom>
            <a:avLst/>
            <a:gdLst>
              <a:gd name="connsiteX0" fmla="*/ 0 w 1571625"/>
              <a:gd name="connsiteY0" fmla="*/ 1614488 h 2219325"/>
              <a:gd name="connsiteX1" fmla="*/ 38100 w 1571625"/>
              <a:gd name="connsiteY1" fmla="*/ 1524000 h 2219325"/>
              <a:gd name="connsiteX2" fmla="*/ 71438 w 1571625"/>
              <a:gd name="connsiteY2" fmla="*/ 1409700 h 2219325"/>
              <a:gd name="connsiteX3" fmla="*/ 138113 w 1571625"/>
              <a:gd name="connsiteY3" fmla="*/ 1238250 h 2219325"/>
              <a:gd name="connsiteX4" fmla="*/ 238125 w 1571625"/>
              <a:gd name="connsiteY4" fmla="*/ 933450 h 2219325"/>
              <a:gd name="connsiteX5" fmla="*/ 352425 w 1571625"/>
              <a:gd name="connsiteY5" fmla="*/ 628650 h 2219325"/>
              <a:gd name="connsiteX6" fmla="*/ 476250 w 1571625"/>
              <a:gd name="connsiteY6" fmla="*/ 328613 h 2219325"/>
              <a:gd name="connsiteX7" fmla="*/ 585788 w 1571625"/>
              <a:gd name="connsiteY7" fmla="*/ 133350 h 2219325"/>
              <a:gd name="connsiteX8" fmla="*/ 657225 w 1571625"/>
              <a:gd name="connsiteY8" fmla="*/ 52388 h 2219325"/>
              <a:gd name="connsiteX9" fmla="*/ 733425 w 1571625"/>
              <a:gd name="connsiteY9" fmla="*/ 4763 h 2219325"/>
              <a:gd name="connsiteX10" fmla="*/ 771525 w 1571625"/>
              <a:gd name="connsiteY10" fmla="*/ 0 h 2219325"/>
              <a:gd name="connsiteX11" fmla="*/ 823913 w 1571625"/>
              <a:gd name="connsiteY11" fmla="*/ 14288 h 2219325"/>
              <a:gd name="connsiteX12" fmla="*/ 876300 w 1571625"/>
              <a:gd name="connsiteY12" fmla="*/ 52388 h 2219325"/>
              <a:gd name="connsiteX13" fmla="*/ 933450 w 1571625"/>
              <a:gd name="connsiteY13" fmla="*/ 123825 h 2219325"/>
              <a:gd name="connsiteX14" fmla="*/ 981075 w 1571625"/>
              <a:gd name="connsiteY14" fmla="*/ 190500 h 2219325"/>
              <a:gd name="connsiteX15" fmla="*/ 1047750 w 1571625"/>
              <a:gd name="connsiteY15" fmla="*/ 304800 h 2219325"/>
              <a:gd name="connsiteX16" fmla="*/ 1104900 w 1571625"/>
              <a:gd name="connsiteY16" fmla="*/ 442913 h 2219325"/>
              <a:gd name="connsiteX17" fmla="*/ 1181100 w 1571625"/>
              <a:gd name="connsiteY17" fmla="*/ 619125 h 2219325"/>
              <a:gd name="connsiteX18" fmla="*/ 1243013 w 1571625"/>
              <a:gd name="connsiteY18" fmla="*/ 771525 h 2219325"/>
              <a:gd name="connsiteX19" fmla="*/ 1300163 w 1571625"/>
              <a:gd name="connsiteY19" fmla="*/ 952500 h 2219325"/>
              <a:gd name="connsiteX20" fmla="*/ 1381125 w 1571625"/>
              <a:gd name="connsiteY20" fmla="*/ 1162050 h 2219325"/>
              <a:gd name="connsiteX21" fmla="*/ 1433513 w 1571625"/>
              <a:gd name="connsiteY21" fmla="*/ 1314450 h 2219325"/>
              <a:gd name="connsiteX22" fmla="*/ 1495425 w 1571625"/>
              <a:gd name="connsiteY22" fmla="*/ 1485900 h 2219325"/>
              <a:gd name="connsiteX23" fmla="*/ 1543050 w 1571625"/>
              <a:gd name="connsiteY23" fmla="*/ 1619250 h 2219325"/>
              <a:gd name="connsiteX24" fmla="*/ 1571625 w 1571625"/>
              <a:gd name="connsiteY24" fmla="*/ 1685925 h 2219325"/>
              <a:gd name="connsiteX25" fmla="*/ 1566863 w 1571625"/>
              <a:gd name="connsiteY25" fmla="*/ 2219325 h 2219325"/>
              <a:gd name="connsiteX26" fmla="*/ 4763 w 1571625"/>
              <a:gd name="connsiteY26" fmla="*/ 2219325 h 2219325"/>
              <a:gd name="connsiteX27" fmla="*/ 0 w 1571625"/>
              <a:gd name="connsiteY27" fmla="*/ 1614488 h 2219325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2219325 h 3071813"/>
              <a:gd name="connsiteX27" fmla="*/ 0 w 1571625"/>
              <a:gd name="connsiteY27" fmla="*/ 1614488 h 3071813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3071813 h 3071813"/>
              <a:gd name="connsiteX27" fmla="*/ 0 w 1571625"/>
              <a:gd name="connsiteY27" fmla="*/ 1614488 h 30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1625" h="3071813">
                <a:moveTo>
                  <a:pt x="0" y="1614488"/>
                </a:moveTo>
                <a:lnTo>
                  <a:pt x="38100" y="1524000"/>
                </a:lnTo>
                <a:lnTo>
                  <a:pt x="71438" y="1409700"/>
                </a:lnTo>
                <a:lnTo>
                  <a:pt x="138113" y="1238250"/>
                </a:lnTo>
                <a:lnTo>
                  <a:pt x="238125" y="933450"/>
                </a:lnTo>
                <a:lnTo>
                  <a:pt x="352425" y="628650"/>
                </a:lnTo>
                <a:lnTo>
                  <a:pt x="476250" y="328613"/>
                </a:lnTo>
                <a:lnTo>
                  <a:pt x="585788" y="133350"/>
                </a:lnTo>
                <a:lnTo>
                  <a:pt x="657225" y="52388"/>
                </a:lnTo>
                <a:lnTo>
                  <a:pt x="733425" y="4763"/>
                </a:lnTo>
                <a:lnTo>
                  <a:pt x="771525" y="0"/>
                </a:lnTo>
                <a:lnTo>
                  <a:pt x="823913" y="14288"/>
                </a:lnTo>
                <a:lnTo>
                  <a:pt x="876300" y="52388"/>
                </a:lnTo>
                <a:lnTo>
                  <a:pt x="933450" y="123825"/>
                </a:lnTo>
                <a:lnTo>
                  <a:pt x="981075" y="190500"/>
                </a:lnTo>
                <a:lnTo>
                  <a:pt x="1047750" y="304800"/>
                </a:lnTo>
                <a:lnTo>
                  <a:pt x="1104900" y="442913"/>
                </a:lnTo>
                <a:lnTo>
                  <a:pt x="1181100" y="619125"/>
                </a:lnTo>
                <a:lnTo>
                  <a:pt x="1243013" y="771525"/>
                </a:lnTo>
                <a:lnTo>
                  <a:pt x="1300163" y="952500"/>
                </a:lnTo>
                <a:lnTo>
                  <a:pt x="1381125" y="1162050"/>
                </a:lnTo>
                <a:lnTo>
                  <a:pt x="1433513" y="1314450"/>
                </a:lnTo>
                <a:lnTo>
                  <a:pt x="1495425" y="1485900"/>
                </a:lnTo>
                <a:lnTo>
                  <a:pt x="1543050" y="1619250"/>
                </a:lnTo>
                <a:lnTo>
                  <a:pt x="1571625" y="1685925"/>
                </a:lnTo>
                <a:cubicBezTo>
                  <a:pt x="1570038" y="1863725"/>
                  <a:pt x="1568450" y="2894013"/>
                  <a:pt x="1566863" y="3071813"/>
                </a:cubicBezTo>
                <a:lnTo>
                  <a:pt x="4763" y="3071813"/>
                </a:lnTo>
                <a:cubicBezTo>
                  <a:pt x="3175" y="2868613"/>
                  <a:pt x="1588" y="1812925"/>
                  <a:pt x="0" y="1614488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endParaRPr lang="es-CL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</a:t>
            </a:r>
          </a:p>
          <a:p>
            <a:pPr>
              <a:buFont typeface="Monotype Sorts" pitchFamily="2" charset="2"/>
              <a:buNone/>
            </a:pPr>
            <a:endParaRPr lang="es-CL" sz="1200" dirty="0"/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Si utilizamos la regla de estandarización…</a:t>
            </a:r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7123113" y="4883150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44" name="Ecuación" r:id="rId10" imgW="152334" imgH="241195" progId="Equation.3">
                  <p:embed/>
                </p:oleObj>
              </mc:Choice>
              <mc:Fallback>
                <p:oleObj name="Ecuación" r:id="rId10" imgW="152334" imgH="24119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4883150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3045108" y="4400080"/>
            <a:ext cx="147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4664599" y="4444691"/>
            <a:ext cx="1368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5069721" y="2299157"/>
            <a:ext cx="35044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endParaRPr lang="es-CL" i="1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8296827" y="239357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Forma libre"/>
          <p:cNvSpPr/>
          <p:nvPr/>
        </p:nvSpPr>
        <p:spPr bwMode="auto">
          <a:xfrm>
            <a:off x="3781425" y="2066925"/>
            <a:ext cx="1571625" cy="3071813"/>
          </a:xfrm>
          <a:custGeom>
            <a:avLst/>
            <a:gdLst>
              <a:gd name="connsiteX0" fmla="*/ 0 w 1571625"/>
              <a:gd name="connsiteY0" fmla="*/ 1614488 h 2219325"/>
              <a:gd name="connsiteX1" fmla="*/ 38100 w 1571625"/>
              <a:gd name="connsiteY1" fmla="*/ 1524000 h 2219325"/>
              <a:gd name="connsiteX2" fmla="*/ 71438 w 1571625"/>
              <a:gd name="connsiteY2" fmla="*/ 1409700 h 2219325"/>
              <a:gd name="connsiteX3" fmla="*/ 138113 w 1571625"/>
              <a:gd name="connsiteY3" fmla="*/ 1238250 h 2219325"/>
              <a:gd name="connsiteX4" fmla="*/ 238125 w 1571625"/>
              <a:gd name="connsiteY4" fmla="*/ 933450 h 2219325"/>
              <a:gd name="connsiteX5" fmla="*/ 352425 w 1571625"/>
              <a:gd name="connsiteY5" fmla="*/ 628650 h 2219325"/>
              <a:gd name="connsiteX6" fmla="*/ 476250 w 1571625"/>
              <a:gd name="connsiteY6" fmla="*/ 328613 h 2219325"/>
              <a:gd name="connsiteX7" fmla="*/ 585788 w 1571625"/>
              <a:gd name="connsiteY7" fmla="*/ 133350 h 2219325"/>
              <a:gd name="connsiteX8" fmla="*/ 657225 w 1571625"/>
              <a:gd name="connsiteY8" fmla="*/ 52388 h 2219325"/>
              <a:gd name="connsiteX9" fmla="*/ 733425 w 1571625"/>
              <a:gd name="connsiteY9" fmla="*/ 4763 h 2219325"/>
              <a:gd name="connsiteX10" fmla="*/ 771525 w 1571625"/>
              <a:gd name="connsiteY10" fmla="*/ 0 h 2219325"/>
              <a:gd name="connsiteX11" fmla="*/ 823913 w 1571625"/>
              <a:gd name="connsiteY11" fmla="*/ 14288 h 2219325"/>
              <a:gd name="connsiteX12" fmla="*/ 876300 w 1571625"/>
              <a:gd name="connsiteY12" fmla="*/ 52388 h 2219325"/>
              <a:gd name="connsiteX13" fmla="*/ 933450 w 1571625"/>
              <a:gd name="connsiteY13" fmla="*/ 123825 h 2219325"/>
              <a:gd name="connsiteX14" fmla="*/ 981075 w 1571625"/>
              <a:gd name="connsiteY14" fmla="*/ 190500 h 2219325"/>
              <a:gd name="connsiteX15" fmla="*/ 1047750 w 1571625"/>
              <a:gd name="connsiteY15" fmla="*/ 304800 h 2219325"/>
              <a:gd name="connsiteX16" fmla="*/ 1104900 w 1571625"/>
              <a:gd name="connsiteY16" fmla="*/ 442913 h 2219325"/>
              <a:gd name="connsiteX17" fmla="*/ 1181100 w 1571625"/>
              <a:gd name="connsiteY17" fmla="*/ 619125 h 2219325"/>
              <a:gd name="connsiteX18" fmla="*/ 1243013 w 1571625"/>
              <a:gd name="connsiteY18" fmla="*/ 771525 h 2219325"/>
              <a:gd name="connsiteX19" fmla="*/ 1300163 w 1571625"/>
              <a:gd name="connsiteY19" fmla="*/ 952500 h 2219325"/>
              <a:gd name="connsiteX20" fmla="*/ 1381125 w 1571625"/>
              <a:gd name="connsiteY20" fmla="*/ 1162050 h 2219325"/>
              <a:gd name="connsiteX21" fmla="*/ 1433513 w 1571625"/>
              <a:gd name="connsiteY21" fmla="*/ 1314450 h 2219325"/>
              <a:gd name="connsiteX22" fmla="*/ 1495425 w 1571625"/>
              <a:gd name="connsiteY22" fmla="*/ 1485900 h 2219325"/>
              <a:gd name="connsiteX23" fmla="*/ 1543050 w 1571625"/>
              <a:gd name="connsiteY23" fmla="*/ 1619250 h 2219325"/>
              <a:gd name="connsiteX24" fmla="*/ 1571625 w 1571625"/>
              <a:gd name="connsiteY24" fmla="*/ 1685925 h 2219325"/>
              <a:gd name="connsiteX25" fmla="*/ 1566863 w 1571625"/>
              <a:gd name="connsiteY25" fmla="*/ 2219325 h 2219325"/>
              <a:gd name="connsiteX26" fmla="*/ 4763 w 1571625"/>
              <a:gd name="connsiteY26" fmla="*/ 2219325 h 2219325"/>
              <a:gd name="connsiteX27" fmla="*/ 0 w 1571625"/>
              <a:gd name="connsiteY27" fmla="*/ 1614488 h 2219325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2219325 h 3071813"/>
              <a:gd name="connsiteX27" fmla="*/ 0 w 1571625"/>
              <a:gd name="connsiteY27" fmla="*/ 1614488 h 3071813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3071813 h 3071813"/>
              <a:gd name="connsiteX27" fmla="*/ 0 w 1571625"/>
              <a:gd name="connsiteY27" fmla="*/ 1614488 h 30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1625" h="3071813">
                <a:moveTo>
                  <a:pt x="0" y="1614488"/>
                </a:moveTo>
                <a:lnTo>
                  <a:pt x="38100" y="1524000"/>
                </a:lnTo>
                <a:lnTo>
                  <a:pt x="71438" y="1409700"/>
                </a:lnTo>
                <a:lnTo>
                  <a:pt x="138113" y="1238250"/>
                </a:lnTo>
                <a:lnTo>
                  <a:pt x="238125" y="933450"/>
                </a:lnTo>
                <a:lnTo>
                  <a:pt x="352425" y="628650"/>
                </a:lnTo>
                <a:lnTo>
                  <a:pt x="476250" y="328613"/>
                </a:lnTo>
                <a:lnTo>
                  <a:pt x="585788" y="133350"/>
                </a:lnTo>
                <a:lnTo>
                  <a:pt x="657225" y="52388"/>
                </a:lnTo>
                <a:lnTo>
                  <a:pt x="733425" y="4763"/>
                </a:lnTo>
                <a:lnTo>
                  <a:pt x="771525" y="0"/>
                </a:lnTo>
                <a:lnTo>
                  <a:pt x="823913" y="14288"/>
                </a:lnTo>
                <a:lnTo>
                  <a:pt x="876300" y="52388"/>
                </a:lnTo>
                <a:lnTo>
                  <a:pt x="933450" y="123825"/>
                </a:lnTo>
                <a:lnTo>
                  <a:pt x="981075" y="190500"/>
                </a:lnTo>
                <a:lnTo>
                  <a:pt x="1047750" y="304800"/>
                </a:lnTo>
                <a:lnTo>
                  <a:pt x="1104900" y="442913"/>
                </a:lnTo>
                <a:lnTo>
                  <a:pt x="1181100" y="619125"/>
                </a:lnTo>
                <a:lnTo>
                  <a:pt x="1243013" y="771525"/>
                </a:lnTo>
                <a:lnTo>
                  <a:pt x="1300163" y="952500"/>
                </a:lnTo>
                <a:lnTo>
                  <a:pt x="1381125" y="1162050"/>
                </a:lnTo>
                <a:lnTo>
                  <a:pt x="1433513" y="1314450"/>
                </a:lnTo>
                <a:lnTo>
                  <a:pt x="1495425" y="1485900"/>
                </a:lnTo>
                <a:lnTo>
                  <a:pt x="1543050" y="1619250"/>
                </a:lnTo>
                <a:lnTo>
                  <a:pt x="1571625" y="1685925"/>
                </a:lnTo>
                <a:cubicBezTo>
                  <a:pt x="1570038" y="1863725"/>
                  <a:pt x="1568450" y="2894013"/>
                  <a:pt x="1566863" y="3071813"/>
                </a:cubicBezTo>
                <a:lnTo>
                  <a:pt x="4763" y="3071813"/>
                </a:lnTo>
                <a:cubicBezTo>
                  <a:pt x="3175" y="2868613"/>
                  <a:pt x="1588" y="1812925"/>
                  <a:pt x="0" y="1614488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endParaRPr lang="es-CL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</a:t>
            </a:r>
          </a:p>
          <a:p>
            <a:pPr>
              <a:buFont typeface="Monotype Sorts" pitchFamily="2" charset="2"/>
              <a:buNone/>
            </a:pPr>
            <a:endParaRPr lang="es-CL" sz="1200" dirty="0"/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Buscando los valores en la tabla… podemos calcular que la Pr(0,67 ≤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≤ 0,77) = 0,4581</a:t>
            </a:r>
            <a:endParaRPr lang="es-CL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7123113" y="4883150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17" name="Ecuación" r:id="rId4" imgW="152334" imgH="241195" progId="Equation.3">
                  <p:embed/>
                </p:oleObj>
              </mc:Choice>
              <mc:Fallback>
                <p:oleObj name="Ecuación" r:id="rId4" imgW="152334" imgH="24119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4883150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3045108" y="4400080"/>
            <a:ext cx="147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4664599" y="4444691"/>
            <a:ext cx="1368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5069721" y="2299157"/>
            <a:ext cx="29097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</a:t>
            </a:r>
          </a:p>
          <a:p>
            <a:r>
              <a:rPr lang="es-CL">
                <a:solidFill>
                  <a:schemeClr val="bg1"/>
                </a:solidFill>
                <a:effectLst/>
              </a:rPr>
              <a:t>estandarizada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endParaRPr lang="es-CL" i="1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7516897" y="2729748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30182" name="Object 6"/>
          <p:cNvGraphicFramePr>
            <a:graphicFrameLocks noChangeAspect="1"/>
          </p:cNvGraphicFramePr>
          <p:nvPr/>
        </p:nvGraphicFramePr>
        <p:xfrm>
          <a:off x="3216275" y="5248275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18" name="Ecuación" r:id="rId6" imgW="406048" imgH="203024" progId="Equation.3">
                  <p:embed/>
                </p:oleObj>
              </mc:Choice>
              <mc:Fallback>
                <p:oleObj name="Ecuación" r:id="rId6" imgW="406048" imgH="2030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248275"/>
                        <a:ext cx="81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0183" name="Object 7"/>
          <p:cNvGraphicFramePr>
            <a:graphicFrameLocks noChangeAspect="1"/>
          </p:cNvGraphicFramePr>
          <p:nvPr/>
        </p:nvGraphicFramePr>
        <p:xfrm>
          <a:off x="5173663" y="5248275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19" name="Ecuación" r:id="rId8" imgW="291973" imgH="203112" progId="Equation.3">
                  <p:embed/>
                </p:oleObj>
              </mc:Choice>
              <mc:Fallback>
                <p:oleObj name="Ecuación" r:id="rId8" imgW="291973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5248275"/>
                        <a:ext cx="584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0184" name="Object 8"/>
          <p:cNvGraphicFramePr>
            <a:graphicFrameLocks noChangeAspect="1"/>
          </p:cNvGraphicFramePr>
          <p:nvPr/>
        </p:nvGraphicFramePr>
        <p:xfrm>
          <a:off x="4448175" y="5273675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20" name="Ecuación" r:id="rId10" imgW="126725" imgH="177415" progId="Equation.3">
                  <p:embed/>
                </p:oleObj>
              </mc:Choice>
              <mc:Fallback>
                <p:oleObj name="Ecuación" r:id="rId10" imgW="126725" imgH="17741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5273675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37 Conector recto"/>
          <p:cNvCxnSpPr/>
          <p:nvPr/>
        </p:nvCxnSpPr>
        <p:spPr bwMode="auto">
          <a:xfrm>
            <a:off x="3258666" y="619012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Antes de usar un estimador puntual para realizar inferencia, vamos a querer verificar si el estadístico muestral cumple con las propiedades asociadas a un buen estimador puntual.</a:t>
            </a:r>
          </a:p>
          <a:p>
            <a:pPr lvl="1"/>
            <a:r>
              <a:rPr lang="es-CL" dirty="0" err="1">
                <a:solidFill>
                  <a:schemeClr val="bg1"/>
                </a:solidFill>
                <a:effectLst/>
              </a:rPr>
              <a:t>Insesgamiento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Eficiencia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Consistencia</a:t>
            </a:r>
          </a:p>
          <a:p>
            <a:pPr marL="342900" lvl="1" indent="-342900">
              <a:buSzPct val="75000"/>
              <a:buFont typeface="Monotype Sorts" pitchFamily="2" charset="2"/>
              <a:buChar char="n"/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Estas no son las únicas propiedades, pero son las que serán de interés en este curso, en cursos posteriores, éstas se revisarán en mayor detalle y también serán vistas otras propiedades.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Insesgamiento</a:t>
            </a:r>
          </a:p>
          <a:p>
            <a:pPr lvl="1"/>
            <a:r>
              <a:rPr lang="es-CL">
                <a:solidFill>
                  <a:schemeClr val="bg1"/>
                </a:solidFill>
                <a:effectLst/>
              </a:rPr>
              <a:t>Si el valor esperado del estadístico muestral es igual al parámetro poblacional que se quiere estimar, diremos que el estimador es un </a:t>
            </a:r>
            <a:r>
              <a:rPr lang="es-CL" u="sng">
                <a:solidFill>
                  <a:schemeClr val="bg1"/>
                </a:solidFill>
                <a:effectLst/>
              </a:rPr>
              <a:t>estimador insesgado</a:t>
            </a:r>
            <a:r>
              <a:rPr lang="es-CL">
                <a:solidFill>
                  <a:schemeClr val="bg1"/>
                </a:solidFill>
                <a:effectLst/>
              </a:rPr>
              <a:t> del parámetro poblacional.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Eficiencia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Dados dos (o más) estimadores </a:t>
            </a:r>
            <a:r>
              <a:rPr lang="es-CL" dirty="0" err="1">
                <a:solidFill>
                  <a:schemeClr val="bg1"/>
                </a:solidFill>
                <a:effectLst/>
              </a:rPr>
              <a:t>insesgados</a:t>
            </a:r>
            <a:r>
              <a:rPr lang="es-CL" dirty="0">
                <a:solidFill>
                  <a:schemeClr val="bg1"/>
                </a:solidFill>
                <a:effectLst/>
              </a:rPr>
              <a:t> del mismo parámetro poblacional, preferiremos usar el estimador que tenga la menor desviación estándar, dado que tenderá a entregar valores más cerca del parámetro poblacional.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El estimador puntual con la menor desviación estándar será el que tiene un eficiencia </a:t>
            </a:r>
            <a:r>
              <a:rPr lang="es-CL" u="sng" dirty="0">
                <a:solidFill>
                  <a:schemeClr val="bg1"/>
                </a:solidFill>
                <a:effectLst/>
              </a:rPr>
              <a:t>relativa mayor</a:t>
            </a:r>
            <a:r>
              <a:rPr lang="es-CL" dirty="0">
                <a:solidFill>
                  <a:schemeClr val="bg1"/>
                </a:solidFill>
                <a:effectLst/>
              </a:rPr>
              <a:t> que otro.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Consistencia</a:t>
            </a:r>
          </a:p>
          <a:p>
            <a:pPr lvl="1"/>
            <a:r>
              <a:rPr lang="es-CL">
                <a:solidFill>
                  <a:schemeClr val="bg1"/>
                </a:solidFill>
                <a:effectLst/>
              </a:rPr>
              <a:t>Un estimador puntual será consistente si los valores del estimador puntual tiendan a acercarse al parámetro poblacional cuando el tamaño muestral tiende a infinito.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6429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Otros Métodos de Muestreo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4900"/>
            <a:ext cx="7772400" cy="4381500"/>
          </a:xfrm>
          <a:noFill/>
          <a:ln/>
        </p:spPr>
        <p:txBody>
          <a:bodyPr/>
          <a:lstStyle/>
          <a:p>
            <a:r>
              <a:rPr lang="es-CL" dirty="0" err="1">
                <a:solidFill>
                  <a:schemeClr val="bg1"/>
                </a:solidFill>
                <a:effectLst/>
              </a:rPr>
              <a:t>Mustreo</a:t>
            </a:r>
            <a:r>
              <a:rPr lang="es-CL" dirty="0">
                <a:solidFill>
                  <a:schemeClr val="bg1"/>
                </a:solidFill>
                <a:effectLst/>
              </a:rPr>
              <a:t> Aleatorio Estratificado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por Conglomerados (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Sistemático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por Conveniencia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Subjetivo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0"/>
            <a:ext cx="7772400" cy="66198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Aleatorio Estratificado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4900"/>
            <a:ext cx="7772400" cy="43815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Primero se divide la población en grupos de elementos llamados </a:t>
            </a:r>
            <a:r>
              <a:rPr lang="es-CL" u="sng" dirty="0">
                <a:solidFill>
                  <a:schemeClr val="bg1"/>
                </a:solidFill>
                <a:effectLst/>
              </a:rPr>
              <a:t>estratos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Cada elemento de la </a:t>
            </a:r>
            <a:r>
              <a:rPr lang="es-CL">
                <a:solidFill>
                  <a:schemeClr val="bg1"/>
                </a:solidFill>
                <a:effectLst/>
              </a:rPr>
              <a:t>población pertenece solo </a:t>
            </a:r>
            <a:r>
              <a:rPr lang="es-CL" dirty="0">
                <a:solidFill>
                  <a:schemeClr val="bg1"/>
                </a:solidFill>
                <a:effectLst/>
              </a:rPr>
              <a:t>a uno de estos estratos.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Obtendremos mejores resultados cuando los elementos dentro de cada estrato son parecidos como sea posible ( ejemplo: grupo homogéneo)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Realizamos un muestreo aleatorio simple en cada estrato.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A través de formulas podremos combinar los resultados muestrales de los estratos en un estimador para el parámetro poblacional.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69863"/>
            <a:ext cx="7772400" cy="5667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Aleatorio Simple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6488"/>
            <a:ext cx="7772400" cy="51577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Población Finita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En proyectos de muestreo con gran número de observaciones, es común utilizar números aleatorios generados computacionalmente para automatizar el proceso de selección.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Aleatorio Estratificado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u="sng" dirty="0">
                <a:solidFill>
                  <a:schemeClr val="bg1"/>
                </a:solidFill>
                <a:effectLst/>
              </a:rPr>
              <a:t>Ventajas</a:t>
            </a:r>
            <a:r>
              <a:rPr lang="es-CL" dirty="0">
                <a:solidFill>
                  <a:schemeClr val="bg1"/>
                </a:solidFill>
                <a:effectLst/>
              </a:rPr>
              <a:t>: Si los estratos son homogéneos, este método es tan “preciso” como un muestreo aleatorio simple pero con un tamaño muestral más pequeño.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Las bases para formar los estratos puede ser edad, locación, tipo de empresa,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4463"/>
            <a:ext cx="7772400" cy="6238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por Conglomerado (</a:t>
            </a:r>
            <a:r>
              <a:rPr lang="es-CL" i="1">
                <a:solidFill>
                  <a:schemeClr val="bg1"/>
                </a:solidFill>
                <a:effectLst/>
              </a:rPr>
              <a:t>clusters</a:t>
            </a:r>
            <a:r>
              <a:rPr lang="es-CL">
                <a:solidFill>
                  <a:schemeClr val="bg1"/>
                </a:solidFill>
                <a:effectLst/>
              </a:rPr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100138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En primer lugar, la población es dividida en grupo de elementos llamados </a:t>
            </a:r>
            <a:r>
              <a:rPr lang="es-CL" u="sng" dirty="0">
                <a:solidFill>
                  <a:schemeClr val="bg1"/>
                </a:solidFill>
                <a:effectLst/>
              </a:rPr>
              <a:t>conglomerados</a:t>
            </a:r>
            <a:r>
              <a:rPr lang="es-CL" dirty="0">
                <a:solidFill>
                  <a:schemeClr val="bg1"/>
                </a:solidFill>
                <a:effectLst/>
              </a:rPr>
              <a:t> o </a:t>
            </a:r>
            <a:r>
              <a:rPr lang="es-CL" i="1" u="sng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Idealmente, cada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</a:t>
            </a:r>
            <a:r>
              <a:rPr lang="es-CL" dirty="0">
                <a:solidFill>
                  <a:schemeClr val="bg1"/>
                </a:solidFill>
                <a:effectLst/>
              </a:rPr>
              <a:t> es una versión a menor escala, pero representativa de la población (</a:t>
            </a:r>
            <a:r>
              <a:rPr lang="es-CL" i="1" dirty="0">
                <a:solidFill>
                  <a:schemeClr val="bg1"/>
                </a:solidFill>
                <a:effectLst/>
              </a:rPr>
              <a:t>id est</a:t>
            </a:r>
            <a:r>
              <a:rPr lang="es-CL" dirty="0">
                <a:solidFill>
                  <a:schemeClr val="bg1"/>
                </a:solidFill>
                <a:effectLst/>
              </a:rPr>
              <a:t> un grupo heterogéneo).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Así, se selecciona una muestra aleatoria simple de los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 es seleccionada.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La muestra está formada por todos los elementos dentro de cada uno de los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 que forman la población.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025"/>
            <a:ext cx="7772400" cy="762000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por Conglomerado (</a:t>
            </a:r>
            <a:r>
              <a:rPr lang="es-CL" i="1">
                <a:solidFill>
                  <a:schemeClr val="bg1"/>
                </a:solidFill>
                <a:effectLst/>
              </a:rPr>
              <a:t>clusters</a:t>
            </a:r>
            <a:r>
              <a:rPr lang="es-CL">
                <a:solidFill>
                  <a:schemeClr val="bg1"/>
                </a:solidFill>
                <a:effectLst/>
              </a:rPr>
              <a:t>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La cercanía de los elementos puede ser rentable en términos de costos (</a:t>
            </a:r>
            <a:r>
              <a:rPr lang="es-CL" i="1" dirty="0">
                <a:solidFill>
                  <a:schemeClr val="bg1"/>
                </a:solidFill>
                <a:effectLst/>
              </a:rPr>
              <a:t>id est</a:t>
            </a:r>
            <a:r>
              <a:rPr lang="es-CL" dirty="0">
                <a:solidFill>
                  <a:schemeClr val="bg1"/>
                </a:solidFill>
                <a:effectLst/>
              </a:rPr>
              <a:t> muchas observaciones pueden ser obtenidos en un corto periodo de tiempo).</a:t>
            </a:r>
          </a:p>
          <a:p>
            <a:r>
              <a:rPr lang="es-CL" u="sng" dirty="0">
                <a:solidFill>
                  <a:schemeClr val="bg1"/>
                </a:solidFill>
                <a:effectLst/>
              </a:rPr>
              <a:t>Desventajas</a:t>
            </a:r>
            <a:r>
              <a:rPr lang="es-CL" dirty="0">
                <a:solidFill>
                  <a:schemeClr val="bg1"/>
                </a:solidFill>
                <a:effectLst/>
              </a:rPr>
              <a:t>: Generalmente, este método requiere que el tamaño de la muestra sea mayor que en el caso del muestreo aleatorio simple o muestreo simple estratificado.</a:t>
            </a:r>
            <a:r>
              <a:rPr lang="es-CL" u="sng" dirty="0">
                <a:solidFill>
                  <a:schemeClr val="bg1"/>
                </a:solidFill>
                <a:effectLst/>
              </a:rPr>
              <a:t> 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Una aplicación puede ser en un muestreo por área, por ejemplo las comunas de Santiago u otras áreas bien definidas.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7772400" cy="6238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Sistemático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1725"/>
            <a:ext cx="7772400" cy="53101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Si queremos construir una muestra de tamaño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de una población de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elementos, podemos escoger un elemento por cada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 en la población.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Aleatoriamente seleccionamos un elemento dentro de los primeros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 de la lista de la población.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Luego, seleccionamos un elemento cada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 que sigue en la lista de la población.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Este método tiene la propiedades de un muestreo aleatorio simple, especialmente si la lista de la población están “ordenadas” aleatoriamente.</a:t>
            </a:r>
            <a:endParaRPr lang="es-C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Sistemático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Usualmente, la muestra será más </a:t>
            </a:r>
            <a:r>
              <a:rPr lang="es-CL" dirty="0" err="1">
                <a:solidFill>
                  <a:schemeClr val="bg1"/>
                </a:solidFill>
                <a:effectLst/>
              </a:rPr>
              <a:t>facil</a:t>
            </a:r>
            <a:r>
              <a:rPr lang="es-CL" dirty="0">
                <a:solidFill>
                  <a:schemeClr val="bg1"/>
                </a:solidFill>
                <a:effectLst/>
              </a:rPr>
              <a:t> de identificar (o construir) en comparación si un muestreo aleatorio simple fuera realizado.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Seleccionar un elementos cada 15 elementos de una lista ordenada aleatoriamente.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6048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por Conveniencia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172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Es una </a:t>
            </a:r>
            <a:r>
              <a:rPr lang="es-CL" u="sng" dirty="0">
                <a:solidFill>
                  <a:schemeClr val="bg1"/>
                </a:solidFill>
                <a:effectLst/>
              </a:rPr>
              <a:t>técnica de </a:t>
            </a:r>
            <a:r>
              <a:rPr lang="es-CL" u="sng" dirty="0" err="1">
                <a:solidFill>
                  <a:schemeClr val="bg1"/>
                </a:solidFill>
                <a:effectLst/>
              </a:rPr>
              <a:t>muetreo</a:t>
            </a:r>
            <a:r>
              <a:rPr lang="es-CL" u="sng" dirty="0">
                <a:solidFill>
                  <a:schemeClr val="bg1"/>
                </a:solidFill>
                <a:effectLst/>
              </a:rPr>
              <a:t> que es no-</a:t>
            </a:r>
            <a:r>
              <a:rPr lang="es-CL" u="sng" dirty="0" err="1">
                <a:solidFill>
                  <a:schemeClr val="bg1"/>
                </a:solidFill>
                <a:effectLst/>
              </a:rPr>
              <a:t>probabilistica</a:t>
            </a:r>
            <a:r>
              <a:rPr lang="es-CL" dirty="0">
                <a:solidFill>
                  <a:schemeClr val="bg1"/>
                </a:solidFill>
                <a:effectLst/>
              </a:rPr>
              <a:t>. Los elementos son incluidos en la muestra sin una probabilidad conocida de ser seleccionado.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La muestra es identificada principalmente por </a:t>
            </a:r>
            <a:r>
              <a:rPr lang="es-CL" u="sng" dirty="0">
                <a:solidFill>
                  <a:schemeClr val="bg1"/>
                </a:solidFill>
                <a:effectLst/>
              </a:rPr>
              <a:t>conveniencia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La selección de la muestra es relativamente fácil de realizar.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Desventaja</a:t>
            </a:r>
            <a:r>
              <a:rPr lang="es-CL" dirty="0">
                <a:solidFill>
                  <a:schemeClr val="bg1"/>
                </a:solidFill>
                <a:effectLst/>
              </a:rPr>
              <a:t>: Es imposible determinar que tan representativa de la población es la muestra.</a:t>
            </a:r>
          </a:p>
          <a:p>
            <a:pPr lvl="2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Un estudio médico es realizado con una muestra de participantes voluntarios.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28588"/>
            <a:ext cx="7772400" cy="652462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Subjetivo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3815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Una persona experta sobre la situación de estudios puede tener un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expertise</a:t>
            </a:r>
            <a:r>
              <a:rPr lang="es-CL" dirty="0">
                <a:solidFill>
                  <a:schemeClr val="bg1"/>
                </a:solidFill>
                <a:effectLst/>
              </a:rPr>
              <a:t> suficiente como para saber que elementos serán representativos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Es una </a:t>
            </a:r>
            <a:r>
              <a:rPr lang="es-CL" u="sng" dirty="0">
                <a:solidFill>
                  <a:schemeClr val="bg1"/>
                </a:solidFill>
                <a:effectLst/>
              </a:rPr>
              <a:t>técnica de muestreo no-</a:t>
            </a:r>
            <a:r>
              <a:rPr lang="es-CL" u="sng" dirty="0" err="1">
                <a:solidFill>
                  <a:schemeClr val="bg1"/>
                </a:solidFill>
                <a:effectLst/>
              </a:rPr>
              <a:t>probabilistica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Puede ser un método muy sencillo de realizar una muestra.</a:t>
            </a:r>
          </a:p>
          <a:p>
            <a:pPr lvl="1"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Desventaja</a:t>
            </a:r>
            <a:r>
              <a:rPr lang="es-CL" dirty="0">
                <a:solidFill>
                  <a:schemeClr val="bg1"/>
                </a:solidFill>
                <a:effectLst/>
              </a:rPr>
              <a:t>: La calidad de una muestra depende del juicio utilizado por la persona escogiendo la muestra.</a:t>
            </a:r>
          </a:p>
          <a:p>
            <a:pPr lvl="2"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Un periodista puede escoger cuatro (por ejemplo) políticos, juzgados a través de la composición de la clase política.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4213" y="184150"/>
            <a:ext cx="7772400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s-CL" sz="2800" dirty="0">
                <a:solidFill>
                  <a:schemeClr val="bg1"/>
                </a:solidFill>
                <a:effectLst/>
              </a:rPr>
              <a:t>Referencias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87388" y="1103313"/>
            <a:ext cx="7772400" cy="4643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s-CL" sz="2400" b="1" dirty="0">
                <a:solidFill>
                  <a:schemeClr val="bg1"/>
                </a:solidFill>
                <a:effectLst/>
              </a:rPr>
              <a:t>Estadística para la Administración y Economía</a:t>
            </a:r>
            <a:r>
              <a:rPr lang="es-CL" sz="2400" dirty="0">
                <a:solidFill>
                  <a:schemeClr val="bg1"/>
                </a:solidFill>
                <a:effectLst/>
              </a:rPr>
              <a:t>. David Anderson, Dennis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Sweeney</a:t>
            </a:r>
            <a:r>
              <a:rPr lang="es-CL" sz="2400" dirty="0">
                <a:solidFill>
                  <a:schemeClr val="bg1"/>
                </a:solidFill>
                <a:effectLst/>
              </a:rPr>
              <a:t> &amp; Thomas Williams. 10ma edición. CENGAGE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Learning</a:t>
            </a:r>
            <a:r>
              <a:rPr lang="es-CL" sz="2400" dirty="0">
                <a:solidFill>
                  <a:schemeClr val="bg1"/>
                </a:solidFill>
                <a:effectLst/>
              </a:rPr>
              <a:t>. Capítulo 7: Muestreo y distribuciones muestrales.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69863"/>
            <a:ext cx="7772400" cy="56673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Aleatorio Simple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3313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Población Infinita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Un muestreo aleatorio simple de una población infinita es una muestra seleccionada cuando cumple con las siguientes condiciones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Cada elemento seleccionado viene de la misma población.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Cada elemento es seleccionado de forma independiente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La población es típicamente considerada infinita si involucra un proceso continuo que hace que “contar” cada elemento sea imposible.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Un procedimiento de selección con números aleatorios no puede ser usado en poblaciones infinitas.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Estimación Puntual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6434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En una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estimación puntual</a:t>
            </a:r>
            <a:r>
              <a:rPr lang="es-CL" dirty="0">
                <a:solidFill>
                  <a:schemeClr val="bg1"/>
                </a:solidFill>
                <a:effectLst/>
              </a:rPr>
              <a:t> usamos los datos de una muestra para calcular un estadístico muestral que servirá como un estimador del parámetro poblacional.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Nos referiremos al promedio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, como el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estimador puntual</a:t>
            </a:r>
            <a:r>
              <a:rPr lang="es-CL" dirty="0">
                <a:solidFill>
                  <a:schemeClr val="bg1"/>
                </a:solidFill>
                <a:effectLst/>
              </a:rPr>
              <a:t> del promedio poblacional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De  la misma forma, la desviación estándar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s</a:t>
            </a:r>
            <a:r>
              <a:rPr lang="es-CL" dirty="0">
                <a:solidFill>
                  <a:schemeClr val="bg1"/>
                </a:solidFill>
                <a:effectLst/>
              </a:rPr>
              <a:t> será el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estimador puntual</a:t>
            </a:r>
            <a:r>
              <a:rPr lang="es-CL" dirty="0">
                <a:solidFill>
                  <a:schemeClr val="bg1"/>
                </a:solidFill>
                <a:effectLst/>
              </a:rPr>
              <a:t> de la desviación estándar poblacional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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También, llamaremos 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= 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) el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estimador puntual</a:t>
            </a:r>
            <a:r>
              <a:rPr lang="es-CL" dirty="0">
                <a:solidFill>
                  <a:schemeClr val="bg1"/>
                </a:solidFill>
                <a:effectLst/>
              </a:rPr>
              <a:t> de la proporción poblacional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6414247" y="2743200"/>
            <a:ext cx="126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4388233" y="4710945"/>
            <a:ext cx="126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Error de Muestreo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diferencia en valor absoluto entre un valor estimado y su correspondiente parámetro poblacional es llamado </a:t>
            </a:r>
            <a:r>
              <a:rPr lang="es-CL" u="sng" dirty="0">
                <a:solidFill>
                  <a:schemeClr val="bg1"/>
                </a:solidFill>
                <a:effectLst/>
              </a:rPr>
              <a:t>error de muestreo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El error de muestreo es el resultado de usar </a:t>
            </a:r>
            <a:r>
              <a:rPr lang="es-CL">
                <a:solidFill>
                  <a:schemeClr val="bg1"/>
                </a:solidFill>
                <a:effectLst/>
              </a:rPr>
              <a:t>un subconjunto </a:t>
            </a:r>
            <a:r>
              <a:rPr lang="es-CL" dirty="0">
                <a:solidFill>
                  <a:schemeClr val="bg1"/>
                </a:solidFill>
                <a:effectLst/>
              </a:rPr>
              <a:t>de la población (la muestra), y no la población completa para calcular los estimadores.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Los errores de muestreo son:</a:t>
            </a:r>
          </a:p>
          <a:p>
            <a:pPr lvl="1"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para la media</a:t>
            </a:r>
          </a:p>
          <a:p>
            <a:pPr lvl="1">
              <a:buFontTx/>
              <a:buNone/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 lvl="1"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  		para la desviación estándar</a:t>
            </a:r>
          </a:p>
          <a:p>
            <a:pPr lvl="1">
              <a:buFontTx/>
              <a:buNone/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 lvl="1"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para la proporción muestral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2294590" y="3827929"/>
          <a:ext cx="1039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28" name="Ecuación" r:id="rId4" imgW="520474" imgH="304668" progId="Equation.3">
                  <p:embed/>
                </p:oleObj>
              </mc:Choice>
              <mc:Fallback>
                <p:oleObj name="Ecuación" r:id="rId4" imgW="520474" imgH="304668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590" y="3827929"/>
                        <a:ext cx="10398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1" name="Object 5"/>
          <p:cNvGraphicFramePr>
            <a:graphicFrameLocks noChangeAspect="1"/>
          </p:cNvGraphicFramePr>
          <p:nvPr/>
        </p:nvGraphicFramePr>
        <p:xfrm>
          <a:off x="2293939" y="4564808"/>
          <a:ext cx="1014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29" name="Ecuación" r:id="rId6" imgW="507780" imgH="253890" progId="Equation.3">
                  <p:embed/>
                </p:oleObj>
              </mc:Choice>
              <mc:Fallback>
                <p:oleObj name="Ecuación" r:id="rId6" imgW="507780" imgH="25389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9" y="4564808"/>
                        <a:ext cx="10144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3" name="Object 7"/>
          <p:cNvGraphicFramePr>
            <a:graphicFrameLocks noChangeAspect="1"/>
          </p:cNvGraphicFramePr>
          <p:nvPr/>
        </p:nvGraphicFramePr>
        <p:xfrm>
          <a:off x="2295432" y="5172914"/>
          <a:ext cx="1065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30" name="Ecuación" r:id="rId8" imgW="533169" imgH="304668" progId="Equation.3">
                  <p:embed/>
                </p:oleObj>
              </mc:Choice>
              <mc:Fallback>
                <p:oleObj name="Ecuación" r:id="rId8" imgW="533169" imgH="30466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432" y="5172914"/>
                        <a:ext cx="10652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6488"/>
            <a:ext cx="7772400" cy="5367337"/>
          </a:xfrm>
          <a:noFill/>
          <a:ln/>
        </p:spPr>
        <p:txBody>
          <a:bodyPr/>
          <a:lstStyle/>
          <a:p>
            <a:pPr algn="just"/>
            <a:r>
              <a:rPr lang="es-CL" dirty="0">
                <a:solidFill>
                  <a:schemeClr val="bg1"/>
                </a:solidFill>
                <a:effectLst/>
              </a:rPr>
              <a:t>La Universidad de St. Andrew recibe 900 postulaciones al año de posibles estudiantes. La postulaciones contienen una variedad de información incluida los resultados de la prueba de aptitud (SAT) y si el postulante desea postular a una habitación dentro del campus.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director de admisión le gustaría saber la siguiente información: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puntaje de SAT promedio de los postulantes, y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La proporción de los postulantes que quieren vivir en el campus.</a:t>
            </a:r>
          </a:p>
          <a:p>
            <a:pPr algn="just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Observaremos tres alternativas para obtener la información deseada.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Realizar un censo dentro de los 900 postulantes.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Seleccionar una muestra de 30 postulantes, usando números aleatorios de una tabla.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Seleccionar una muestra de 30 postulantes, usando números aleatorios generados computacionalmente.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07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7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Ch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1470075267</TotalTime>
  <Pages>14</Pages>
  <Words>2326</Words>
  <Application>Microsoft Office PowerPoint</Application>
  <PresentationFormat>Presentación en pantalla (4:3)</PresentationFormat>
  <Paragraphs>383</Paragraphs>
  <Slides>47</Slides>
  <Notes>47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Symbol</vt:lpstr>
      <vt:lpstr>Times New Roman</vt:lpstr>
      <vt:lpstr>Monotype Sorts</vt:lpstr>
      <vt:lpstr>Book Antiqua</vt:lpstr>
      <vt:lpstr>Ch07</vt:lpstr>
      <vt:lpstr>Ecuación</vt:lpstr>
      <vt:lpstr>Worksheet</vt:lpstr>
      <vt:lpstr>Muestreo y Distribuciones Muestrales</vt:lpstr>
      <vt:lpstr>Inferencia Estadística</vt:lpstr>
      <vt:lpstr>Muestreo Aleatorio Simple</vt:lpstr>
      <vt:lpstr>Muestreo Aleatorio Simple</vt:lpstr>
      <vt:lpstr>Muestreo Aleatorio Simple</vt:lpstr>
      <vt:lpstr>Estimación Puntual</vt:lpstr>
      <vt:lpstr>Error de Muestreo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Usando Excel para Seleccionar una Muestra Aleatoria Simple</vt:lpstr>
      <vt:lpstr>Usando Excel para Seleccionar una Muestra Aleatoria Simple</vt:lpstr>
      <vt:lpstr>Usando Excel para Seleccionar una Muestra Aleatoria Simple</vt:lpstr>
      <vt:lpstr>Ejemplo:  Universidad de St. Andrew</vt:lpstr>
      <vt:lpstr>Distribución muestral de x</vt:lpstr>
      <vt:lpstr>Distribución muestral de x</vt:lpstr>
      <vt:lpstr>Distribución muestral de x</vt:lpstr>
      <vt:lpstr>Distribución muestral de x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Distribución muestral de p</vt:lpstr>
      <vt:lpstr>Distribución muestral de p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Propiedades de un Estimador Puntual</vt:lpstr>
      <vt:lpstr>Propiedades de un Estimador Puntual</vt:lpstr>
      <vt:lpstr>Propiedades de un Estimador Puntual</vt:lpstr>
      <vt:lpstr>Propiedades de un Estimador Puntual</vt:lpstr>
      <vt:lpstr>Otros Métodos de Muestreo</vt:lpstr>
      <vt:lpstr>Muestreo Aleatorio Estratificado</vt:lpstr>
      <vt:lpstr>Muestreo Aleatorio Estratificado</vt:lpstr>
      <vt:lpstr>Muestreo por Conglomerado (clusters)</vt:lpstr>
      <vt:lpstr>Muestreo por Conglomerado (clusters)</vt:lpstr>
      <vt:lpstr>Muestreo Sistemático</vt:lpstr>
      <vt:lpstr>Muestreo Sistemático</vt:lpstr>
      <vt:lpstr>Muestreo por Conveniencia</vt:lpstr>
      <vt:lpstr>Muestreo Subjetivo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Estadistica UDP (VII)</dc:title>
  <dc:creator>Francisco Leiva</dc:creator>
  <cp:lastModifiedBy>ricardom mayer</cp:lastModifiedBy>
  <cp:revision>514</cp:revision>
  <cp:lastPrinted>1601-01-01T00:00:00Z</cp:lastPrinted>
  <dcterms:created xsi:type="dcterms:W3CDTF">1996-08-23T09:31:38Z</dcterms:created>
  <dcterms:modified xsi:type="dcterms:W3CDTF">2019-09-25T22:14:15Z</dcterms:modified>
</cp:coreProperties>
</file>