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650" r:id="rId1"/>
  </p:sldMasterIdLst>
  <p:notesMasterIdLst>
    <p:notesMasterId r:id="rId51"/>
  </p:notesMasterIdLst>
  <p:handoutMasterIdLst>
    <p:handoutMasterId r:id="rId52"/>
  </p:handoutMasterIdLst>
  <p:sldIdLst>
    <p:sldId id="361" r:id="rId2"/>
    <p:sldId id="362" r:id="rId3"/>
    <p:sldId id="363" r:id="rId4"/>
    <p:sldId id="364" r:id="rId5"/>
    <p:sldId id="389" r:id="rId6"/>
    <p:sldId id="390" r:id="rId7"/>
    <p:sldId id="409" r:id="rId8"/>
    <p:sldId id="395" r:id="rId9"/>
    <p:sldId id="391" r:id="rId10"/>
    <p:sldId id="365" r:id="rId11"/>
    <p:sldId id="366" r:id="rId12"/>
    <p:sldId id="367" r:id="rId13"/>
    <p:sldId id="368" r:id="rId14"/>
    <p:sldId id="369" r:id="rId15"/>
    <p:sldId id="370" r:id="rId16"/>
    <p:sldId id="371" r:id="rId17"/>
    <p:sldId id="372" r:id="rId18"/>
    <p:sldId id="373" r:id="rId19"/>
    <p:sldId id="374" r:id="rId20"/>
    <p:sldId id="385" r:id="rId21"/>
    <p:sldId id="386" r:id="rId22"/>
    <p:sldId id="376" r:id="rId23"/>
    <p:sldId id="387" r:id="rId24"/>
    <p:sldId id="377" r:id="rId25"/>
    <p:sldId id="388" r:id="rId26"/>
    <p:sldId id="379" r:id="rId27"/>
    <p:sldId id="400" r:id="rId28"/>
    <p:sldId id="401" r:id="rId29"/>
    <p:sldId id="402" r:id="rId30"/>
    <p:sldId id="403" r:id="rId31"/>
    <p:sldId id="410" r:id="rId32"/>
    <p:sldId id="411" r:id="rId33"/>
    <p:sldId id="412" r:id="rId34"/>
    <p:sldId id="413" r:id="rId35"/>
    <p:sldId id="414" r:id="rId36"/>
    <p:sldId id="380" r:id="rId37"/>
    <p:sldId id="396" r:id="rId38"/>
    <p:sldId id="397" r:id="rId39"/>
    <p:sldId id="398" r:id="rId40"/>
    <p:sldId id="399" r:id="rId41"/>
    <p:sldId id="406" r:id="rId42"/>
    <p:sldId id="407" r:id="rId43"/>
    <p:sldId id="381" r:id="rId44"/>
    <p:sldId id="382" r:id="rId45"/>
    <p:sldId id="383" r:id="rId46"/>
    <p:sldId id="384" r:id="rId47"/>
    <p:sldId id="405" r:id="rId48"/>
    <p:sldId id="408" r:id="rId49"/>
    <p:sldId id="308" r:id="rId50"/>
  </p:sldIdLst>
  <p:sldSz cx="9144000" cy="6858000" type="screen4x3"/>
  <p:notesSz cx="6858000" cy="9144000"/>
  <p:embeddedFontLst>
    <p:embeddedFont>
      <p:font typeface="Book Antiqua" panose="02040602050305030304" pitchFamily="18" charset="0"/>
      <p:regular r:id="rId53"/>
      <p:bold r:id="rId54"/>
      <p:italic r:id="rId55"/>
      <p:boldItalic r:id="rId56"/>
    </p:embeddedFont>
    <p:embeddedFont>
      <p:font typeface="Cambria Math" panose="02040503050406030204" pitchFamily="18" charset="0"/>
      <p:regular r:id="rId57"/>
    </p:embeddedFont>
    <p:embeddedFont>
      <p:font typeface="Monotype Sorts" panose="020B0604020202020204"/>
      <p:regular r:id="rId58"/>
    </p:embeddedFont>
  </p:embeddedFontLst>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9pPr>
  </p:defaultTextStyle>
  <p:extLst>
    <p:ext uri="{EFAFB233-063F-42B5-8137-9DF3F51BA10A}">
      <p15:sldGuideLst xmlns:p15="http://schemas.microsoft.com/office/powerpoint/2012/main">
        <p15:guide id="1" orient="horz" pos="67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9999FF"/>
    <a:srgbClr val="FFFF00"/>
    <a:srgbClr val="339966"/>
    <a:srgbClr val="33CCCC"/>
    <a:srgbClr val="0099CC"/>
    <a:srgbClr val="66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70" autoAdjust="0"/>
  </p:normalViewPr>
  <p:slideViewPr>
    <p:cSldViewPr snapToGrid="0">
      <p:cViewPr varScale="1">
        <p:scale>
          <a:sx n="68" d="100"/>
          <a:sy n="68" d="100"/>
        </p:scale>
        <p:origin x="1446" y="72"/>
      </p:cViewPr>
      <p:guideLst>
        <p:guide orient="horz" pos="67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17.wmf"/><Relationship Id="rId4"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3.wmf"/><Relationship Id="rId12" Type="http://schemas.openxmlformats.org/officeDocument/2006/relationships/image" Target="../media/image78.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11" Type="http://schemas.openxmlformats.org/officeDocument/2006/relationships/image" Target="../media/image77.wmf"/><Relationship Id="rId5" Type="http://schemas.openxmlformats.org/officeDocument/2006/relationships/image" Target="../media/image71.wmf"/><Relationship Id="rId10" Type="http://schemas.openxmlformats.org/officeDocument/2006/relationships/image" Target="../media/image76.wmf"/><Relationship Id="rId4" Type="http://schemas.openxmlformats.org/officeDocument/2006/relationships/image" Target="../media/image70.wmf"/><Relationship Id="rId9"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69.wmf"/><Relationship Id="rId7" Type="http://schemas.openxmlformats.org/officeDocument/2006/relationships/image" Target="../media/image84.wmf"/><Relationship Id="rId12" Type="http://schemas.openxmlformats.org/officeDocument/2006/relationships/image" Target="../media/image89.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3.wmf"/><Relationship Id="rId11" Type="http://schemas.openxmlformats.org/officeDocument/2006/relationships/image" Target="../media/image88.wmf"/><Relationship Id="rId5" Type="http://schemas.openxmlformats.org/officeDocument/2006/relationships/image" Target="../media/image82.wmf"/><Relationship Id="rId10" Type="http://schemas.openxmlformats.org/officeDocument/2006/relationships/image" Target="../media/image87.wmf"/><Relationship Id="rId4" Type="http://schemas.openxmlformats.org/officeDocument/2006/relationships/image" Target="../media/image81.wmf"/><Relationship Id="rId9" Type="http://schemas.openxmlformats.org/officeDocument/2006/relationships/image" Target="../media/image8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17.wmf"/><Relationship Id="rId4" Type="http://schemas.openxmlformats.org/officeDocument/2006/relationships/image" Target="../media/image9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9"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3" Type="http://schemas.openxmlformats.org/officeDocument/2006/relationships/image" Target="../media/image38.wmf"/><Relationship Id="rId7" Type="http://schemas.openxmlformats.org/officeDocument/2006/relationships/image" Target="../media/image42.wmf"/><Relationship Id="rId12" Type="http://schemas.openxmlformats.org/officeDocument/2006/relationships/image" Target="../media/image47.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81750" y="8750300"/>
            <a:ext cx="406400" cy="301625"/>
          </a:xfrm>
          <a:prstGeom prst="rect">
            <a:avLst/>
          </a:prstGeom>
          <a:noFill/>
          <a:ln w="12700">
            <a:noFill/>
            <a:miter lim="800000"/>
            <a:headEnd/>
            <a:tailEnd/>
          </a:ln>
          <a:effectLst/>
        </p:spPr>
        <p:txBody>
          <a:bodyPr wrap="none" lIns="90488" tIns="44450" rIns="90488" bIns="44450" anchor="ctr">
            <a:spAutoFit/>
          </a:bodyPr>
          <a:lstStyle/>
          <a:p>
            <a:pPr algn="r"/>
            <a:fld id="{9A168EF1-D387-47B4-911F-7C720AF2699B}" type="slidenum">
              <a:rPr lang="en-US" sz="1400">
                <a:effectLst/>
              </a:rPr>
              <a:pPr algn="r"/>
              <a:t>‹Nº›</a:t>
            </a:fld>
            <a:endParaRPr lang="en-US" sz="1400">
              <a:effectLst/>
            </a:endParaRPr>
          </a:p>
        </p:txBody>
      </p:sp>
    </p:spTree>
    <p:extLst>
      <p:ext uri="{BB962C8B-B14F-4D97-AF65-F5344CB8AC3E}">
        <p14:creationId xmlns:p14="http://schemas.microsoft.com/office/powerpoint/2010/main" val="247003799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notes styles</a:t>
            </a:r>
          </a:p>
          <a:p>
            <a:pPr lvl="0"/>
            <a:r>
              <a:rPr lang="en-US"/>
              <a:t>Second Level</a:t>
            </a:r>
          </a:p>
          <a:p>
            <a:pPr lvl="0"/>
            <a:r>
              <a:rPr lang="en-US"/>
              <a:t>Third Level</a:t>
            </a:r>
          </a:p>
          <a:p>
            <a:pPr lvl="0"/>
            <a:r>
              <a:rPr lang="en-US"/>
              <a:t>Fourth Level</a:t>
            </a:r>
          </a:p>
          <a:p>
            <a:pPr lvl="0"/>
            <a:r>
              <a:rPr lang="en-US"/>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381750" y="8750300"/>
            <a:ext cx="406400" cy="301625"/>
          </a:xfrm>
          <a:prstGeom prst="rect">
            <a:avLst/>
          </a:prstGeom>
          <a:noFill/>
          <a:ln w="12700">
            <a:noFill/>
            <a:miter lim="800000"/>
            <a:headEnd/>
            <a:tailEnd/>
          </a:ln>
          <a:effectLst/>
        </p:spPr>
        <p:txBody>
          <a:bodyPr wrap="none" lIns="90488" tIns="44450" rIns="90488" bIns="44450" anchor="ctr">
            <a:spAutoFit/>
          </a:bodyPr>
          <a:lstStyle/>
          <a:p>
            <a:pPr algn="r"/>
            <a:fld id="{F3123070-06C2-4F66-B099-258B6152D2FA}" type="slidenum">
              <a:rPr lang="en-US" sz="1400">
                <a:effectLst/>
              </a:rPr>
              <a:pPr algn="r"/>
              <a:t>‹Nº›</a:t>
            </a:fld>
            <a:endParaRPr lang="en-US" sz="1400">
              <a:effectLst/>
            </a:endParaRPr>
          </a:p>
        </p:txBody>
      </p:sp>
    </p:spTree>
    <p:extLst>
      <p:ext uri="{BB962C8B-B14F-4D97-AF65-F5344CB8AC3E}">
        <p14:creationId xmlns:p14="http://schemas.microsoft.com/office/powerpoint/2010/main" val="149038944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50938" y="692150"/>
            <a:ext cx="4556125" cy="3416300"/>
          </a:xfrm>
          <a:ln/>
        </p:spPr>
      </p:sp>
      <p:sp>
        <p:nvSpPr>
          <p:cNvPr id="2765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019811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50938" y="692150"/>
            <a:ext cx="4556125" cy="3416300"/>
          </a:xfrm>
          <a:ln/>
        </p:spPr>
      </p:sp>
      <p:sp>
        <p:nvSpPr>
          <p:cNvPr id="307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55259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50938" y="692150"/>
            <a:ext cx="4556125" cy="3416300"/>
          </a:xfrm>
          <a:ln/>
        </p:spPr>
      </p:sp>
      <p:sp>
        <p:nvSpPr>
          <p:cNvPr id="3174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749406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50938" y="692150"/>
            <a:ext cx="4556125" cy="3416300"/>
          </a:xfrm>
          <a:ln/>
        </p:spPr>
      </p:sp>
      <p:sp>
        <p:nvSpPr>
          <p:cNvPr id="8294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442918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50938" y="692150"/>
            <a:ext cx="4556125" cy="3416300"/>
          </a:xfrm>
          <a:ln/>
        </p:spPr>
      </p:sp>
      <p:sp>
        <p:nvSpPr>
          <p:cNvPr id="3277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605033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50938" y="692150"/>
            <a:ext cx="4556125" cy="3416300"/>
          </a:xfrm>
          <a:ln/>
        </p:spPr>
      </p:sp>
      <p:sp>
        <p:nvSpPr>
          <p:cNvPr id="3379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608796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p:spPr>
      </p:sp>
      <p:sp>
        <p:nvSpPr>
          <p:cNvPr id="8397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0656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65053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50938" y="692150"/>
            <a:ext cx="4556125" cy="3416300"/>
          </a:xfrm>
          <a:ln/>
        </p:spPr>
      </p:sp>
      <p:sp>
        <p:nvSpPr>
          <p:cNvPr id="3481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839516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p:spPr>
      </p:sp>
      <p:sp>
        <p:nvSpPr>
          <p:cNvPr id="3584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70690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p:spPr>
      </p:sp>
      <p:sp>
        <p:nvSpPr>
          <p:cNvPr id="3686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145899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150938" y="692150"/>
            <a:ext cx="4556125" cy="3416300"/>
          </a:xfrm>
          <a:ln/>
        </p:spPr>
      </p:sp>
      <p:sp>
        <p:nvSpPr>
          <p:cNvPr id="2867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851434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666783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p:spPr>
      </p:sp>
      <p:sp>
        <p:nvSpPr>
          <p:cNvPr id="3686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654265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68673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408501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0938" y="692150"/>
            <a:ext cx="4556125" cy="3416300"/>
          </a:xfrm>
          <a:ln/>
        </p:spPr>
      </p:sp>
      <p:sp>
        <p:nvSpPr>
          <p:cNvPr id="3993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4152776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026383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50938" y="692150"/>
            <a:ext cx="4556125" cy="3416300"/>
          </a:xfrm>
          <a:ln/>
        </p:spPr>
      </p:sp>
      <p:sp>
        <p:nvSpPr>
          <p:cNvPr id="4198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555832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50938" y="692150"/>
            <a:ext cx="4556125" cy="3416300"/>
          </a:xfrm>
          <a:ln/>
        </p:spPr>
      </p:sp>
      <p:sp>
        <p:nvSpPr>
          <p:cNvPr id="2969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377901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0275959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3947395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4239500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9822268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262622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50938" y="692150"/>
            <a:ext cx="4556125" cy="3416300"/>
          </a:xfrm>
          <a:ln/>
        </p:spPr>
      </p:sp>
      <p:sp>
        <p:nvSpPr>
          <p:cNvPr id="4608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6609246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5177172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7101099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6188446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50938" y="692150"/>
            <a:ext cx="4556125" cy="3416300"/>
          </a:xfrm>
          <a:ln/>
        </p:spPr>
      </p:sp>
      <p:sp>
        <p:nvSpPr>
          <p:cNvPr id="9523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72293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674910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L"/>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6688" y="52388"/>
            <a:ext cx="1943100" cy="5695950"/>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685800" y="52388"/>
            <a:ext cx="5678488" cy="56959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687388" y="1104900"/>
            <a:ext cx="3810000" cy="4643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9788" y="1104900"/>
            <a:ext cx="3810000" cy="4643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4000" r="-4000"/>
          </a:stretch>
        </a:blipFill>
        <a:effectLst/>
      </p:bgPr>
    </p:bg>
    <p:spTree>
      <p:nvGrpSpPr>
        <p:cNvPr id="1" name=""/>
        <p:cNvGrpSpPr/>
        <p:nvPr/>
      </p:nvGrpSpPr>
      <p:grpSpPr>
        <a:xfrm>
          <a:off x="0" y="0"/>
          <a:ext cx="0" cy="0"/>
          <a:chOff x="0" y="0"/>
          <a:chExt cx="0" cy="0"/>
        </a:xfrm>
      </p:grpSpPr>
      <p:grpSp>
        <p:nvGrpSpPr>
          <p:cNvPr id="74754" name="Group 2"/>
          <p:cNvGrpSpPr>
            <a:grpSpLocks/>
          </p:cNvGrpSpPr>
          <p:nvPr/>
        </p:nvGrpSpPr>
        <p:grpSpPr bwMode="auto">
          <a:xfrm>
            <a:off x="457200" y="304800"/>
            <a:ext cx="8231188" cy="6183313"/>
            <a:chOff x="372" y="186"/>
            <a:chExt cx="5185" cy="3895"/>
          </a:xfrm>
        </p:grpSpPr>
        <p:grpSp>
          <p:nvGrpSpPr>
            <p:cNvPr id="74755" name="Group 3"/>
            <p:cNvGrpSpPr>
              <a:grpSpLocks/>
            </p:cNvGrpSpPr>
            <p:nvPr/>
          </p:nvGrpSpPr>
          <p:grpSpPr bwMode="auto">
            <a:xfrm>
              <a:off x="372" y="186"/>
              <a:ext cx="5185" cy="919"/>
              <a:chOff x="372" y="186"/>
              <a:chExt cx="5185" cy="919"/>
            </a:xfrm>
          </p:grpSpPr>
          <p:sp>
            <p:nvSpPr>
              <p:cNvPr id="74756" name="Freeform 4"/>
              <p:cNvSpPr>
                <a:spLocks/>
              </p:cNvSpPr>
              <p:nvPr/>
            </p:nvSpPr>
            <p:spPr bwMode="auto">
              <a:xfrm>
                <a:off x="372" y="192"/>
                <a:ext cx="86" cy="913"/>
              </a:xfrm>
              <a:custGeom>
                <a:avLst/>
                <a:gdLst/>
                <a:ahLst/>
                <a:cxnLst>
                  <a:cxn ang="0">
                    <a:pos x="0" y="0"/>
                  </a:cxn>
                  <a:cxn ang="0">
                    <a:pos x="85" y="96"/>
                  </a:cxn>
                  <a:cxn ang="0">
                    <a:pos x="85" y="816"/>
                  </a:cxn>
                  <a:cxn ang="0">
                    <a:pos x="0" y="912"/>
                  </a:cxn>
                  <a:cxn ang="0">
                    <a:pos x="0" y="0"/>
                  </a:cxn>
                </a:cxnLst>
                <a:rect l="0" t="0" r="r" b="b"/>
                <a:pathLst>
                  <a:path w="86" h="913">
                    <a:moveTo>
                      <a:pt x="0" y="0"/>
                    </a:moveTo>
                    <a:lnTo>
                      <a:pt x="85" y="96"/>
                    </a:lnTo>
                    <a:lnTo>
                      <a:pt x="85" y="816"/>
                    </a:lnTo>
                    <a:lnTo>
                      <a:pt x="0" y="912"/>
                    </a:lnTo>
                    <a:lnTo>
                      <a:pt x="0" y="0"/>
                    </a:lnTo>
                  </a:path>
                </a:pathLst>
              </a:custGeom>
              <a:noFill/>
              <a:ln w="12700" cap="rnd" cmpd="sng">
                <a:noFill/>
                <a:prstDash val="solid"/>
                <a:round/>
                <a:headEnd type="none" w="med" len="med"/>
                <a:tailEnd type="none" w="med" len="med"/>
              </a:ln>
              <a:effectLst/>
            </p:spPr>
            <p:txBody>
              <a:bodyPr/>
              <a:lstStyle/>
              <a:p>
                <a:endParaRPr lang="es-CL"/>
              </a:p>
            </p:txBody>
          </p:sp>
          <p:sp>
            <p:nvSpPr>
              <p:cNvPr id="74757" name="Freeform 5"/>
              <p:cNvSpPr>
                <a:spLocks/>
              </p:cNvSpPr>
              <p:nvPr/>
            </p:nvSpPr>
            <p:spPr bwMode="auto">
              <a:xfrm>
                <a:off x="5470" y="186"/>
                <a:ext cx="87" cy="910"/>
              </a:xfrm>
              <a:custGeom>
                <a:avLst/>
                <a:gdLst/>
                <a:ahLst/>
                <a:cxnLst>
                  <a:cxn ang="0">
                    <a:pos x="86" y="0"/>
                  </a:cxn>
                  <a:cxn ang="0">
                    <a:pos x="0" y="93"/>
                  </a:cxn>
                  <a:cxn ang="0">
                    <a:pos x="0" y="813"/>
                  </a:cxn>
                  <a:cxn ang="0">
                    <a:pos x="86" y="909"/>
                  </a:cxn>
                  <a:cxn ang="0">
                    <a:pos x="86" y="0"/>
                  </a:cxn>
                </a:cxnLst>
                <a:rect l="0" t="0" r="r" b="b"/>
                <a:pathLst>
                  <a:path w="87" h="910">
                    <a:moveTo>
                      <a:pt x="86" y="0"/>
                    </a:moveTo>
                    <a:lnTo>
                      <a:pt x="0" y="93"/>
                    </a:lnTo>
                    <a:lnTo>
                      <a:pt x="0" y="813"/>
                    </a:lnTo>
                    <a:lnTo>
                      <a:pt x="86" y="909"/>
                    </a:lnTo>
                    <a:lnTo>
                      <a:pt x="86" y="0"/>
                    </a:lnTo>
                  </a:path>
                </a:pathLst>
              </a:custGeom>
              <a:noFill/>
              <a:ln w="12700" cap="rnd" cmpd="sng">
                <a:noFill/>
                <a:prstDash val="solid"/>
                <a:round/>
                <a:headEnd type="none" w="med" len="med"/>
                <a:tailEnd type="none" w="med" len="med"/>
              </a:ln>
              <a:effectLst/>
            </p:spPr>
            <p:txBody>
              <a:bodyPr/>
              <a:lstStyle/>
              <a:p>
                <a:endParaRPr lang="es-CL"/>
              </a:p>
            </p:txBody>
          </p:sp>
          <p:sp>
            <p:nvSpPr>
              <p:cNvPr id="74758" name="Freeform 6"/>
              <p:cNvSpPr>
                <a:spLocks/>
              </p:cNvSpPr>
              <p:nvPr/>
            </p:nvSpPr>
            <p:spPr bwMode="auto">
              <a:xfrm>
                <a:off x="372" y="189"/>
                <a:ext cx="5185" cy="103"/>
              </a:xfrm>
              <a:custGeom>
                <a:avLst/>
                <a:gdLst/>
                <a:ahLst/>
                <a:cxnLst>
                  <a:cxn ang="0">
                    <a:pos x="0" y="0"/>
                  </a:cxn>
                  <a:cxn ang="0">
                    <a:pos x="5184" y="3"/>
                  </a:cxn>
                  <a:cxn ang="0">
                    <a:pos x="5093" y="102"/>
                  </a:cxn>
                  <a:cxn ang="0">
                    <a:pos x="88" y="102"/>
                  </a:cxn>
                  <a:cxn ang="0">
                    <a:pos x="0" y="0"/>
                  </a:cxn>
                </a:cxnLst>
                <a:rect l="0" t="0" r="r" b="b"/>
                <a:pathLst>
                  <a:path w="5185" h="103">
                    <a:moveTo>
                      <a:pt x="0" y="0"/>
                    </a:moveTo>
                    <a:lnTo>
                      <a:pt x="5184" y="3"/>
                    </a:lnTo>
                    <a:lnTo>
                      <a:pt x="5093" y="102"/>
                    </a:lnTo>
                    <a:lnTo>
                      <a:pt x="88" y="102"/>
                    </a:lnTo>
                    <a:lnTo>
                      <a:pt x="0" y="0"/>
                    </a:lnTo>
                  </a:path>
                </a:pathLst>
              </a:custGeom>
              <a:noFill/>
              <a:ln w="12700" cap="rnd" cmpd="sng">
                <a:noFill/>
                <a:prstDash val="solid"/>
                <a:round/>
                <a:headEnd type="none" w="med" len="med"/>
                <a:tailEnd type="none" w="med" len="med"/>
              </a:ln>
              <a:effectLst/>
            </p:spPr>
            <p:txBody>
              <a:bodyPr/>
              <a:lstStyle/>
              <a:p>
                <a:endParaRPr lang="es-CL"/>
              </a:p>
            </p:txBody>
          </p:sp>
        </p:grpSp>
        <p:grpSp>
          <p:nvGrpSpPr>
            <p:cNvPr id="74759" name="Group 7"/>
            <p:cNvGrpSpPr>
              <a:grpSpLocks/>
            </p:cNvGrpSpPr>
            <p:nvPr/>
          </p:nvGrpSpPr>
          <p:grpSpPr bwMode="auto">
            <a:xfrm>
              <a:off x="372" y="291"/>
              <a:ext cx="5185" cy="3790"/>
              <a:chOff x="372" y="291"/>
              <a:chExt cx="5185" cy="3790"/>
            </a:xfrm>
          </p:grpSpPr>
          <p:sp>
            <p:nvSpPr>
              <p:cNvPr id="74760" name="Freeform 8"/>
              <p:cNvSpPr>
                <a:spLocks/>
              </p:cNvSpPr>
              <p:nvPr/>
            </p:nvSpPr>
            <p:spPr bwMode="auto">
              <a:xfrm>
                <a:off x="372" y="807"/>
                <a:ext cx="79" cy="3274"/>
              </a:xfrm>
              <a:custGeom>
                <a:avLst/>
                <a:gdLst/>
                <a:ahLst/>
                <a:cxnLst>
                  <a:cxn ang="0">
                    <a:pos x="0" y="0"/>
                  </a:cxn>
                  <a:cxn ang="0">
                    <a:pos x="78" y="107"/>
                  </a:cxn>
                  <a:cxn ang="0">
                    <a:pos x="78" y="3166"/>
                  </a:cxn>
                  <a:cxn ang="0">
                    <a:pos x="0" y="3273"/>
                  </a:cxn>
                  <a:cxn ang="0">
                    <a:pos x="0" y="0"/>
                  </a:cxn>
                </a:cxnLst>
                <a:rect l="0" t="0" r="r" b="b"/>
                <a:pathLst>
                  <a:path w="79" h="3274">
                    <a:moveTo>
                      <a:pt x="0" y="0"/>
                    </a:moveTo>
                    <a:lnTo>
                      <a:pt x="78" y="107"/>
                    </a:lnTo>
                    <a:lnTo>
                      <a:pt x="78" y="3166"/>
                    </a:lnTo>
                    <a:lnTo>
                      <a:pt x="0" y="3273"/>
                    </a:lnTo>
                    <a:lnTo>
                      <a:pt x="0" y="0"/>
                    </a:lnTo>
                  </a:path>
                </a:pathLst>
              </a:custGeom>
              <a:noFill/>
              <a:ln w="12700" cap="rnd" cmpd="sng">
                <a:noFill/>
                <a:prstDash val="solid"/>
                <a:round/>
                <a:headEnd type="none" w="med" len="med"/>
                <a:tailEnd type="none" w="med" len="med"/>
              </a:ln>
              <a:effectLst/>
            </p:spPr>
            <p:txBody>
              <a:bodyPr/>
              <a:lstStyle/>
              <a:p>
                <a:endParaRPr lang="es-CL"/>
              </a:p>
            </p:txBody>
          </p:sp>
          <p:sp>
            <p:nvSpPr>
              <p:cNvPr id="74761" name="Freeform 9"/>
              <p:cNvSpPr>
                <a:spLocks/>
              </p:cNvSpPr>
              <p:nvPr/>
            </p:nvSpPr>
            <p:spPr bwMode="auto">
              <a:xfrm>
                <a:off x="5470" y="747"/>
                <a:ext cx="84" cy="3325"/>
              </a:xfrm>
              <a:custGeom>
                <a:avLst/>
                <a:gdLst/>
                <a:ahLst/>
                <a:cxnLst>
                  <a:cxn ang="0">
                    <a:pos x="83" y="0"/>
                  </a:cxn>
                  <a:cxn ang="0">
                    <a:pos x="3" y="109"/>
                  </a:cxn>
                  <a:cxn ang="0">
                    <a:pos x="0" y="3233"/>
                  </a:cxn>
                  <a:cxn ang="0">
                    <a:pos x="83" y="3324"/>
                  </a:cxn>
                  <a:cxn ang="0">
                    <a:pos x="83" y="0"/>
                  </a:cxn>
                </a:cxnLst>
                <a:rect l="0" t="0" r="r" b="b"/>
                <a:pathLst>
                  <a:path w="84" h="3325">
                    <a:moveTo>
                      <a:pt x="83" y="0"/>
                    </a:moveTo>
                    <a:lnTo>
                      <a:pt x="3" y="109"/>
                    </a:lnTo>
                    <a:lnTo>
                      <a:pt x="0" y="3233"/>
                    </a:lnTo>
                    <a:lnTo>
                      <a:pt x="83" y="3324"/>
                    </a:lnTo>
                    <a:lnTo>
                      <a:pt x="83" y="0"/>
                    </a:lnTo>
                  </a:path>
                </a:pathLst>
              </a:custGeom>
              <a:noFill/>
              <a:ln w="12700" cap="rnd" cmpd="sng">
                <a:noFill/>
                <a:prstDash val="solid"/>
                <a:round/>
                <a:headEnd type="none" w="med" len="med"/>
                <a:tailEnd type="none" w="med" len="med"/>
              </a:ln>
              <a:effectLst/>
            </p:spPr>
            <p:txBody>
              <a:bodyPr/>
              <a:lstStyle/>
              <a:p>
                <a:endParaRPr lang="es-CL"/>
              </a:p>
            </p:txBody>
          </p:sp>
          <p:sp>
            <p:nvSpPr>
              <p:cNvPr id="74762" name="Freeform 10"/>
              <p:cNvSpPr>
                <a:spLocks/>
              </p:cNvSpPr>
              <p:nvPr/>
            </p:nvSpPr>
            <p:spPr bwMode="auto">
              <a:xfrm>
                <a:off x="372" y="3984"/>
                <a:ext cx="5185" cy="88"/>
              </a:xfrm>
              <a:custGeom>
                <a:avLst/>
                <a:gdLst/>
                <a:ahLst/>
                <a:cxnLst>
                  <a:cxn ang="0">
                    <a:pos x="0" y="87"/>
                  </a:cxn>
                  <a:cxn ang="0">
                    <a:pos x="5184" y="87"/>
                  </a:cxn>
                  <a:cxn ang="0">
                    <a:pos x="5095" y="0"/>
                  </a:cxn>
                  <a:cxn ang="0">
                    <a:pos x="89" y="0"/>
                  </a:cxn>
                  <a:cxn ang="0">
                    <a:pos x="0" y="87"/>
                  </a:cxn>
                </a:cxnLst>
                <a:rect l="0" t="0" r="r" b="b"/>
                <a:pathLst>
                  <a:path w="5185" h="88">
                    <a:moveTo>
                      <a:pt x="0" y="87"/>
                    </a:moveTo>
                    <a:lnTo>
                      <a:pt x="5184" y="87"/>
                    </a:lnTo>
                    <a:lnTo>
                      <a:pt x="5095" y="0"/>
                    </a:lnTo>
                    <a:lnTo>
                      <a:pt x="89" y="0"/>
                    </a:lnTo>
                    <a:lnTo>
                      <a:pt x="0" y="87"/>
                    </a:lnTo>
                  </a:path>
                </a:pathLst>
              </a:custGeom>
              <a:noFill/>
              <a:ln w="12700" cap="rnd" cmpd="sng">
                <a:noFill/>
                <a:prstDash val="solid"/>
                <a:round/>
                <a:headEnd type="none" w="med" len="med"/>
                <a:tailEnd type="none" w="med" len="med"/>
              </a:ln>
              <a:effectLst/>
            </p:spPr>
            <p:txBody>
              <a:bodyPr/>
              <a:lstStyle/>
              <a:p>
                <a:endParaRPr lang="es-CL"/>
              </a:p>
            </p:txBody>
          </p:sp>
          <p:sp>
            <p:nvSpPr>
              <p:cNvPr id="74763" name="Rectangle 11"/>
              <p:cNvSpPr>
                <a:spLocks noChangeArrowheads="1"/>
              </p:cNvSpPr>
              <p:nvPr/>
            </p:nvSpPr>
            <p:spPr bwMode="auto">
              <a:xfrm>
                <a:off x="457" y="291"/>
                <a:ext cx="5013" cy="3690"/>
              </a:xfrm>
              <a:prstGeom prst="rect">
                <a:avLst/>
              </a:prstGeom>
              <a:noFill/>
              <a:ln w="12700">
                <a:noFill/>
                <a:miter lim="800000"/>
                <a:headEnd/>
                <a:tailEnd/>
              </a:ln>
              <a:effectLst/>
            </p:spPr>
            <p:txBody>
              <a:bodyPr wrap="none" anchor="ctr"/>
              <a:lstStyle/>
              <a:p>
                <a:endParaRPr lang="es-CL"/>
              </a:p>
            </p:txBody>
          </p:sp>
        </p:grpSp>
      </p:grpSp>
      <p:sp>
        <p:nvSpPr>
          <p:cNvPr id="74764" name="Rectangle 12"/>
          <p:cNvSpPr>
            <a:spLocks noGrp="1" noChangeArrowheads="1"/>
          </p:cNvSpPr>
          <p:nvPr>
            <p:ph type="title"/>
          </p:nvPr>
        </p:nvSpPr>
        <p:spPr bwMode="auto">
          <a:xfrm>
            <a:off x="685800" y="52388"/>
            <a:ext cx="7772400" cy="814387"/>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74765" name="Rectangle 13"/>
          <p:cNvSpPr>
            <a:spLocks noGrp="1" noChangeArrowheads="1"/>
          </p:cNvSpPr>
          <p:nvPr>
            <p:ph type="body" idx="1"/>
          </p:nvPr>
        </p:nvSpPr>
        <p:spPr bwMode="auto">
          <a:xfrm>
            <a:off x="687388" y="1104900"/>
            <a:ext cx="7772400" cy="464343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74766" name="Rectangle 14"/>
          <p:cNvSpPr>
            <a:spLocks noChangeArrowheads="1"/>
          </p:cNvSpPr>
          <p:nvPr/>
        </p:nvSpPr>
        <p:spPr bwMode="auto">
          <a:xfrm>
            <a:off x="8305800" y="6445250"/>
            <a:ext cx="585788" cy="363538"/>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1800">
                <a:effectLst/>
              </a:rPr>
              <a:t>  </a:t>
            </a:r>
            <a:fld id="{8D2520C1-E8E0-442A-8B7B-A2D06C8DB834}" type="slidenum">
              <a:rPr lang="en-US" sz="1800">
                <a:effectLst/>
              </a:rPr>
              <a:pPr algn="l"/>
              <a:t>‹Nº›</a:t>
            </a:fld>
            <a:endParaRPr lang="en-US" sz="1800">
              <a:effectLst/>
            </a:endParaRPr>
          </a:p>
        </p:txBody>
      </p:sp>
      <p:sp>
        <p:nvSpPr>
          <p:cNvPr id="74767" name="Rectangle 15"/>
          <p:cNvSpPr>
            <a:spLocks noChangeArrowheads="1"/>
          </p:cNvSpPr>
          <p:nvPr/>
        </p:nvSpPr>
        <p:spPr bwMode="auto">
          <a:xfrm>
            <a:off x="7851775" y="6170613"/>
            <a:ext cx="831850" cy="638175"/>
          </a:xfrm>
          <a:prstGeom prst="rect">
            <a:avLst/>
          </a:prstGeom>
          <a:noFill/>
          <a:ln w="12700">
            <a:noFill/>
            <a:miter lim="800000"/>
            <a:headEnd/>
            <a:tailEnd/>
          </a:ln>
          <a:effectLst>
            <a:outerShdw dist="17961" dir="2700000" algn="ctr" rotWithShape="0">
              <a:srgbClr val="000000"/>
            </a:outerShdw>
          </a:effectLst>
        </p:spPr>
        <p:txBody>
          <a:bodyPr lIns="90488" tIns="44450" rIns="90488" bIns="44450">
            <a:spAutoFit/>
          </a:bodyPr>
          <a:lstStyle/>
          <a:p>
            <a:pPr algn="l"/>
            <a:r>
              <a:rPr lang="en-US" sz="1800">
                <a:effectLst/>
              </a:rPr>
              <a:t>            Slide</a:t>
            </a:r>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zoom/>
  </p:transition>
  <p:hf sldNum="0" hdr="0" ftr="0" dt="0"/>
  <p:txStyles>
    <p:titleStyle>
      <a:lvl1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2pPr>
      <a:lvl3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3pPr>
      <a:lvl4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4pPr>
      <a:lvl5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5pPr>
      <a:lvl6pPr marL="4572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6pPr>
      <a:lvl7pPr marL="9144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7pPr>
      <a:lvl8pPr marL="13716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8pPr>
      <a:lvl9pPr marL="18288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9pPr>
    </p:titleStyle>
    <p:bodyStyle>
      <a:lvl1pPr marL="342900" indent="-342900" algn="l" rtl="0" eaLnBrk="0" fontAlgn="base" hangingPunct="0">
        <a:spcBef>
          <a:spcPct val="20000"/>
        </a:spcBef>
        <a:spcAft>
          <a:spcPct val="0"/>
        </a:spcAft>
        <a:buClr>
          <a:srgbClr val="66FFFF"/>
        </a:buClr>
        <a:buSzPct val="75000"/>
        <a:buFont typeface="Monotype Sort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66FFFF"/>
        </a:buClr>
        <a:buSzPct val="125000"/>
        <a:buChar char="•"/>
        <a:defRPr sz="24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66FFFF"/>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5.wmf"/><Relationship Id="rId4"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1.wmf"/><Relationship Id="rId18" Type="http://schemas.openxmlformats.org/officeDocument/2006/relationships/oleObject" Target="../embeddings/oleObject32.bin"/><Relationship Id="rId3" Type="http://schemas.openxmlformats.org/officeDocument/2006/relationships/notesSlide" Target="../notesSlides/notesSlide27.xml"/><Relationship Id="rId21" Type="http://schemas.openxmlformats.org/officeDocument/2006/relationships/image" Target="../media/image35.wmf"/><Relationship Id="rId7" Type="http://schemas.openxmlformats.org/officeDocument/2006/relationships/image" Target="../media/image28.wmf"/><Relationship Id="rId12" Type="http://schemas.openxmlformats.org/officeDocument/2006/relationships/oleObject" Target="../embeddings/oleObject29.bin"/><Relationship Id="rId17" Type="http://schemas.openxmlformats.org/officeDocument/2006/relationships/image" Target="../media/image33.wmf"/><Relationship Id="rId2" Type="http://schemas.openxmlformats.org/officeDocument/2006/relationships/slideLayout" Target="../slideLayouts/slideLayout2.xml"/><Relationship Id="rId16" Type="http://schemas.openxmlformats.org/officeDocument/2006/relationships/oleObject" Target="../embeddings/oleObject31.bin"/><Relationship Id="rId20" Type="http://schemas.openxmlformats.org/officeDocument/2006/relationships/oleObject" Target="../embeddings/oleObject33.bin"/><Relationship Id="rId1" Type="http://schemas.openxmlformats.org/officeDocument/2006/relationships/vmlDrawing" Target="../drawings/vmlDrawing7.vml"/><Relationship Id="rId6" Type="http://schemas.openxmlformats.org/officeDocument/2006/relationships/oleObject" Target="../embeddings/oleObject26.bin"/><Relationship Id="rId11" Type="http://schemas.openxmlformats.org/officeDocument/2006/relationships/image" Target="../media/image30.wmf"/><Relationship Id="rId5" Type="http://schemas.openxmlformats.org/officeDocument/2006/relationships/image" Target="../media/image27.wmf"/><Relationship Id="rId15" Type="http://schemas.openxmlformats.org/officeDocument/2006/relationships/image" Target="../media/image32.wmf"/><Relationship Id="rId10" Type="http://schemas.openxmlformats.org/officeDocument/2006/relationships/oleObject" Target="../embeddings/oleObject28.bin"/><Relationship Id="rId19" Type="http://schemas.openxmlformats.org/officeDocument/2006/relationships/image" Target="../media/image34.wmf"/><Relationship Id="rId4" Type="http://schemas.openxmlformats.org/officeDocument/2006/relationships/oleObject" Target="../embeddings/oleObject25.bin"/><Relationship Id="rId9" Type="http://schemas.openxmlformats.org/officeDocument/2006/relationships/image" Target="../media/image29.wmf"/><Relationship Id="rId14" Type="http://schemas.openxmlformats.org/officeDocument/2006/relationships/oleObject" Target="../embeddings/oleObject3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9.wmf"/><Relationship Id="rId4" Type="http://schemas.openxmlformats.org/officeDocument/2006/relationships/oleObject" Target="../embeddings/oleObject34.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0.wmf"/><Relationship Id="rId18" Type="http://schemas.openxmlformats.org/officeDocument/2006/relationships/oleObject" Target="../embeddings/oleObject42.bin"/><Relationship Id="rId26" Type="http://schemas.openxmlformats.org/officeDocument/2006/relationships/oleObject" Target="../embeddings/oleObject46.bin"/><Relationship Id="rId3" Type="http://schemas.openxmlformats.org/officeDocument/2006/relationships/notesSlide" Target="../notesSlides/notesSlide29.xml"/><Relationship Id="rId21" Type="http://schemas.openxmlformats.org/officeDocument/2006/relationships/image" Target="../media/image44.wmf"/><Relationship Id="rId7" Type="http://schemas.openxmlformats.org/officeDocument/2006/relationships/image" Target="../media/image37.wmf"/><Relationship Id="rId12" Type="http://schemas.openxmlformats.org/officeDocument/2006/relationships/oleObject" Target="../embeddings/oleObject39.bin"/><Relationship Id="rId17" Type="http://schemas.openxmlformats.org/officeDocument/2006/relationships/image" Target="../media/image42.wmf"/><Relationship Id="rId25" Type="http://schemas.openxmlformats.org/officeDocument/2006/relationships/image" Target="../media/image46.wmf"/><Relationship Id="rId2" Type="http://schemas.openxmlformats.org/officeDocument/2006/relationships/slideLayout" Target="../slideLayouts/slideLayout2.xml"/><Relationship Id="rId16" Type="http://schemas.openxmlformats.org/officeDocument/2006/relationships/oleObject" Target="../embeddings/oleObject41.bin"/><Relationship Id="rId20" Type="http://schemas.openxmlformats.org/officeDocument/2006/relationships/oleObject" Target="../embeddings/oleObject43.bin"/><Relationship Id="rId29" Type="http://schemas.openxmlformats.org/officeDocument/2006/relationships/image" Target="../media/image48.wmf"/><Relationship Id="rId1" Type="http://schemas.openxmlformats.org/officeDocument/2006/relationships/vmlDrawing" Target="../drawings/vmlDrawing9.vml"/><Relationship Id="rId6" Type="http://schemas.openxmlformats.org/officeDocument/2006/relationships/oleObject" Target="../embeddings/oleObject36.bin"/><Relationship Id="rId11" Type="http://schemas.openxmlformats.org/officeDocument/2006/relationships/image" Target="../media/image39.wmf"/><Relationship Id="rId24" Type="http://schemas.openxmlformats.org/officeDocument/2006/relationships/oleObject" Target="../embeddings/oleObject45.bin"/><Relationship Id="rId5" Type="http://schemas.openxmlformats.org/officeDocument/2006/relationships/image" Target="../media/image36.wmf"/><Relationship Id="rId15" Type="http://schemas.openxmlformats.org/officeDocument/2006/relationships/image" Target="../media/image41.wmf"/><Relationship Id="rId23" Type="http://schemas.openxmlformats.org/officeDocument/2006/relationships/image" Target="../media/image45.wmf"/><Relationship Id="rId28" Type="http://schemas.openxmlformats.org/officeDocument/2006/relationships/oleObject" Target="../embeddings/oleObject47.bin"/><Relationship Id="rId10" Type="http://schemas.openxmlformats.org/officeDocument/2006/relationships/oleObject" Target="../embeddings/oleObject38.bin"/><Relationship Id="rId19" Type="http://schemas.openxmlformats.org/officeDocument/2006/relationships/image" Target="../media/image43.wmf"/><Relationship Id="rId4" Type="http://schemas.openxmlformats.org/officeDocument/2006/relationships/oleObject" Target="../embeddings/oleObject35.bin"/><Relationship Id="rId9" Type="http://schemas.openxmlformats.org/officeDocument/2006/relationships/image" Target="../media/image38.wmf"/><Relationship Id="rId14" Type="http://schemas.openxmlformats.org/officeDocument/2006/relationships/oleObject" Target="../embeddings/oleObject40.bin"/><Relationship Id="rId22" Type="http://schemas.openxmlformats.org/officeDocument/2006/relationships/oleObject" Target="../embeddings/oleObject44.bin"/><Relationship Id="rId27" Type="http://schemas.openxmlformats.org/officeDocument/2006/relationships/image" Target="../media/image4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30.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9.bin"/><Relationship Id="rId11" Type="http://schemas.openxmlformats.org/officeDocument/2006/relationships/image" Target="../media/image51.wmf"/><Relationship Id="rId5" Type="http://schemas.openxmlformats.org/officeDocument/2006/relationships/image" Target="../media/image17.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50.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53.bin"/><Relationship Id="rId5" Type="http://schemas.openxmlformats.org/officeDocument/2006/relationships/image" Target="../media/image52.wmf"/><Relationship Id="rId4" Type="http://schemas.openxmlformats.org/officeDocument/2006/relationships/oleObject" Target="../embeddings/oleObject52.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58.wmf"/><Relationship Id="rId3" Type="http://schemas.openxmlformats.org/officeDocument/2006/relationships/notesSlide" Target="../notesSlides/notesSlide33.xml"/><Relationship Id="rId7" Type="http://schemas.openxmlformats.org/officeDocument/2006/relationships/image" Target="../media/image55.wmf"/><Relationship Id="rId12"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5.bin"/><Relationship Id="rId11" Type="http://schemas.openxmlformats.org/officeDocument/2006/relationships/image" Target="../media/image57.wmf"/><Relationship Id="rId5" Type="http://schemas.openxmlformats.org/officeDocument/2006/relationships/image" Target="../media/image54.wmf"/><Relationship Id="rId15" Type="http://schemas.openxmlformats.org/officeDocument/2006/relationships/image" Target="../media/image59.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56.wmf"/><Relationship Id="rId14" Type="http://schemas.openxmlformats.org/officeDocument/2006/relationships/oleObject" Target="../embeddings/oleObject59.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61.bin"/><Relationship Id="rId5" Type="http://schemas.openxmlformats.org/officeDocument/2006/relationships/image" Target="../media/image60.wmf"/><Relationship Id="rId4" Type="http://schemas.openxmlformats.org/officeDocument/2006/relationships/oleObject" Target="../embeddings/oleObject60.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35.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3.bin"/><Relationship Id="rId11" Type="http://schemas.openxmlformats.org/officeDocument/2006/relationships/image" Target="../media/image65.wmf"/><Relationship Id="rId5" Type="http://schemas.openxmlformats.org/officeDocument/2006/relationships/image" Target="../media/image62.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64.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66.wmf"/><Relationship Id="rId4" Type="http://schemas.openxmlformats.org/officeDocument/2006/relationships/oleObject" Target="../embeddings/oleObject66.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71.wmf"/><Relationship Id="rId18" Type="http://schemas.openxmlformats.org/officeDocument/2006/relationships/oleObject" Target="../embeddings/oleObject74.bin"/><Relationship Id="rId26" Type="http://schemas.openxmlformats.org/officeDocument/2006/relationships/oleObject" Target="../embeddings/oleObject78.bin"/><Relationship Id="rId3" Type="http://schemas.openxmlformats.org/officeDocument/2006/relationships/notesSlide" Target="../notesSlides/notesSlide37.xml"/><Relationship Id="rId21" Type="http://schemas.openxmlformats.org/officeDocument/2006/relationships/image" Target="../media/image75.wmf"/><Relationship Id="rId7" Type="http://schemas.openxmlformats.org/officeDocument/2006/relationships/image" Target="../media/image68.wmf"/><Relationship Id="rId12" Type="http://schemas.openxmlformats.org/officeDocument/2006/relationships/oleObject" Target="../embeddings/oleObject71.bin"/><Relationship Id="rId17" Type="http://schemas.openxmlformats.org/officeDocument/2006/relationships/image" Target="../media/image73.wmf"/><Relationship Id="rId25" Type="http://schemas.openxmlformats.org/officeDocument/2006/relationships/image" Target="../media/image77.wmf"/><Relationship Id="rId2" Type="http://schemas.openxmlformats.org/officeDocument/2006/relationships/slideLayout" Target="../slideLayouts/slideLayout2.xml"/><Relationship Id="rId16" Type="http://schemas.openxmlformats.org/officeDocument/2006/relationships/oleObject" Target="../embeddings/oleObject73.bin"/><Relationship Id="rId20" Type="http://schemas.openxmlformats.org/officeDocument/2006/relationships/oleObject" Target="../embeddings/oleObject75.bin"/><Relationship Id="rId1" Type="http://schemas.openxmlformats.org/officeDocument/2006/relationships/vmlDrawing" Target="../drawings/vmlDrawing16.vml"/><Relationship Id="rId6" Type="http://schemas.openxmlformats.org/officeDocument/2006/relationships/oleObject" Target="../embeddings/oleObject68.bin"/><Relationship Id="rId11" Type="http://schemas.openxmlformats.org/officeDocument/2006/relationships/image" Target="../media/image70.wmf"/><Relationship Id="rId24" Type="http://schemas.openxmlformats.org/officeDocument/2006/relationships/oleObject" Target="../embeddings/oleObject77.bin"/><Relationship Id="rId5" Type="http://schemas.openxmlformats.org/officeDocument/2006/relationships/image" Target="../media/image67.wmf"/><Relationship Id="rId15" Type="http://schemas.openxmlformats.org/officeDocument/2006/relationships/image" Target="../media/image72.wmf"/><Relationship Id="rId23" Type="http://schemas.openxmlformats.org/officeDocument/2006/relationships/image" Target="../media/image76.wmf"/><Relationship Id="rId10" Type="http://schemas.openxmlformats.org/officeDocument/2006/relationships/oleObject" Target="../embeddings/oleObject70.bin"/><Relationship Id="rId19" Type="http://schemas.openxmlformats.org/officeDocument/2006/relationships/image" Target="../media/image74.wmf"/><Relationship Id="rId4" Type="http://schemas.openxmlformats.org/officeDocument/2006/relationships/oleObject" Target="../embeddings/oleObject67.bin"/><Relationship Id="rId9" Type="http://schemas.openxmlformats.org/officeDocument/2006/relationships/image" Target="../media/image69.wmf"/><Relationship Id="rId14" Type="http://schemas.openxmlformats.org/officeDocument/2006/relationships/oleObject" Target="../embeddings/oleObject72.bin"/><Relationship Id="rId22" Type="http://schemas.openxmlformats.org/officeDocument/2006/relationships/oleObject" Target="../embeddings/oleObject76.bin"/><Relationship Id="rId27" Type="http://schemas.openxmlformats.org/officeDocument/2006/relationships/image" Target="../media/image78.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9.wmf"/><Relationship Id="rId4" Type="http://schemas.openxmlformats.org/officeDocument/2006/relationships/oleObject" Target="../embeddings/oleObject79.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82.wmf"/><Relationship Id="rId18" Type="http://schemas.openxmlformats.org/officeDocument/2006/relationships/oleObject" Target="../embeddings/oleObject87.bin"/><Relationship Id="rId26" Type="http://schemas.openxmlformats.org/officeDocument/2006/relationships/oleObject" Target="../embeddings/oleObject91.bin"/><Relationship Id="rId3" Type="http://schemas.openxmlformats.org/officeDocument/2006/relationships/notesSlide" Target="../notesSlides/notesSlide39.xml"/><Relationship Id="rId21" Type="http://schemas.openxmlformats.org/officeDocument/2006/relationships/image" Target="../media/image86.wmf"/><Relationship Id="rId7" Type="http://schemas.openxmlformats.org/officeDocument/2006/relationships/image" Target="../media/image80.wmf"/><Relationship Id="rId12" Type="http://schemas.openxmlformats.org/officeDocument/2006/relationships/oleObject" Target="../embeddings/oleObject84.bin"/><Relationship Id="rId17" Type="http://schemas.openxmlformats.org/officeDocument/2006/relationships/image" Target="../media/image84.wmf"/><Relationship Id="rId25"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oleObject" Target="../embeddings/oleObject86.bin"/><Relationship Id="rId20" Type="http://schemas.openxmlformats.org/officeDocument/2006/relationships/oleObject" Target="../embeddings/oleObject88.bin"/><Relationship Id="rId1" Type="http://schemas.openxmlformats.org/officeDocument/2006/relationships/vmlDrawing" Target="../drawings/vmlDrawing18.vml"/><Relationship Id="rId6" Type="http://schemas.openxmlformats.org/officeDocument/2006/relationships/oleObject" Target="../embeddings/oleObject81.bin"/><Relationship Id="rId11" Type="http://schemas.openxmlformats.org/officeDocument/2006/relationships/image" Target="../media/image81.wmf"/><Relationship Id="rId24" Type="http://schemas.openxmlformats.org/officeDocument/2006/relationships/oleObject" Target="../embeddings/oleObject90.bin"/><Relationship Id="rId5" Type="http://schemas.openxmlformats.org/officeDocument/2006/relationships/image" Target="../media/image79.wmf"/><Relationship Id="rId15" Type="http://schemas.openxmlformats.org/officeDocument/2006/relationships/image" Target="../media/image83.wmf"/><Relationship Id="rId23" Type="http://schemas.openxmlformats.org/officeDocument/2006/relationships/image" Target="../media/image87.wmf"/><Relationship Id="rId10" Type="http://schemas.openxmlformats.org/officeDocument/2006/relationships/oleObject" Target="../embeddings/oleObject83.bin"/><Relationship Id="rId19" Type="http://schemas.openxmlformats.org/officeDocument/2006/relationships/image" Target="../media/image85.wmf"/><Relationship Id="rId4" Type="http://schemas.openxmlformats.org/officeDocument/2006/relationships/oleObject" Target="../embeddings/oleObject80.bin"/><Relationship Id="rId9" Type="http://schemas.openxmlformats.org/officeDocument/2006/relationships/image" Target="../media/image69.wmf"/><Relationship Id="rId14" Type="http://schemas.openxmlformats.org/officeDocument/2006/relationships/oleObject" Target="../embeddings/oleObject85.bin"/><Relationship Id="rId22" Type="http://schemas.openxmlformats.org/officeDocument/2006/relationships/oleObject" Target="../embeddings/oleObject89.bin"/><Relationship Id="rId27" Type="http://schemas.openxmlformats.org/officeDocument/2006/relationships/image" Target="../media/image89.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notesSlide" Target="../notesSlides/notesSlide40.xml"/><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93.bin"/><Relationship Id="rId11" Type="http://schemas.openxmlformats.org/officeDocument/2006/relationships/image" Target="../media/image92.wmf"/><Relationship Id="rId5" Type="http://schemas.openxmlformats.org/officeDocument/2006/relationships/image" Target="../media/image17.w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91.wmf"/></Relationships>
</file>

<file path=ppt/slides/_rels/slide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97.bin"/><Relationship Id="rId5" Type="http://schemas.openxmlformats.org/officeDocument/2006/relationships/image" Target="../media/image93.wmf"/><Relationship Id="rId4" Type="http://schemas.openxmlformats.org/officeDocument/2006/relationships/oleObject" Target="../embeddings/oleObject96.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3" Type="http://schemas.openxmlformats.org/officeDocument/2006/relationships/notesSlide" Target="../notesSlides/notesSlide5.xml"/><Relationship Id="rId7" Type="http://schemas.openxmlformats.org/officeDocument/2006/relationships/image" Target="../media/image3.wmf"/><Relationship Id="rId12" Type="http://schemas.openxmlformats.org/officeDocument/2006/relationships/oleObject" Target="../embeddings/oleObject5.bin"/><Relationship Id="rId17" Type="http://schemas.openxmlformats.org/officeDocument/2006/relationships/image" Target="../media/image8.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image" Target="../media/image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4.wmf"/><Relationship Id="rId3" Type="http://schemas.openxmlformats.org/officeDocument/2006/relationships/notesSlide" Target="../notesSlides/notesSlide8.xml"/><Relationship Id="rId7" Type="http://schemas.openxmlformats.org/officeDocument/2006/relationships/image" Target="../media/image11.wmf"/><Relationship Id="rId12" Type="http://schemas.openxmlformats.org/officeDocument/2006/relationships/oleObject" Target="../embeddings/oleObject13.bin"/><Relationship Id="rId17"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15.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2.wmf"/><Relationship Id="rId14"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1.wmf"/><Relationship Id="rId3" Type="http://schemas.openxmlformats.org/officeDocument/2006/relationships/notesSlide" Target="../notesSlides/notesSlide9.xml"/><Relationship Id="rId7" Type="http://schemas.openxmlformats.org/officeDocument/2006/relationships/image" Target="../media/image18.wmf"/><Relationship Id="rId12" Type="http://schemas.openxmlformats.org/officeDocument/2006/relationships/oleObject" Target="../embeddings/oleObject20.bin"/><Relationship Id="rId17"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oleObject" Target="../embeddings/oleObject22.bin"/><Relationship Id="rId1" Type="http://schemas.openxmlformats.org/officeDocument/2006/relationships/vmlDrawing" Target="../drawings/vmlDrawing4.vml"/><Relationship Id="rId6" Type="http://schemas.openxmlformats.org/officeDocument/2006/relationships/oleObject" Target="../embeddings/oleObject17.bin"/><Relationship Id="rId11" Type="http://schemas.openxmlformats.org/officeDocument/2006/relationships/image" Target="../media/image20.wmf"/><Relationship Id="rId5" Type="http://schemas.openxmlformats.org/officeDocument/2006/relationships/image" Target="../media/image17.wmf"/><Relationship Id="rId15" Type="http://schemas.openxmlformats.org/officeDocument/2006/relationships/image" Target="../media/image22.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9.wmf"/><Relationship Id="rId14"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714375" y="1122363"/>
            <a:ext cx="7727950" cy="3894137"/>
          </a:xfrm>
          <a:noFill/>
          <a:ln/>
        </p:spPr>
        <p:txBody>
          <a:bodyPr/>
          <a:lstStyle/>
          <a:p>
            <a:r>
              <a:rPr lang="es-CL" dirty="0">
                <a:solidFill>
                  <a:schemeClr val="bg1"/>
                </a:solidFill>
                <a:effectLst/>
              </a:rPr>
              <a:t>Distribución de Probabilidad Uniforme</a:t>
            </a:r>
          </a:p>
          <a:p>
            <a:endParaRPr lang="es-CL" dirty="0">
              <a:solidFill>
                <a:schemeClr val="bg1"/>
              </a:solidFill>
              <a:effectLst/>
            </a:endParaRPr>
          </a:p>
          <a:p>
            <a:endParaRPr lang="es-CL" dirty="0">
              <a:solidFill>
                <a:schemeClr val="bg1"/>
              </a:solidFill>
              <a:effectLst/>
            </a:endParaRPr>
          </a:p>
          <a:p>
            <a:r>
              <a:rPr lang="es-CL" dirty="0">
                <a:solidFill>
                  <a:schemeClr val="bg1"/>
                </a:solidFill>
                <a:effectLst/>
              </a:rPr>
              <a:t>Distribución de Probabilidad Normal y </a:t>
            </a:r>
            <a:r>
              <a:rPr lang="es-CL">
                <a:solidFill>
                  <a:schemeClr val="bg1"/>
                </a:solidFill>
                <a:effectLst/>
              </a:rPr>
              <a:t>Normal Estándar</a:t>
            </a:r>
            <a:endParaRPr lang="es-CL" dirty="0">
              <a:solidFill>
                <a:schemeClr val="bg1"/>
              </a:solidFill>
              <a:effectLst/>
            </a:endParaRPr>
          </a:p>
          <a:p>
            <a:endParaRPr lang="es-CL" dirty="0">
              <a:solidFill>
                <a:schemeClr val="bg1"/>
              </a:solidFill>
              <a:effectLst/>
            </a:endParaRPr>
          </a:p>
          <a:p>
            <a:endParaRPr lang="es-CL" dirty="0">
              <a:solidFill>
                <a:schemeClr val="bg1"/>
              </a:solidFill>
              <a:effectLst/>
            </a:endParaRPr>
          </a:p>
          <a:p>
            <a:r>
              <a:rPr lang="es-CL" dirty="0">
                <a:solidFill>
                  <a:schemeClr val="bg1"/>
                </a:solidFill>
                <a:effectLst/>
              </a:rPr>
              <a:t>Distribución de Probabilidad Exponencial</a:t>
            </a:r>
          </a:p>
        </p:txBody>
      </p:sp>
      <p:sp>
        <p:nvSpPr>
          <p:cNvPr id="19" name="Rectangle 2"/>
          <p:cNvSpPr>
            <a:spLocks noGrp="1" noChangeArrowheads="1"/>
          </p:cNvSpPr>
          <p:nvPr>
            <p:ph type="title"/>
          </p:nvPr>
        </p:nvSpPr>
        <p:spPr>
          <a:xfrm>
            <a:off x="690563" y="144463"/>
            <a:ext cx="7772400" cy="611187"/>
          </a:xfrm>
          <a:noFill/>
          <a:ln/>
        </p:spPr>
        <p:txBody>
          <a:bodyPr/>
          <a:lstStyle/>
          <a:p>
            <a:r>
              <a:rPr lang="es-CL">
                <a:solidFill>
                  <a:schemeClr val="bg1"/>
                </a:solidFill>
                <a:effectLst/>
              </a:rPr>
              <a:t>Distribuciones de Probabilidad Continua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114300"/>
            <a:ext cx="7772400" cy="673100"/>
          </a:xfrm>
          <a:noFill/>
          <a:ln/>
        </p:spPr>
        <p:txBody>
          <a:bodyPr/>
          <a:lstStyle/>
          <a:p>
            <a:r>
              <a:rPr lang="es-CL">
                <a:solidFill>
                  <a:schemeClr val="bg1"/>
                </a:solidFill>
                <a:effectLst/>
              </a:rPr>
              <a:t>Ejemplo:  </a:t>
            </a:r>
            <a:r>
              <a:rPr lang="es-CL" i="1">
                <a:solidFill>
                  <a:schemeClr val="bg1"/>
                </a:solidFill>
                <a:effectLst/>
              </a:rPr>
              <a:t>Slater's Buffet</a:t>
            </a:r>
          </a:p>
        </p:txBody>
      </p:sp>
      <p:sp>
        <p:nvSpPr>
          <p:cNvPr id="8195" name="Rectangle 3"/>
          <p:cNvSpPr>
            <a:spLocks noGrp="1" noChangeArrowheads="1"/>
          </p:cNvSpPr>
          <p:nvPr>
            <p:ph type="body" idx="1"/>
          </p:nvPr>
        </p:nvSpPr>
        <p:spPr>
          <a:xfrm>
            <a:off x="690563" y="1117600"/>
            <a:ext cx="7772400" cy="4891088"/>
          </a:xfrm>
          <a:noFill/>
          <a:ln/>
        </p:spPr>
        <p:txBody>
          <a:bodyPr/>
          <a:lstStyle/>
          <a:p>
            <a:r>
              <a:rPr lang="es-CL" dirty="0">
                <a:solidFill>
                  <a:schemeClr val="bg1"/>
                </a:solidFill>
                <a:effectLst/>
              </a:rPr>
              <a:t>Distribución de Probabilidad Uniforme:</a:t>
            </a:r>
          </a:p>
          <a:p>
            <a:pPr lvl="1"/>
            <a:r>
              <a:rPr lang="es-CL" dirty="0">
                <a:solidFill>
                  <a:schemeClr val="bg1"/>
                </a:solidFill>
                <a:effectLst/>
              </a:rPr>
              <a:t>A los clientes de “</a:t>
            </a:r>
            <a:r>
              <a:rPr lang="es-CL" dirty="0" err="1">
                <a:solidFill>
                  <a:schemeClr val="bg1"/>
                </a:solidFill>
                <a:effectLst/>
              </a:rPr>
              <a:t>Slater’s</a:t>
            </a:r>
            <a:r>
              <a:rPr lang="es-CL" dirty="0">
                <a:solidFill>
                  <a:schemeClr val="bg1"/>
                </a:solidFill>
                <a:effectLst/>
              </a:rPr>
              <a:t>” se les cobra según la cantidad de ensalada que se sirven.</a:t>
            </a:r>
          </a:p>
          <a:p>
            <a:pPr lvl="1"/>
            <a:r>
              <a:rPr lang="es-CL" dirty="0">
                <a:solidFill>
                  <a:schemeClr val="bg1"/>
                </a:solidFill>
                <a:effectLst/>
              </a:rPr>
              <a:t>Un muestreo sugiere que la cantidad de ensalada que se sirve la gente se distribuye uniformemente entre 5 y 15 onzas. (aprox. Entre 142 y 425 gramos).</a:t>
            </a:r>
          </a:p>
          <a:p>
            <a:pPr lvl="1"/>
            <a:r>
              <a:rPr lang="es-CL" dirty="0">
                <a:solidFill>
                  <a:schemeClr val="bg1"/>
                </a:solidFill>
                <a:effectLst/>
              </a:rPr>
              <a:t>La función de densidad de probabilidad es:</a:t>
            </a:r>
          </a:p>
          <a:p>
            <a:pPr>
              <a:buFont typeface="Monotype Sorts" pitchFamily="2" charset="2"/>
              <a:buNone/>
            </a:pPr>
            <a:endParaRPr lang="es-CL" dirty="0">
              <a:solidFill>
                <a:schemeClr val="bg1"/>
              </a:solidFill>
              <a:effectLst/>
            </a:endParaRPr>
          </a:p>
          <a:p>
            <a:pPr>
              <a:buNone/>
            </a:pPr>
            <a:r>
              <a:rPr lang="es-CL" dirty="0">
                <a:solidFill>
                  <a:schemeClr val="bg1"/>
                </a:solidFill>
                <a:effectLst/>
              </a:rPr>
              <a:t>			    </a:t>
            </a:r>
            <a:r>
              <a:rPr lang="es-CL" i="1" dirty="0">
                <a:solidFill>
                  <a:schemeClr val="bg1"/>
                </a:solidFill>
                <a:effectLst/>
              </a:rPr>
              <a:t>f</a:t>
            </a:r>
            <a:r>
              <a:rPr lang="es-CL" dirty="0">
                <a:solidFill>
                  <a:schemeClr val="bg1"/>
                </a:solidFill>
                <a:effectLst/>
              </a:rPr>
              <a:t>(</a:t>
            </a:r>
            <a:r>
              <a:rPr lang="es-CL" i="1" dirty="0">
                <a:solidFill>
                  <a:schemeClr val="bg1"/>
                </a:solidFill>
                <a:effectLst/>
              </a:rPr>
              <a:t>x</a:t>
            </a:r>
            <a:r>
              <a:rPr lang="es-CL" dirty="0">
                <a:solidFill>
                  <a:schemeClr val="bg1"/>
                </a:solidFill>
                <a:effectLst/>
              </a:rPr>
              <a:t>) = 1/10   para 5 ≤ </a:t>
            </a:r>
            <a:r>
              <a:rPr lang="es-CL" i="1" dirty="0">
                <a:solidFill>
                  <a:schemeClr val="bg1"/>
                </a:solidFill>
                <a:effectLst/>
              </a:rPr>
              <a:t>x</a:t>
            </a:r>
            <a:r>
              <a:rPr lang="es-CL" dirty="0">
                <a:solidFill>
                  <a:schemeClr val="bg1"/>
                </a:solidFill>
                <a:effectLst/>
              </a:rPr>
              <a:t> ≤ 15</a:t>
            </a:r>
          </a:p>
          <a:p>
            <a:pPr>
              <a:buFont typeface="Monotype Sorts" pitchFamily="2" charset="2"/>
              <a:buNone/>
            </a:pPr>
            <a:r>
              <a:rPr lang="es-CL" dirty="0">
                <a:solidFill>
                  <a:schemeClr val="bg1"/>
                </a:solidFill>
                <a:effectLst/>
              </a:rPr>
              <a:t>			           = 0  	  cualquier otro caso</a:t>
            </a:r>
          </a:p>
          <a:p>
            <a:pPr>
              <a:buFont typeface="Monotype Sorts" pitchFamily="2" charset="2"/>
              <a:buNone/>
            </a:pPr>
            <a:r>
              <a:rPr lang="es-CL" dirty="0">
                <a:solidFill>
                  <a:schemeClr val="bg1"/>
                </a:solidFill>
                <a:effectLst/>
              </a:rPr>
              <a:t>	      donde:</a:t>
            </a:r>
          </a:p>
          <a:p>
            <a:pPr>
              <a:buFont typeface="Monotype Sorts" pitchFamily="2" charset="2"/>
              <a:buNone/>
            </a:pPr>
            <a:r>
              <a:rPr lang="es-CL" dirty="0">
                <a:solidFill>
                  <a:schemeClr val="bg1"/>
                </a:solidFill>
                <a:effectLst/>
              </a:rPr>
              <a:t>			</a:t>
            </a:r>
            <a:r>
              <a:rPr lang="es-CL" i="1" dirty="0">
                <a:solidFill>
                  <a:schemeClr val="bg1"/>
                </a:solidFill>
                <a:effectLst/>
              </a:rPr>
              <a:t>x</a:t>
            </a:r>
            <a:r>
              <a:rPr lang="es-CL" dirty="0">
                <a:solidFill>
                  <a:schemeClr val="bg1"/>
                </a:solidFill>
                <a:effectLst/>
              </a:rPr>
              <a:t> = peso de la ensalada servida</a:t>
            </a:r>
          </a:p>
          <a:p>
            <a:pPr>
              <a:buFont typeface="Monotype Sorts" pitchFamily="2" charset="2"/>
              <a:buNone/>
            </a:pPr>
            <a:endParaRPr lang="es-CL" dirty="0">
              <a:solidFill>
                <a:schemeClr val="bg1"/>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14300"/>
            <a:ext cx="7772400" cy="673100"/>
          </a:xfrm>
          <a:noFill/>
          <a:ln/>
        </p:spPr>
        <p:txBody>
          <a:bodyPr/>
          <a:lstStyle/>
          <a:p>
            <a:r>
              <a:rPr lang="es-CL">
                <a:solidFill>
                  <a:schemeClr val="bg1"/>
                </a:solidFill>
                <a:effectLst/>
              </a:rPr>
              <a:t>Ejemplo:  </a:t>
            </a:r>
            <a:r>
              <a:rPr lang="es-CL" i="1">
                <a:solidFill>
                  <a:schemeClr val="bg1"/>
                </a:solidFill>
                <a:effectLst/>
              </a:rPr>
              <a:t>Slater's Buffet</a:t>
            </a:r>
            <a:endParaRPr lang="es-CL"/>
          </a:p>
        </p:txBody>
      </p:sp>
      <p:sp>
        <p:nvSpPr>
          <p:cNvPr id="9219" name="Rectangle 3"/>
          <p:cNvSpPr>
            <a:spLocks noGrp="1" noChangeArrowheads="1"/>
          </p:cNvSpPr>
          <p:nvPr>
            <p:ph type="body" idx="1"/>
          </p:nvPr>
        </p:nvSpPr>
        <p:spPr>
          <a:xfrm>
            <a:off x="695325" y="1114425"/>
            <a:ext cx="7772400" cy="4381500"/>
          </a:xfrm>
          <a:noFill/>
          <a:ln/>
        </p:spPr>
        <p:txBody>
          <a:bodyPr/>
          <a:lstStyle/>
          <a:p>
            <a:r>
              <a:rPr lang="es-CL" dirty="0">
                <a:solidFill>
                  <a:schemeClr val="bg1"/>
                </a:solidFill>
                <a:effectLst/>
              </a:rPr>
              <a:t>Distribución de Probabilidad Uniforme:</a:t>
            </a:r>
          </a:p>
          <a:p>
            <a:pPr lvl="1"/>
            <a:r>
              <a:rPr lang="es-CL" dirty="0">
                <a:solidFill>
                  <a:schemeClr val="bg1"/>
                </a:solidFill>
                <a:effectLst/>
              </a:rPr>
              <a:t>¿Cuál es la probabilidad de que un cliente se sirva entre 12 y 15 onzas de ensalada?</a:t>
            </a:r>
          </a:p>
        </p:txBody>
      </p:sp>
      <p:sp>
        <p:nvSpPr>
          <p:cNvPr id="9220" name="Line 4"/>
          <p:cNvSpPr>
            <a:spLocks noChangeShapeType="1"/>
          </p:cNvSpPr>
          <p:nvPr/>
        </p:nvSpPr>
        <p:spPr bwMode="auto">
          <a:xfrm>
            <a:off x="2709863" y="2982913"/>
            <a:ext cx="0" cy="2197100"/>
          </a:xfrm>
          <a:prstGeom prst="line">
            <a:avLst/>
          </a:prstGeom>
          <a:noFill/>
          <a:ln w="12700">
            <a:solidFill>
              <a:schemeClr val="bg1"/>
            </a:solidFill>
            <a:round/>
            <a:headEnd/>
            <a:tailEnd/>
          </a:ln>
          <a:effectLst/>
        </p:spPr>
        <p:txBody>
          <a:bodyPr wrap="none" anchor="ctr"/>
          <a:lstStyle/>
          <a:p>
            <a:endParaRPr lang="es-CL"/>
          </a:p>
        </p:txBody>
      </p:sp>
      <p:sp>
        <p:nvSpPr>
          <p:cNvPr id="9223" name="Line 7"/>
          <p:cNvSpPr>
            <a:spLocks noChangeShapeType="1"/>
          </p:cNvSpPr>
          <p:nvPr/>
        </p:nvSpPr>
        <p:spPr bwMode="auto">
          <a:xfrm>
            <a:off x="3948113" y="5111750"/>
            <a:ext cx="0" cy="139700"/>
          </a:xfrm>
          <a:prstGeom prst="line">
            <a:avLst/>
          </a:prstGeom>
          <a:noFill/>
          <a:ln w="12700">
            <a:solidFill>
              <a:schemeClr val="bg1"/>
            </a:solidFill>
            <a:round/>
            <a:headEnd/>
            <a:tailEnd/>
          </a:ln>
          <a:effectLst/>
        </p:spPr>
        <p:txBody>
          <a:bodyPr wrap="none" anchor="ctr"/>
          <a:lstStyle/>
          <a:p>
            <a:endParaRPr lang="es-CL"/>
          </a:p>
        </p:txBody>
      </p:sp>
      <p:sp>
        <p:nvSpPr>
          <p:cNvPr id="9224" name="Line 8"/>
          <p:cNvSpPr>
            <a:spLocks noChangeShapeType="1"/>
          </p:cNvSpPr>
          <p:nvPr/>
        </p:nvSpPr>
        <p:spPr bwMode="auto">
          <a:xfrm>
            <a:off x="6462713" y="5149850"/>
            <a:ext cx="0" cy="139700"/>
          </a:xfrm>
          <a:prstGeom prst="line">
            <a:avLst/>
          </a:prstGeom>
          <a:noFill/>
          <a:ln w="12700">
            <a:solidFill>
              <a:schemeClr val="bg1"/>
            </a:solidFill>
            <a:round/>
            <a:headEnd/>
            <a:tailEnd/>
          </a:ln>
          <a:effectLst/>
        </p:spPr>
        <p:txBody>
          <a:bodyPr wrap="none" anchor="ctr"/>
          <a:lstStyle/>
          <a:p>
            <a:endParaRPr lang="es-CL"/>
          </a:p>
        </p:txBody>
      </p:sp>
      <p:sp>
        <p:nvSpPr>
          <p:cNvPr id="9225" name="Line 9"/>
          <p:cNvSpPr>
            <a:spLocks noChangeShapeType="1"/>
          </p:cNvSpPr>
          <p:nvPr/>
        </p:nvSpPr>
        <p:spPr bwMode="auto">
          <a:xfrm>
            <a:off x="5205413" y="5130800"/>
            <a:ext cx="0" cy="139700"/>
          </a:xfrm>
          <a:prstGeom prst="line">
            <a:avLst/>
          </a:prstGeom>
          <a:noFill/>
          <a:ln w="12700">
            <a:solidFill>
              <a:schemeClr val="bg1"/>
            </a:solidFill>
            <a:round/>
            <a:headEnd/>
            <a:tailEnd/>
          </a:ln>
          <a:effectLst/>
        </p:spPr>
        <p:txBody>
          <a:bodyPr wrap="none" anchor="ctr"/>
          <a:lstStyle/>
          <a:p>
            <a:endParaRPr lang="es-CL"/>
          </a:p>
        </p:txBody>
      </p:sp>
      <p:sp>
        <p:nvSpPr>
          <p:cNvPr id="9226" name="Line 10"/>
          <p:cNvSpPr>
            <a:spLocks noChangeShapeType="1"/>
          </p:cNvSpPr>
          <p:nvPr/>
        </p:nvSpPr>
        <p:spPr bwMode="auto">
          <a:xfrm>
            <a:off x="3948113" y="4368800"/>
            <a:ext cx="0" cy="806450"/>
          </a:xfrm>
          <a:prstGeom prst="line">
            <a:avLst/>
          </a:prstGeom>
          <a:noFill/>
          <a:ln w="12700">
            <a:solidFill>
              <a:schemeClr val="tx1"/>
            </a:solidFill>
            <a:prstDash val="lgDash"/>
            <a:round/>
            <a:headEnd/>
            <a:tailEnd/>
          </a:ln>
          <a:effectLst>
            <a:outerShdw dist="17961" dir="2700000" algn="ctr" rotWithShape="0">
              <a:schemeClr val="bg2"/>
            </a:outerShdw>
          </a:effectLst>
        </p:spPr>
        <p:txBody>
          <a:bodyPr wrap="none" anchor="ctr"/>
          <a:lstStyle/>
          <a:p>
            <a:endParaRPr lang="es-CL"/>
          </a:p>
        </p:txBody>
      </p:sp>
      <p:sp>
        <p:nvSpPr>
          <p:cNvPr id="9227" name="Rectangle 11"/>
          <p:cNvSpPr>
            <a:spLocks noChangeArrowheads="1"/>
          </p:cNvSpPr>
          <p:nvPr/>
        </p:nvSpPr>
        <p:spPr bwMode="auto">
          <a:xfrm>
            <a:off x="3800475" y="5300663"/>
            <a:ext cx="336632" cy="459100"/>
          </a:xfrm>
          <a:prstGeom prst="rect">
            <a:avLst/>
          </a:prstGeom>
          <a:noFill/>
        </p:spPr>
        <p:txBody>
          <a:bodyPr wrap="square" rtlCol="0">
            <a:spAutoFit/>
          </a:bodyPr>
          <a:lstStyle/>
          <a:p>
            <a:r>
              <a:rPr lang="es-CL" sz="2400">
                <a:solidFill>
                  <a:schemeClr val="bg1"/>
                </a:solidFill>
                <a:effectLst/>
              </a:rPr>
              <a:t>5</a:t>
            </a:r>
          </a:p>
        </p:txBody>
      </p:sp>
      <p:sp>
        <p:nvSpPr>
          <p:cNvPr id="9228" name="Rectangle 12"/>
          <p:cNvSpPr>
            <a:spLocks noChangeArrowheads="1"/>
          </p:cNvSpPr>
          <p:nvPr/>
        </p:nvSpPr>
        <p:spPr bwMode="auto">
          <a:xfrm>
            <a:off x="4962525" y="5319713"/>
            <a:ext cx="490520" cy="459100"/>
          </a:xfrm>
          <a:prstGeom prst="rect">
            <a:avLst/>
          </a:prstGeom>
          <a:noFill/>
        </p:spPr>
        <p:txBody>
          <a:bodyPr wrap="square" rtlCol="0">
            <a:spAutoFit/>
          </a:bodyPr>
          <a:lstStyle/>
          <a:p>
            <a:r>
              <a:rPr lang="es-CL" sz="2400">
                <a:solidFill>
                  <a:schemeClr val="bg1"/>
                </a:solidFill>
                <a:effectLst/>
              </a:rPr>
              <a:t>10</a:t>
            </a:r>
          </a:p>
        </p:txBody>
      </p:sp>
      <p:sp>
        <p:nvSpPr>
          <p:cNvPr id="9229" name="Rectangle 13"/>
          <p:cNvSpPr>
            <a:spLocks noChangeArrowheads="1"/>
          </p:cNvSpPr>
          <p:nvPr/>
        </p:nvSpPr>
        <p:spPr bwMode="auto">
          <a:xfrm>
            <a:off x="6238875" y="5338763"/>
            <a:ext cx="490520" cy="459100"/>
          </a:xfrm>
          <a:prstGeom prst="rect">
            <a:avLst/>
          </a:prstGeom>
          <a:noFill/>
        </p:spPr>
        <p:txBody>
          <a:bodyPr wrap="square" rtlCol="0">
            <a:spAutoFit/>
          </a:bodyPr>
          <a:lstStyle/>
          <a:p>
            <a:r>
              <a:rPr lang="es-CL" sz="2400">
                <a:solidFill>
                  <a:schemeClr val="bg1"/>
                </a:solidFill>
                <a:effectLst/>
              </a:rPr>
              <a:t>15</a:t>
            </a:r>
          </a:p>
        </p:txBody>
      </p:sp>
      <p:sp>
        <p:nvSpPr>
          <p:cNvPr id="9230" name="Line 14"/>
          <p:cNvSpPr>
            <a:spLocks noChangeShapeType="1"/>
          </p:cNvSpPr>
          <p:nvPr/>
        </p:nvSpPr>
        <p:spPr bwMode="auto">
          <a:xfrm>
            <a:off x="5624513" y="5149850"/>
            <a:ext cx="0" cy="139700"/>
          </a:xfrm>
          <a:prstGeom prst="line">
            <a:avLst/>
          </a:prstGeom>
          <a:noFill/>
          <a:ln w="12700">
            <a:solidFill>
              <a:schemeClr val="bg1"/>
            </a:solidFill>
            <a:round/>
            <a:headEnd/>
            <a:tailEnd/>
          </a:ln>
          <a:effectLst/>
        </p:spPr>
        <p:txBody>
          <a:bodyPr wrap="none" anchor="ctr"/>
          <a:lstStyle/>
          <a:p>
            <a:endParaRPr lang="es-CL"/>
          </a:p>
        </p:txBody>
      </p:sp>
      <p:sp>
        <p:nvSpPr>
          <p:cNvPr id="9231" name="Rectangle 15"/>
          <p:cNvSpPr>
            <a:spLocks noChangeArrowheads="1"/>
          </p:cNvSpPr>
          <p:nvPr/>
        </p:nvSpPr>
        <p:spPr bwMode="auto">
          <a:xfrm>
            <a:off x="5400675" y="5319713"/>
            <a:ext cx="490520" cy="459100"/>
          </a:xfrm>
          <a:prstGeom prst="rect">
            <a:avLst/>
          </a:prstGeom>
          <a:noFill/>
        </p:spPr>
        <p:txBody>
          <a:bodyPr wrap="square" rtlCol="0">
            <a:spAutoFit/>
          </a:bodyPr>
          <a:lstStyle/>
          <a:p>
            <a:r>
              <a:rPr lang="es-CL" sz="2400">
                <a:solidFill>
                  <a:schemeClr val="bg1"/>
                </a:solidFill>
                <a:effectLst/>
              </a:rPr>
              <a:t>12</a:t>
            </a:r>
          </a:p>
        </p:txBody>
      </p:sp>
      <p:sp>
        <p:nvSpPr>
          <p:cNvPr id="9232" name="Freeform 16"/>
          <p:cNvSpPr>
            <a:spLocks/>
          </p:cNvSpPr>
          <p:nvPr/>
        </p:nvSpPr>
        <p:spPr bwMode="auto">
          <a:xfrm>
            <a:off x="5624513" y="4371975"/>
            <a:ext cx="838200" cy="809625"/>
          </a:xfrm>
          <a:custGeom>
            <a:avLst/>
            <a:gdLst/>
            <a:ahLst/>
            <a:cxnLst>
              <a:cxn ang="0">
                <a:pos x="0" y="528"/>
              </a:cxn>
              <a:cxn ang="0">
                <a:pos x="12" y="0"/>
              </a:cxn>
              <a:cxn ang="0">
                <a:pos x="528" y="0"/>
              </a:cxn>
              <a:cxn ang="0">
                <a:pos x="528" y="528"/>
              </a:cxn>
              <a:cxn ang="0">
                <a:pos x="0" y="528"/>
              </a:cxn>
            </a:cxnLst>
            <a:rect l="0" t="0" r="r" b="b"/>
            <a:pathLst>
              <a:path w="528" h="528">
                <a:moveTo>
                  <a:pt x="0" y="528"/>
                </a:moveTo>
                <a:lnTo>
                  <a:pt x="12" y="0"/>
                </a:lnTo>
                <a:lnTo>
                  <a:pt x="528" y="0"/>
                </a:lnTo>
                <a:lnTo>
                  <a:pt x="528" y="528"/>
                </a:lnTo>
                <a:lnTo>
                  <a:pt x="0" y="528"/>
                </a:lnTo>
              </a:path>
            </a:pathLst>
          </a:custGeom>
          <a:pattFill prst="wdDnDiag">
            <a:fgClr>
              <a:srgbClr val="43CEFF"/>
            </a:fgClr>
            <a:bgClr>
              <a:schemeClr val="tx1"/>
            </a:bgClr>
          </a:pattFill>
          <a:ln>
            <a:noFill/>
          </a:ln>
        </p:spPr>
        <p:txBody>
          <a:bodyPr wrap="none"/>
          <a:lstStyle/>
          <a:p>
            <a:endParaRPr lang="es-CL"/>
          </a:p>
        </p:txBody>
      </p:sp>
      <p:sp>
        <p:nvSpPr>
          <p:cNvPr id="9233" name="Line 17"/>
          <p:cNvSpPr>
            <a:spLocks noChangeShapeType="1"/>
          </p:cNvSpPr>
          <p:nvPr/>
        </p:nvSpPr>
        <p:spPr bwMode="auto">
          <a:xfrm>
            <a:off x="5624513" y="4387850"/>
            <a:ext cx="0" cy="806450"/>
          </a:xfrm>
          <a:prstGeom prst="line">
            <a:avLst/>
          </a:prstGeom>
          <a:noFill/>
          <a:ln w="12700">
            <a:solidFill>
              <a:schemeClr val="tx1"/>
            </a:solidFill>
            <a:prstDash val="lgDash"/>
            <a:round/>
            <a:headEnd/>
            <a:tailEnd/>
          </a:ln>
          <a:effectLst>
            <a:outerShdw dist="17961" dir="2700000" algn="ctr" rotWithShape="0">
              <a:srgbClr val="000000"/>
            </a:outerShdw>
          </a:effectLst>
        </p:spPr>
        <p:txBody>
          <a:bodyPr wrap="none" anchor="ctr"/>
          <a:lstStyle/>
          <a:p>
            <a:endParaRPr lang="es-CL"/>
          </a:p>
        </p:txBody>
      </p:sp>
      <p:sp>
        <p:nvSpPr>
          <p:cNvPr id="9234" name="Line 18"/>
          <p:cNvSpPr>
            <a:spLocks noChangeShapeType="1"/>
          </p:cNvSpPr>
          <p:nvPr/>
        </p:nvSpPr>
        <p:spPr bwMode="auto">
          <a:xfrm>
            <a:off x="6462713" y="4406900"/>
            <a:ext cx="0" cy="806450"/>
          </a:xfrm>
          <a:prstGeom prst="line">
            <a:avLst/>
          </a:prstGeom>
          <a:noFill/>
          <a:ln w="12700">
            <a:solidFill>
              <a:schemeClr val="tx1"/>
            </a:solidFill>
            <a:prstDash val="lgDash"/>
            <a:round/>
            <a:headEnd/>
            <a:tailEnd/>
          </a:ln>
          <a:effectLst>
            <a:outerShdw dist="17961" dir="2700000" algn="ctr" rotWithShape="0">
              <a:srgbClr val="000000"/>
            </a:outerShdw>
          </a:effectLst>
        </p:spPr>
        <p:txBody>
          <a:bodyPr wrap="none" anchor="ctr"/>
          <a:lstStyle/>
          <a:p>
            <a:endParaRPr lang="es-CL"/>
          </a:p>
        </p:txBody>
      </p:sp>
      <p:sp>
        <p:nvSpPr>
          <p:cNvPr id="9235" name="Line 19"/>
          <p:cNvSpPr>
            <a:spLocks noChangeShapeType="1"/>
          </p:cNvSpPr>
          <p:nvPr/>
        </p:nvSpPr>
        <p:spPr bwMode="auto">
          <a:xfrm flipV="1">
            <a:off x="3954463" y="4362450"/>
            <a:ext cx="2511425" cy="0"/>
          </a:xfrm>
          <a:prstGeom prst="line">
            <a:avLst/>
          </a:prstGeom>
          <a:noFill/>
          <a:ln w="31750">
            <a:solidFill>
              <a:srgbClr val="FF0000"/>
            </a:solidFill>
            <a:round/>
            <a:headEnd/>
            <a:tailEnd/>
          </a:ln>
          <a:effectLst/>
        </p:spPr>
        <p:txBody>
          <a:bodyPr wrap="none" anchor="ctr"/>
          <a:lstStyle/>
          <a:p>
            <a:endParaRPr lang="es-CL"/>
          </a:p>
        </p:txBody>
      </p:sp>
      <p:sp>
        <p:nvSpPr>
          <p:cNvPr id="9236" name="Line 20"/>
          <p:cNvSpPr>
            <a:spLocks noChangeShapeType="1"/>
          </p:cNvSpPr>
          <p:nvPr/>
        </p:nvSpPr>
        <p:spPr bwMode="auto">
          <a:xfrm>
            <a:off x="2716213" y="5181600"/>
            <a:ext cx="4349750" cy="0"/>
          </a:xfrm>
          <a:prstGeom prst="line">
            <a:avLst/>
          </a:prstGeom>
          <a:noFill/>
          <a:ln w="12700">
            <a:solidFill>
              <a:schemeClr val="bg1"/>
            </a:solidFill>
            <a:round/>
            <a:headEnd/>
            <a:tailEnd/>
          </a:ln>
          <a:effectLst/>
        </p:spPr>
        <p:txBody>
          <a:bodyPr wrap="none" anchor="ctr"/>
          <a:lstStyle/>
          <a:p>
            <a:endParaRPr lang="es-CL"/>
          </a:p>
        </p:txBody>
      </p:sp>
      <p:sp>
        <p:nvSpPr>
          <p:cNvPr id="9237" name="Line 21"/>
          <p:cNvSpPr>
            <a:spLocks noChangeShapeType="1"/>
          </p:cNvSpPr>
          <p:nvPr/>
        </p:nvSpPr>
        <p:spPr bwMode="auto">
          <a:xfrm flipH="1">
            <a:off x="2570163" y="4362450"/>
            <a:ext cx="165100" cy="0"/>
          </a:xfrm>
          <a:prstGeom prst="line">
            <a:avLst/>
          </a:prstGeom>
          <a:noFill/>
          <a:ln w="12700">
            <a:solidFill>
              <a:schemeClr val="bg1"/>
            </a:solidFill>
            <a:round/>
            <a:headEnd/>
            <a:tailEnd/>
          </a:ln>
          <a:effectLst/>
        </p:spPr>
        <p:txBody>
          <a:bodyPr wrap="none" anchor="ctr"/>
          <a:lstStyle/>
          <a:p>
            <a:endParaRPr lang="es-CL"/>
          </a:p>
        </p:txBody>
      </p:sp>
      <p:sp>
        <p:nvSpPr>
          <p:cNvPr id="9238" name="Rectangle 22"/>
          <p:cNvSpPr>
            <a:spLocks noChangeArrowheads="1"/>
          </p:cNvSpPr>
          <p:nvPr/>
        </p:nvSpPr>
        <p:spPr bwMode="auto">
          <a:xfrm>
            <a:off x="1781175" y="4138613"/>
            <a:ext cx="830357" cy="459100"/>
          </a:xfrm>
          <a:prstGeom prst="rect">
            <a:avLst/>
          </a:prstGeom>
          <a:noFill/>
        </p:spPr>
        <p:txBody>
          <a:bodyPr wrap="square" rtlCol="0">
            <a:spAutoFit/>
          </a:bodyPr>
          <a:lstStyle/>
          <a:p>
            <a:r>
              <a:rPr lang="es-CL" sz="2400">
                <a:solidFill>
                  <a:schemeClr val="bg1"/>
                </a:solidFill>
                <a:effectLst/>
              </a:rPr>
              <a:t>1/10</a:t>
            </a:r>
          </a:p>
        </p:txBody>
      </p:sp>
      <p:sp>
        <p:nvSpPr>
          <p:cNvPr id="9239" name="Rectangle 23"/>
          <p:cNvSpPr>
            <a:spLocks noChangeArrowheads="1"/>
          </p:cNvSpPr>
          <p:nvPr/>
        </p:nvSpPr>
        <p:spPr bwMode="auto">
          <a:xfrm>
            <a:off x="3857625" y="5757863"/>
            <a:ext cx="2685031" cy="830997"/>
          </a:xfrm>
          <a:prstGeom prst="rect">
            <a:avLst/>
          </a:prstGeom>
          <a:noFill/>
        </p:spPr>
        <p:txBody>
          <a:bodyPr wrap="square" rtlCol="0">
            <a:spAutoFit/>
          </a:bodyPr>
          <a:lstStyle/>
          <a:p>
            <a:r>
              <a:rPr lang="es-CL" sz="2400">
                <a:solidFill>
                  <a:schemeClr val="bg1"/>
                </a:solidFill>
                <a:effectLst/>
              </a:rPr>
              <a:t>Peso de Ensalada (oz.)</a:t>
            </a:r>
          </a:p>
        </p:txBody>
      </p:sp>
      <p:sp>
        <p:nvSpPr>
          <p:cNvPr id="9240" name="Line 24"/>
          <p:cNvSpPr>
            <a:spLocks noChangeShapeType="1"/>
          </p:cNvSpPr>
          <p:nvPr/>
        </p:nvSpPr>
        <p:spPr bwMode="auto">
          <a:xfrm flipV="1">
            <a:off x="6176963" y="3792538"/>
            <a:ext cx="0" cy="842962"/>
          </a:xfrm>
          <a:prstGeom prst="line">
            <a:avLst/>
          </a:prstGeom>
          <a:noFill/>
          <a:ln w="12700">
            <a:solidFill>
              <a:schemeClr val="bg1"/>
            </a:solidFill>
            <a:round/>
            <a:headEnd type="triangle" w="med" len="med"/>
            <a:tailEnd/>
          </a:ln>
          <a:effectLst>
            <a:outerShdw dist="17961" dir="2700000" algn="ctr" rotWithShape="0">
              <a:srgbClr val="000000"/>
            </a:outerShdw>
          </a:effectLst>
        </p:spPr>
        <p:txBody>
          <a:bodyPr wrap="none" anchor="ctr"/>
          <a:lstStyle/>
          <a:p>
            <a:endParaRPr lang="es-CL"/>
          </a:p>
        </p:txBody>
      </p:sp>
      <p:sp>
        <p:nvSpPr>
          <p:cNvPr id="27" name="26 CuadroTexto"/>
          <p:cNvSpPr txBox="1"/>
          <p:nvPr/>
        </p:nvSpPr>
        <p:spPr>
          <a:xfrm>
            <a:off x="2312893" y="2557791"/>
            <a:ext cx="638124" cy="461665"/>
          </a:xfrm>
          <a:prstGeom prst="rect">
            <a:avLst/>
          </a:prstGeom>
          <a:noFill/>
        </p:spPr>
        <p:txBody>
          <a:bodyPr wrap="square" rtlCol="0">
            <a:spAutoFit/>
          </a:bodyPr>
          <a:lstStyle/>
          <a:p>
            <a:r>
              <a:rPr lang="es-CL" sz="2400" i="1">
                <a:solidFill>
                  <a:schemeClr val="bg1"/>
                </a:solidFill>
                <a:effectLst/>
              </a:rPr>
              <a:t>f(x)</a:t>
            </a:r>
          </a:p>
        </p:txBody>
      </p:sp>
      <p:sp>
        <p:nvSpPr>
          <p:cNvPr id="28" name="27 CuadroTexto"/>
          <p:cNvSpPr txBox="1"/>
          <p:nvPr/>
        </p:nvSpPr>
        <p:spPr>
          <a:xfrm>
            <a:off x="6940308" y="4968484"/>
            <a:ext cx="638124" cy="461665"/>
          </a:xfrm>
          <a:prstGeom prst="rect">
            <a:avLst/>
          </a:prstGeom>
          <a:noFill/>
        </p:spPr>
        <p:txBody>
          <a:bodyPr wrap="square" rtlCol="0">
            <a:spAutoFit/>
          </a:bodyPr>
          <a:lstStyle/>
          <a:p>
            <a:r>
              <a:rPr lang="es-CL" sz="2400" i="1">
                <a:solidFill>
                  <a:schemeClr val="bg1"/>
                </a:solidFill>
                <a:effectLst/>
              </a:rPr>
              <a:t>x</a:t>
            </a:r>
          </a:p>
        </p:txBody>
      </p:sp>
      <p:sp>
        <p:nvSpPr>
          <p:cNvPr id="29" name="28 CuadroTexto"/>
          <p:cNvSpPr txBox="1"/>
          <p:nvPr/>
        </p:nvSpPr>
        <p:spPr>
          <a:xfrm>
            <a:off x="3282706" y="3278239"/>
            <a:ext cx="4420417" cy="461665"/>
          </a:xfrm>
          <a:prstGeom prst="rect">
            <a:avLst/>
          </a:prstGeom>
          <a:noFill/>
        </p:spPr>
        <p:txBody>
          <a:bodyPr wrap="square" rtlCol="0">
            <a:spAutoFit/>
          </a:bodyPr>
          <a:lstStyle/>
          <a:p>
            <a:r>
              <a:rPr lang="es-CL" sz="2400" dirty="0">
                <a:solidFill>
                  <a:schemeClr val="bg1"/>
                </a:solidFill>
                <a:effectLst/>
              </a:rPr>
              <a:t>Pr(12 ≤ </a:t>
            </a:r>
            <a:r>
              <a:rPr lang="es-CL" sz="2400" i="1" dirty="0">
                <a:solidFill>
                  <a:schemeClr val="bg1"/>
                </a:solidFill>
                <a:effectLst/>
              </a:rPr>
              <a:t>x</a:t>
            </a:r>
            <a:r>
              <a:rPr lang="es-CL" sz="2400" dirty="0">
                <a:solidFill>
                  <a:schemeClr val="bg1"/>
                </a:solidFill>
                <a:effectLst/>
              </a:rPr>
              <a:t> ≤ 15) = (1/10)</a:t>
            </a:r>
            <a:r>
              <a:rPr lang="es-CL" sz="1200" dirty="0">
                <a:solidFill>
                  <a:schemeClr val="bg1"/>
                </a:solidFill>
                <a:effectLst/>
              </a:rPr>
              <a:t> </a:t>
            </a:r>
            <a:r>
              <a:rPr lang="es-CL" sz="2400" dirty="0">
                <a:solidFill>
                  <a:schemeClr val="bg1"/>
                </a:solidFill>
                <a:effectLst/>
              </a:rPr>
              <a:t>∙</a:t>
            </a:r>
            <a:r>
              <a:rPr lang="es-CL" sz="1200" dirty="0">
                <a:solidFill>
                  <a:schemeClr val="bg1"/>
                </a:solidFill>
                <a:effectLst/>
              </a:rPr>
              <a:t> </a:t>
            </a:r>
            <a:r>
              <a:rPr lang="es-CL" sz="2400" dirty="0">
                <a:solidFill>
                  <a:schemeClr val="bg1"/>
                </a:solidFill>
                <a:effectLst/>
              </a:rPr>
              <a:t>3 = 0,3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nimBg="1"/>
      <p:bldP spid="9240" grpId="0" animBg="1"/>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s-CL">
                <a:solidFill>
                  <a:schemeClr val="bg1"/>
                </a:solidFill>
                <a:effectLst/>
              </a:rPr>
              <a:t>Ejemplo:  </a:t>
            </a:r>
            <a:r>
              <a:rPr lang="es-CL" i="1">
                <a:solidFill>
                  <a:schemeClr val="bg1"/>
                </a:solidFill>
                <a:effectLst/>
              </a:rPr>
              <a:t>Slater's Buffet</a:t>
            </a:r>
            <a:endParaRPr lang="es-CL">
              <a:solidFill>
                <a:schemeClr val="bg1"/>
              </a:solidFill>
              <a:effectLst/>
            </a:endParaRPr>
          </a:p>
        </p:txBody>
      </p:sp>
      <p:sp>
        <p:nvSpPr>
          <p:cNvPr id="51203"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Valor Esperado de  </a:t>
            </a:r>
            <a:r>
              <a:rPr lang="es-CL" i="1" dirty="0">
                <a:solidFill>
                  <a:schemeClr val="bg1"/>
                </a:solidFill>
                <a:effectLst/>
              </a:rPr>
              <a:t>x</a:t>
            </a:r>
            <a:endParaRPr lang="es-CL" dirty="0">
              <a:solidFill>
                <a:schemeClr val="bg1"/>
              </a:solidFill>
              <a:effectLst/>
            </a:endParaRPr>
          </a:p>
          <a:p>
            <a:pPr>
              <a:buFont typeface="Monotype Sorts" pitchFamily="2" charset="2"/>
              <a:buNone/>
            </a:pPr>
            <a:r>
              <a:rPr lang="es-CL" dirty="0">
                <a:solidFill>
                  <a:schemeClr val="bg1"/>
                </a:solidFill>
                <a:effectLst/>
              </a:rPr>
              <a:t>				E(</a:t>
            </a:r>
            <a:r>
              <a:rPr lang="es-CL" i="1" dirty="0">
                <a:solidFill>
                  <a:schemeClr val="bg1"/>
                </a:solidFill>
                <a:effectLst/>
              </a:rPr>
              <a:t>x</a:t>
            </a:r>
            <a:r>
              <a:rPr lang="es-CL" dirty="0">
                <a:solidFill>
                  <a:schemeClr val="bg1"/>
                </a:solidFill>
                <a:effectLst/>
              </a:rPr>
              <a:t>) = (</a:t>
            </a:r>
            <a:r>
              <a:rPr lang="es-CL" i="1" dirty="0">
                <a:solidFill>
                  <a:schemeClr val="bg1"/>
                </a:solidFill>
                <a:effectLst/>
              </a:rPr>
              <a:t>a</a:t>
            </a:r>
            <a:r>
              <a:rPr lang="es-CL" dirty="0">
                <a:solidFill>
                  <a:schemeClr val="bg1"/>
                </a:solidFill>
                <a:effectLst/>
              </a:rPr>
              <a:t> + </a:t>
            </a:r>
            <a:r>
              <a:rPr lang="es-CL" i="1" dirty="0">
                <a:solidFill>
                  <a:schemeClr val="bg1"/>
                </a:solidFill>
                <a:effectLst/>
              </a:rPr>
              <a:t>b</a:t>
            </a:r>
            <a:r>
              <a:rPr lang="es-CL" dirty="0">
                <a:solidFill>
                  <a:schemeClr val="bg1"/>
                </a:solidFill>
                <a:effectLst/>
              </a:rPr>
              <a:t>)/2</a:t>
            </a:r>
          </a:p>
          <a:p>
            <a:pPr>
              <a:buFont typeface="Monotype Sorts" pitchFamily="2" charset="2"/>
              <a:buNone/>
            </a:pPr>
            <a:r>
              <a:rPr lang="es-CL" dirty="0">
                <a:solidFill>
                  <a:schemeClr val="bg1"/>
                </a:solidFill>
                <a:effectLst/>
              </a:rPr>
              <a:t>				        = (5 + 15)/2</a:t>
            </a:r>
          </a:p>
          <a:p>
            <a:pPr>
              <a:buFont typeface="Monotype Sorts" pitchFamily="2" charset="2"/>
              <a:buNone/>
            </a:pPr>
            <a:r>
              <a:rPr lang="es-CL" dirty="0">
                <a:solidFill>
                  <a:schemeClr val="bg1"/>
                </a:solidFill>
                <a:effectLst/>
              </a:rPr>
              <a:t>				        = 10</a:t>
            </a:r>
          </a:p>
          <a:p>
            <a:r>
              <a:rPr lang="es-CL" dirty="0">
                <a:solidFill>
                  <a:schemeClr val="bg1"/>
                </a:solidFill>
                <a:effectLst/>
              </a:rPr>
              <a:t>Varianza de  </a:t>
            </a:r>
            <a:r>
              <a:rPr lang="es-CL" i="1" dirty="0">
                <a:solidFill>
                  <a:schemeClr val="bg1"/>
                </a:solidFill>
                <a:effectLst/>
              </a:rPr>
              <a:t>x</a:t>
            </a:r>
          </a:p>
          <a:p>
            <a:pPr>
              <a:buFont typeface="Monotype Sorts" pitchFamily="2" charset="2"/>
              <a:buNone/>
            </a:pPr>
            <a:r>
              <a:rPr lang="es-CL" i="1" dirty="0">
                <a:solidFill>
                  <a:schemeClr val="bg1"/>
                </a:solidFill>
                <a:effectLst/>
              </a:rPr>
              <a:t>			         </a:t>
            </a:r>
            <a:r>
              <a:rPr lang="es-CL" dirty="0">
                <a:solidFill>
                  <a:schemeClr val="bg1"/>
                </a:solidFill>
                <a:effectLst/>
              </a:rPr>
              <a:t>Var(</a:t>
            </a:r>
            <a:r>
              <a:rPr lang="es-CL" i="1" dirty="0">
                <a:solidFill>
                  <a:schemeClr val="bg1"/>
                </a:solidFill>
                <a:effectLst/>
              </a:rPr>
              <a:t>x</a:t>
            </a:r>
            <a:r>
              <a:rPr lang="es-CL" dirty="0">
                <a:solidFill>
                  <a:schemeClr val="bg1"/>
                </a:solidFill>
                <a:effectLst/>
              </a:rPr>
              <a:t>) = (</a:t>
            </a:r>
            <a:r>
              <a:rPr lang="es-CL" i="1" dirty="0">
                <a:solidFill>
                  <a:schemeClr val="bg1"/>
                </a:solidFill>
                <a:effectLst/>
              </a:rPr>
              <a:t>b</a:t>
            </a:r>
            <a:r>
              <a:rPr lang="es-CL" dirty="0">
                <a:solidFill>
                  <a:schemeClr val="bg1"/>
                </a:solidFill>
                <a:effectLst/>
              </a:rPr>
              <a:t> - </a:t>
            </a:r>
            <a:r>
              <a:rPr lang="es-CL" i="1" dirty="0">
                <a:solidFill>
                  <a:schemeClr val="bg1"/>
                </a:solidFill>
                <a:effectLst/>
              </a:rPr>
              <a:t>a</a:t>
            </a:r>
            <a:r>
              <a:rPr lang="es-CL" dirty="0">
                <a:solidFill>
                  <a:schemeClr val="bg1"/>
                </a:solidFill>
                <a:effectLst/>
              </a:rPr>
              <a:t>)</a:t>
            </a:r>
            <a:r>
              <a:rPr lang="es-CL" baseline="30000" dirty="0">
                <a:solidFill>
                  <a:schemeClr val="bg1"/>
                </a:solidFill>
                <a:effectLst/>
              </a:rPr>
              <a:t>2</a:t>
            </a:r>
            <a:r>
              <a:rPr lang="es-CL" dirty="0">
                <a:solidFill>
                  <a:schemeClr val="bg1"/>
                </a:solidFill>
                <a:effectLst/>
              </a:rPr>
              <a:t>/12</a:t>
            </a:r>
          </a:p>
          <a:p>
            <a:pPr>
              <a:buFont typeface="Monotype Sorts" pitchFamily="2" charset="2"/>
              <a:buNone/>
            </a:pPr>
            <a:r>
              <a:rPr lang="es-CL" dirty="0">
                <a:solidFill>
                  <a:schemeClr val="bg1"/>
                </a:solidFill>
                <a:effectLst/>
              </a:rPr>
              <a:t>				         = (15 – 5)</a:t>
            </a:r>
            <a:r>
              <a:rPr lang="es-CL" baseline="30000" dirty="0">
                <a:solidFill>
                  <a:schemeClr val="bg1"/>
                </a:solidFill>
                <a:effectLst/>
              </a:rPr>
              <a:t>2</a:t>
            </a:r>
            <a:r>
              <a:rPr lang="es-CL" dirty="0">
                <a:solidFill>
                  <a:schemeClr val="bg1"/>
                </a:solidFill>
                <a:effectLst/>
              </a:rPr>
              <a:t>/12</a:t>
            </a:r>
          </a:p>
          <a:p>
            <a:pPr>
              <a:buFont typeface="Monotype Sorts" pitchFamily="2" charset="2"/>
              <a:buNone/>
            </a:pPr>
            <a:r>
              <a:rPr lang="es-CL" dirty="0">
                <a:solidFill>
                  <a:schemeClr val="bg1"/>
                </a:solidFill>
                <a:effectLst/>
              </a:rPr>
              <a:t>				         = 8,33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Freeform 4"/>
          <p:cNvSpPr>
            <a:spLocks/>
          </p:cNvSpPr>
          <p:nvPr/>
        </p:nvSpPr>
        <p:spPr bwMode="auto">
          <a:xfrm>
            <a:off x="2246313" y="2842557"/>
            <a:ext cx="4533900" cy="3060700"/>
          </a:xfrm>
          <a:custGeom>
            <a:avLst/>
            <a:gdLst/>
            <a:ahLst/>
            <a:cxnLst>
              <a:cxn ang="0">
                <a:pos x="1356" y="14"/>
              </a:cxn>
              <a:cxn ang="0">
                <a:pos x="1264" y="102"/>
              </a:cxn>
              <a:cxn ang="0">
                <a:pos x="1202" y="202"/>
              </a:cxn>
              <a:cxn ang="0">
                <a:pos x="1144" y="310"/>
              </a:cxn>
              <a:cxn ang="0">
                <a:pos x="1100" y="412"/>
              </a:cxn>
              <a:cxn ang="0">
                <a:pos x="1060" y="514"/>
              </a:cxn>
              <a:cxn ang="0">
                <a:pos x="1022" y="620"/>
              </a:cxn>
              <a:cxn ang="0">
                <a:pos x="985" y="746"/>
              </a:cxn>
              <a:cxn ang="0">
                <a:pos x="953" y="860"/>
              </a:cxn>
              <a:cxn ang="0">
                <a:pos x="923" y="970"/>
              </a:cxn>
              <a:cxn ang="0">
                <a:pos x="887" y="1082"/>
              </a:cxn>
              <a:cxn ang="0">
                <a:pos x="849" y="1194"/>
              </a:cxn>
              <a:cxn ang="0">
                <a:pos x="807" y="1294"/>
              </a:cxn>
              <a:cxn ang="0">
                <a:pos x="754" y="1404"/>
              </a:cxn>
              <a:cxn ang="0">
                <a:pos x="691" y="1508"/>
              </a:cxn>
              <a:cxn ang="0">
                <a:pos x="604" y="1614"/>
              </a:cxn>
              <a:cxn ang="0">
                <a:pos x="508" y="1686"/>
              </a:cxn>
              <a:cxn ang="0">
                <a:pos x="400" y="1746"/>
              </a:cxn>
              <a:cxn ang="0">
                <a:pos x="306" y="1786"/>
              </a:cxn>
              <a:cxn ang="0">
                <a:pos x="198" y="1822"/>
              </a:cxn>
              <a:cxn ang="0">
                <a:pos x="76" y="1860"/>
              </a:cxn>
              <a:cxn ang="0">
                <a:pos x="2" y="1886"/>
              </a:cxn>
              <a:cxn ang="0">
                <a:pos x="2848" y="1928"/>
              </a:cxn>
              <a:cxn ang="0">
                <a:pos x="2792" y="1866"/>
              </a:cxn>
              <a:cxn ang="0">
                <a:pos x="2692" y="1838"/>
              </a:cxn>
              <a:cxn ang="0">
                <a:pos x="2579" y="1800"/>
              </a:cxn>
              <a:cxn ang="0">
                <a:pos x="2464" y="1754"/>
              </a:cxn>
              <a:cxn ang="0">
                <a:pos x="2333" y="1686"/>
              </a:cxn>
              <a:cxn ang="0">
                <a:pos x="2289" y="1660"/>
              </a:cxn>
              <a:cxn ang="0">
                <a:pos x="2198" y="1588"/>
              </a:cxn>
              <a:cxn ang="0">
                <a:pos x="2116" y="1480"/>
              </a:cxn>
              <a:cxn ang="0">
                <a:pos x="2058" y="1382"/>
              </a:cxn>
              <a:cxn ang="0">
                <a:pos x="2018" y="1298"/>
              </a:cxn>
              <a:cxn ang="0">
                <a:pos x="1973" y="1194"/>
              </a:cxn>
              <a:cxn ang="0">
                <a:pos x="1941" y="1106"/>
              </a:cxn>
              <a:cxn ang="0">
                <a:pos x="1914" y="1018"/>
              </a:cxn>
              <a:cxn ang="0">
                <a:pos x="1876" y="890"/>
              </a:cxn>
              <a:cxn ang="0">
                <a:pos x="1845" y="778"/>
              </a:cxn>
              <a:cxn ang="0">
                <a:pos x="1807" y="647"/>
              </a:cxn>
              <a:cxn ang="0">
                <a:pos x="1762" y="524"/>
              </a:cxn>
              <a:cxn ang="0">
                <a:pos x="1716" y="402"/>
              </a:cxn>
              <a:cxn ang="0">
                <a:pos x="1684" y="330"/>
              </a:cxn>
              <a:cxn ang="0">
                <a:pos x="1632" y="224"/>
              </a:cxn>
              <a:cxn ang="0">
                <a:pos x="1604" y="174"/>
              </a:cxn>
              <a:cxn ang="0">
                <a:pos x="1591" y="156"/>
              </a:cxn>
              <a:cxn ang="0">
                <a:pos x="1588" y="150"/>
              </a:cxn>
              <a:cxn ang="0">
                <a:pos x="1508" y="46"/>
              </a:cxn>
              <a:cxn ang="0">
                <a:pos x="1444" y="6"/>
              </a:cxn>
            </a:cxnLst>
            <a:rect l="0" t="0" r="r" b="b"/>
            <a:pathLst>
              <a:path w="2848" h="1928">
                <a:moveTo>
                  <a:pt x="1422" y="0"/>
                </a:moveTo>
                <a:lnTo>
                  <a:pt x="1388" y="2"/>
                </a:lnTo>
                <a:lnTo>
                  <a:pt x="1356" y="14"/>
                </a:lnTo>
                <a:lnTo>
                  <a:pt x="1320" y="38"/>
                </a:lnTo>
                <a:lnTo>
                  <a:pt x="1294" y="66"/>
                </a:lnTo>
                <a:lnTo>
                  <a:pt x="1264" y="102"/>
                </a:lnTo>
                <a:lnTo>
                  <a:pt x="1240" y="138"/>
                </a:lnTo>
                <a:lnTo>
                  <a:pt x="1222" y="168"/>
                </a:lnTo>
                <a:lnTo>
                  <a:pt x="1202" y="202"/>
                </a:lnTo>
                <a:lnTo>
                  <a:pt x="1180" y="240"/>
                </a:lnTo>
                <a:lnTo>
                  <a:pt x="1160" y="282"/>
                </a:lnTo>
                <a:lnTo>
                  <a:pt x="1144" y="310"/>
                </a:lnTo>
                <a:lnTo>
                  <a:pt x="1130" y="342"/>
                </a:lnTo>
                <a:lnTo>
                  <a:pt x="1115" y="376"/>
                </a:lnTo>
                <a:lnTo>
                  <a:pt x="1100" y="412"/>
                </a:lnTo>
                <a:lnTo>
                  <a:pt x="1084" y="446"/>
                </a:lnTo>
                <a:lnTo>
                  <a:pt x="1072" y="478"/>
                </a:lnTo>
                <a:lnTo>
                  <a:pt x="1060" y="514"/>
                </a:lnTo>
                <a:lnTo>
                  <a:pt x="1046" y="552"/>
                </a:lnTo>
                <a:lnTo>
                  <a:pt x="1033" y="584"/>
                </a:lnTo>
                <a:lnTo>
                  <a:pt x="1022" y="620"/>
                </a:lnTo>
                <a:lnTo>
                  <a:pt x="1009" y="662"/>
                </a:lnTo>
                <a:lnTo>
                  <a:pt x="997" y="704"/>
                </a:lnTo>
                <a:lnTo>
                  <a:pt x="985" y="746"/>
                </a:lnTo>
                <a:lnTo>
                  <a:pt x="973" y="782"/>
                </a:lnTo>
                <a:lnTo>
                  <a:pt x="963" y="818"/>
                </a:lnTo>
                <a:lnTo>
                  <a:pt x="953" y="860"/>
                </a:lnTo>
                <a:lnTo>
                  <a:pt x="941" y="902"/>
                </a:lnTo>
                <a:lnTo>
                  <a:pt x="933" y="934"/>
                </a:lnTo>
                <a:lnTo>
                  <a:pt x="923" y="970"/>
                </a:lnTo>
                <a:lnTo>
                  <a:pt x="913" y="1001"/>
                </a:lnTo>
                <a:lnTo>
                  <a:pt x="899" y="1044"/>
                </a:lnTo>
                <a:lnTo>
                  <a:pt x="887" y="1082"/>
                </a:lnTo>
                <a:lnTo>
                  <a:pt x="875" y="1120"/>
                </a:lnTo>
                <a:lnTo>
                  <a:pt x="861" y="1164"/>
                </a:lnTo>
                <a:lnTo>
                  <a:pt x="849" y="1194"/>
                </a:lnTo>
                <a:lnTo>
                  <a:pt x="839" y="1224"/>
                </a:lnTo>
                <a:lnTo>
                  <a:pt x="823" y="1258"/>
                </a:lnTo>
                <a:lnTo>
                  <a:pt x="807" y="1294"/>
                </a:lnTo>
                <a:lnTo>
                  <a:pt x="790" y="1328"/>
                </a:lnTo>
                <a:lnTo>
                  <a:pt x="772" y="1364"/>
                </a:lnTo>
                <a:lnTo>
                  <a:pt x="754" y="1404"/>
                </a:lnTo>
                <a:lnTo>
                  <a:pt x="733" y="1439"/>
                </a:lnTo>
                <a:lnTo>
                  <a:pt x="713" y="1474"/>
                </a:lnTo>
                <a:lnTo>
                  <a:pt x="691" y="1508"/>
                </a:lnTo>
                <a:lnTo>
                  <a:pt x="664" y="1546"/>
                </a:lnTo>
                <a:lnTo>
                  <a:pt x="640" y="1578"/>
                </a:lnTo>
                <a:lnTo>
                  <a:pt x="604" y="1614"/>
                </a:lnTo>
                <a:lnTo>
                  <a:pt x="582" y="1636"/>
                </a:lnTo>
                <a:lnTo>
                  <a:pt x="550" y="1656"/>
                </a:lnTo>
                <a:lnTo>
                  <a:pt x="508" y="1686"/>
                </a:lnTo>
                <a:lnTo>
                  <a:pt x="460" y="1714"/>
                </a:lnTo>
                <a:lnTo>
                  <a:pt x="428" y="1730"/>
                </a:lnTo>
                <a:lnTo>
                  <a:pt x="400" y="1746"/>
                </a:lnTo>
                <a:lnTo>
                  <a:pt x="367" y="1760"/>
                </a:lnTo>
                <a:lnTo>
                  <a:pt x="338" y="1772"/>
                </a:lnTo>
                <a:lnTo>
                  <a:pt x="306" y="1786"/>
                </a:lnTo>
                <a:lnTo>
                  <a:pt x="278" y="1794"/>
                </a:lnTo>
                <a:lnTo>
                  <a:pt x="250" y="1806"/>
                </a:lnTo>
                <a:lnTo>
                  <a:pt x="198" y="1822"/>
                </a:lnTo>
                <a:lnTo>
                  <a:pt x="160" y="1836"/>
                </a:lnTo>
                <a:lnTo>
                  <a:pt x="116" y="1850"/>
                </a:lnTo>
                <a:lnTo>
                  <a:pt x="76" y="1860"/>
                </a:lnTo>
                <a:lnTo>
                  <a:pt x="46" y="1872"/>
                </a:lnTo>
                <a:lnTo>
                  <a:pt x="26" y="1876"/>
                </a:lnTo>
                <a:lnTo>
                  <a:pt x="2" y="1886"/>
                </a:lnTo>
                <a:lnTo>
                  <a:pt x="0" y="1904"/>
                </a:lnTo>
                <a:lnTo>
                  <a:pt x="2" y="1926"/>
                </a:lnTo>
                <a:lnTo>
                  <a:pt x="2848" y="1928"/>
                </a:lnTo>
                <a:lnTo>
                  <a:pt x="2848" y="1884"/>
                </a:lnTo>
                <a:lnTo>
                  <a:pt x="2822" y="1876"/>
                </a:lnTo>
                <a:lnTo>
                  <a:pt x="2792" y="1866"/>
                </a:lnTo>
                <a:lnTo>
                  <a:pt x="2752" y="1856"/>
                </a:lnTo>
                <a:lnTo>
                  <a:pt x="2716" y="1846"/>
                </a:lnTo>
                <a:lnTo>
                  <a:pt x="2692" y="1838"/>
                </a:lnTo>
                <a:lnTo>
                  <a:pt x="2661" y="1828"/>
                </a:lnTo>
                <a:lnTo>
                  <a:pt x="2623" y="1818"/>
                </a:lnTo>
                <a:lnTo>
                  <a:pt x="2579" y="1800"/>
                </a:lnTo>
                <a:lnTo>
                  <a:pt x="2537" y="1784"/>
                </a:lnTo>
                <a:lnTo>
                  <a:pt x="2506" y="1772"/>
                </a:lnTo>
                <a:lnTo>
                  <a:pt x="2464" y="1754"/>
                </a:lnTo>
                <a:lnTo>
                  <a:pt x="2428" y="1736"/>
                </a:lnTo>
                <a:lnTo>
                  <a:pt x="2375" y="1710"/>
                </a:lnTo>
                <a:lnTo>
                  <a:pt x="2333" y="1686"/>
                </a:lnTo>
                <a:lnTo>
                  <a:pt x="2309" y="1674"/>
                </a:lnTo>
                <a:lnTo>
                  <a:pt x="2297" y="1666"/>
                </a:lnTo>
                <a:lnTo>
                  <a:pt x="2289" y="1660"/>
                </a:lnTo>
                <a:lnTo>
                  <a:pt x="2259" y="1640"/>
                </a:lnTo>
                <a:lnTo>
                  <a:pt x="2232" y="1616"/>
                </a:lnTo>
                <a:lnTo>
                  <a:pt x="2198" y="1588"/>
                </a:lnTo>
                <a:lnTo>
                  <a:pt x="2170" y="1556"/>
                </a:lnTo>
                <a:lnTo>
                  <a:pt x="2142" y="1520"/>
                </a:lnTo>
                <a:lnTo>
                  <a:pt x="2116" y="1480"/>
                </a:lnTo>
                <a:lnTo>
                  <a:pt x="2090" y="1444"/>
                </a:lnTo>
                <a:lnTo>
                  <a:pt x="2074" y="1412"/>
                </a:lnTo>
                <a:lnTo>
                  <a:pt x="2058" y="1382"/>
                </a:lnTo>
                <a:lnTo>
                  <a:pt x="2044" y="1354"/>
                </a:lnTo>
                <a:lnTo>
                  <a:pt x="2030" y="1324"/>
                </a:lnTo>
                <a:lnTo>
                  <a:pt x="2018" y="1298"/>
                </a:lnTo>
                <a:lnTo>
                  <a:pt x="2006" y="1268"/>
                </a:lnTo>
                <a:lnTo>
                  <a:pt x="1987" y="1228"/>
                </a:lnTo>
                <a:lnTo>
                  <a:pt x="1973" y="1194"/>
                </a:lnTo>
                <a:lnTo>
                  <a:pt x="1962" y="1166"/>
                </a:lnTo>
                <a:lnTo>
                  <a:pt x="1952" y="1134"/>
                </a:lnTo>
                <a:lnTo>
                  <a:pt x="1941" y="1106"/>
                </a:lnTo>
                <a:lnTo>
                  <a:pt x="1933" y="1080"/>
                </a:lnTo>
                <a:lnTo>
                  <a:pt x="1923" y="1050"/>
                </a:lnTo>
                <a:lnTo>
                  <a:pt x="1914" y="1018"/>
                </a:lnTo>
                <a:lnTo>
                  <a:pt x="1900" y="974"/>
                </a:lnTo>
                <a:lnTo>
                  <a:pt x="1888" y="929"/>
                </a:lnTo>
                <a:lnTo>
                  <a:pt x="1876" y="890"/>
                </a:lnTo>
                <a:lnTo>
                  <a:pt x="1865" y="852"/>
                </a:lnTo>
                <a:lnTo>
                  <a:pt x="1855" y="814"/>
                </a:lnTo>
                <a:lnTo>
                  <a:pt x="1845" y="778"/>
                </a:lnTo>
                <a:lnTo>
                  <a:pt x="1834" y="734"/>
                </a:lnTo>
                <a:lnTo>
                  <a:pt x="1822" y="692"/>
                </a:lnTo>
                <a:lnTo>
                  <a:pt x="1807" y="647"/>
                </a:lnTo>
                <a:lnTo>
                  <a:pt x="1791" y="602"/>
                </a:lnTo>
                <a:lnTo>
                  <a:pt x="1774" y="554"/>
                </a:lnTo>
                <a:lnTo>
                  <a:pt x="1762" y="524"/>
                </a:lnTo>
                <a:lnTo>
                  <a:pt x="1750" y="488"/>
                </a:lnTo>
                <a:lnTo>
                  <a:pt x="1734" y="448"/>
                </a:lnTo>
                <a:lnTo>
                  <a:pt x="1716" y="402"/>
                </a:lnTo>
                <a:lnTo>
                  <a:pt x="1704" y="374"/>
                </a:lnTo>
                <a:lnTo>
                  <a:pt x="1692" y="352"/>
                </a:lnTo>
                <a:lnTo>
                  <a:pt x="1684" y="330"/>
                </a:lnTo>
                <a:lnTo>
                  <a:pt x="1666" y="294"/>
                </a:lnTo>
                <a:lnTo>
                  <a:pt x="1648" y="258"/>
                </a:lnTo>
                <a:lnTo>
                  <a:pt x="1632" y="224"/>
                </a:lnTo>
                <a:lnTo>
                  <a:pt x="1621" y="206"/>
                </a:lnTo>
                <a:lnTo>
                  <a:pt x="1614" y="192"/>
                </a:lnTo>
                <a:lnTo>
                  <a:pt x="1604" y="174"/>
                </a:lnTo>
                <a:lnTo>
                  <a:pt x="1578" y="136"/>
                </a:lnTo>
                <a:lnTo>
                  <a:pt x="1569" y="126"/>
                </a:lnTo>
                <a:lnTo>
                  <a:pt x="1591" y="156"/>
                </a:lnTo>
                <a:lnTo>
                  <a:pt x="1599" y="168"/>
                </a:lnTo>
                <a:lnTo>
                  <a:pt x="1591" y="158"/>
                </a:lnTo>
                <a:lnTo>
                  <a:pt x="1588" y="150"/>
                </a:lnTo>
                <a:lnTo>
                  <a:pt x="1554" y="106"/>
                </a:lnTo>
                <a:lnTo>
                  <a:pt x="1534" y="80"/>
                </a:lnTo>
                <a:lnTo>
                  <a:pt x="1508" y="46"/>
                </a:lnTo>
                <a:lnTo>
                  <a:pt x="1492" y="30"/>
                </a:lnTo>
                <a:lnTo>
                  <a:pt x="1468" y="16"/>
                </a:lnTo>
                <a:lnTo>
                  <a:pt x="1444" y="6"/>
                </a:lnTo>
                <a:lnTo>
                  <a:pt x="1420" y="2"/>
                </a:lnTo>
              </a:path>
            </a:pathLst>
          </a:custGeom>
          <a:pattFill prst="wdDnDiag">
            <a:fgClr>
              <a:srgbClr val="43CEFF"/>
            </a:fgClr>
            <a:bgClr>
              <a:schemeClr val="tx1"/>
            </a:bgClr>
          </a:pattFill>
          <a:ln>
            <a:noFill/>
          </a:ln>
        </p:spPr>
        <p:txBody>
          <a:bodyPr wrap="none"/>
          <a:lstStyle/>
          <a:p>
            <a:endParaRPr lang="es-CL"/>
          </a:p>
        </p:txBody>
      </p:sp>
      <p:sp>
        <p:nvSpPr>
          <p:cNvPr id="10242" name="Rectangle 2"/>
          <p:cNvSpPr>
            <a:spLocks noGrp="1" noChangeArrowheads="1"/>
          </p:cNvSpPr>
          <p:nvPr>
            <p:ph type="title"/>
          </p:nvPr>
        </p:nvSpPr>
        <p:spPr>
          <a:xfrm>
            <a:off x="685800" y="88900"/>
            <a:ext cx="7772400" cy="723900"/>
          </a:xfrm>
          <a:noFill/>
          <a:ln/>
        </p:spPr>
        <p:txBody>
          <a:bodyPr/>
          <a:lstStyle/>
          <a:p>
            <a:r>
              <a:rPr lang="es-CL" dirty="0">
                <a:solidFill>
                  <a:schemeClr val="bg1"/>
                </a:solidFill>
                <a:effectLst/>
              </a:rPr>
              <a:t>Distribución de Probabilidad Normal</a:t>
            </a:r>
          </a:p>
        </p:txBody>
      </p:sp>
      <p:sp>
        <p:nvSpPr>
          <p:cNvPr id="10243" name="Rectangle 3"/>
          <p:cNvSpPr>
            <a:spLocks noGrp="1" noChangeArrowheads="1"/>
          </p:cNvSpPr>
          <p:nvPr>
            <p:ph type="body" idx="1"/>
          </p:nvPr>
        </p:nvSpPr>
        <p:spPr>
          <a:xfrm>
            <a:off x="685800" y="1114425"/>
            <a:ext cx="7772400" cy="4776788"/>
          </a:xfrm>
          <a:noFill/>
          <a:ln/>
        </p:spPr>
        <p:txBody>
          <a:bodyPr/>
          <a:lstStyle/>
          <a:p>
            <a:r>
              <a:rPr lang="es-CL">
                <a:solidFill>
                  <a:schemeClr val="bg1"/>
                </a:solidFill>
                <a:effectLst/>
              </a:rPr>
              <a:t>Gráfico de la función de densidad de probabilidad Normal:</a:t>
            </a:r>
          </a:p>
        </p:txBody>
      </p:sp>
      <p:sp>
        <p:nvSpPr>
          <p:cNvPr id="10245" name="Line 5"/>
          <p:cNvSpPr>
            <a:spLocks noChangeShapeType="1"/>
          </p:cNvSpPr>
          <p:nvPr/>
        </p:nvSpPr>
        <p:spPr bwMode="auto">
          <a:xfrm>
            <a:off x="2016125" y="5901670"/>
            <a:ext cx="5002213" cy="0"/>
          </a:xfrm>
          <a:prstGeom prst="line">
            <a:avLst/>
          </a:prstGeom>
          <a:noFill/>
          <a:ln w="12700">
            <a:solidFill>
              <a:schemeClr val="bg1"/>
            </a:solidFill>
            <a:round/>
            <a:headEnd/>
            <a:tailEnd/>
          </a:ln>
          <a:effectLst/>
        </p:spPr>
        <p:txBody>
          <a:bodyPr wrap="none" anchor="ctr"/>
          <a:lstStyle/>
          <a:p>
            <a:endParaRPr lang="es-CL"/>
          </a:p>
        </p:txBody>
      </p:sp>
      <p:sp>
        <p:nvSpPr>
          <p:cNvPr id="10246" name="Freeform 6"/>
          <p:cNvSpPr>
            <a:spLocks noChangeArrowheads="1"/>
          </p:cNvSpPr>
          <p:nvPr/>
        </p:nvSpPr>
        <p:spPr bwMode="auto">
          <a:xfrm>
            <a:off x="4529138" y="5836582"/>
            <a:ext cx="1587" cy="179388"/>
          </a:xfrm>
          <a:custGeom>
            <a:avLst/>
            <a:gdLst/>
            <a:ahLst/>
            <a:cxnLst>
              <a:cxn ang="0">
                <a:pos x="0" y="0"/>
              </a:cxn>
              <a:cxn ang="0">
                <a:pos x="0" y="113"/>
              </a:cxn>
            </a:cxnLst>
            <a:rect l="0" t="0" r="r" b="b"/>
            <a:pathLst>
              <a:path w="1" h="113">
                <a:moveTo>
                  <a:pt x="0" y="0"/>
                </a:moveTo>
                <a:lnTo>
                  <a:pt x="0" y="113"/>
                </a:lnTo>
              </a:path>
            </a:pathLst>
          </a:custGeom>
          <a:noFill/>
          <a:ln w="12700">
            <a:solidFill>
              <a:schemeClr val="bg1"/>
            </a:solidFill>
            <a:round/>
            <a:headEnd/>
            <a:tailEnd/>
          </a:ln>
          <a:effectLst/>
        </p:spPr>
        <p:txBody>
          <a:bodyPr wrap="none" anchor="ctr"/>
          <a:lstStyle/>
          <a:p>
            <a:endParaRPr lang="es-CL"/>
          </a:p>
        </p:txBody>
      </p:sp>
      <p:sp>
        <p:nvSpPr>
          <p:cNvPr id="10252" name="Rectangle 12"/>
          <p:cNvSpPr>
            <a:spLocks noChangeArrowheads="1"/>
          </p:cNvSpPr>
          <p:nvPr/>
        </p:nvSpPr>
        <p:spPr bwMode="auto">
          <a:xfrm>
            <a:off x="2306638" y="4591982"/>
            <a:ext cx="706437" cy="457200"/>
          </a:xfrm>
          <a:prstGeom prst="rect">
            <a:avLst/>
          </a:prstGeom>
          <a:noFill/>
          <a:ln w="12700">
            <a:noFill/>
            <a:miter lim="800000"/>
            <a:headEnd/>
            <a:tailEnd/>
          </a:ln>
          <a:effectLst>
            <a:outerShdw dist="17961" dir="2700000" algn="ctr" rotWithShape="0">
              <a:srgbClr val="000000"/>
            </a:outerShdw>
          </a:effectLst>
        </p:spPr>
        <p:txBody>
          <a:bodyPr wrap="none" anchor="ctr"/>
          <a:lstStyle/>
          <a:p>
            <a:endParaRPr lang="es-CL"/>
          </a:p>
        </p:txBody>
      </p:sp>
      <p:sp>
        <p:nvSpPr>
          <p:cNvPr id="10254" name="Rectangle 14"/>
          <p:cNvSpPr>
            <a:spLocks noChangeArrowheads="1"/>
          </p:cNvSpPr>
          <p:nvPr/>
        </p:nvSpPr>
        <p:spPr bwMode="auto">
          <a:xfrm>
            <a:off x="4314825" y="5946120"/>
            <a:ext cx="360677"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latin typeface="Symbol" pitchFamily="18" charset="2"/>
              </a:rPr>
              <a:t></a:t>
            </a:r>
          </a:p>
        </p:txBody>
      </p:sp>
      <p:sp>
        <p:nvSpPr>
          <p:cNvPr id="10255" name="Rectangle 15"/>
          <p:cNvSpPr>
            <a:spLocks noChangeArrowheads="1"/>
          </p:cNvSpPr>
          <p:nvPr/>
        </p:nvSpPr>
        <p:spPr bwMode="auto">
          <a:xfrm>
            <a:off x="7058025" y="5679420"/>
            <a:ext cx="336632"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x</a:t>
            </a:r>
          </a:p>
        </p:txBody>
      </p:sp>
      <p:sp>
        <p:nvSpPr>
          <p:cNvPr id="10256" name="Line 16"/>
          <p:cNvSpPr>
            <a:spLocks noChangeShapeType="1"/>
          </p:cNvSpPr>
          <p:nvPr/>
        </p:nvSpPr>
        <p:spPr bwMode="auto">
          <a:xfrm flipV="1">
            <a:off x="2008188" y="2636182"/>
            <a:ext cx="0" cy="3270250"/>
          </a:xfrm>
          <a:prstGeom prst="line">
            <a:avLst/>
          </a:prstGeom>
          <a:noFill/>
          <a:ln w="12700">
            <a:solidFill>
              <a:schemeClr val="bg1"/>
            </a:solidFill>
            <a:round/>
            <a:headEnd/>
            <a:tailEnd/>
          </a:ln>
          <a:effectLst/>
        </p:spPr>
        <p:txBody>
          <a:bodyPr wrap="none" anchor="ctr"/>
          <a:lstStyle/>
          <a:p>
            <a:endParaRPr lang="es-CL"/>
          </a:p>
        </p:txBody>
      </p:sp>
      <p:sp>
        <p:nvSpPr>
          <p:cNvPr id="10257" name="Rectangle 17"/>
          <p:cNvSpPr>
            <a:spLocks noChangeArrowheads="1"/>
          </p:cNvSpPr>
          <p:nvPr/>
        </p:nvSpPr>
        <p:spPr bwMode="auto">
          <a:xfrm>
            <a:off x="1762125" y="2136120"/>
            <a:ext cx="626776"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f</a:t>
            </a:r>
            <a:r>
              <a:rPr lang="es-CL" sz="2400">
                <a:solidFill>
                  <a:schemeClr val="bg1"/>
                </a:solidFill>
                <a:effectLst/>
              </a:rPr>
              <a:t>(</a:t>
            </a:r>
            <a:r>
              <a:rPr lang="es-CL" sz="2400" i="1">
                <a:solidFill>
                  <a:schemeClr val="bg1"/>
                </a:solidFill>
                <a:effectLst/>
              </a:rPr>
              <a:t>x</a:t>
            </a:r>
            <a:r>
              <a:rPr lang="es-CL" sz="2400">
                <a:solidFill>
                  <a:schemeClr val="bg1"/>
                </a:solidFill>
                <a:effectLst/>
              </a:rPr>
              <a:t>)</a:t>
            </a:r>
          </a:p>
        </p:txBody>
      </p:sp>
      <p:sp>
        <p:nvSpPr>
          <p:cNvPr id="10247" name="Arc 7"/>
          <p:cNvSpPr>
            <a:spLocks/>
          </p:cNvSpPr>
          <p:nvPr/>
        </p:nvSpPr>
        <p:spPr bwMode="auto">
          <a:xfrm rot="4601066">
            <a:off x="4956175" y="4557058"/>
            <a:ext cx="1254125" cy="450850"/>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10249" name="Arc 9"/>
          <p:cNvSpPr>
            <a:spLocks/>
          </p:cNvSpPr>
          <p:nvPr/>
        </p:nvSpPr>
        <p:spPr bwMode="auto">
          <a:xfrm rot="6300000">
            <a:off x="3354388" y="3358495"/>
            <a:ext cx="1517650" cy="3556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1750" cap="rnd">
            <a:solidFill>
              <a:srgbClr val="FF0000"/>
            </a:solidFill>
            <a:round/>
            <a:headEnd/>
            <a:tailEnd/>
          </a:ln>
          <a:effectLst/>
        </p:spPr>
        <p:txBody>
          <a:bodyPr wrap="none" anchor="ctr"/>
          <a:lstStyle/>
          <a:p>
            <a:endParaRPr lang="es-CL"/>
          </a:p>
        </p:txBody>
      </p:sp>
      <p:sp>
        <p:nvSpPr>
          <p:cNvPr id="10250" name="Arc 10"/>
          <p:cNvSpPr>
            <a:spLocks/>
          </p:cNvSpPr>
          <p:nvPr/>
        </p:nvSpPr>
        <p:spPr bwMode="auto">
          <a:xfrm rot="16980000">
            <a:off x="2757487" y="4557058"/>
            <a:ext cx="1254125" cy="450850"/>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31750" cap="rnd">
            <a:solidFill>
              <a:srgbClr val="FF0000"/>
            </a:solidFill>
            <a:round/>
            <a:headEnd/>
            <a:tailEnd/>
          </a:ln>
          <a:effectLst/>
        </p:spPr>
        <p:txBody>
          <a:bodyPr wrap="none" anchor="ctr"/>
          <a:lstStyle/>
          <a:p>
            <a:endParaRPr lang="es-CL"/>
          </a:p>
        </p:txBody>
      </p:sp>
      <p:sp>
        <p:nvSpPr>
          <p:cNvPr id="10251" name="Arc 11"/>
          <p:cNvSpPr>
            <a:spLocks/>
          </p:cNvSpPr>
          <p:nvPr/>
        </p:nvSpPr>
        <p:spPr bwMode="auto">
          <a:xfrm rot="15300000">
            <a:off x="4090988" y="3361670"/>
            <a:ext cx="1519237" cy="357187"/>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31750" cap="rnd">
            <a:solidFill>
              <a:srgbClr val="FF0000"/>
            </a:solidFill>
            <a:round/>
            <a:headEnd/>
            <a:tailEnd/>
          </a:ln>
          <a:effectLst/>
        </p:spPr>
        <p:txBody>
          <a:bodyPr wrap="none" anchor="ctr"/>
          <a:lstStyle/>
          <a:p>
            <a:endParaRPr lang="es-CL"/>
          </a:p>
        </p:txBody>
      </p:sp>
      <p:sp>
        <p:nvSpPr>
          <p:cNvPr id="10253" name="Arc 13"/>
          <p:cNvSpPr>
            <a:spLocks/>
          </p:cNvSpPr>
          <p:nvPr/>
        </p:nvSpPr>
        <p:spPr bwMode="auto">
          <a:xfrm rot="20700000">
            <a:off x="2147888" y="5449232"/>
            <a:ext cx="1106487" cy="260350"/>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10248" name="Arc 8"/>
          <p:cNvSpPr>
            <a:spLocks/>
          </p:cNvSpPr>
          <p:nvPr/>
        </p:nvSpPr>
        <p:spPr bwMode="auto">
          <a:xfrm rot="962667">
            <a:off x="5722938" y="5425420"/>
            <a:ext cx="1114425" cy="260350"/>
          </a:xfrm>
          <a:custGeom>
            <a:avLst/>
            <a:gdLst>
              <a:gd name="G0" fmla="+- 19724 0 0"/>
              <a:gd name="G1" fmla="+- 0 0 0"/>
              <a:gd name="G2" fmla="+- 21600 0 0"/>
              <a:gd name="T0" fmla="*/ 20846 w 20846"/>
              <a:gd name="T1" fmla="*/ 21571 h 21600"/>
              <a:gd name="T2" fmla="*/ 0 w 20846"/>
              <a:gd name="T3" fmla="*/ 8804 h 21600"/>
              <a:gd name="T4" fmla="*/ 19724 w 20846"/>
              <a:gd name="T5" fmla="*/ 0 h 21600"/>
            </a:gdLst>
            <a:ahLst/>
            <a:cxnLst>
              <a:cxn ang="0">
                <a:pos x="T0" y="T1"/>
              </a:cxn>
              <a:cxn ang="0">
                <a:pos x="T2" y="T3"/>
              </a:cxn>
              <a:cxn ang="0">
                <a:pos x="T4" y="T5"/>
              </a:cxn>
            </a:cxnLst>
            <a:rect l="0" t="0" r="r" b="b"/>
            <a:pathLst>
              <a:path w="20846" h="21600" fill="none" extrusionOk="0">
                <a:moveTo>
                  <a:pt x="20845" y="21570"/>
                </a:moveTo>
                <a:cubicBezTo>
                  <a:pt x="20472" y="21590"/>
                  <a:pt x="20098" y="21599"/>
                  <a:pt x="19724" y="21600"/>
                </a:cubicBezTo>
                <a:cubicBezTo>
                  <a:pt x="11200" y="21600"/>
                  <a:pt x="3473" y="16587"/>
                  <a:pt x="-1" y="8804"/>
                </a:cubicBezTo>
              </a:path>
              <a:path w="20846" h="21600" stroke="0" extrusionOk="0">
                <a:moveTo>
                  <a:pt x="20845" y="21570"/>
                </a:moveTo>
                <a:cubicBezTo>
                  <a:pt x="20472" y="21590"/>
                  <a:pt x="20098" y="21599"/>
                  <a:pt x="19724" y="21600"/>
                </a:cubicBezTo>
                <a:cubicBezTo>
                  <a:pt x="11200" y="21600"/>
                  <a:pt x="3473" y="16587"/>
                  <a:pt x="-1" y="8804"/>
                </a:cubicBezTo>
                <a:lnTo>
                  <a:pt x="19724" y="0"/>
                </a:lnTo>
                <a:close/>
              </a:path>
            </a:pathLst>
          </a:custGeom>
          <a:noFill/>
          <a:ln w="31750" cap="rnd">
            <a:solidFill>
              <a:srgbClr val="FF0000"/>
            </a:solidFill>
            <a:round/>
            <a:headEnd/>
            <a:tailEnd/>
          </a:ln>
          <a:effectLst/>
        </p:spPr>
        <p:txBody>
          <a:bodyPr wrap="none" anchor="ctr"/>
          <a:lstStyle/>
          <a:p>
            <a:endParaRPr lang="es-CL"/>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114300"/>
            <a:ext cx="7772400" cy="685800"/>
          </a:xfrm>
          <a:noFill/>
          <a:ln/>
        </p:spPr>
        <p:txBody>
          <a:bodyPr/>
          <a:lstStyle/>
          <a:p>
            <a:r>
              <a:rPr lang="es-CL">
                <a:solidFill>
                  <a:schemeClr val="bg1"/>
                </a:solidFill>
                <a:effectLst/>
              </a:rPr>
              <a:t>Distribución de Probabilidad Normal</a:t>
            </a:r>
          </a:p>
        </p:txBody>
      </p:sp>
      <p:sp>
        <p:nvSpPr>
          <p:cNvPr id="11267" name="Rectangle 3"/>
          <p:cNvSpPr>
            <a:spLocks noGrp="1" noChangeArrowheads="1"/>
          </p:cNvSpPr>
          <p:nvPr>
            <p:ph type="body" idx="1"/>
          </p:nvPr>
        </p:nvSpPr>
        <p:spPr>
          <a:xfrm>
            <a:off x="695325" y="1117600"/>
            <a:ext cx="7772400" cy="4852988"/>
          </a:xfrm>
          <a:noFill/>
          <a:ln/>
        </p:spPr>
        <p:txBody>
          <a:bodyPr/>
          <a:lstStyle/>
          <a:p>
            <a:r>
              <a:rPr lang="es-CL" dirty="0">
                <a:solidFill>
                  <a:schemeClr val="bg1"/>
                </a:solidFill>
                <a:effectLst/>
              </a:rPr>
              <a:t>Características de una Distribución de Probabilidad Normal:</a:t>
            </a:r>
          </a:p>
          <a:p>
            <a:pPr lvl="1"/>
            <a:r>
              <a:rPr lang="es-CL" dirty="0">
                <a:solidFill>
                  <a:schemeClr val="bg1"/>
                </a:solidFill>
                <a:effectLst/>
              </a:rPr>
              <a:t>La forma de la curva normal es comúnmente llamada </a:t>
            </a:r>
            <a:r>
              <a:rPr lang="es-CL" u="sng" dirty="0">
                <a:solidFill>
                  <a:schemeClr val="bg1"/>
                </a:solidFill>
                <a:effectLst/>
              </a:rPr>
              <a:t>forma de campana</a:t>
            </a:r>
            <a:r>
              <a:rPr lang="es-CL" dirty="0">
                <a:solidFill>
                  <a:schemeClr val="bg1"/>
                </a:solidFill>
                <a:effectLst/>
              </a:rPr>
              <a:t>.</a:t>
            </a:r>
          </a:p>
          <a:p>
            <a:pPr lvl="1"/>
            <a:r>
              <a:rPr lang="es-CL" dirty="0">
                <a:solidFill>
                  <a:schemeClr val="bg1"/>
                </a:solidFill>
                <a:effectLst/>
              </a:rPr>
              <a:t>Dos parámetros, </a:t>
            </a:r>
            <a:r>
              <a:rPr lang="es-CL" i="1" dirty="0">
                <a:solidFill>
                  <a:schemeClr val="bg1"/>
                </a:solidFill>
                <a:effectLst/>
                <a:latin typeface="Symbol" pitchFamily="18" charset="2"/>
              </a:rPr>
              <a:t>m</a:t>
            </a:r>
            <a:r>
              <a:rPr lang="es-CL" dirty="0">
                <a:solidFill>
                  <a:schemeClr val="bg1"/>
                </a:solidFill>
                <a:effectLst/>
              </a:rPr>
              <a:t> (media) and </a:t>
            </a:r>
            <a:r>
              <a:rPr lang="es-CL" i="1" dirty="0">
                <a:solidFill>
                  <a:schemeClr val="bg1"/>
                </a:solidFill>
                <a:effectLst/>
                <a:latin typeface="Symbol" pitchFamily="18" charset="2"/>
              </a:rPr>
              <a:t>s</a:t>
            </a:r>
            <a:r>
              <a:rPr lang="es-CL" dirty="0">
                <a:solidFill>
                  <a:schemeClr val="bg1"/>
                </a:solidFill>
                <a:effectLst/>
              </a:rPr>
              <a:t> (desviación estándar), determinan la posición y forma de la distribución.</a:t>
            </a:r>
          </a:p>
          <a:p>
            <a:pPr lvl="1"/>
            <a:r>
              <a:rPr lang="es-CL" dirty="0">
                <a:solidFill>
                  <a:schemeClr val="bg1"/>
                </a:solidFill>
                <a:effectLst/>
              </a:rPr>
              <a:t>El </a:t>
            </a:r>
            <a:r>
              <a:rPr lang="es-CL" u="sng" dirty="0">
                <a:solidFill>
                  <a:schemeClr val="bg1"/>
                </a:solidFill>
                <a:effectLst/>
              </a:rPr>
              <a:t>punto más alto</a:t>
            </a:r>
            <a:r>
              <a:rPr lang="es-CL" dirty="0">
                <a:solidFill>
                  <a:schemeClr val="bg1"/>
                </a:solidFill>
                <a:effectLst/>
              </a:rPr>
              <a:t> en la curva ocurre en la media, el cual también corresponde a la mediana y moda.</a:t>
            </a:r>
          </a:p>
          <a:p>
            <a:pPr lvl="1"/>
            <a:r>
              <a:rPr lang="es-CL" dirty="0">
                <a:solidFill>
                  <a:schemeClr val="bg1"/>
                </a:solidFill>
                <a:effectLst/>
              </a:rPr>
              <a:t>La media puede ser cualquier valor numérico: positivo, negativo o cero.</a:t>
            </a:r>
            <a:endParaRPr lang="es-CL" sz="2400" dirty="0">
              <a:solidFill>
                <a:schemeClr val="bg1"/>
              </a:solidFill>
              <a:latin typeface="Book Antiqua"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s-CL">
                <a:solidFill>
                  <a:schemeClr val="bg1"/>
                </a:solidFill>
                <a:effectLst/>
              </a:rPr>
              <a:t>Distribución de Probabilidad Normal</a:t>
            </a:r>
            <a:endParaRPr lang="es-CL"/>
          </a:p>
        </p:txBody>
      </p:sp>
      <p:sp>
        <p:nvSpPr>
          <p:cNvPr id="52227"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Características de una Distribución de Probabilidad Normal:</a:t>
            </a:r>
          </a:p>
          <a:p>
            <a:pPr lvl="1"/>
            <a:r>
              <a:rPr lang="es-CL" dirty="0">
                <a:solidFill>
                  <a:schemeClr val="bg1"/>
                </a:solidFill>
                <a:effectLst/>
              </a:rPr>
              <a:t>La curva normal es simétrica.</a:t>
            </a:r>
          </a:p>
          <a:p>
            <a:pPr lvl="1"/>
            <a:r>
              <a:rPr lang="es-CL" dirty="0">
                <a:solidFill>
                  <a:schemeClr val="bg1"/>
                </a:solidFill>
                <a:effectLst/>
              </a:rPr>
              <a:t>La desviación estándar determina el ancho de la curva: mientras más grande el valor, la curva será más ancha y plana.</a:t>
            </a:r>
          </a:p>
          <a:p>
            <a:pPr lvl="1"/>
            <a:r>
              <a:rPr lang="es-CL" dirty="0">
                <a:solidFill>
                  <a:schemeClr val="bg1"/>
                </a:solidFill>
                <a:effectLst/>
              </a:rPr>
              <a:t>El área total bajo la curva es 1 (0,5 a la izquierda de la media y 0,5 a la derecha).</a:t>
            </a:r>
          </a:p>
          <a:p>
            <a:pPr lvl="1"/>
            <a:r>
              <a:rPr lang="es-CL" dirty="0">
                <a:solidFill>
                  <a:schemeClr val="bg1"/>
                </a:solidFill>
                <a:effectLst/>
              </a:rPr>
              <a:t>Las probabilidades para una variable aleatoria normal esta dada por el </a:t>
            </a:r>
            <a:r>
              <a:rPr lang="es-CL" u="sng" dirty="0">
                <a:solidFill>
                  <a:schemeClr val="bg1"/>
                </a:solidFill>
                <a:effectLst/>
              </a:rPr>
              <a:t>área bajo la curva</a:t>
            </a:r>
            <a:r>
              <a:rPr lang="es-CL" dirty="0">
                <a:solidFill>
                  <a:schemeClr val="bg1"/>
                </a:solidFill>
                <a:effectLst/>
              </a:rPr>
              <a:t>.</a:t>
            </a:r>
            <a:endParaRPr lang="es-CL"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s-CL" dirty="0">
                <a:solidFill>
                  <a:schemeClr val="bg1"/>
                </a:solidFill>
                <a:effectLst/>
              </a:rPr>
              <a:t>Distribución de Probabilidad Normal</a:t>
            </a:r>
          </a:p>
        </p:txBody>
      </p:sp>
      <p:sp>
        <p:nvSpPr>
          <p:cNvPr id="54275"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Porcentaje de valores en los intervalos más comúnmente usados:</a:t>
            </a:r>
          </a:p>
          <a:p>
            <a:pPr lvl="1"/>
            <a:r>
              <a:rPr lang="es-CL" b="1" dirty="0">
                <a:solidFill>
                  <a:srgbClr val="00B050"/>
                </a:solidFill>
                <a:effectLst/>
              </a:rPr>
              <a:t>68,26% </a:t>
            </a:r>
            <a:r>
              <a:rPr lang="es-CL" dirty="0">
                <a:solidFill>
                  <a:schemeClr val="bg1"/>
                </a:solidFill>
                <a:effectLst/>
              </a:rPr>
              <a:t>de los valores de una variable aleatoria normal están dentro de </a:t>
            </a:r>
            <a:r>
              <a:rPr lang="es-CL" b="1" dirty="0">
                <a:solidFill>
                  <a:srgbClr val="00B050"/>
                </a:solidFill>
                <a:effectLst/>
              </a:rPr>
              <a:t>+/- 1</a:t>
            </a:r>
            <a:r>
              <a:rPr lang="es-CL" dirty="0">
                <a:solidFill>
                  <a:srgbClr val="00B050"/>
                </a:solidFill>
                <a:effectLst/>
              </a:rPr>
              <a:t> </a:t>
            </a:r>
            <a:r>
              <a:rPr lang="es-CL" b="1" dirty="0">
                <a:solidFill>
                  <a:srgbClr val="00B050"/>
                </a:solidFill>
                <a:effectLst/>
              </a:rPr>
              <a:t>desviación estándar</a:t>
            </a:r>
            <a:r>
              <a:rPr lang="es-CL" dirty="0">
                <a:solidFill>
                  <a:srgbClr val="00B050"/>
                </a:solidFill>
                <a:effectLst/>
              </a:rPr>
              <a:t> </a:t>
            </a:r>
            <a:r>
              <a:rPr lang="es-CL" dirty="0">
                <a:solidFill>
                  <a:schemeClr val="bg1"/>
                </a:solidFill>
                <a:effectLst/>
              </a:rPr>
              <a:t>de su media.</a:t>
            </a:r>
          </a:p>
          <a:p>
            <a:pPr lvl="1"/>
            <a:r>
              <a:rPr lang="es-CL" b="1" dirty="0">
                <a:solidFill>
                  <a:srgbClr val="00B050"/>
                </a:solidFill>
                <a:effectLst/>
              </a:rPr>
              <a:t>95,44% </a:t>
            </a:r>
            <a:r>
              <a:rPr lang="es-CL" dirty="0">
                <a:solidFill>
                  <a:schemeClr val="bg1"/>
                </a:solidFill>
                <a:effectLst/>
              </a:rPr>
              <a:t>de los valores de una variable aleatoria normal están dentro de </a:t>
            </a:r>
            <a:r>
              <a:rPr lang="es-CL" b="1" dirty="0">
                <a:solidFill>
                  <a:srgbClr val="00B050"/>
                </a:solidFill>
                <a:effectLst/>
              </a:rPr>
              <a:t>+/- 2 desviación estándar </a:t>
            </a:r>
            <a:r>
              <a:rPr lang="es-CL" dirty="0">
                <a:solidFill>
                  <a:schemeClr val="bg1"/>
                </a:solidFill>
                <a:effectLst/>
              </a:rPr>
              <a:t>de su media.</a:t>
            </a:r>
          </a:p>
          <a:p>
            <a:pPr lvl="1"/>
            <a:r>
              <a:rPr lang="es-CL" b="1" dirty="0">
                <a:solidFill>
                  <a:srgbClr val="00B050"/>
                </a:solidFill>
                <a:effectLst/>
              </a:rPr>
              <a:t>99,72% </a:t>
            </a:r>
            <a:r>
              <a:rPr lang="es-CL" dirty="0">
                <a:solidFill>
                  <a:schemeClr val="bg1"/>
                </a:solidFill>
                <a:effectLst/>
              </a:rPr>
              <a:t>de los valores de una variable aleatoria normal están dentro de </a:t>
            </a:r>
            <a:r>
              <a:rPr lang="es-CL" b="1" dirty="0">
                <a:solidFill>
                  <a:srgbClr val="00B050"/>
                </a:solidFill>
                <a:effectLst/>
              </a:rPr>
              <a:t>+/- 3 desviación estándar </a:t>
            </a:r>
            <a:r>
              <a:rPr lang="es-CL" dirty="0">
                <a:solidFill>
                  <a:schemeClr val="bg1"/>
                </a:solidFill>
                <a:effectLst/>
              </a:rPr>
              <a:t>de su media.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101600"/>
            <a:ext cx="7772400" cy="698500"/>
          </a:xfrm>
          <a:noFill/>
          <a:ln/>
        </p:spPr>
        <p:txBody>
          <a:bodyPr/>
          <a:lstStyle/>
          <a:p>
            <a:r>
              <a:rPr lang="es-CL" dirty="0">
                <a:solidFill>
                  <a:schemeClr val="bg1"/>
                </a:solidFill>
                <a:effectLst/>
              </a:rPr>
              <a:t>Distribución de Probabilidad Normal</a:t>
            </a:r>
          </a:p>
        </p:txBody>
      </p:sp>
      <p:sp>
        <p:nvSpPr>
          <p:cNvPr id="12291" name="Rectangle 3"/>
          <p:cNvSpPr>
            <a:spLocks noGrp="1" noChangeArrowheads="1"/>
          </p:cNvSpPr>
          <p:nvPr>
            <p:ph type="body" idx="1"/>
          </p:nvPr>
        </p:nvSpPr>
        <p:spPr>
          <a:xfrm>
            <a:off x="685800" y="1114425"/>
            <a:ext cx="7772400" cy="4757738"/>
          </a:xfrm>
          <a:noFill/>
          <a:ln/>
        </p:spPr>
        <p:txBody>
          <a:bodyPr/>
          <a:lstStyle/>
          <a:p>
            <a:r>
              <a:rPr lang="es-CL" dirty="0">
                <a:solidFill>
                  <a:schemeClr val="bg1"/>
                </a:solidFill>
                <a:effectLst/>
              </a:rPr>
              <a:t>Función de Densidad de Probabilidad Normal</a:t>
            </a: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pPr>
              <a:buFont typeface="Monotype Sorts" pitchFamily="2" charset="2"/>
              <a:buNone/>
            </a:pPr>
            <a:endParaRPr lang="es-CL" sz="1000" dirty="0">
              <a:solidFill>
                <a:schemeClr val="bg1"/>
              </a:solidFill>
              <a:effectLst/>
            </a:endParaRPr>
          </a:p>
          <a:p>
            <a:pPr>
              <a:buFont typeface="Monotype Sorts" pitchFamily="2" charset="2"/>
              <a:buNone/>
            </a:pPr>
            <a:r>
              <a:rPr lang="es-CL" dirty="0">
                <a:solidFill>
                  <a:schemeClr val="bg1"/>
                </a:solidFill>
                <a:effectLst/>
              </a:rPr>
              <a:t>	</a:t>
            </a:r>
          </a:p>
          <a:p>
            <a:pPr>
              <a:buFont typeface="Monotype Sorts" pitchFamily="2" charset="2"/>
              <a:buNone/>
            </a:pPr>
            <a:r>
              <a:rPr lang="es-CL" dirty="0">
                <a:solidFill>
                  <a:schemeClr val="bg1"/>
                </a:solidFill>
                <a:effectLst/>
              </a:rPr>
              <a:t>		donde:</a:t>
            </a:r>
          </a:p>
          <a:p>
            <a:pPr>
              <a:buFont typeface="Monotype Sorts" pitchFamily="2" charset="2"/>
              <a:buNone/>
            </a:pPr>
            <a:r>
              <a:rPr lang="es-CL" dirty="0">
                <a:solidFill>
                  <a:schemeClr val="bg1"/>
                </a:solidFill>
                <a:effectLst/>
              </a:rPr>
              <a:t>			   </a:t>
            </a:r>
            <a:r>
              <a:rPr lang="es-CL" i="1" dirty="0">
                <a:solidFill>
                  <a:schemeClr val="bg1"/>
                </a:solidFill>
                <a:effectLst/>
                <a:latin typeface="Symbol" pitchFamily="18" charset="2"/>
              </a:rPr>
              <a:t></a:t>
            </a:r>
            <a:r>
              <a:rPr lang="es-CL" dirty="0">
                <a:solidFill>
                  <a:schemeClr val="bg1"/>
                </a:solidFill>
                <a:effectLst/>
              </a:rPr>
              <a:t>  =  media</a:t>
            </a:r>
          </a:p>
          <a:p>
            <a:pPr>
              <a:buFont typeface="Monotype Sorts" pitchFamily="2" charset="2"/>
              <a:buNone/>
            </a:pPr>
            <a:r>
              <a:rPr lang="es-CL" dirty="0">
                <a:solidFill>
                  <a:schemeClr val="bg1"/>
                </a:solidFill>
                <a:effectLst/>
              </a:rPr>
              <a:t>			   </a:t>
            </a:r>
            <a:r>
              <a:rPr lang="es-CL" i="1" dirty="0">
                <a:solidFill>
                  <a:schemeClr val="bg1"/>
                </a:solidFill>
                <a:effectLst/>
                <a:latin typeface="Symbol" pitchFamily="18" charset="2"/>
              </a:rPr>
              <a:t></a:t>
            </a:r>
            <a:r>
              <a:rPr lang="es-CL" dirty="0">
                <a:solidFill>
                  <a:schemeClr val="bg1"/>
                </a:solidFill>
                <a:effectLst/>
              </a:rPr>
              <a:t>  =  desviación estándar</a:t>
            </a:r>
          </a:p>
          <a:p>
            <a:pPr>
              <a:buFont typeface="Monotype Sorts" pitchFamily="2" charset="2"/>
              <a:buNone/>
            </a:pPr>
            <a:r>
              <a:rPr lang="es-CL" dirty="0">
                <a:solidFill>
                  <a:schemeClr val="bg1"/>
                </a:solidFill>
                <a:effectLst/>
              </a:rPr>
              <a:t>			   </a:t>
            </a:r>
            <a:r>
              <a:rPr lang="es-CL" i="1" dirty="0">
                <a:solidFill>
                  <a:schemeClr val="bg1"/>
                </a:solidFill>
                <a:effectLst/>
                <a:latin typeface="Symbol" pitchFamily="18" charset="2"/>
              </a:rPr>
              <a:t></a:t>
            </a:r>
            <a:r>
              <a:rPr lang="es-CL" dirty="0">
                <a:solidFill>
                  <a:schemeClr val="bg1"/>
                </a:solidFill>
                <a:effectLst/>
              </a:rPr>
              <a:t>  =  3,14159…</a:t>
            </a:r>
          </a:p>
          <a:p>
            <a:pPr>
              <a:buFont typeface="Monotype Sorts" pitchFamily="2" charset="2"/>
              <a:buNone/>
            </a:pPr>
            <a:r>
              <a:rPr lang="es-CL" dirty="0">
                <a:solidFill>
                  <a:schemeClr val="bg1"/>
                </a:solidFill>
                <a:effectLst/>
              </a:rPr>
              <a:t>			    </a:t>
            </a:r>
            <a:r>
              <a:rPr lang="es-CL" i="1" dirty="0">
                <a:solidFill>
                  <a:schemeClr val="bg1"/>
                </a:solidFill>
                <a:effectLst/>
              </a:rPr>
              <a:t>e</a:t>
            </a:r>
            <a:r>
              <a:rPr lang="es-CL" dirty="0">
                <a:solidFill>
                  <a:schemeClr val="bg1"/>
                </a:solidFill>
                <a:effectLst/>
              </a:rPr>
              <a:t> =  2,71828…</a:t>
            </a:r>
          </a:p>
          <a:p>
            <a:pPr>
              <a:buFont typeface="Monotype Sorts" pitchFamily="2" charset="2"/>
              <a:buNone/>
            </a:pPr>
            <a:endParaRPr lang="es-CL" dirty="0">
              <a:solidFill>
                <a:schemeClr val="bg1"/>
              </a:solidFill>
              <a:effectLst/>
            </a:endParaRPr>
          </a:p>
        </p:txBody>
      </p:sp>
      <p:graphicFrame>
        <p:nvGraphicFramePr>
          <p:cNvPr id="1059843" name="Object 3"/>
          <p:cNvGraphicFramePr>
            <a:graphicFrameLocks noChangeAspect="1"/>
          </p:cNvGraphicFramePr>
          <p:nvPr>
            <p:extLst>
              <p:ext uri="{D42A27DB-BD31-4B8C-83A1-F6EECF244321}">
                <p14:modId xmlns:p14="http://schemas.microsoft.com/office/powerpoint/2010/main" val="4133020553"/>
              </p:ext>
            </p:extLst>
          </p:nvPr>
        </p:nvGraphicFramePr>
        <p:xfrm>
          <a:off x="2425700" y="1693863"/>
          <a:ext cx="3886200" cy="1001712"/>
        </p:xfrm>
        <a:graphic>
          <a:graphicData uri="http://schemas.openxmlformats.org/presentationml/2006/ole">
            <mc:AlternateContent xmlns:mc="http://schemas.openxmlformats.org/markup-compatibility/2006">
              <mc:Choice xmlns:v="urn:schemas-microsoft-com:vml" Requires="v">
                <p:oleObj spid="_x0000_s1059868" name="Ecuación" r:id="rId4" imgW="1942920" imgH="507960" progId="Equation.3">
                  <p:embed/>
                </p:oleObj>
              </mc:Choice>
              <mc:Fallback>
                <p:oleObj name="Ecuación" r:id="rId4" imgW="1942920" imgH="507960"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5700" y="1693863"/>
                        <a:ext cx="3886200" cy="100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0867" name="Object 3"/>
          <p:cNvGraphicFramePr>
            <a:graphicFrameLocks noChangeAspect="1"/>
          </p:cNvGraphicFramePr>
          <p:nvPr/>
        </p:nvGraphicFramePr>
        <p:xfrm>
          <a:off x="3947085" y="4361514"/>
          <a:ext cx="1219200" cy="776288"/>
        </p:xfrm>
        <a:graphic>
          <a:graphicData uri="http://schemas.openxmlformats.org/presentationml/2006/ole">
            <mc:AlternateContent xmlns:mc="http://schemas.openxmlformats.org/markup-compatibility/2006">
              <mc:Choice xmlns:v="urn:schemas-microsoft-com:vml" Requires="v">
                <p:oleObj spid="_x0000_s1060892" name="Ecuación" r:id="rId4" imgW="609336" imgH="393529" progId="Equation.3">
                  <p:embed/>
                </p:oleObj>
              </mc:Choice>
              <mc:Fallback>
                <p:oleObj name="Ecuación" r:id="rId4" imgW="609336" imgH="393529"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7085" y="4361514"/>
                        <a:ext cx="1219200"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4" name="Rectangle 2"/>
          <p:cNvSpPr>
            <a:spLocks noGrp="1" noChangeArrowheads="1"/>
          </p:cNvSpPr>
          <p:nvPr>
            <p:ph type="title"/>
          </p:nvPr>
        </p:nvSpPr>
        <p:spPr>
          <a:xfrm>
            <a:off x="685800" y="114300"/>
            <a:ext cx="7772400" cy="673100"/>
          </a:xfrm>
          <a:noFill/>
          <a:ln/>
        </p:spPr>
        <p:txBody>
          <a:bodyPr/>
          <a:lstStyle/>
          <a:p>
            <a:r>
              <a:rPr lang="es-CL">
                <a:solidFill>
                  <a:schemeClr val="bg1"/>
                </a:solidFill>
                <a:effectLst/>
              </a:rPr>
              <a:t>Distribución de Probabilidad Normal Estándar</a:t>
            </a:r>
          </a:p>
        </p:txBody>
      </p:sp>
      <p:sp>
        <p:nvSpPr>
          <p:cNvPr id="13315" name="Rectangle 3"/>
          <p:cNvSpPr>
            <a:spLocks noGrp="1" noChangeArrowheads="1"/>
          </p:cNvSpPr>
          <p:nvPr>
            <p:ph type="body" idx="1"/>
          </p:nvPr>
        </p:nvSpPr>
        <p:spPr>
          <a:xfrm>
            <a:off x="695325" y="1122363"/>
            <a:ext cx="7772400" cy="4787900"/>
          </a:xfrm>
          <a:noFill/>
          <a:ln/>
        </p:spPr>
        <p:txBody>
          <a:bodyPr/>
          <a:lstStyle/>
          <a:p>
            <a:pPr>
              <a:lnSpc>
                <a:spcPct val="90000"/>
              </a:lnSpc>
            </a:pPr>
            <a:r>
              <a:rPr lang="es-CL" dirty="0">
                <a:solidFill>
                  <a:schemeClr val="bg1"/>
                </a:solidFill>
                <a:effectLst/>
              </a:rPr>
              <a:t>Una variable aleatoria que tiene una distribución normal con media de cero y desviación estándar igual a 1 tiene una </a:t>
            </a:r>
            <a:r>
              <a:rPr lang="es-CL" u="sng" dirty="0">
                <a:solidFill>
                  <a:schemeClr val="bg1"/>
                </a:solidFill>
                <a:effectLst/>
              </a:rPr>
              <a:t>distribución probabilidad normal estándar</a:t>
            </a:r>
            <a:r>
              <a:rPr lang="es-CL" dirty="0">
                <a:solidFill>
                  <a:schemeClr val="bg1"/>
                </a:solidFill>
                <a:effectLst/>
              </a:rPr>
              <a:t>.</a:t>
            </a:r>
          </a:p>
          <a:p>
            <a:pPr>
              <a:lnSpc>
                <a:spcPct val="90000"/>
              </a:lnSpc>
            </a:pPr>
            <a:r>
              <a:rPr lang="es-CL" dirty="0">
                <a:solidFill>
                  <a:schemeClr val="bg1"/>
                </a:solidFill>
                <a:effectLst/>
              </a:rPr>
              <a:t>La letra </a:t>
            </a:r>
            <a:r>
              <a:rPr lang="es-CL" i="1" dirty="0">
                <a:solidFill>
                  <a:schemeClr val="bg1"/>
                </a:solidFill>
                <a:effectLst/>
              </a:rPr>
              <a:t>z</a:t>
            </a:r>
            <a:r>
              <a:rPr lang="es-CL" dirty="0">
                <a:solidFill>
                  <a:schemeClr val="bg1"/>
                </a:solidFill>
                <a:effectLst/>
              </a:rPr>
              <a:t> es típicamente utilizada para designar a esta variable aleatoria normal </a:t>
            </a:r>
            <a:r>
              <a:rPr lang="es-CL" dirty="0" err="1">
                <a:solidFill>
                  <a:schemeClr val="bg1"/>
                </a:solidFill>
                <a:effectLst/>
              </a:rPr>
              <a:t>estandar</a:t>
            </a:r>
            <a:r>
              <a:rPr lang="es-CL" dirty="0">
                <a:solidFill>
                  <a:schemeClr val="bg1"/>
                </a:solidFill>
                <a:effectLst/>
              </a:rPr>
              <a:t>.</a:t>
            </a:r>
          </a:p>
          <a:p>
            <a:pPr>
              <a:lnSpc>
                <a:spcPct val="90000"/>
              </a:lnSpc>
            </a:pPr>
            <a:endParaRPr lang="es-CL" i="1" dirty="0">
              <a:solidFill>
                <a:schemeClr val="bg1"/>
              </a:solidFill>
              <a:effectLst/>
            </a:endParaRPr>
          </a:p>
          <a:p>
            <a:pPr>
              <a:lnSpc>
                <a:spcPct val="90000"/>
              </a:lnSpc>
            </a:pPr>
            <a:r>
              <a:rPr lang="es-CL" dirty="0">
                <a:solidFill>
                  <a:schemeClr val="bg1"/>
                </a:solidFill>
                <a:effectLst/>
              </a:rPr>
              <a:t>Para poder convertir una variable normal a una variable normal estándar:</a:t>
            </a:r>
            <a:endParaRPr lang="es-CL" sz="3600" dirty="0">
              <a:solidFill>
                <a:schemeClr val="bg1"/>
              </a:solidFill>
              <a:effectLst/>
            </a:endParaRPr>
          </a:p>
          <a:p>
            <a:pPr>
              <a:lnSpc>
                <a:spcPct val="90000"/>
              </a:lnSpc>
              <a:buFont typeface="Monotype Sorts" pitchFamily="2" charset="2"/>
              <a:buNone/>
            </a:pPr>
            <a:endParaRPr lang="es-CL" sz="3600" dirty="0">
              <a:solidFill>
                <a:schemeClr val="bg1"/>
              </a:solidFill>
              <a:effectLst/>
            </a:endParaRPr>
          </a:p>
          <a:p>
            <a:pPr>
              <a:lnSpc>
                <a:spcPct val="90000"/>
              </a:lnSpc>
            </a:pPr>
            <a:endParaRPr lang="es-CL" dirty="0">
              <a:solidFill>
                <a:schemeClr val="bg1"/>
              </a:solidFill>
              <a:effectLst/>
            </a:endParaRPr>
          </a:p>
          <a:p>
            <a:pPr>
              <a:lnSpc>
                <a:spcPct val="90000"/>
              </a:lnSpc>
            </a:pPr>
            <a:r>
              <a:rPr lang="es-CL" dirty="0">
                <a:solidFill>
                  <a:schemeClr val="bg1"/>
                </a:solidFill>
                <a:effectLst/>
              </a:rPr>
              <a:t>Podemos interpretar a </a:t>
            </a:r>
            <a:r>
              <a:rPr lang="es-CL" i="1" dirty="0">
                <a:solidFill>
                  <a:schemeClr val="bg1"/>
                </a:solidFill>
                <a:effectLst/>
              </a:rPr>
              <a:t>z</a:t>
            </a:r>
            <a:r>
              <a:rPr lang="es-CL" dirty="0">
                <a:solidFill>
                  <a:schemeClr val="bg1"/>
                </a:solidFill>
                <a:effectLst/>
              </a:rPr>
              <a:t> como la medida del número de desviaciones estándar que </a:t>
            </a:r>
            <a:r>
              <a:rPr lang="es-CL" i="1" dirty="0">
                <a:solidFill>
                  <a:schemeClr val="bg1"/>
                </a:solidFill>
                <a:effectLst/>
              </a:rPr>
              <a:t>x</a:t>
            </a:r>
            <a:r>
              <a:rPr lang="es-CL" dirty="0">
                <a:solidFill>
                  <a:schemeClr val="bg1"/>
                </a:solidFill>
                <a:effectLst/>
              </a:rPr>
              <a:t> esta alejado de </a:t>
            </a:r>
            <a:r>
              <a:rPr lang="es-CL" i="1" dirty="0">
                <a:solidFill>
                  <a:schemeClr val="bg1"/>
                </a:solidFill>
                <a:effectLst/>
                <a:latin typeface="Symbol" pitchFamily="18" charset="2"/>
              </a:rPr>
              <a:t></a:t>
            </a:r>
            <a:r>
              <a:rPr lang="es-CL" dirty="0">
                <a:solidFill>
                  <a:schemeClr val="bg1"/>
                </a:solidFill>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08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04775"/>
            <a:ext cx="7772400" cy="7064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p>
        </p:txBody>
      </p:sp>
      <p:sp>
        <p:nvSpPr>
          <p:cNvPr id="14339" name="Rectangle 3"/>
          <p:cNvSpPr>
            <a:spLocks noGrp="1" noChangeArrowheads="1"/>
          </p:cNvSpPr>
          <p:nvPr>
            <p:ph type="body" idx="1"/>
          </p:nvPr>
        </p:nvSpPr>
        <p:spPr>
          <a:xfrm>
            <a:off x="690563" y="1122363"/>
            <a:ext cx="7772400" cy="5462587"/>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a:t>
            </a:r>
            <a:r>
              <a:rPr lang="es-CL" dirty="0" err="1">
                <a:solidFill>
                  <a:schemeClr val="bg1"/>
                </a:solidFill>
                <a:effectLst/>
              </a:rPr>
              <a:t>Pep</a:t>
            </a:r>
            <a:r>
              <a:rPr lang="es-CL" dirty="0">
                <a:solidFill>
                  <a:schemeClr val="bg1"/>
                </a:solidFill>
                <a:effectLst/>
              </a:rPr>
              <a:t> </a:t>
            </a:r>
            <a:r>
              <a:rPr lang="es-CL" dirty="0" err="1">
                <a:solidFill>
                  <a:schemeClr val="bg1"/>
                </a:solidFill>
                <a:effectLst/>
              </a:rPr>
              <a:t>Zone</a:t>
            </a:r>
            <a:r>
              <a:rPr lang="es-CL" dirty="0">
                <a:solidFill>
                  <a:schemeClr val="bg1"/>
                </a:solidFill>
                <a:effectLst/>
              </a:rPr>
              <a:t>” vende toda clase de accesorios para automóviles, incluyendo un popular “aceite de motor”. Cuando el stock de este producto cae a 20 galones, una orden de reposición es realizada.</a:t>
            </a:r>
          </a:p>
          <a:p>
            <a:pPr lvl="1"/>
            <a:r>
              <a:rPr lang="es-CL" dirty="0">
                <a:solidFill>
                  <a:schemeClr val="bg1"/>
                </a:solidFill>
                <a:effectLst/>
              </a:rPr>
              <a:t>El gerente, esta preocupado de que las ventas puedan perderse debido a quedarse sin stock mientras se espera la orden. Se ha determinado que la demanda durante el tiempo de espera se distribuye normal con una media de 15 galones y desviación estándar de 6 galones.</a:t>
            </a:r>
          </a:p>
          <a:p>
            <a:pPr lvl="1"/>
            <a:r>
              <a:rPr lang="es-CL" dirty="0">
                <a:solidFill>
                  <a:schemeClr val="bg1"/>
                </a:solidFill>
                <a:effectLst/>
              </a:rPr>
              <a:t>Al gerente le gustaría saber la probabilidad de que se demanda más del stock, es decir: Pr(</a:t>
            </a:r>
            <a:r>
              <a:rPr lang="es-CL" i="1" dirty="0">
                <a:solidFill>
                  <a:schemeClr val="bg1"/>
                </a:solidFill>
                <a:effectLst/>
              </a:rPr>
              <a:t>x</a:t>
            </a:r>
            <a:r>
              <a:rPr lang="es-CL" dirty="0">
                <a:solidFill>
                  <a:schemeClr val="bg1"/>
                </a:solidFill>
                <a:effectLst/>
              </a:rPr>
              <a:t> &gt; 20).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90563" y="144463"/>
            <a:ext cx="7772400" cy="611187"/>
          </a:xfrm>
          <a:noFill/>
          <a:ln/>
        </p:spPr>
        <p:txBody>
          <a:bodyPr/>
          <a:lstStyle/>
          <a:p>
            <a:r>
              <a:rPr lang="es-CL">
                <a:solidFill>
                  <a:schemeClr val="bg1"/>
                </a:solidFill>
                <a:effectLst/>
              </a:rPr>
              <a:t>Distribuciones de Probabilidad Continua</a:t>
            </a:r>
          </a:p>
        </p:txBody>
      </p:sp>
      <p:sp>
        <p:nvSpPr>
          <p:cNvPr id="6147" name="Rectangle 3"/>
          <p:cNvSpPr>
            <a:spLocks noGrp="1" noChangeArrowheads="1"/>
          </p:cNvSpPr>
          <p:nvPr>
            <p:ph type="body" idx="1"/>
          </p:nvPr>
        </p:nvSpPr>
        <p:spPr>
          <a:xfrm>
            <a:off x="690563" y="1122363"/>
            <a:ext cx="7772400" cy="5067300"/>
          </a:xfrm>
          <a:noFill/>
          <a:ln/>
        </p:spPr>
        <p:txBody>
          <a:bodyPr/>
          <a:lstStyle/>
          <a:p>
            <a:r>
              <a:rPr lang="es-CL" dirty="0">
                <a:solidFill>
                  <a:schemeClr val="bg1"/>
                </a:solidFill>
                <a:effectLst/>
              </a:rPr>
              <a:t>Una </a:t>
            </a:r>
            <a:r>
              <a:rPr lang="es-CL" u="sng" dirty="0">
                <a:solidFill>
                  <a:schemeClr val="bg1"/>
                </a:solidFill>
                <a:effectLst/>
              </a:rPr>
              <a:t>variable aleatoria continua</a:t>
            </a:r>
            <a:r>
              <a:rPr lang="es-CL" dirty="0">
                <a:solidFill>
                  <a:schemeClr val="bg1"/>
                </a:solidFill>
                <a:effectLst/>
              </a:rPr>
              <a:t> puede asumir cualquier valor en un intervalo en la línea de los números reales o colección de intervalos.</a:t>
            </a:r>
          </a:p>
          <a:p>
            <a:r>
              <a:rPr lang="es-CL" dirty="0">
                <a:solidFill>
                  <a:schemeClr val="bg1"/>
                </a:solidFill>
                <a:effectLst/>
              </a:rPr>
              <a:t>No es posible decir que la probabilidad que se tiene (o tiene) un valor particular.</a:t>
            </a:r>
          </a:p>
          <a:p>
            <a:r>
              <a:rPr lang="es-CL" dirty="0">
                <a:solidFill>
                  <a:schemeClr val="bg1"/>
                </a:solidFill>
                <a:effectLst/>
              </a:rPr>
              <a:t>En lugar de eso, hablaremos de la probabilidad de que una variable tenga un valor dentro de un intervalo dado.</a:t>
            </a:r>
          </a:p>
          <a:p>
            <a:r>
              <a:rPr lang="es-CL" dirty="0">
                <a:solidFill>
                  <a:schemeClr val="bg1"/>
                </a:solidFill>
                <a:effectLst/>
              </a:rPr>
              <a:t>La probabilidad de una variable aleatoria de tener un valor dentro un intervalo dado entre </a:t>
            </a:r>
            <a:r>
              <a:rPr lang="es-CL" i="1" dirty="0">
                <a:solidFill>
                  <a:schemeClr val="bg1"/>
                </a:solidFill>
                <a:effectLst/>
              </a:rPr>
              <a:t>x</a:t>
            </a:r>
            <a:r>
              <a:rPr lang="es-CL" baseline="-25000" dirty="0">
                <a:solidFill>
                  <a:schemeClr val="bg1"/>
                </a:solidFill>
                <a:effectLst/>
              </a:rPr>
              <a:t>1</a:t>
            </a:r>
            <a:r>
              <a:rPr lang="es-CL" dirty="0">
                <a:solidFill>
                  <a:schemeClr val="bg1"/>
                </a:solidFill>
                <a:effectLst/>
              </a:rPr>
              <a:t> hasta </a:t>
            </a:r>
            <a:r>
              <a:rPr lang="es-CL" i="1" dirty="0">
                <a:solidFill>
                  <a:schemeClr val="bg1"/>
                </a:solidFill>
                <a:effectLst/>
              </a:rPr>
              <a:t>x</a:t>
            </a:r>
            <a:r>
              <a:rPr lang="es-CL" baseline="-25000" dirty="0">
                <a:solidFill>
                  <a:schemeClr val="bg1"/>
                </a:solidFill>
                <a:effectLst/>
              </a:rPr>
              <a:t>2</a:t>
            </a:r>
            <a:r>
              <a:rPr lang="es-CL" dirty="0">
                <a:solidFill>
                  <a:schemeClr val="bg1"/>
                </a:solidFill>
                <a:effectLst/>
              </a:rPr>
              <a:t> es definido por el </a:t>
            </a:r>
            <a:r>
              <a:rPr lang="es-CL" b="1" u="sng" dirty="0">
                <a:solidFill>
                  <a:schemeClr val="bg1"/>
                </a:solidFill>
                <a:effectLst/>
              </a:rPr>
              <a:t>área bajo la curva</a:t>
            </a:r>
            <a:r>
              <a:rPr lang="es-CL" dirty="0">
                <a:solidFill>
                  <a:schemeClr val="bg1"/>
                </a:solidFill>
                <a:effectLst/>
              </a:rPr>
              <a:t> de una </a:t>
            </a:r>
            <a:r>
              <a:rPr lang="es-CL" b="1" u="sng" dirty="0">
                <a:solidFill>
                  <a:schemeClr val="bg1"/>
                </a:solidFill>
                <a:effectLst/>
              </a:rPr>
              <a:t>función de densidad de probabilidad</a:t>
            </a:r>
            <a:r>
              <a:rPr lang="es-CL" dirty="0">
                <a:solidFill>
                  <a:schemeClr val="bg1"/>
                </a:solidFill>
                <a:effectLst/>
              </a:rPr>
              <a:t> entre </a:t>
            </a:r>
            <a:r>
              <a:rPr lang="es-CL" i="1" dirty="0">
                <a:solidFill>
                  <a:schemeClr val="bg1"/>
                </a:solidFill>
                <a:effectLst/>
              </a:rPr>
              <a:t>x</a:t>
            </a:r>
            <a:r>
              <a:rPr lang="es-CL" baseline="-25000" dirty="0">
                <a:solidFill>
                  <a:schemeClr val="bg1"/>
                </a:solidFill>
                <a:effectLst/>
              </a:rPr>
              <a:t>1</a:t>
            </a:r>
            <a:r>
              <a:rPr lang="es-CL" dirty="0">
                <a:solidFill>
                  <a:schemeClr val="bg1"/>
                </a:solidFill>
                <a:effectLst/>
              </a:rPr>
              <a:t> y </a:t>
            </a:r>
            <a:r>
              <a:rPr lang="es-CL" i="1" dirty="0">
                <a:solidFill>
                  <a:schemeClr val="bg1"/>
                </a:solidFill>
                <a:effectLst/>
              </a:rPr>
              <a:t>x</a:t>
            </a:r>
            <a:r>
              <a:rPr lang="es-CL" baseline="-25000" dirty="0">
                <a:solidFill>
                  <a:schemeClr val="bg1"/>
                </a:solidFill>
                <a:effectLst/>
              </a:rPr>
              <a:t>2</a:t>
            </a:r>
            <a:r>
              <a:rPr lang="es-CL" dirty="0">
                <a:solidFill>
                  <a:schemeClr val="bg1"/>
                </a:solidFill>
                <a:effectLst/>
              </a:rPr>
              <a:t>.</a:t>
            </a:r>
            <a:endParaRPr lang="es-CL" i="1" dirty="0">
              <a:solidFill>
                <a:schemeClr val="bg1"/>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reeform 3"/>
          <p:cNvSpPr>
            <a:spLocks/>
          </p:cNvSpPr>
          <p:nvPr/>
        </p:nvSpPr>
        <p:spPr bwMode="auto">
          <a:xfrm>
            <a:off x="2528077" y="3473462"/>
            <a:ext cx="4218199" cy="2841610"/>
          </a:xfrm>
          <a:custGeom>
            <a:avLst/>
            <a:gdLst/>
            <a:ahLst/>
            <a:cxnLst>
              <a:cxn ang="0">
                <a:pos x="1355" y="16"/>
              </a:cxn>
              <a:cxn ang="0">
                <a:pos x="1263" y="104"/>
              </a:cxn>
              <a:cxn ang="0">
                <a:pos x="1204" y="196"/>
              </a:cxn>
              <a:cxn ang="0">
                <a:pos x="1144" y="314"/>
              </a:cxn>
              <a:cxn ang="0">
                <a:pos x="1102" y="408"/>
              </a:cxn>
              <a:cxn ang="0">
                <a:pos x="1062" y="504"/>
              </a:cxn>
              <a:cxn ang="0">
                <a:pos x="1020" y="624"/>
              </a:cxn>
              <a:cxn ang="0">
                <a:pos x="980" y="736"/>
              </a:cxn>
              <a:cxn ang="0">
                <a:pos x="950" y="852"/>
              </a:cxn>
              <a:cxn ang="0">
                <a:pos x="921" y="974"/>
              </a:cxn>
              <a:cxn ang="0">
                <a:pos x="885" y="1072"/>
              </a:cxn>
              <a:cxn ang="0">
                <a:pos x="843" y="1186"/>
              </a:cxn>
              <a:cxn ang="0">
                <a:pos x="811" y="1288"/>
              </a:cxn>
              <a:cxn ang="0">
                <a:pos x="753" y="1406"/>
              </a:cxn>
              <a:cxn ang="0">
                <a:pos x="675" y="1520"/>
              </a:cxn>
              <a:cxn ang="0">
                <a:pos x="603" y="1616"/>
              </a:cxn>
              <a:cxn ang="0">
                <a:pos x="507" y="1688"/>
              </a:cxn>
              <a:cxn ang="0">
                <a:pos x="398" y="1738"/>
              </a:cxn>
              <a:cxn ang="0">
                <a:pos x="291" y="1784"/>
              </a:cxn>
              <a:cxn ang="0">
                <a:pos x="199" y="1820"/>
              </a:cxn>
              <a:cxn ang="0">
                <a:pos x="75" y="1860"/>
              </a:cxn>
              <a:cxn ang="0">
                <a:pos x="2" y="1882"/>
              </a:cxn>
              <a:cxn ang="0">
                <a:pos x="2860" y="1928"/>
              </a:cxn>
              <a:cxn ang="0">
                <a:pos x="2816" y="1874"/>
              </a:cxn>
              <a:cxn ang="0">
                <a:pos x="2694" y="1846"/>
              </a:cxn>
              <a:cxn ang="0">
                <a:pos x="2577" y="1804"/>
              </a:cxn>
              <a:cxn ang="0">
                <a:pos x="2463" y="1756"/>
              </a:cxn>
              <a:cxn ang="0">
                <a:pos x="2342" y="1700"/>
              </a:cxn>
              <a:cxn ang="0">
                <a:pos x="2284" y="1664"/>
              </a:cxn>
              <a:cxn ang="0">
                <a:pos x="2204" y="1594"/>
              </a:cxn>
              <a:cxn ang="0">
                <a:pos x="2122" y="1502"/>
              </a:cxn>
              <a:cxn ang="0">
                <a:pos x="2066" y="1406"/>
              </a:cxn>
              <a:cxn ang="0">
                <a:pos x="2014" y="1306"/>
              </a:cxn>
              <a:cxn ang="0">
                <a:pos x="1970" y="1196"/>
              </a:cxn>
              <a:cxn ang="0">
                <a:pos x="1940" y="1114"/>
              </a:cxn>
              <a:cxn ang="0">
                <a:pos x="1914" y="1028"/>
              </a:cxn>
              <a:cxn ang="0">
                <a:pos x="1878" y="900"/>
              </a:cxn>
              <a:cxn ang="0">
                <a:pos x="1842" y="770"/>
              </a:cxn>
              <a:cxn ang="0">
                <a:pos x="1803" y="652"/>
              </a:cxn>
              <a:cxn ang="0">
                <a:pos x="1761" y="526"/>
              </a:cxn>
              <a:cxn ang="0">
                <a:pos x="1715" y="404"/>
              </a:cxn>
              <a:cxn ang="0">
                <a:pos x="1683" y="332"/>
              </a:cxn>
              <a:cxn ang="0">
                <a:pos x="1634" y="236"/>
              </a:cxn>
              <a:cxn ang="0">
                <a:pos x="1590" y="156"/>
              </a:cxn>
              <a:cxn ang="0">
                <a:pos x="1610" y="190"/>
              </a:cxn>
              <a:cxn ang="0">
                <a:pos x="1587" y="152"/>
              </a:cxn>
              <a:cxn ang="0">
                <a:pos x="1510" y="52"/>
              </a:cxn>
              <a:cxn ang="0">
                <a:pos x="1452" y="8"/>
              </a:cxn>
            </a:cxnLst>
            <a:rect l="0" t="0" r="r" b="b"/>
            <a:pathLst>
              <a:path w="2862" h="1928">
                <a:moveTo>
                  <a:pt x="1430" y="0"/>
                </a:moveTo>
                <a:lnTo>
                  <a:pt x="1387" y="4"/>
                </a:lnTo>
                <a:lnTo>
                  <a:pt x="1355" y="16"/>
                </a:lnTo>
                <a:lnTo>
                  <a:pt x="1319" y="40"/>
                </a:lnTo>
                <a:lnTo>
                  <a:pt x="1292" y="68"/>
                </a:lnTo>
                <a:lnTo>
                  <a:pt x="1263" y="104"/>
                </a:lnTo>
                <a:lnTo>
                  <a:pt x="1239" y="140"/>
                </a:lnTo>
                <a:lnTo>
                  <a:pt x="1221" y="170"/>
                </a:lnTo>
                <a:lnTo>
                  <a:pt x="1204" y="196"/>
                </a:lnTo>
                <a:lnTo>
                  <a:pt x="1179" y="242"/>
                </a:lnTo>
                <a:lnTo>
                  <a:pt x="1162" y="276"/>
                </a:lnTo>
                <a:lnTo>
                  <a:pt x="1144" y="314"/>
                </a:lnTo>
                <a:lnTo>
                  <a:pt x="1132" y="344"/>
                </a:lnTo>
                <a:lnTo>
                  <a:pt x="1114" y="380"/>
                </a:lnTo>
                <a:lnTo>
                  <a:pt x="1102" y="408"/>
                </a:lnTo>
                <a:lnTo>
                  <a:pt x="1090" y="436"/>
                </a:lnTo>
                <a:lnTo>
                  <a:pt x="1076" y="472"/>
                </a:lnTo>
                <a:lnTo>
                  <a:pt x="1062" y="504"/>
                </a:lnTo>
                <a:lnTo>
                  <a:pt x="1048" y="544"/>
                </a:lnTo>
                <a:lnTo>
                  <a:pt x="1036" y="580"/>
                </a:lnTo>
                <a:lnTo>
                  <a:pt x="1020" y="624"/>
                </a:lnTo>
                <a:lnTo>
                  <a:pt x="1014" y="650"/>
                </a:lnTo>
                <a:lnTo>
                  <a:pt x="994" y="690"/>
                </a:lnTo>
                <a:lnTo>
                  <a:pt x="980" y="736"/>
                </a:lnTo>
                <a:lnTo>
                  <a:pt x="970" y="776"/>
                </a:lnTo>
                <a:lnTo>
                  <a:pt x="960" y="814"/>
                </a:lnTo>
                <a:lnTo>
                  <a:pt x="950" y="852"/>
                </a:lnTo>
                <a:lnTo>
                  <a:pt x="940" y="894"/>
                </a:lnTo>
                <a:lnTo>
                  <a:pt x="930" y="938"/>
                </a:lnTo>
                <a:lnTo>
                  <a:pt x="921" y="974"/>
                </a:lnTo>
                <a:lnTo>
                  <a:pt x="915" y="1004"/>
                </a:lnTo>
                <a:lnTo>
                  <a:pt x="903" y="1040"/>
                </a:lnTo>
                <a:lnTo>
                  <a:pt x="885" y="1072"/>
                </a:lnTo>
                <a:lnTo>
                  <a:pt x="873" y="1114"/>
                </a:lnTo>
                <a:lnTo>
                  <a:pt x="855" y="1168"/>
                </a:lnTo>
                <a:lnTo>
                  <a:pt x="843" y="1186"/>
                </a:lnTo>
                <a:lnTo>
                  <a:pt x="837" y="1222"/>
                </a:lnTo>
                <a:lnTo>
                  <a:pt x="823" y="1264"/>
                </a:lnTo>
                <a:lnTo>
                  <a:pt x="811" y="1288"/>
                </a:lnTo>
                <a:lnTo>
                  <a:pt x="789" y="1330"/>
                </a:lnTo>
                <a:lnTo>
                  <a:pt x="771" y="1366"/>
                </a:lnTo>
                <a:lnTo>
                  <a:pt x="753" y="1406"/>
                </a:lnTo>
                <a:lnTo>
                  <a:pt x="729" y="1442"/>
                </a:lnTo>
                <a:lnTo>
                  <a:pt x="712" y="1478"/>
                </a:lnTo>
                <a:lnTo>
                  <a:pt x="675" y="1520"/>
                </a:lnTo>
                <a:lnTo>
                  <a:pt x="658" y="1546"/>
                </a:lnTo>
                <a:lnTo>
                  <a:pt x="626" y="1584"/>
                </a:lnTo>
                <a:lnTo>
                  <a:pt x="603" y="1616"/>
                </a:lnTo>
                <a:lnTo>
                  <a:pt x="579" y="1628"/>
                </a:lnTo>
                <a:lnTo>
                  <a:pt x="549" y="1658"/>
                </a:lnTo>
                <a:lnTo>
                  <a:pt x="507" y="1688"/>
                </a:lnTo>
                <a:lnTo>
                  <a:pt x="462" y="1708"/>
                </a:lnTo>
                <a:lnTo>
                  <a:pt x="428" y="1724"/>
                </a:lnTo>
                <a:lnTo>
                  <a:pt x="398" y="1738"/>
                </a:lnTo>
                <a:lnTo>
                  <a:pt x="362" y="1756"/>
                </a:lnTo>
                <a:lnTo>
                  <a:pt x="327" y="1772"/>
                </a:lnTo>
                <a:lnTo>
                  <a:pt x="291" y="1784"/>
                </a:lnTo>
                <a:lnTo>
                  <a:pt x="274" y="1792"/>
                </a:lnTo>
                <a:lnTo>
                  <a:pt x="238" y="1804"/>
                </a:lnTo>
                <a:lnTo>
                  <a:pt x="199" y="1820"/>
                </a:lnTo>
                <a:lnTo>
                  <a:pt x="159" y="1832"/>
                </a:lnTo>
                <a:lnTo>
                  <a:pt x="114" y="1846"/>
                </a:lnTo>
                <a:lnTo>
                  <a:pt x="75" y="1860"/>
                </a:lnTo>
                <a:lnTo>
                  <a:pt x="38" y="1870"/>
                </a:lnTo>
                <a:lnTo>
                  <a:pt x="16" y="1876"/>
                </a:lnTo>
                <a:lnTo>
                  <a:pt x="2" y="1882"/>
                </a:lnTo>
                <a:lnTo>
                  <a:pt x="0" y="1902"/>
                </a:lnTo>
                <a:lnTo>
                  <a:pt x="2" y="1924"/>
                </a:lnTo>
                <a:lnTo>
                  <a:pt x="2860" y="1928"/>
                </a:lnTo>
                <a:lnTo>
                  <a:pt x="2860" y="1904"/>
                </a:lnTo>
                <a:lnTo>
                  <a:pt x="2862" y="1886"/>
                </a:lnTo>
                <a:lnTo>
                  <a:pt x="2816" y="1874"/>
                </a:lnTo>
                <a:lnTo>
                  <a:pt x="2764" y="1862"/>
                </a:lnTo>
                <a:lnTo>
                  <a:pt x="2724" y="1852"/>
                </a:lnTo>
                <a:lnTo>
                  <a:pt x="2694" y="1846"/>
                </a:lnTo>
                <a:lnTo>
                  <a:pt x="2668" y="1836"/>
                </a:lnTo>
                <a:lnTo>
                  <a:pt x="2628" y="1822"/>
                </a:lnTo>
                <a:lnTo>
                  <a:pt x="2577" y="1804"/>
                </a:lnTo>
                <a:lnTo>
                  <a:pt x="2535" y="1786"/>
                </a:lnTo>
                <a:lnTo>
                  <a:pt x="2505" y="1774"/>
                </a:lnTo>
                <a:lnTo>
                  <a:pt x="2463" y="1756"/>
                </a:lnTo>
                <a:lnTo>
                  <a:pt x="2424" y="1740"/>
                </a:lnTo>
                <a:lnTo>
                  <a:pt x="2379" y="1720"/>
                </a:lnTo>
                <a:lnTo>
                  <a:pt x="2342" y="1700"/>
                </a:lnTo>
                <a:lnTo>
                  <a:pt x="2316" y="1684"/>
                </a:lnTo>
                <a:lnTo>
                  <a:pt x="2300" y="1670"/>
                </a:lnTo>
                <a:lnTo>
                  <a:pt x="2284" y="1664"/>
                </a:lnTo>
                <a:lnTo>
                  <a:pt x="2260" y="1648"/>
                </a:lnTo>
                <a:lnTo>
                  <a:pt x="2232" y="1622"/>
                </a:lnTo>
                <a:lnTo>
                  <a:pt x="2204" y="1594"/>
                </a:lnTo>
                <a:lnTo>
                  <a:pt x="2180" y="1572"/>
                </a:lnTo>
                <a:lnTo>
                  <a:pt x="2148" y="1538"/>
                </a:lnTo>
                <a:lnTo>
                  <a:pt x="2122" y="1502"/>
                </a:lnTo>
                <a:lnTo>
                  <a:pt x="2102" y="1470"/>
                </a:lnTo>
                <a:lnTo>
                  <a:pt x="2084" y="1438"/>
                </a:lnTo>
                <a:lnTo>
                  <a:pt x="2066" y="1406"/>
                </a:lnTo>
                <a:lnTo>
                  <a:pt x="2048" y="1360"/>
                </a:lnTo>
                <a:lnTo>
                  <a:pt x="2032" y="1336"/>
                </a:lnTo>
                <a:lnTo>
                  <a:pt x="2014" y="1306"/>
                </a:lnTo>
                <a:lnTo>
                  <a:pt x="1998" y="1266"/>
                </a:lnTo>
                <a:lnTo>
                  <a:pt x="1984" y="1232"/>
                </a:lnTo>
                <a:lnTo>
                  <a:pt x="1970" y="1196"/>
                </a:lnTo>
                <a:lnTo>
                  <a:pt x="1956" y="1160"/>
                </a:lnTo>
                <a:lnTo>
                  <a:pt x="1946" y="1138"/>
                </a:lnTo>
                <a:lnTo>
                  <a:pt x="1940" y="1114"/>
                </a:lnTo>
                <a:lnTo>
                  <a:pt x="1932" y="1090"/>
                </a:lnTo>
                <a:lnTo>
                  <a:pt x="1926" y="1062"/>
                </a:lnTo>
                <a:lnTo>
                  <a:pt x="1914" y="1028"/>
                </a:lnTo>
                <a:lnTo>
                  <a:pt x="1904" y="994"/>
                </a:lnTo>
                <a:lnTo>
                  <a:pt x="1888" y="946"/>
                </a:lnTo>
                <a:lnTo>
                  <a:pt x="1878" y="900"/>
                </a:lnTo>
                <a:lnTo>
                  <a:pt x="1862" y="850"/>
                </a:lnTo>
                <a:lnTo>
                  <a:pt x="1854" y="810"/>
                </a:lnTo>
                <a:lnTo>
                  <a:pt x="1842" y="770"/>
                </a:lnTo>
                <a:lnTo>
                  <a:pt x="1830" y="732"/>
                </a:lnTo>
                <a:lnTo>
                  <a:pt x="1814" y="692"/>
                </a:lnTo>
                <a:lnTo>
                  <a:pt x="1803" y="652"/>
                </a:lnTo>
                <a:lnTo>
                  <a:pt x="1786" y="604"/>
                </a:lnTo>
                <a:lnTo>
                  <a:pt x="1773" y="556"/>
                </a:lnTo>
                <a:lnTo>
                  <a:pt x="1761" y="526"/>
                </a:lnTo>
                <a:lnTo>
                  <a:pt x="1742" y="478"/>
                </a:lnTo>
                <a:lnTo>
                  <a:pt x="1725" y="442"/>
                </a:lnTo>
                <a:lnTo>
                  <a:pt x="1715" y="404"/>
                </a:lnTo>
                <a:lnTo>
                  <a:pt x="1698" y="368"/>
                </a:lnTo>
                <a:lnTo>
                  <a:pt x="1692" y="354"/>
                </a:lnTo>
                <a:lnTo>
                  <a:pt x="1683" y="332"/>
                </a:lnTo>
                <a:lnTo>
                  <a:pt x="1662" y="294"/>
                </a:lnTo>
                <a:lnTo>
                  <a:pt x="1647" y="260"/>
                </a:lnTo>
                <a:lnTo>
                  <a:pt x="1634" y="236"/>
                </a:lnTo>
                <a:lnTo>
                  <a:pt x="1624" y="208"/>
                </a:lnTo>
                <a:lnTo>
                  <a:pt x="1596" y="168"/>
                </a:lnTo>
                <a:lnTo>
                  <a:pt x="1590" y="156"/>
                </a:lnTo>
                <a:lnTo>
                  <a:pt x="1574" y="136"/>
                </a:lnTo>
                <a:lnTo>
                  <a:pt x="1582" y="144"/>
                </a:lnTo>
                <a:lnTo>
                  <a:pt x="1610" y="190"/>
                </a:lnTo>
                <a:lnTo>
                  <a:pt x="1602" y="180"/>
                </a:lnTo>
                <a:lnTo>
                  <a:pt x="1608" y="182"/>
                </a:lnTo>
                <a:lnTo>
                  <a:pt x="1587" y="152"/>
                </a:lnTo>
                <a:lnTo>
                  <a:pt x="1560" y="114"/>
                </a:lnTo>
                <a:lnTo>
                  <a:pt x="1536" y="84"/>
                </a:lnTo>
                <a:lnTo>
                  <a:pt x="1510" y="52"/>
                </a:lnTo>
                <a:lnTo>
                  <a:pt x="1491" y="32"/>
                </a:lnTo>
                <a:lnTo>
                  <a:pt x="1473" y="14"/>
                </a:lnTo>
                <a:lnTo>
                  <a:pt x="1452" y="8"/>
                </a:lnTo>
                <a:lnTo>
                  <a:pt x="1410" y="2"/>
                </a:lnTo>
              </a:path>
            </a:pathLst>
          </a:custGeom>
          <a:pattFill prst="wdDnDiag">
            <a:fgClr>
              <a:srgbClr val="43CEFF"/>
            </a:fgClr>
            <a:bgClr>
              <a:schemeClr val="tx1"/>
            </a:bgClr>
          </a:pattFill>
          <a:ln>
            <a:noFill/>
          </a:ln>
        </p:spPr>
        <p:txBody>
          <a:bodyPr wrap="none"/>
          <a:lstStyle/>
          <a:p>
            <a:endParaRPr lang="es-CL"/>
          </a:p>
        </p:txBody>
      </p:sp>
      <p:sp>
        <p:nvSpPr>
          <p:cNvPr id="29" name="Freeform 11"/>
          <p:cNvSpPr>
            <a:spLocks/>
          </p:cNvSpPr>
          <p:nvPr/>
        </p:nvSpPr>
        <p:spPr bwMode="auto">
          <a:xfrm>
            <a:off x="5144044" y="4310337"/>
            <a:ext cx="1607985" cy="2013298"/>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91" h="1366">
                <a:moveTo>
                  <a:pt x="6" y="0"/>
                </a:moveTo>
                <a:lnTo>
                  <a:pt x="12" y="24"/>
                </a:lnTo>
                <a:cubicBezTo>
                  <a:pt x="16" y="35"/>
                  <a:pt x="19" y="47"/>
                  <a:pt x="23" y="58"/>
                </a:cubicBezTo>
                <a:cubicBezTo>
                  <a:pt x="28" y="73"/>
                  <a:pt x="32" y="89"/>
                  <a:pt x="37" y="104"/>
                </a:cubicBezTo>
                <a:cubicBezTo>
                  <a:pt x="41" y="115"/>
                  <a:pt x="45" y="125"/>
                  <a:pt x="49" y="136"/>
                </a:cubicBezTo>
                <a:cubicBezTo>
                  <a:pt x="52" y="149"/>
                  <a:pt x="56" y="161"/>
                  <a:pt x="59" y="174"/>
                </a:cubicBezTo>
                <a:cubicBezTo>
                  <a:pt x="63" y="187"/>
                  <a:pt x="67" y="199"/>
                  <a:pt x="71" y="212"/>
                </a:cubicBezTo>
                <a:cubicBezTo>
                  <a:pt x="75" y="223"/>
                  <a:pt x="80" y="235"/>
                  <a:pt x="84" y="246"/>
                </a:cubicBezTo>
                <a:cubicBezTo>
                  <a:pt x="85" y="259"/>
                  <a:pt x="86" y="271"/>
                  <a:pt x="87" y="284"/>
                </a:cubicBezTo>
                <a:cubicBezTo>
                  <a:pt x="91" y="295"/>
                  <a:pt x="95" y="305"/>
                  <a:pt x="99" y="316"/>
                </a:cubicBezTo>
                <a:cubicBezTo>
                  <a:pt x="102" y="329"/>
                  <a:pt x="105" y="341"/>
                  <a:pt x="108" y="354"/>
                </a:cubicBezTo>
                <a:lnTo>
                  <a:pt x="120" y="390"/>
                </a:lnTo>
                <a:cubicBezTo>
                  <a:pt x="122" y="401"/>
                  <a:pt x="123" y="413"/>
                  <a:pt x="125" y="424"/>
                </a:cubicBezTo>
                <a:cubicBezTo>
                  <a:pt x="130" y="437"/>
                  <a:pt x="134" y="449"/>
                  <a:pt x="139" y="462"/>
                </a:cubicBezTo>
                <a:cubicBezTo>
                  <a:pt x="142" y="474"/>
                  <a:pt x="146" y="486"/>
                  <a:pt x="149" y="498"/>
                </a:cubicBezTo>
                <a:lnTo>
                  <a:pt x="161" y="534"/>
                </a:lnTo>
                <a:cubicBezTo>
                  <a:pt x="166" y="547"/>
                  <a:pt x="170" y="559"/>
                  <a:pt x="175" y="572"/>
                </a:cubicBezTo>
                <a:cubicBezTo>
                  <a:pt x="180" y="583"/>
                  <a:pt x="184" y="595"/>
                  <a:pt x="189" y="606"/>
                </a:cubicBezTo>
                <a:lnTo>
                  <a:pt x="204" y="642"/>
                </a:lnTo>
                <a:lnTo>
                  <a:pt x="216" y="678"/>
                </a:lnTo>
                <a:cubicBezTo>
                  <a:pt x="221" y="689"/>
                  <a:pt x="226" y="701"/>
                  <a:pt x="231" y="712"/>
                </a:cubicBezTo>
                <a:cubicBezTo>
                  <a:pt x="238" y="725"/>
                  <a:pt x="245" y="737"/>
                  <a:pt x="252" y="750"/>
                </a:cubicBezTo>
                <a:lnTo>
                  <a:pt x="264" y="786"/>
                </a:lnTo>
                <a:cubicBezTo>
                  <a:pt x="272" y="799"/>
                  <a:pt x="279" y="811"/>
                  <a:pt x="287" y="824"/>
                </a:cubicBezTo>
                <a:cubicBezTo>
                  <a:pt x="292" y="834"/>
                  <a:pt x="296" y="844"/>
                  <a:pt x="301" y="854"/>
                </a:cubicBezTo>
                <a:cubicBezTo>
                  <a:pt x="308" y="865"/>
                  <a:pt x="314" y="875"/>
                  <a:pt x="321" y="886"/>
                </a:cubicBezTo>
                <a:cubicBezTo>
                  <a:pt x="328" y="897"/>
                  <a:pt x="336" y="907"/>
                  <a:pt x="343" y="918"/>
                </a:cubicBezTo>
                <a:cubicBezTo>
                  <a:pt x="350" y="927"/>
                  <a:pt x="356" y="937"/>
                  <a:pt x="363" y="946"/>
                </a:cubicBezTo>
                <a:cubicBezTo>
                  <a:pt x="370" y="957"/>
                  <a:pt x="376" y="967"/>
                  <a:pt x="383" y="978"/>
                </a:cubicBezTo>
                <a:cubicBezTo>
                  <a:pt x="391" y="987"/>
                  <a:pt x="399" y="995"/>
                  <a:pt x="407" y="1004"/>
                </a:cubicBezTo>
                <a:cubicBezTo>
                  <a:pt x="416" y="1014"/>
                  <a:pt x="426" y="1024"/>
                  <a:pt x="435" y="1034"/>
                </a:cubicBezTo>
                <a:cubicBezTo>
                  <a:pt x="445" y="1045"/>
                  <a:pt x="455" y="1057"/>
                  <a:pt x="465" y="1068"/>
                </a:cubicBezTo>
                <a:lnTo>
                  <a:pt x="504" y="1098"/>
                </a:lnTo>
                <a:lnTo>
                  <a:pt x="528" y="1110"/>
                </a:lnTo>
                <a:cubicBezTo>
                  <a:pt x="538" y="1117"/>
                  <a:pt x="549" y="1123"/>
                  <a:pt x="559" y="1130"/>
                </a:cubicBezTo>
                <a:cubicBezTo>
                  <a:pt x="570" y="1136"/>
                  <a:pt x="582" y="1142"/>
                  <a:pt x="593" y="1148"/>
                </a:cubicBezTo>
                <a:cubicBezTo>
                  <a:pt x="606" y="1155"/>
                  <a:pt x="620" y="1161"/>
                  <a:pt x="633" y="1168"/>
                </a:cubicBezTo>
                <a:cubicBezTo>
                  <a:pt x="647" y="1175"/>
                  <a:pt x="661" y="1181"/>
                  <a:pt x="675" y="1188"/>
                </a:cubicBezTo>
                <a:cubicBezTo>
                  <a:pt x="686" y="1193"/>
                  <a:pt x="698" y="1197"/>
                  <a:pt x="709" y="1202"/>
                </a:cubicBezTo>
                <a:cubicBezTo>
                  <a:pt x="720" y="1207"/>
                  <a:pt x="730" y="1211"/>
                  <a:pt x="741" y="1216"/>
                </a:cubicBezTo>
                <a:cubicBezTo>
                  <a:pt x="751" y="1219"/>
                  <a:pt x="761" y="1223"/>
                  <a:pt x="771" y="1226"/>
                </a:cubicBezTo>
                <a:cubicBezTo>
                  <a:pt x="782" y="1229"/>
                  <a:pt x="792" y="1233"/>
                  <a:pt x="803" y="1236"/>
                </a:cubicBezTo>
                <a:cubicBezTo>
                  <a:pt x="817" y="1241"/>
                  <a:pt x="831" y="1245"/>
                  <a:pt x="845" y="1250"/>
                </a:cubicBezTo>
                <a:cubicBezTo>
                  <a:pt x="838" y="1248"/>
                  <a:pt x="832" y="1246"/>
                  <a:pt x="825" y="1244"/>
                </a:cubicBezTo>
                <a:cubicBezTo>
                  <a:pt x="839" y="1249"/>
                  <a:pt x="853" y="1253"/>
                  <a:pt x="867" y="1258"/>
                </a:cubicBezTo>
                <a:cubicBezTo>
                  <a:pt x="878" y="1262"/>
                  <a:pt x="888" y="1266"/>
                  <a:pt x="899" y="1270"/>
                </a:cubicBezTo>
                <a:cubicBezTo>
                  <a:pt x="917" y="1277"/>
                  <a:pt x="936" y="1283"/>
                  <a:pt x="954" y="1290"/>
                </a:cubicBezTo>
                <a:lnTo>
                  <a:pt x="1038" y="1308"/>
                </a:lnTo>
                <a:lnTo>
                  <a:pt x="1086" y="1320"/>
                </a:lnTo>
                <a:cubicBezTo>
                  <a:pt x="1086" y="1325"/>
                  <a:pt x="1087" y="1331"/>
                  <a:pt x="1087" y="1336"/>
                </a:cubicBezTo>
                <a:cubicBezTo>
                  <a:pt x="1088" y="1343"/>
                  <a:pt x="1090" y="1349"/>
                  <a:pt x="1091" y="1356"/>
                </a:cubicBezTo>
                <a:cubicBezTo>
                  <a:pt x="1091" y="1355"/>
                  <a:pt x="1085" y="1317"/>
                  <a:pt x="1090" y="1366"/>
                </a:cubicBezTo>
                <a:lnTo>
                  <a:pt x="0" y="1362"/>
                </a:lnTo>
                <a:lnTo>
                  <a:pt x="6" y="0"/>
                </a:lnTo>
              </a:path>
            </a:pathLst>
          </a:custGeom>
          <a:solidFill>
            <a:schemeClr val="tx1"/>
          </a:solidFill>
          <a:ln w="12700" cap="rnd" cmpd="sng">
            <a:noFill/>
            <a:prstDash val="solid"/>
            <a:round/>
            <a:headEnd type="none" w="med" len="med"/>
            <a:tailEnd type="none" w="med" len="med"/>
          </a:ln>
          <a:effectLst/>
        </p:spPr>
        <p:txBody>
          <a:bodyPr/>
          <a:lstStyle/>
          <a:p>
            <a:endParaRPr lang="es-CL"/>
          </a:p>
        </p:txBody>
      </p:sp>
      <p:sp>
        <p:nvSpPr>
          <p:cNvPr id="15371" name="Freeform 11"/>
          <p:cNvSpPr>
            <a:spLocks/>
          </p:cNvSpPr>
          <p:nvPr/>
        </p:nvSpPr>
        <p:spPr bwMode="auto">
          <a:xfrm>
            <a:off x="5141239" y="4310617"/>
            <a:ext cx="1607985" cy="2013298"/>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91" h="1366">
                <a:moveTo>
                  <a:pt x="6" y="0"/>
                </a:moveTo>
                <a:lnTo>
                  <a:pt x="12" y="24"/>
                </a:lnTo>
                <a:cubicBezTo>
                  <a:pt x="16" y="35"/>
                  <a:pt x="19" y="47"/>
                  <a:pt x="23" y="58"/>
                </a:cubicBezTo>
                <a:cubicBezTo>
                  <a:pt x="28" y="73"/>
                  <a:pt x="32" y="89"/>
                  <a:pt x="37" y="104"/>
                </a:cubicBezTo>
                <a:cubicBezTo>
                  <a:pt x="41" y="115"/>
                  <a:pt x="45" y="125"/>
                  <a:pt x="49" y="136"/>
                </a:cubicBezTo>
                <a:cubicBezTo>
                  <a:pt x="52" y="149"/>
                  <a:pt x="56" y="161"/>
                  <a:pt x="59" y="174"/>
                </a:cubicBezTo>
                <a:cubicBezTo>
                  <a:pt x="63" y="187"/>
                  <a:pt x="67" y="199"/>
                  <a:pt x="71" y="212"/>
                </a:cubicBezTo>
                <a:cubicBezTo>
                  <a:pt x="75" y="223"/>
                  <a:pt x="80" y="235"/>
                  <a:pt x="84" y="246"/>
                </a:cubicBezTo>
                <a:cubicBezTo>
                  <a:pt x="85" y="259"/>
                  <a:pt x="86" y="271"/>
                  <a:pt x="87" y="284"/>
                </a:cubicBezTo>
                <a:cubicBezTo>
                  <a:pt x="91" y="295"/>
                  <a:pt x="95" y="305"/>
                  <a:pt x="99" y="316"/>
                </a:cubicBezTo>
                <a:cubicBezTo>
                  <a:pt x="102" y="329"/>
                  <a:pt x="105" y="341"/>
                  <a:pt x="108" y="354"/>
                </a:cubicBezTo>
                <a:lnTo>
                  <a:pt x="120" y="390"/>
                </a:lnTo>
                <a:cubicBezTo>
                  <a:pt x="122" y="401"/>
                  <a:pt x="123" y="413"/>
                  <a:pt x="125" y="424"/>
                </a:cubicBezTo>
                <a:cubicBezTo>
                  <a:pt x="130" y="437"/>
                  <a:pt x="134" y="449"/>
                  <a:pt x="139" y="462"/>
                </a:cubicBezTo>
                <a:cubicBezTo>
                  <a:pt x="142" y="474"/>
                  <a:pt x="146" y="486"/>
                  <a:pt x="149" y="498"/>
                </a:cubicBezTo>
                <a:lnTo>
                  <a:pt x="161" y="534"/>
                </a:lnTo>
                <a:cubicBezTo>
                  <a:pt x="166" y="547"/>
                  <a:pt x="170" y="559"/>
                  <a:pt x="175" y="572"/>
                </a:cubicBezTo>
                <a:cubicBezTo>
                  <a:pt x="180" y="583"/>
                  <a:pt x="184" y="595"/>
                  <a:pt x="189" y="606"/>
                </a:cubicBezTo>
                <a:lnTo>
                  <a:pt x="204" y="642"/>
                </a:lnTo>
                <a:lnTo>
                  <a:pt x="216" y="678"/>
                </a:lnTo>
                <a:cubicBezTo>
                  <a:pt x="221" y="689"/>
                  <a:pt x="226" y="701"/>
                  <a:pt x="231" y="712"/>
                </a:cubicBezTo>
                <a:cubicBezTo>
                  <a:pt x="238" y="725"/>
                  <a:pt x="245" y="737"/>
                  <a:pt x="252" y="750"/>
                </a:cubicBezTo>
                <a:lnTo>
                  <a:pt x="264" y="786"/>
                </a:lnTo>
                <a:cubicBezTo>
                  <a:pt x="272" y="799"/>
                  <a:pt x="279" y="811"/>
                  <a:pt x="287" y="824"/>
                </a:cubicBezTo>
                <a:cubicBezTo>
                  <a:pt x="292" y="834"/>
                  <a:pt x="296" y="844"/>
                  <a:pt x="301" y="854"/>
                </a:cubicBezTo>
                <a:cubicBezTo>
                  <a:pt x="308" y="865"/>
                  <a:pt x="314" y="875"/>
                  <a:pt x="321" y="886"/>
                </a:cubicBezTo>
                <a:cubicBezTo>
                  <a:pt x="328" y="897"/>
                  <a:pt x="336" y="907"/>
                  <a:pt x="343" y="918"/>
                </a:cubicBezTo>
                <a:cubicBezTo>
                  <a:pt x="350" y="927"/>
                  <a:pt x="356" y="937"/>
                  <a:pt x="363" y="946"/>
                </a:cubicBezTo>
                <a:cubicBezTo>
                  <a:pt x="370" y="957"/>
                  <a:pt x="376" y="967"/>
                  <a:pt x="383" y="978"/>
                </a:cubicBezTo>
                <a:cubicBezTo>
                  <a:pt x="391" y="987"/>
                  <a:pt x="399" y="995"/>
                  <a:pt x="407" y="1004"/>
                </a:cubicBezTo>
                <a:cubicBezTo>
                  <a:pt x="416" y="1014"/>
                  <a:pt x="426" y="1024"/>
                  <a:pt x="435" y="1034"/>
                </a:cubicBezTo>
                <a:cubicBezTo>
                  <a:pt x="445" y="1045"/>
                  <a:pt x="455" y="1057"/>
                  <a:pt x="465" y="1068"/>
                </a:cubicBezTo>
                <a:lnTo>
                  <a:pt x="504" y="1098"/>
                </a:lnTo>
                <a:lnTo>
                  <a:pt x="528" y="1110"/>
                </a:lnTo>
                <a:cubicBezTo>
                  <a:pt x="538" y="1117"/>
                  <a:pt x="549" y="1123"/>
                  <a:pt x="559" y="1130"/>
                </a:cubicBezTo>
                <a:cubicBezTo>
                  <a:pt x="570" y="1136"/>
                  <a:pt x="582" y="1142"/>
                  <a:pt x="593" y="1148"/>
                </a:cubicBezTo>
                <a:cubicBezTo>
                  <a:pt x="606" y="1155"/>
                  <a:pt x="620" y="1161"/>
                  <a:pt x="633" y="1168"/>
                </a:cubicBezTo>
                <a:cubicBezTo>
                  <a:pt x="647" y="1175"/>
                  <a:pt x="661" y="1181"/>
                  <a:pt x="675" y="1188"/>
                </a:cubicBezTo>
                <a:cubicBezTo>
                  <a:pt x="686" y="1193"/>
                  <a:pt x="698" y="1197"/>
                  <a:pt x="709" y="1202"/>
                </a:cubicBezTo>
                <a:cubicBezTo>
                  <a:pt x="720" y="1207"/>
                  <a:pt x="730" y="1211"/>
                  <a:pt x="741" y="1216"/>
                </a:cubicBezTo>
                <a:cubicBezTo>
                  <a:pt x="751" y="1219"/>
                  <a:pt x="761" y="1223"/>
                  <a:pt x="771" y="1226"/>
                </a:cubicBezTo>
                <a:cubicBezTo>
                  <a:pt x="782" y="1229"/>
                  <a:pt x="792" y="1233"/>
                  <a:pt x="803" y="1236"/>
                </a:cubicBezTo>
                <a:cubicBezTo>
                  <a:pt x="817" y="1241"/>
                  <a:pt x="831" y="1245"/>
                  <a:pt x="845" y="1250"/>
                </a:cubicBezTo>
                <a:cubicBezTo>
                  <a:pt x="838" y="1248"/>
                  <a:pt x="832" y="1246"/>
                  <a:pt x="825" y="1244"/>
                </a:cubicBezTo>
                <a:cubicBezTo>
                  <a:pt x="839" y="1249"/>
                  <a:pt x="853" y="1253"/>
                  <a:pt x="867" y="1258"/>
                </a:cubicBezTo>
                <a:cubicBezTo>
                  <a:pt x="878" y="1262"/>
                  <a:pt x="888" y="1266"/>
                  <a:pt x="899" y="1270"/>
                </a:cubicBezTo>
                <a:cubicBezTo>
                  <a:pt x="917" y="1277"/>
                  <a:pt x="936" y="1283"/>
                  <a:pt x="954" y="1290"/>
                </a:cubicBezTo>
                <a:lnTo>
                  <a:pt x="1038" y="1308"/>
                </a:lnTo>
                <a:lnTo>
                  <a:pt x="1086" y="1320"/>
                </a:lnTo>
                <a:cubicBezTo>
                  <a:pt x="1086" y="1325"/>
                  <a:pt x="1087" y="1331"/>
                  <a:pt x="1087" y="1336"/>
                </a:cubicBezTo>
                <a:cubicBezTo>
                  <a:pt x="1088" y="1343"/>
                  <a:pt x="1090" y="1349"/>
                  <a:pt x="1091" y="1356"/>
                </a:cubicBezTo>
                <a:cubicBezTo>
                  <a:pt x="1091" y="1355"/>
                  <a:pt x="1085" y="1317"/>
                  <a:pt x="1090" y="1366"/>
                </a:cubicBezTo>
                <a:lnTo>
                  <a:pt x="0" y="1362"/>
                </a:lnTo>
                <a:lnTo>
                  <a:pt x="6" y="0"/>
                </a:lnTo>
              </a:path>
            </a:pathLst>
          </a:custGeom>
          <a:pattFill prst="wdUpDiag">
            <a:fgClr>
              <a:srgbClr val="FFC000"/>
            </a:fgClr>
            <a:bgClr>
              <a:schemeClr val="tx1"/>
            </a:bgClr>
          </a:pattFill>
          <a:ln>
            <a:noFill/>
          </a:ln>
        </p:spPr>
        <p:txBody>
          <a:bodyPr wrap="none"/>
          <a:lstStyle/>
          <a:p>
            <a:endParaRPr lang="es-CL"/>
          </a:p>
        </p:txBody>
      </p:sp>
      <p:sp>
        <p:nvSpPr>
          <p:cNvPr id="15382" name="Rectangle 22"/>
          <p:cNvSpPr>
            <a:spLocks noGrp="1" noChangeArrowheads="1"/>
          </p:cNvSpPr>
          <p:nvPr>
            <p:ph type="title"/>
          </p:nvPr>
        </p:nvSpPr>
        <p:spPr>
          <a:xfrm>
            <a:off x="685800" y="104775"/>
            <a:ext cx="7772400" cy="7064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endParaRPr lang="es-CL" dirty="0"/>
          </a:p>
        </p:txBody>
      </p:sp>
      <p:sp>
        <p:nvSpPr>
          <p:cNvPr id="15364" name="Line 4"/>
          <p:cNvSpPr>
            <a:spLocks noChangeShapeType="1"/>
          </p:cNvSpPr>
          <p:nvPr/>
        </p:nvSpPr>
        <p:spPr bwMode="auto">
          <a:xfrm flipH="1">
            <a:off x="4609173" y="3289260"/>
            <a:ext cx="1474" cy="3141768"/>
          </a:xfrm>
          <a:prstGeom prst="line">
            <a:avLst/>
          </a:prstGeom>
          <a:noFill/>
          <a:ln w="12700">
            <a:solidFill>
              <a:schemeClr val="bg1"/>
            </a:solidFill>
            <a:round/>
            <a:headEnd/>
            <a:tailEnd/>
          </a:ln>
          <a:effectLst/>
        </p:spPr>
        <p:txBody>
          <a:bodyPr wrap="none" anchor="ctr"/>
          <a:lstStyle/>
          <a:p>
            <a:endParaRPr lang="es-CL"/>
          </a:p>
        </p:txBody>
      </p:sp>
      <p:sp>
        <p:nvSpPr>
          <p:cNvPr id="15369" name="Rectangle 9"/>
          <p:cNvSpPr>
            <a:spLocks noChangeArrowheads="1"/>
          </p:cNvSpPr>
          <p:nvPr/>
        </p:nvSpPr>
        <p:spPr bwMode="auto">
          <a:xfrm>
            <a:off x="4452944" y="6393186"/>
            <a:ext cx="336632"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a:t>
            </a:r>
          </a:p>
        </p:txBody>
      </p:sp>
      <p:sp>
        <p:nvSpPr>
          <p:cNvPr id="15370" name="Rectangle 10"/>
          <p:cNvSpPr>
            <a:spLocks noChangeArrowheads="1"/>
          </p:cNvSpPr>
          <p:nvPr/>
        </p:nvSpPr>
        <p:spPr bwMode="auto">
          <a:xfrm>
            <a:off x="4880364" y="6396134"/>
            <a:ext cx="721352"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0,83</a:t>
            </a:r>
          </a:p>
        </p:txBody>
      </p:sp>
      <p:sp>
        <p:nvSpPr>
          <p:cNvPr id="15372" name="Line 12"/>
          <p:cNvSpPr>
            <a:spLocks noChangeShapeType="1"/>
          </p:cNvSpPr>
          <p:nvPr/>
        </p:nvSpPr>
        <p:spPr bwMode="auto">
          <a:xfrm>
            <a:off x="2312893" y="6316545"/>
            <a:ext cx="4644147" cy="0"/>
          </a:xfrm>
          <a:prstGeom prst="line">
            <a:avLst/>
          </a:prstGeom>
          <a:noFill/>
          <a:ln w="12700">
            <a:solidFill>
              <a:schemeClr val="bg1"/>
            </a:solidFill>
            <a:round/>
            <a:headEnd/>
            <a:tailEnd/>
          </a:ln>
          <a:effectLst/>
        </p:spPr>
        <p:txBody>
          <a:bodyPr wrap="none" anchor="ctr"/>
          <a:lstStyle/>
          <a:p>
            <a:endParaRPr lang="es-CL"/>
          </a:p>
        </p:txBody>
      </p:sp>
      <p:sp>
        <p:nvSpPr>
          <p:cNvPr id="15381" name="Rectangle 21"/>
          <p:cNvSpPr>
            <a:spLocks noChangeArrowheads="1"/>
          </p:cNvSpPr>
          <p:nvPr/>
        </p:nvSpPr>
        <p:spPr bwMode="auto">
          <a:xfrm>
            <a:off x="7064631" y="6092518"/>
            <a:ext cx="318999"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z</a:t>
            </a:r>
          </a:p>
        </p:txBody>
      </p:sp>
      <p:sp>
        <p:nvSpPr>
          <p:cNvPr id="15384" name="Line 24"/>
          <p:cNvSpPr>
            <a:spLocks noChangeShapeType="1"/>
          </p:cNvSpPr>
          <p:nvPr/>
        </p:nvSpPr>
        <p:spPr bwMode="auto">
          <a:xfrm flipH="1">
            <a:off x="5138291" y="4315038"/>
            <a:ext cx="0" cy="2104678"/>
          </a:xfrm>
          <a:prstGeom prst="line">
            <a:avLst/>
          </a:prstGeom>
          <a:noFill/>
          <a:ln w="12700">
            <a:solidFill>
              <a:schemeClr val="accent3">
                <a:lumMod val="50000"/>
              </a:schemeClr>
            </a:solidFill>
            <a:prstDash val="dash"/>
            <a:round/>
            <a:headEnd/>
            <a:tailEnd/>
          </a:ln>
          <a:effectLst/>
        </p:spPr>
        <p:txBody>
          <a:bodyPr wrap="none" anchor="ctr"/>
          <a:lstStyle/>
          <a:p>
            <a:endParaRPr lang="es-CL"/>
          </a:p>
        </p:txBody>
      </p:sp>
      <p:grpSp>
        <p:nvGrpSpPr>
          <p:cNvPr id="2" name="Group 25"/>
          <p:cNvGrpSpPr>
            <a:grpSpLocks/>
          </p:cNvGrpSpPr>
          <p:nvPr/>
        </p:nvGrpSpPr>
        <p:grpSpPr bwMode="auto">
          <a:xfrm>
            <a:off x="2436698" y="3408611"/>
            <a:ext cx="4381799" cy="2734018"/>
            <a:chOff x="1312" y="1785"/>
            <a:chExt cx="2973" cy="1855"/>
          </a:xfrm>
        </p:grpSpPr>
        <p:sp>
          <p:nvSpPr>
            <p:cNvPr id="15365" name="Arc 5"/>
            <p:cNvSpPr>
              <a:spLocks/>
            </p:cNvSpPr>
            <p:nvPr/>
          </p:nvSpPr>
          <p:spPr bwMode="auto">
            <a:xfrm rot="6300000">
              <a:off x="2072" y="2155"/>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1750" cap="rnd">
              <a:solidFill>
                <a:srgbClr val="FF0000"/>
              </a:solidFill>
              <a:round/>
              <a:headEnd/>
              <a:tailEnd/>
            </a:ln>
            <a:effectLst/>
          </p:spPr>
          <p:txBody>
            <a:bodyPr wrap="none" anchor="ctr"/>
            <a:lstStyle/>
            <a:p>
              <a:endParaRPr lang="es-CL"/>
            </a:p>
          </p:txBody>
        </p:sp>
        <p:sp>
          <p:nvSpPr>
            <p:cNvPr id="15366" name="Arc 6"/>
            <p:cNvSpPr>
              <a:spLocks/>
            </p:cNvSpPr>
            <p:nvPr/>
          </p:nvSpPr>
          <p:spPr bwMode="auto">
            <a:xfrm rot="16980000">
              <a:off x="1695" y="2911"/>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31750" cap="rnd">
              <a:solidFill>
                <a:srgbClr val="FF0000"/>
              </a:solidFill>
              <a:round/>
              <a:headEnd/>
              <a:tailEnd/>
            </a:ln>
            <a:effectLst/>
          </p:spPr>
          <p:txBody>
            <a:bodyPr wrap="none" anchor="ctr"/>
            <a:lstStyle/>
            <a:p>
              <a:endParaRPr lang="es-CL"/>
            </a:p>
          </p:txBody>
        </p:sp>
        <p:sp>
          <p:nvSpPr>
            <p:cNvPr id="15368" name="Arc 8"/>
            <p:cNvSpPr>
              <a:spLocks/>
            </p:cNvSpPr>
            <p:nvPr/>
          </p:nvSpPr>
          <p:spPr bwMode="auto">
            <a:xfrm rot="20700000">
              <a:off x="1312" y="3468"/>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15373" name="Arc 13"/>
            <p:cNvSpPr>
              <a:spLocks/>
            </p:cNvSpPr>
            <p:nvPr/>
          </p:nvSpPr>
          <p:spPr bwMode="auto">
            <a:xfrm rot="816431">
              <a:off x="3561" y="3467"/>
              <a:ext cx="724" cy="173"/>
            </a:xfrm>
            <a:custGeom>
              <a:avLst/>
              <a:gdLst>
                <a:gd name="G0" fmla="+- 20765 0 0"/>
                <a:gd name="G1" fmla="+- 0 0 0"/>
                <a:gd name="G2" fmla="+- 21600 0 0"/>
                <a:gd name="T0" fmla="*/ 20314 w 20765"/>
                <a:gd name="T1" fmla="*/ 21595 h 21595"/>
                <a:gd name="T2" fmla="*/ 0 w 20765"/>
                <a:gd name="T3" fmla="*/ 5948 h 21595"/>
                <a:gd name="T4" fmla="*/ 20765 w 20765"/>
                <a:gd name="T5" fmla="*/ 0 h 21595"/>
              </a:gdLst>
              <a:ahLst/>
              <a:cxnLst>
                <a:cxn ang="0">
                  <a:pos x="T0" y="T1"/>
                </a:cxn>
                <a:cxn ang="0">
                  <a:pos x="T2" y="T3"/>
                </a:cxn>
                <a:cxn ang="0">
                  <a:pos x="T4" y="T5"/>
                </a:cxn>
              </a:cxnLst>
              <a:rect l="0" t="0" r="r" b="b"/>
              <a:pathLst>
                <a:path w="20765" h="21595" fill="none" extrusionOk="0">
                  <a:moveTo>
                    <a:pt x="20313" y="21595"/>
                  </a:moveTo>
                  <a:cubicBezTo>
                    <a:pt x="10844" y="21397"/>
                    <a:pt x="2608" y="15053"/>
                    <a:pt x="0" y="5947"/>
                  </a:cubicBezTo>
                </a:path>
                <a:path w="20765" h="21595" stroke="0" extrusionOk="0">
                  <a:moveTo>
                    <a:pt x="20313" y="21595"/>
                  </a:moveTo>
                  <a:cubicBezTo>
                    <a:pt x="10844" y="21397"/>
                    <a:pt x="2608" y="15053"/>
                    <a:pt x="0" y="5947"/>
                  </a:cubicBezTo>
                  <a:lnTo>
                    <a:pt x="20765" y="0"/>
                  </a:lnTo>
                  <a:close/>
                </a:path>
              </a:pathLst>
            </a:custGeom>
            <a:noFill/>
            <a:ln w="31750" cap="rnd">
              <a:solidFill>
                <a:srgbClr val="FF0000"/>
              </a:solidFill>
              <a:round/>
              <a:headEnd/>
              <a:tailEnd/>
            </a:ln>
            <a:effectLst/>
          </p:spPr>
          <p:txBody>
            <a:bodyPr wrap="none" anchor="ctr"/>
            <a:lstStyle/>
            <a:p>
              <a:endParaRPr lang="es-CL"/>
            </a:p>
          </p:txBody>
        </p:sp>
        <p:sp>
          <p:nvSpPr>
            <p:cNvPr id="15375" name="Arc 15"/>
            <p:cNvSpPr>
              <a:spLocks/>
            </p:cNvSpPr>
            <p:nvPr/>
          </p:nvSpPr>
          <p:spPr bwMode="auto">
            <a:xfrm rot="15300000">
              <a:off x="2531" y="2151"/>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31750" cap="rnd">
              <a:solidFill>
                <a:srgbClr val="FF0000"/>
              </a:solidFill>
              <a:round/>
              <a:headEnd/>
              <a:tailEnd/>
            </a:ln>
            <a:effectLst/>
          </p:spPr>
          <p:txBody>
            <a:bodyPr wrap="none" anchor="ctr"/>
            <a:lstStyle/>
            <a:p>
              <a:endParaRPr lang="es-CL"/>
            </a:p>
          </p:txBody>
        </p:sp>
        <p:sp>
          <p:nvSpPr>
            <p:cNvPr id="15376" name="Arc 16"/>
            <p:cNvSpPr>
              <a:spLocks/>
            </p:cNvSpPr>
            <p:nvPr/>
          </p:nvSpPr>
          <p:spPr bwMode="auto">
            <a:xfrm rot="4587037">
              <a:off x="3070" y="2905"/>
              <a:ext cx="802" cy="284"/>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31750" cap="rnd">
              <a:solidFill>
                <a:srgbClr val="FF0000"/>
              </a:solidFill>
              <a:round/>
              <a:headEnd/>
              <a:tailEnd/>
            </a:ln>
            <a:effectLst/>
          </p:spPr>
          <p:txBody>
            <a:bodyPr wrap="none" anchor="ctr"/>
            <a:lstStyle/>
            <a:p>
              <a:endParaRPr lang="es-CL"/>
            </a:p>
          </p:txBody>
        </p:sp>
      </p:grpSp>
      <p:sp>
        <p:nvSpPr>
          <p:cNvPr id="15367" name="Line 7"/>
          <p:cNvSpPr>
            <a:spLocks noChangeShapeType="1"/>
          </p:cNvSpPr>
          <p:nvPr/>
        </p:nvSpPr>
        <p:spPr bwMode="auto">
          <a:xfrm>
            <a:off x="3146611" y="4464423"/>
            <a:ext cx="1115173" cy="351255"/>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15380" name="Line 20"/>
          <p:cNvSpPr>
            <a:spLocks noChangeShapeType="1"/>
          </p:cNvSpPr>
          <p:nvPr/>
        </p:nvSpPr>
        <p:spPr bwMode="auto">
          <a:xfrm>
            <a:off x="5480804" y="3939988"/>
            <a:ext cx="45719" cy="1996880"/>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26" name="Rectangle 10"/>
          <p:cNvSpPr>
            <a:spLocks noChangeArrowheads="1"/>
          </p:cNvSpPr>
          <p:nvPr/>
        </p:nvSpPr>
        <p:spPr bwMode="auto">
          <a:xfrm>
            <a:off x="1630659" y="3912910"/>
            <a:ext cx="1728038"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0,83)</a:t>
            </a:r>
          </a:p>
        </p:txBody>
      </p:sp>
      <p:sp>
        <p:nvSpPr>
          <p:cNvPr id="27" name="Rectangle 10"/>
          <p:cNvSpPr>
            <a:spLocks noChangeArrowheads="1"/>
          </p:cNvSpPr>
          <p:nvPr/>
        </p:nvSpPr>
        <p:spPr bwMode="auto">
          <a:xfrm>
            <a:off x="142519" y="4549404"/>
            <a:ext cx="3249288" cy="1197764"/>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…o lo que en este caso</a:t>
            </a:r>
          </a:p>
          <a:p>
            <a:pPr algn="l"/>
            <a:r>
              <a:rPr lang="es-CL" sz="2400" dirty="0">
                <a:solidFill>
                  <a:schemeClr val="bg1"/>
                </a:solidFill>
                <a:effectLst/>
              </a:rPr>
              <a:t>también corresponde</a:t>
            </a:r>
          </a:p>
          <a:p>
            <a:pPr algn="l"/>
            <a:r>
              <a:rPr lang="es-CL" sz="2400" dirty="0">
                <a:solidFill>
                  <a:schemeClr val="bg1"/>
                </a:solidFill>
                <a:effectLst/>
              </a:rPr>
              <a:t>a Pr(</a:t>
            </a:r>
            <a:r>
              <a:rPr lang="es-CL" sz="2400" i="1" dirty="0">
                <a:solidFill>
                  <a:schemeClr val="bg1"/>
                </a:solidFill>
                <a:effectLst/>
              </a:rPr>
              <a:t>x</a:t>
            </a:r>
            <a:r>
              <a:rPr lang="es-CL" sz="2400" dirty="0">
                <a:solidFill>
                  <a:schemeClr val="bg1"/>
                </a:solidFill>
                <a:effectLst/>
              </a:rPr>
              <a:t> ≤ 20)</a:t>
            </a:r>
          </a:p>
        </p:txBody>
      </p:sp>
      <p:sp>
        <p:nvSpPr>
          <p:cNvPr id="28" name="Rectangle 10"/>
          <p:cNvSpPr>
            <a:spLocks noChangeArrowheads="1"/>
          </p:cNvSpPr>
          <p:nvPr/>
        </p:nvSpPr>
        <p:spPr bwMode="auto">
          <a:xfrm>
            <a:off x="5171721" y="3446749"/>
            <a:ext cx="1710406"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0,83)</a:t>
            </a:r>
          </a:p>
        </p:txBody>
      </p:sp>
      <p:sp>
        <p:nvSpPr>
          <p:cNvPr id="30" name="Rectangle 10"/>
          <p:cNvSpPr>
            <a:spLocks noChangeArrowheads="1"/>
          </p:cNvSpPr>
          <p:nvPr/>
        </p:nvSpPr>
        <p:spPr bwMode="auto">
          <a:xfrm>
            <a:off x="6359237" y="4190816"/>
            <a:ext cx="2784764" cy="1567096"/>
          </a:xfrm>
          <a:prstGeom prst="rect">
            <a:avLst/>
          </a:prstGeom>
          <a:noFill/>
          <a:ln w="12700">
            <a:noFill/>
            <a:miter lim="800000"/>
            <a:headEnd/>
            <a:tailEnd/>
          </a:ln>
          <a:effectLst/>
        </p:spPr>
        <p:txBody>
          <a:bodyPr wrap="square" lIns="90488" tIns="44450" rIns="90488" bIns="44450">
            <a:spAutoFit/>
          </a:bodyPr>
          <a:lstStyle/>
          <a:p>
            <a:pPr algn="l"/>
            <a:r>
              <a:rPr lang="es-CL" sz="2400" dirty="0">
                <a:solidFill>
                  <a:schemeClr val="bg1"/>
                </a:solidFill>
                <a:effectLst/>
              </a:rPr>
              <a:t>… que en este caso</a:t>
            </a:r>
          </a:p>
          <a:p>
            <a:pPr algn="l"/>
            <a:r>
              <a:rPr lang="es-CL" sz="2400" dirty="0">
                <a:solidFill>
                  <a:schemeClr val="bg1"/>
                </a:solidFill>
                <a:effectLst/>
              </a:rPr>
              <a:t>corresponde a</a:t>
            </a:r>
          </a:p>
          <a:p>
            <a:pPr algn="l"/>
            <a:r>
              <a:rPr lang="es-CL" sz="2400" dirty="0">
                <a:solidFill>
                  <a:schemeClr val="bg1"/>
                </a:solidFill>
                <a:effectLst/>
              </a:rPr>
              <a:t>Pr(</a:t>
            </a:r>
            <a:r>
              <a:rPr lang="es-CL" sz="2400" i="1" dirty="0">
                <a:solidFill>
                  <a:schemeClr val="bg1"/>
                </a:solidFill>
                <a:effectLst/>
              </a:rPr>
              <a:t>x</a:t>
            </a:r>
            <a:r>
              <a:rPr lang="es-CL" sz="2400" dirty="0">
                <a:solidFill>
                  <a:schemeClr val="bg1"/>
                </a:solidFill>
                <a:effectLst/>
              </a:rPr>
              <a:t> ≥ 20), que es</a:t>
            </a:r>
          </a:p>
          <a:p>
            <a:pPr algn="l"/>
            <a:r>
              <a:rPr lang="es-CL" sz="2400" dirty="0">
                <a:solidFill>
                  <a:schemeClr val="bg1"/>
                </a:solidFill>
                <a:effectLst/>
              </a:rPr>
              <a:t>lo que buscamos.</a:t>
            </a:r>
          </a:p>
        </p:txBody>
      </p:sp>
      <p:sp>
        <p:nvSpPr>
          <p:cNvPr id="31" name="Rectangle 10"/>
          <p:cNvSpPr>
            <a:spLocks noChangeArrowheads="1"/>
          </p:cNvSpPr>
          <p:nvPr/>
        </p:nvSpPr>
        <p:spPr bwMode="auto">
          <a:xfrm>
            <a:off x="6762946" y="3451231"/>
            <a:ext cx="2434963"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 1 – Pr(</a:t>
            </a:r>
            <a:r>
              <a:rPr lang="es-CL" sz="2400" i="1" dirty="0">
                <a:solidFill>
                  <a:schemeClr val="bg1"/>
                </a:solidFill>
                <a:effectLst/>
              </a:rPr>
              <a:t>z</a:t>
            </a:r>
            <a:r>
              <a:rPr lang="es-CL" sz="2400" dirty="0">
                <a:solidFill>
                  <a:schemeClr val="bg1"/>
                </a:solidFill>
                <a:effectLst/>
              </a:rPr>
              <a:t> ≤ 0,83)</a:t>
            </a:r>
          </a:p>
        </p:txBody>
      </p:sp>
      <p:sp>
        <p:nvSpPr>
          <p:cNvPr id="15362" name="Rectangle 2"/>
          <p:cNvSpPr>
            <a:spLocks noGrp="1" noChangeArrowheads="1"/>
          </p:cNvSpPr>
          <p:nvPr>
            <p:ph type="body" idx="1"/>
          </p:nvPr>
        </p:nvSpPr>
        <p:spPr>
          <a:xfrm>
            <a:off x="690563" y="1122363"/>
            <a:ext cx="7772400" cy="5467350"/>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Calculando el valor </a:t>
            </a:r>
            <a:r>
              <a:rPr lang="es-CL" i="1" dirty="0">
                <a:solidFill>
                  <a:schemeClr val="bg1"/>
                </a:solidFill>
                <a:effectLst/>
              </a:rPr>
              <a:t>z</a:t>
            </a:r>
            <a:r>
              <a:rPr lang="es-CL" dirty="0">
                <a:solidFill>
                  <a:schemeClr val="bg1"/>
                </a:solidFill>
                <a:effectLst/>
              </a:rPr>
              <a:t> correspondiente al valor </a:t>
            </a:r>
            <a:r>
              <a:rPr lang="es-CL" i="1" dirty="0">
                <a:solidFill>
                  <a:schemeClr val="bg1"/>
                </a:solidFill>
                <a:effectLst/>
              </a:rPr>
              <a:t>x</a:t>
            </a:r>
            <a:r>
              <a:rPr lang="es-CL" dirty="0">
                <a:solidFill>
                  <a:schemeClr val="bg1"/>
                </a:solidFill>
                <a:effectLst/>
              </a:rPr>
              <a:t> buscado, tenemos:</a:t>
            </a:r>
          </a:p>
          <a:p>
            <a:pPr>
              <a:buFont typeface="Monotype Sorts" pitchFamily="2" charset="2"/>
              <a:buNone/>
            </a:pPr>
            <a:r>
              <a:rPr lang="es-CL" dirty="0">
                <a:solidFill>
                  <a:schemeClr val="bg1"/>
                </a:solidFill>
                <a:effectLst/>
              </a:rPr>
              <a:t>				</a:t>
            </a:r>
            <a:r>
              <a:rPr lang="es-CL" i="1" dirty="0">
                <a:solidFill>
                  <a:schemeClr val="bg1"/>
                </a:solidFill>
                <a:effectLst/>
              </a:rPr>
              <a:t>z</a:t>
            </a:r>
            <a:r>
              <a:rPr lang="es-CL" dirty="0">
                <a:solidFill>
                  <a:schemeClr val="bg1"/>
                </a:solidFill>
                <a:effectLst/>
              </a:rPr>
              <a:t> = (</a:t>
            </a:r>
            <a:r>
              <a:rPr lang="es-CL" i="1" dirty="0">
                <a:solidFill>
                  <a:schemeClr val="bg1"/>
                </a:solidFill>
                <a:effectLst/>
              </a:rPr>
              <a:t>x</a:t>
            </a:r>
            <a:r>
              <a:rPr lang="es-CL" dirty="0">
                <a:solidFill>
                  <a:schemeClr val="bg1"/>
                </a:solidFill>
                <a:effectLst/>
              </a:rPr>
              <a:t> - </a:t>
            </a:r>
            <a:r>
              <a:rPr lang="es-CL" i="1" dirty="0">
                <a:solidFill>
                  <a:schemeClr val="bg1"/>
                </a:solidFill>
                <a:effectLst/>
                <a:latin typeface="Symbol" pitchFamily="18" charset="2"/>
              </a:rPr>
              <a:t></a:t>
            </a:r>
            <a:r>
              <a:rPr lang="es-CL" dirty="0">
                <a:solidFill>
                  <a:schemeClr val="bg1"/>
                </a:solidFill>
                <a:effectLst/>
              </a:rPr>
              <a:t>)/</a:t>
            </a:r>
            <a:r>
              <a:rPr lang="es-CL" i="1" dirty="0">
                <a:solidFill>
                  <a:schemeClr val="bg1"/>
                </a:solidFill>
                <a:effectLst/>
                <a:latin typeface="Symbol" pitchFamily="18" charset="2"/>
              </a:rPr>
              <a:t></a:t>
            </a:r>
            <a:r>
              <a:rPr lang="es-CL" dirty="0">
                <a:solidFill>
                  <a:schemeClr val="bg1"/>
                </a:solidFill>
                <a:effectLst/>
              </a:rPr>
              <a:t> </a:t>
            </a:r>
          </a:p>
          <a:p>
            <a:pPr>
              <a:buFont typeface="Monotype Sorts" pitchFamily="2" charset="2"/>
              <a:buNone/>
            </a:pPr>
            <a:r>
              <a:rPr lang="es-CL" dirty="0">
                <a:solidFill>
                  <a:schemeClr val="bg1"/>
                </a:solidFill>
                <a:effectLst/>
              </a:rPr>
              <a:t>				   = (20 - 15)/6 = 0,83</a:t>
            </a:r>
          </a:p>
          <a:p>
            <a:pPr>
              <a:buFont typeface="Monotype Sorts" pitchFamily="2" charset="2"/>
              <a:buNone/>
            </a:pPr>
            <a:endParaRPr lang="es-CL" dirty="0"/>
          </a:p>
          <a:p>
            <a:pPr>
              <a:buFont typeface="Monotype Sorts" pitchFamily="2" charset="2"/>
              <a:buNone/>
            </a:pPr>
            <a:r>
              <a:rPr lang="es-CL" dirty="0"/>
              <a:t>	</a:t>
            </a:r>
          </a:p>
          <a:p>
            <a:pPr>
              <a:buFont typeface="Monotype Sorts" pitchFamily="2" charset="2"/>
              <a:buNone/>
            </a:pPr>
            <a:r>
              <a:rPr lang="es-CL" dirty="0"/>
              <a:t>	</a:t>
            </a:r>
          </a:p>
          <a:p>
            <a:pPr>
              <a:buFont typeface="Monotype Sorts" pitchFamily="2" charset="2"/>
              <a:buNone/>
            </a:pPr>
            <a:r>
              <a:rPr lang="es-CL"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3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3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nimBg="1"/>
      <p:bldP spid="15371" grpId="0" animBg="1"/>
      <p:bldP spid="15370" grpId="0"/>
      <p:bldP spid="15384" grpId="0" animBg="1"/>
      <p:bldP spid="15367" grpId="0" animBg="1"/>
      <p:bldP spid="15380" grpId="0" animBg="1"/>
      <p:bldP spid="26" grpId="0"/>
      <p:bldP spid="27" grpId="0"/>
      <p:bldP spid="28" grpId="0"/>
      <p:bldP spid="30"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04775"/>
            <a:ext cx="7772400" cy="7064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p>
        </p:txBody>
      </p:sp>
      <p:sp>
        <p:nvSpPr>
          <p:cNvPr id="14339" name="Rectangle 3"/>
          <p:cNvSpPr>
            <a:spLocks noGrp="1" noChangeArrowheads="1"/>
          </p:cNvSpPr>
          <p:nvPr>
            <p:ph type="body" idx="1"/>
          </p:nvPr>
        </p:nvSpPr>
        <p:spPr>
          <a:xfrm>
            <a:off x="690563" y="1122363"/>
            <a:ext cx="7772400" cy="5462587"/>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Para encontrar el valor de Pr(</a:t>
            </a:r>
            <a:r>
              <a:rPr lang="es-CL" i="1" dirty="0">
                <a:solidFill>
                  <a:schemeClr val="bg1"/>
                </a:solidFill>
                <a:effectLst/>
              </a:rPr>
              <a:t>z</a:t>
            </a:r>
            <a:r>
              <a:rPr lang="es-CL" dirty="0">
                <a:solidFill>
                  <a:schemeClr val="bg1"/>
                </a:solidFill>
                <a:effectLst/>
              </a:rPr>
              <a:t> ≤ 0,83) o de        Pr(</a:t>
            </a:r>
            <a:r>
              <a:rPr lang="es-CL" i="1" dirty="0">
                <a:solidFill>
                  <a:schemeClr val="bg1"/>
                </a:solidFill>
                <a:effectLst/>
              </a:rPr>
              <a:t>z</a:t>
            </a:r>
            <a:r>
              <a:rPr lang="es-CL" dirty="0">
                <a:solidFill>
                  <a:schemeClr val="bg1"/>
                </a:solidFill>
                <a:effectLst/>
              </a:rPr>
              <a:t> ≥ 0,83), utilizamos la tabla de una normal estándar…</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695325" y="1117600"/>
            <a:ext cx="7772400" cy="5100638"/>
          </a:xfrm>
          <a:noFill/>
          <a:ln/>
        </p:spPr>
        <p:txBody>
          <a:bodyPr/>
          <a:lstStyle/>
          <a:p>
            <a:r>
              <a:rPr lang="es-CL" dirty="0">
                <a:solidFill>
                  <a:schemeClr val="bg1"/>
                </a:solidFill>
                <a:effectLst/>
              </a:rPr>
              <a:t>Usando la tabla de </a:t>
            </a:r>
            <a:r>
              <a:rPr lang="es-CL" dirty="0" err="1">
                <a:solidFill>
                  <a:schemeClr val="bg1"/>
                </a:solidFill>
                <a:effectLst/>
              </a:rPr>
              <a:t>prob</a:t>
            </a:r>
            <a:r>
              <a:rPr lang="es-CL" dirty="0">
                <a:solidFill>
                  <a:schemeClr val="bg1"/>
                </a:solidFill>
                <a:effectLst/>
              </a:rPr>
              <a:t>. de la Normal Estándar</a:t>
            </a:r>
          </a:p>
        </p:txBody>
      </p:sp>
      <p:sp>
        <p:nvSpPr>
          <p:cNvPr id="16388" name="Rectangle 4"/>
          <p:cNvSpPr>
            <a:spLocks noGrp="1" noChangeArrowheads="1"/>
          </p:cNvSpPr>
          <p:nvPr>
            <p:ph type="title"/>
          </p:nvPr>
        </p:nvSpPr>
        <p:spPr>
          <a:xfrm>
            <a:off x="685800" y="92075"/>
            <a:ext cx="7772400" cy="719138"/>
          </a:xfrm>
          <a:noFill/>
          <a:ln/>
        </p:spPr>
        <p:txBody>
          <a:bodyPr/>
          <a:lstStyle/>
          <a:p>
            <a:r>
              <a:rPr lang="es-CL">
                <a:solidFill>
                  <a:schemeClr val="bg1"/>
                </a:solidFill>
                <a:effectLst/>
              </a:rPr>
              <a:t>Ejemplo:  “</a:t>
            </a:r>
            <a:r>
              <a:rPr lang="es-CL" i="1">
                <a:solidFill>
                  <a:schemeClr val="bg1"/>
                </a:solidFill>
                <a:effectLst/>
              </a:rPr>
              <a:t>Pep Zone</a:t>
            </a:r>
            <a:r>
              <a:rPr lang="es-CL">
                <a:solidFill>
                  <a:schemeClr val="bg1"/>
                </a:solidFill>
                <a:effectLst/>
              </a:rPr>
              <a:t>”</a:t>
            </a:r>
            <a:endParaRPr lang="es-CL"/>
          </a:p>
        </p:txBody>
      </p:sp>
      <p:pic>
        <p:nvPicPr>
          <p:cNvPr id="1061892" name="Picture 4"/>
          <p:cNvPicPr>
            <a:picLocks noChangeAspect="1" noChangeArrowheads="1"/>
          </p:cNvPicPr>
          <p:nvPr/>
        </p:nvPicPr>
        <p:blipFill>
          <a:blip r:embed="rId3"/>
          <a:srcRect l="7134" t="24811" r="35685" b="14316"/>
          <a:stretch>
            <a:fillRect/>
          </a:stretch>
        </p:blipFill>
        <p:spPr bwMode="auto">
          <a:xfrm>
            <a:off x="309282" y="1586345"/>
            <a:ext cx="8650533" cy="5177526"/>
          </a:xfrm>
          <a:prstGeom prst="rect">
            <a:avLst/>
          </a:prstGeom>
          <a:noFill/>
          <a:ln w="9525">
            <a:noFill/>
            <a:miter lim="800000"/>
            <a:headEnd/>
            <a:tailEnd/>
          </a:ln>
          <a:effectLst/>
        </p:spPr>
      </p:pic>
      <p:sp>
        <p:nvSpPr>
          <p:cNvPr id="7" name="6 Rectángulo"/>
          <p:cNvSpPr/>
          <p:nvPr/>
        </p:nvSpPr>
        <p:spPr bwMode="auto">
          <a:xfrm>
            <a:off x="5768789" y="1492624"/>
            <a:ext cx="2985247" cy="115644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8" name="7 Rectángulo"/>
          <p:cNvSpPr/>
          <p:nvPr/>
        </p:nvSpPr>
        <p:spPr bwMode="auto">
          <a:xfrm>
            <a:off x="407896" y="4482354"/>
            <a:ext cx="600634" cy="18377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9" name="8 Rectángulo"/>
          <p:cNvSpPr/>
          <p:nvPr/>
        </p:nvSpPr>
        <p:spPr bwMode="auto">
          <a:xfrm>
            <a:off x="3343836" y="2698378"/>
            <a:ext cx="797857" cy="21963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cxnSp>
        <p:nvCxnSpPr>
          <p:cNvPr id="11" name="10 Conector recto de flecha"/>
          <p:cNvCxnSpPr>
            <a:stCxn id="8" idx="3"/>
          </p:cNvCxnSpPr>
          <p:nvPr/>
        </p:nvCxnSpPr>
        <p:spPr bwMode="auto">
          <a:xfrm>
            <a:off x="1008530" y="4574242"/>
            <a:ext cx="2366682" cy="1120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3" name="12 Conector recto de flecha"/>
          <p:cNvCxnSpPr>
            <a:stCxn id="9" idx="2"/>
          </p:cNvCxnSpPr>
          <p:nvPr/>
        </p:nvCxnSpPr>
        <p:spPr bwMode="auto">
          <a:xfrm rot="16200000" flipH="1">
            <a:off x="2960594" y="3700183"/>
            <a:ext cx="1573306" cy="8964"/>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14" name="13 Rectángulo"/>
          <p:cNvSpPr/>
          <p:nvPr/>
        </p:nvSpPr>
        <p:spPr bwMode="auto">
          <a:xfrm>
            <a:off x="3366249" y="4495801"/>
            <a:ext cx="748552" cy="197223"/>
          </a:xfrm>
          <a:prstGeom prst="rect">
            <a:avLst/>
          </a:prstGeom>
          <a:noFill/>
          <a:ln w="44450" cap="flat" cmpd="sng" algn="ctr">
            <a:solidFill>
              <a:schemeClr val="accent5">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reeform 3"/>
          <p:cNvSpPr>
            <a:spLocks/>
          </p:cNvSpPr>
          <p:nvPr/>
        </p:nvSpPr>
        <p:spPr bwMode="auto">
          <a:xfrm>
            <a:off x="2528077" y="3473462"/>
            <a:ext cx="4218199" cy="2841610"/>
          </a:xfrm>
          <a:custGeom>
            <a:avLst/>
            <a:gdLst/>
            <a:ahLst/>
            <a:cxnLst>
              <a:cxn ang="0">
                <a:pos x="1355" y="16"/>
              </a:cxn>
              <a:cxn ang="0">
                <a:pos x="1263" y="104"/>
              </a:cxn>
              <a:cxn ang="0">
                <a:pos x="1204" y="196"/>
              </a:cxn>
              <a:cxn ang="0">
                <a:pos x="1144" y="314"/>
              </a:cxn>
              <a:cxn ang="0">
                <a:pos x="1102" y="408"/>
              </a:cxn>
              <a:cxn ang="0">
                <a:pos x="1062" y="504"/>
              </a:cxn>
              <a:cxn ang="0">
                <a:pos x="1020" y="624"/>
              </a:cxn>
              <a:cxn ang="0">
                <a:pos x="980" y="736"/>
              </a:cxn>
              <a:cxn ang="0">
                <a:pos x="950" y="852"/>
              </a:cxn>
              <a:cxn ang="0">
                <a:pos x="921" y="974"/>
              </a:cxn>
              <a:cxn ang="0">
                <a:pos x="885" y="1072"/>
              </a:cxn>
              <a:cxn ang="0">
                <a:pos x="843" y="1186"/>
              </a:cxn>
              <a:cxn ang="0">
                <a:pos x="811" y="1288"/>
              </a:cxn>
              <a:cxn ang="0">
                <a:pos x="753" y="1406"/>
              </a:cxn>
              <a:cxn ang="0">
                <a:pos x="675" y="1520"/>
              </a:cxn>
              <a:cxn ang="0">
                <a:pos x="603" y="1616"/>
              </a:cxn>
              <a:cxn ang="0">
                <a:pos x="507" y="1688"/>
              </a:cxn>
              <a:cxn ang="0">
                <a:pos x="398" y="1738"/>
              </a:cxn>
              <a:cxn ang="0">
                <a:pos x="291" y="1784"/>
              </a:cxn>
              <a:cxn ang="0">
                <a:pos x="199" y="1820"/>
              </a:cxn>
              <a:cxn ang="0">
                <a:pos x="75" y="1860"/>
              </a:cxn>
              <a:cxn ang="0">
                <a:pos x="2" y="1882"/>
              </a:cxn>
              <a:cxn ang="0">
                <a:pos x="2860" y="1928"/>
              </a:cxn>
              <a:cxn ang="0">
                <a:pos x="2816" y="1874"/>
              </a:cxn>
              <a:cxn ang="0">
                <a:pos x="2694" y="1846"/>
              </a:cxn>
              <a:cxn ang="0">
                <a:pos x="2577" y="1804"/>
              </a:cxn>
              <a:cxn ang="0">
                <a:pos x="2463" y="1756"/>
              </a:cxn>
              <a:cxn ang="0">
                <a:pos x="2342" y="1700"/>
              </a:cxn>
              <a:cxn ang="0">
                <a:pos x="2284" y="1664"/>
              </a:cxn>
              <a:cxn ang="0">
                <a:pos x="2204" y="1594"/>
              </a:cxn>
              <a:cxn ang="0">
                <a:pos x="2122" y="1502"/>
              </a:cxn>
              <a:cxn ang="0">
                <a:pos x="2066" y="1406"/>
              </a:cxn>
              <a:cxn ang="0">
                <a:pos x="2014" y="1306"/>
              </a:cxn>
              <a:cxn ang="0">
                <a:pos x="1970" y="1196"/>
              </a:cxn>
              <a:cxn ang="0">
                <a:pos x="1940" y="1114"/>
              </a:cxn>
              <a:cxn ang="0">
                <a:pos x="1914" y="1028"/>
              </a:cxn>
              <a:cxn ang="0">
                <a:pos x="1878" y="900"/>
              </a:cxn>
              <a:cxn ang="0">
                <a:pos x="1842" y="770"/>
              </a:cxn>
              <a:cxn ang="0">
                <a:pos x="1803" y="652"/>
              </a:cxn>
              <a:cxn ang="0">
                <a:pos x="1761" y="526"/>
              </a:cxn>
              <a:cxn ang="0">
                <a:pos x="1715" y="404"/>
              </a:cxn>
              <a:cxn ang="0">
                <a:pos x="1683" y="332"/>
              </a:cxn>
              <a:cxn ang="0">
                <a:pos x="1634" y="236"/>
              </a:cxn>
              <a:cxn ang="0">
                <a:pos x="1590" y="156"/>
              </a:cxn>
              <a:cxn ang="0">
                <a:pos x="1610" y="190"/>
              </a:cxn>
              <a:cxn ang="0">
                <a:pos x="1587" y="152"/>
              </a:cxn>
              <a:cxn ang="0">
                <a:pos x="1510" y="52"/>
              </a:cxn>
              <a:cxn ang="0">
                <a:pos x="1452" y="8"/>
              </a:cxn>
            </a:cxnLst>
            <a:rect l="0" t="0" r="r" b="b"/>
            <a:pathLst>
              <a:path w="2862" h="1928">
                <a:moveTo>
                  <a:pt x="1430" y="0"/>
                </a:moveTo>
                <a:lnTo>
                  <a:pt x="1387" y="4"/>
                </a:lnTo>
                <a:lnTo>
                  <a:pt x="1355" y="16"/>
                </a:lnTo>
                <a:lnTo>
                  <a:pt x="1319" y="40"/>
                </a:lnTo>
                <a:lnTo>
                  <a:pt x="1292" y="68"/>
                </a:lnTo>
                <a:lnTo>
                  <a:pt x="1263" y="104"/>
                </a:lnTo>
                <a:lnTo>
                  <a:pt x="1239" y="140"/>
                </a:lnTo>
                <a:lnTo>
                  <a:pt x="1221" y="170"/>
                </a:lnTo>
                <a:lnTo>
                  <a:pt x="1204" y="196"/>
                </a:lnTo>
                <a:lnTo>
                  <a:pt x="1179" y="242"/>
                </a:lnTo>
                <a:lnTo>
                  <a:pt x="1162" y="276"/>
                </a:lnTo>
                <a:lnTo>
                  <a:pt x="1144" y="314"/>
                </a:lnTo>
                <a:lnTo>
                  <a:pt x="1132" y="344"/>
                </a:lnTo>
                <a:lnTo>
                  <a:pt x="1114" y="380"/>
                </a:lnTo>
                <a:lnTo>
                  <a:pt x="1102" y="408"/>
                </a:lnTo>
                <a:lnTo>
                  <a:pt x="1090" y="436"/>
                </a:lnTo>
                <a:lnTo>
                  <a:pt x="1076" y="472"/>
                </a:lnTo>
                <a:lnTo>
                  <a:pt x="1062" y="504"/>
                </a:lnTo>
                <a:lnTo>
                  <a:pt x="1048" y="544"/>
                </a:lnTo>
                <a:lnTo>
                  <a:pt x="1036" y="580"/>
                </a:lnTo>
                <a:lnTo>
                  <a:pt x="1020" y="624"/>
                </a:lnTo>
                <a:lnTo>
                  <a:pt x="1014" y="650"/>
                </a:lnTo>
                <a:lnTo>
                  <a:pt x="994" y="690"/>
                </a:lnTo>
                <a:lnTo>
                  <a:pt x="980" y="736"/>
                </a:lnTo>
                <a:lnTo>
                  <a:pt x="970" y="776"/>
                </a:lnTo>
                <a:lnTo>
                  <a:pt x="960" y="814"/>
                </a:lnTo>
                <a:lnTo>
                  <a:pt x="950" y="852"/>
                </a:lnTo>
                <a:lnTo>
                  <a:pt x="940" y="894"/>
                </a:lnTo>
                <a:lnTo>
                  <a:pt x="930" y="938"/>
                </a:lnTo>
                <a:lnTo>
                  <a:pt x="921" y="974"/>
                </a:lnTo>
                <a:lnTo>
                  <a:pt x="915" y="1004"/>
                </a:lnTo>
                <a:lnTo>
                  <a:pt x="903" y="1040"/>
                </a:lnTo>
                <a:lnTo>
                  <a:pt x="885" y="1072"/>
                </a:lnTo>
                <a:lnTo>
                  <a:pt x="873" y="1114"/>
                </a:lnTo>
                <a:lnTo>
                  <a:pt x="855" y="1168"/>
                </a:lnTo>
                <a:lnTo>
                  <a:pt x="843" y="1186"/>
                </a:lnTo>
                <a:lnTo>
                  <a:pt x="837" y="1222"/>
                </a:lnTo>
                <a:lnTo>
                  <a:pt x="823" y="1264"/>
                </a:lnTo>
                <a:lnTo>
                  <a:pt x="811" y="1288"/>
                </a:lnTo>
                <a:lnTo>
                  <a:pt x="789" y="1330"/>
                </a:lnTo>
                <a:lnTo>
                  <a:pt x="771" y="1366"/>
                </a:lnTo>
                <a:lnTo>
                  <a:pt x="753" y="1406"/>
                </a:lnTo>
                <a:lnTo>
                  <a:pt x="729" y="1442"/>
                </a:lnTo>
                <a:lnTo>
                  <a:pt x="712" y="1478"/>
                </a:lnTo>
                <a:lnTo>
                  <a:pt x="675" y="1520"/>
                </a:lnTo>
                <a:lnTo>
                  <a:pt x="658" y="1546"/>
                </a:lnTo>
                <a:lnTo>
                  <a:pt x="626" y="1584"/>
                </a:lnTo>
                <a:lnTo>
                  <a:pt x="603" y="1616"/>
                </a:lnTo>
                <a:lnTo>
                  <a:pt x="579" y="1628"/>
                </a:lnTo>
                <a:lnTo>
                  <a:pt x="549" y="1658"/>
                </a:lnTo>
                <a:lnTo>
                  <a:pt x="507" y="1688"/>
                </a:lnTo>
                <a:lnTo>
                  <a:pt x="462" y="1708"/>
                </a:lnTo>
                <a:lnTo>
                  <a:pt x="428" y="1724"/>
                </a:lnTo>
                <a:lnTo>
                  <a:pt x="398" y="1738"/>
                </a:lnTo>
                <a:lnTo>
                  <a:pt x="362" y="1756"/>
                </a:lnTo>
                <a:lnTo>
                  <a:pt x="327" y="1772"/>
                </a:lnTo>
                <a:lnTo>
                  <a:pt x="291" y="1784"/>
                </a:lnTo>
                <a:lnTo>
                  <a:pt x="274" y="1792"/>
                </a:lnTo>
                <a:lnTo>
                  <a:pt x="238" y="1804"/>
                </a:lnTo>
                <a:lnTo>
                  <a:pt x="199" y="1820"/>
                </a:lnTo>
                <a:lnTo>
                  <a:pt x="159" y="1832"/>
                </a:lnTo>
                <a:lnTo>
                  <a:pt x="114" y="1846"/>
                </a:lnTo>
                <a:lnTo>
                  <a:pt x="75" y="1860"/>
                </a:lnTo>
                <a:lnTo>
                  <a:pt x="38" y="1870"/>
                </a:lnTo>
                <a:lnTo>
                  <a:pt x="16" y="1876"/>
                </a:lnTo>
                <a:lnTo>
                  <a:pt x="2" y="1882"/>
                </a:lnTo>
                <a:lnTo>
                  <a:pt x="0" y="1902"/>
                </a:lnTo>
                <a:lnTo>
                  <a:pt x="2" y="1924"/>
                </a:lnTo>
                <a:lnTo>
                  <a:pt x="2860" y="1928"/>
                </a:lnTo>
                <a:lnTo>
                  <a:pt x="2860" y="1904"/>
                </a:lnTo>
                <a:lnTo>
                  <a:pt x="2862" y="1886"/>
                </a:lnTo>
                <a:lnTo>
                  <a:pt x="2816" y="1874"/>
                </a:lnTo>
                <a:lnTo>
                  <a:pt x="2764" y="1862"/>
                </a:lnTo>
                <a:lnTo>
                  <a:pt x="2724" y="1852"/>
                </a:lnTo>
                <a:lnTo>
                  <a:pt x="2694" y="1846"/>
                </a:lnTo>
                <a:lnTo>
                  <a:pt x="2668" y="1836"/>
                </a:lnTo>
                <a:lnTo>
                  <a:pt x="2628" y="1822"/>
                </a:lnTo>
                <a:lnTo>
                  <a:pt x="2577" y="1804"/>
                </a:lnTo>
                <a:lnTo>
                  <a:pt x="2535" y="1786"/>
                </a:lnTo>
                <a:lnTo>
                  <a:pt x="2505" y="1774"/>
                </a:lnTo>
                <a:lnTo>
                  <a:pt x="2463" y="1756"/>
                </a:lnTo>
                <a:lnTo>
                  <a:pt x="2424" y="1740"/>
                </a:lnTo>
                <a:lnTo>
                  <a:pt x="2379" y="1720"/>
                </a:lnTo>
                <a:lnTo>
                  <a:pt x="2342" y="1700"/>
                </a:lnTo>
                <a:lnTo>
                  <a:pt x="2316" y="1684"/>
                </a:lnTo>
                <a:lnTo>
                  <a:pt x="2300" y="1670"/>
                </a:lnTo>
                <a:lnTo>
                  <a:pt x="2284" y="1664"/>
                </a:lnTo>
                <a:lnTo>
                  <a:pt x="2260" y="1648"/>
                </a:lnTo>
                <a:lnTo>
                  <a:pt x="2232" y="1622"/>
                </a:lnTo>
                <a:lnTo>
                  <a:pt x="2204" y="1594"/>
                </a:lnTo>
                <a:lnTo>
                  <a:pt x="2180" y="1572"/>
                </a:lnTo>
                <a:lnTo>
                  <a:pt x="2148" y="1538"/>
                </a:lnTo>
                <a:lnTo>
                  <a:pt x="2122" y="1502"/>
                </a:lnTo>
                <a:lnTo>
                  <a:pt x="2102" y="1470"/>
                </a:lnTo>
                <a:lnTo>
                  <a:pt x="2084" y="1438"/>
                </a:lnTo>
                <a:lnTo>
                  <a:pt x="2066" y="1406"/>
                </a:lnTo>
                <a:lnTo>
                  <a:pt x="2048" y="1360"/>
                </a:lnTo>
                <a:lnTo>
                  <a:pt x="2032" y="1336"/>
                </a:lnTo>
                <a:lnTo>
                  <a:pt x="2014" y="1306"/>
                </a:lnTo>
                <a:lnTo>
                  <a:pt x="1998" y="1266"/>
                </a:lnTo>
                <a:lnTo>
                  <a:pt x="1984" y="1232"/>
                </a:lnTo>
                <a:lnTo>
                  <a:pt x="1970" y="1196"/>
                </a:lnTo>
                <a:lnTo>
                  <a:pt x="1956" y="1160"/>
                </a:lnTo>
                <a:lnTo>
                  <a:pt x="1946" y="1138"/>
                </a:lnTo>
                <a:lnTo>
                  <a:pt x="1940" y="1114"/>
                </a:lnTo>
                <a:lnTo>
                  <a:pt x="1932" y="1090"/>
                </a:lnTo>
                <a:lnTo>
                  <a:pt x="1926" y="1062"/>
                </a:lnTo>
                <a:lnTo>
                  <a:pt x="1914" y="1028"/>
                </a:lnTo>
                <a:lnTo>
                  <a:pt x="1904" y="994"/>
                </a:lnTo>
                <a:lnTo>
                  <a:pt x="1888" y="946"/>
                </a:lnTo>
                <a:lnTo>
                  <a:pt x="1878" y="900"/>
                </a:lnTo>
                <a:lnTo>
                  <a:pt x="1862" y="850"/>
                </a:lnTo>
                <a:lnTo>
                  <a:pt x="1854" y="810"/>
                </a:lnTo>
                <a:lnTo>
                  <a:pt x="1842" y="770"/>
                </a:lnTo>
                <a:lnTo>
                  <a:pt x="1830" y="732"/>
                </a:lnTo>
                <a:lnTo>
                  <a:pt x="1814" y="692"/>
                </a:lnTo>
                <a:lnTo>
                  <a:pt x="1803" y="652"/>
                </a:lnTo>
                <a:lnTo>
                  <a:pt x="1786" y="604"/>
                </a:lnTo>
                <a:lnTo>
                  <a:pt x="1773" y="556"/>
                </a:lnTo>
                <a:lnTo>
                  <a:pt x="1761" y="526"/>
                </a:lnTo>
                <a:lnTo>
                  <a:pt x="1742" y="478"/>
                </a:lnTo>
                <a:lnTo>
                  <a:pt x="1725" y="442"/>
                </a:lnTo>
                <a:lnTo>
                  <a:pt x="1715" y="404"/>
                </a:lnTo>
                <a:lnTo>
                  <a:pt x="1698" y="368"/>
                </a:lnTo>
                <a:lnTo>
                  <a:pt x="1692" y="354"/>
                </a:lnTo>
                <a:lnTo>
                  <a:pt x="1683" y="332"/>
                </a:lnTo>
                <a:lnTo>
                  <a:pt x="1662" y="294"/>
                </a:lnTo>
                <a:lnTo>
                  <a:pt x="1647" y="260"/>
                </a:lnTo>
                <a:lnTo>
                  <a:pt x="1634" y="236"/>
                </a:lnTo>
                <a:lnTo>
                  <a:pt x="1624" y="208"/>
                </a:lnTo>
                <a:lnTo>
                  <a:pt x="1596" y="168"/>
                </a:lnTo>
                <a:lnTo>
                  <a:pt x="1590" y="156"/>
                </a:lnTo>
                <a:lnTo>
                  <a:pt x="1574" y="136"/>
                </a:lnTo>
                <a:lnTo>
                  <a:pt x="1582" y="144"/>
                </a:lnTo>
                <a:lnTo>
                  <a:pt x="1610" y="190"/>
                </a:lnTo>
                <a:lnTo>
                  <a:pt x="1602" y="180"/>
                </a:lnTo>
                <a:lnTo>
                  <a:pt x="1608" y="182"/>
                </a:lnTo>
                <a:lnTo>
                  <a:pt x="1587" y="152"/>
                </a:lnTo>
                <a:lnTo>
                  <a:pt x="1560" y="114"/>
                </a:lnTo>
                <a:lnTo>
                  <a:pt x="1536" y="84"/>
                </a:lnTo>
                <a:lnTo>
                  <a:pt x="1510" y="52"/>
                </a:lnTo>
                <a:lnTo>
                  <a:pt x="1491" y="32"/>
                </a:lnTo>
                <a:lnTo>
                  <a:pt x="1473" y="14"/>
                </a:lnTo>
                <a:lnTo>
                  <a:pt x="1452" y="8"/>
                </a:lnTo>
                <a:lnTo>
                  <a:pt x="1410" y="2"/>
                </a:lnTo>
              </a:path>
            </a:pathLst>
          </a:custGeom>
          <a:pattFill prst="wdDnDiag">
            <a:fgClr>
              <a:srgbClr val="43CEFF"/>
            </a:fgClr>
            <a:bgClr>
              <a:schemeClr val="tx1"/>
            </a:bgClr>
          </a:pattFill>
          <a:ln>
            <a:noFill/>
          </a:ln>
        </p:spPr>
        <p:txBody>
          <a:bodyPr wrap="none"/>
          <a:lstStyle/>
          <a:p>
            <a:endParaRPr lang="es-CL"/>
          </a:p>
        </p:txBody>
      </p:sp>
      <p:sp>
        <p:nvSpPr>
          <p:cNvPr id="29" name="Freeform 11"/>
          <p:cNvSpPr>
            <a:spLocks/>
          </p:cNvSpPr>
          <p:nvPr/>
        </p:nvSpPr>
        <p:spPr bwMode="auto">
          <a:xfrm>
            <a:off x="5144044" y="4310337"/>
            <a:ext cx="1607985" cy="2013298"/>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91" h="1366">
                <a:moveTo>
                  <a:pt x="6" y="0"/>
                </a:moveTo>
                <a:lnTo>
                  <a:pt x="12" y="24"/>
                </a:lnTo>
                <a:cubicBezTo>
                  <a:pt x="16" y="35"/>
                  <a:pt x="19" y="47"/>
                  <a:pt x="23" y="58"/>
                </a:cubicBezTo>
                <a:cubicBezTo>
                  <a:pt x="28" y="73"/>
                  <a:pt x="32" y="89"/>
                  <a:pt x="37" y="104"/>
                </a:cubicBezTo>
                <a:cubicBezTo>
                  <a:pt x="41" y="115"/>
                  <a:pt x="45" y="125"/>
                  <a:pt x="49" y="136"/>
                </a:cubicBezTo>
                <a:cubicBezTo>
                  <a:pt x="52" y="149"/>
                  <a:pt x="56" y="161"/>
                  <a:pt x="59" y="174"/>
                </a:cubicBezTo>
                <a:cubicBezTo>
                  <a:pt x="63" y="187"/>
                  <a:pt x="67" y="199"/>
                  <a:pt x="71" y="212"/>
                </a:cubicBezTo>
                <a:cubicBezTo>
                  <a:pt x="75" y="223"/>
                  <a:pt x="80" y="235"/>
                  <a:pt x="84" y="246"/>
                </a:cubicBezTo>
                <a:cubicBezTo>
                  <a:pt x="85" y="259"/>
                  <a:pt x="86" y="271"/>
                  <a:pt x="87" y="284"/>
                </a:cubicBezTo>
                <a:cubicBezTo>
                  <a:pt x="91" y="295"/>
                  <a:pt x="95" y="305"/>
                  <a:pt x="99" y="316"/>
                </a:cubicBezTo>
                <a:cubicBezTo>
                  <a:pt x="102" y="329"/>
                  <a:pt x="105" y="341"/>
                  <a:pt x="108" y="354"/>
                </a:cubicBezTo>
                <a:lnTo>
                  <a:pt x="120" y="390"/>
                </a:lnTo>
                <a:cubicBezTo>
                  <a:pt x="122" y="401"/>
                  <a:pt x="123" y="413"/>
                  <a:pt x="125" y="424"/>
                </a:cubicBezTo>
                <a:cubicBezTo>
                  <a:pt x="130" y="437"/>
                  <a:pt x="134" y="449"/>
                  <a:pt x="139" y="462"/>
                </a:cubicBezTo>
                <a:cubicBezTo>
                  <a:pt x="142" y="474"/>
                  <a:pt x="146" y="486"/>
                  <a:pt x="149" y="498"/>
                </a:cubicBezTo>
                <a:lnTo>
                  <a:pt x="161" y="534"/>
                </a:lnTo>
                <a:cubicBezTo>
                  <a:pt x="166" y="547"/>
                  <a:pt x="170" y="559"/>
                  <a:pt x="175" y="572"/>
                </a:cubicBezTo>
                <a:cubicBezTo>
                  <a:pt x="180" y="583"/>
                  <a:pt x="184" y="595"/>
                  <a:pt x="189" y="606"/>
                </a:cubicBezTo>
                <a:lnTo>
                  <a:pt x="204" y="642"/>
                </a:lnTo>
                <a:lnTo>
                  <a:pt x="216" y="678"/>
                </a:lnTo>
                <a:cubicBezTo>
                  <a:pt x="221" y="689"/>
                  <a:pt x="226" y="701"/>
                  <a:pt x="231" y="712"/>
                </a:cubicBezTo>
                <a:cubicBezTo>
                  <a:pt x="238" y="725"/>
                  <a:pt x="245" y="737"/>
                  <a:pt x="252" y="750"/>
                </a:cubicBezTo>
                <a:lnTo>
                  <a:pt x="264" y="786"/>
                </a:lnTo>
                <a:cubicBezTo>
                  <a:pt x="272" y="799"/>
                  <a:pt x="279" y="811"/>
                  <a:pt x="287" y="824"/>
                </a:cubicBezTo>
                <a:cubicBezTo>
                  <a:pt x="292" y="834"/>
                  <a:pt x="296" y="844"/>
                  <a:pt x="301" y="854"/>
                </a:cubicBezTo>
                <a:cubicBezTo>
                  <a:pt x="308" y="865"/>
                  <a:pt x="314" y="875"/>
                  <a:pt x="321" y="886"/>
                </a:cubicBezTo>
                <a:cubicBezTo>
                  <a:pt x="328" y="897"/>
                  <a:pt x="336" y="907"/>
                  <a:pt x="343" y="918"/>
                </a:cubicBezTo>
                <a:cubicBezTo>
                  <a:pt x="350" y="927"/>
                  <a:pt x="356" y="937"/>
                  <a:pt x="363" y="946"/>
                </a:cubicBezTo>
                <a:cubicBezTo>
                  <a:pt x="370" y="957"/>
                  <a:pt x="376" y="967"/>
                  <a:pt x="383" y="978"/>
                </a:cubicBezTo>
                <a:cubicBezTo>
                  <a:pt x="391" y="987"/>
                  <a:pt x="399" y="995"/>
                  <a:pt x="407" y="1004"/>
                </a:cubicBezTo>
                <a:cubicBezTo>
                  <a:pt x="416" y="1014"/>
                  <a:pt x="426" y="1024"/>
                  <a:pt x="435" y="1034"/>
                </a:cubicBezTo>
                <a:cubicBezTo>
                  <a:pt x="445" y="1045"/>
                  <a:pt x="455" y="1057"/>
                  <a:pt x="465" y="1068"/>
                </a:cubicBezTo>
                <a:lnTo>
                  <a:pt x="504" y="1098"/>
                </a:lnTo>
                <a:lnTo>
                  <a:pt x="528" y="1110"/>
                </a:lnTo>
                <a:cubicBezTo>
                  <a:pt x="538" y="1117"/>
                  <a:pt x="549" y="1123"/>
                  <a:pt x="559" y="1130"/>
                </a:cubicBezTo>
                <a:cubicBezTo>
                  <a:pt x="570" y="1136"/>
                  <a:pt x="582" y="1142"/>
                  <a:pt x="593" y="1148"/>
                </a:cubicBezTo>
                <a:cubicBezTo>
                  <a:pt x="606" y="1155"/>
                  <a:pt x="620" y="1161"/>
                  <a:pt x="633" y="1168"/>
                </a:cubicBezTo>
                <a:cubicBezTo>
                  <a:pt x="647" y="1175"/>
                  <a:pt x="661" y="1181"/>
                  <a:pt x="675" y="1188"/>
                </a:cubicBezTo>
                <a:cubicBezTo>
                  <a:pt x="686" y="1193"/>
                  <a:pt x="698" y="1197"/>
                  <a:pt x="709" y="1202"/>
                </a:cubicBezTo>
                <a:cubicBezTo>
                  <a:pt x="720" y="1207"/>
                  <a:pt x="730" y="1211"/>
                  <a:pt x="741" y="1216"/>
                </a:cubicBezTo>
                <a:cubicBezTo>
                  <a:pt x="751" y="1219"/>
                  <a:pt x="761" y="1223"/>
                  <a:pt x="771" y="1226"/>
                </a:cubicBezTo>
                <a:cubicBezTo>
                  <a:pt x="782" y="1229"/>
                  <a:pt x="792" y="1233"/>
                  <a:pt x="803" y="1236"/>
                </a:cubicBezTo>
                <a:cubicBezTo>
                  <a:pt x="817" y="1241"/>
                  <a:pt x="831" y="1245"/>
                  <a:pt x="845" y="1250"/>
                </a:cubicBezTo>
                <a:cubicBezTo>
                  <a:pt x="838" y="1248"/>
                  <a:pt x="832" y="1246"/>
                  <a:pt x="825" y="1244"/>
                </a:cubicBezTo>
                <a:cubicBezTo>
                  <a:pt x="839" y="1249"/>
                  <a:pt x="853" y="1253"/>
                  <a:pt x="867" y="1258"/>
                </a:cubicBezTo>
                <a:cubicBezTo>
                  <a:pt x="878" y="1262"/>
                  <a:pt x="888" y="1266"/>
                  <a:pt x="899" y="1270"/>
                </a:cubicBezTo>
                <a:cubicBezTo>
                  <a:pt x="917" y="1277"/>
                  <a:pt x="936" y="1283"/>
                  <a:pt x="954" y="1290"/>
                </a:cubicBezTo>
                <a:lnTo>
                  <a:pt x="1038" y="1308"/>
                </a:lnTo>
                <a:lnTo>
                  <a:pt x="1086" y="1320"/>
                </a:lnTo>
                <a:cubicBezTo>
                  <a:pt x="1086" y="1325"/>
                  <a:pt x="1087" y="1331"/>
                  <a:pt x="1087" y="1336"/>
                </a:cubicBezTo>
                <a:cubicBezTo>
                  <a:pt x="1088" y="1343"/>
                  <a:pt x="1090" y="1349"/>
                  <a:pt x="1091" y="1356"/>
                </a:cubicBezTo>
                <a:cubicBezTo>
                  <a:pt x="1091" y="1355"/>
                  <a:pt x="1085" y="1317"/>
                  <a:pt x="1090" y="1366"/>
                </a:cubicBezTo>
                <a:lnTo>
                  <a:pt x="0" y="1362"/>
                </a:lnTo>
                <a:lnTo>
                  <a:pt x="6" y="0"/>
                </a:lnTo>
              </a:path>
            </a:pathLst>
          </a:custGeom>
          <a:solidFill>
            <a:schemeClr val="tx1"/>
          </a:solidFill>
          <a:ln w="12700" cap="rnd" cmpd="sng">
            <a:noFill/>
            <a:prstDash val="solid"/>
            <a:round/>
            <a:headEnd type="none" w="med" len="med"/>
            <a:tailEnd type="none" w="med" len="med"/>
          </a:ln>
          <a:effectLst/>
        </p:spPr>
        <p:txBody>
          <a:bodyPr/>
          <a:lstStyle/>
          <a:p>
            <a:endParaRPr lang="es-CL"/>
          </a:p>
        </p:txBody>
      </p:sp>
      <p:sp>
        <p:nvSpPr>
          <p:cNvPr id="15371" name="Freeform 11"/>
          <p:cNvSpPr>
            <a:spLocks/>
          </p:cNvSpPr>
          <p:nvPr/>
        </p:nvSpPr>
        <p:spPr bwMode="auto">
          <a:xfrm>
            <a:off x="5141239" y="4310617"/>
            <a:ext cx="1607985" cy="2013298"/>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91" h="1366">
                <a:moveTo>
                  <a:pt x="6" y="0"/>
                </a:moveTo>
                <a:lnTo>
                  <a:pt x="12" y="24"/>
                </a:lnTo>
                <a:cubicBezTo>
                  <a:pt x="16" y="35"/>
                  <a:pt x="19" y="47"/>
                  <a:pt x="23" y="58"/>
                </a:cubicBezTo>
                <a:cubicBezTo>
                  <a:pt x="28" y="73"/>
                  <a:pt x="32" y="89"/>
                  <a:pt x="37" y="104"/>
                </a:cubicBezTo>
                <a:cubicBezTo>
                  <a:pt x="41" y="115"/>
                  <a:pt x="45" y="125"/>
                  <a:pt x="49" y="136"/>
                </a:cubicBezTo>
                <a:cubicBezTo>
                  <a:pt x="52" y="149"/>
                  <a:pt x="56" y="161"/>
                  <a:pt x="59" y="174"/>
                </a:cubicBezTo>
                <a:cubicBezTo>
                  <a:pt x="63" y="187"/>
                  <a:pt x="67" y="199"/>
                  <a:pt x="71" y="212"/>
                </a:cubicBezTo>
                <a:cubicBezTo>
                  <a:pt x="75" y="223"/>
                  <a:pt x="80" y="235"/>
                  <a:pt x="84" y="246"/>
                </a:cubicBezTo>
                <a:cubicBezTo>
                  <a:pt x="85" y="259"/>
                  <a:pt x="86" y="271"/>
                  <a:pt x="87" y="284"/>
                </a:cubicBezTo>
                <a:cubicBezTo>
                  <a:pt x="91" y="295"/>
                  <a:pt x="95" y="305"/>
                  <a:pt x="99" y="316"/>
                </a:cubicBezTo>
                <a:cubicBezTo>
                  <a:pt x="102" y="329"/>
                  <a:pt x="105" y="341"/>
                  <a:pt x="108" y="354"/>
                </a:cubicBezTo>
                <a:lnTo>
                  <a:pt x="120" y="390"/>
                </a:lnTo>
                <a:cubicBezTo>
                  <a:pt x="122" y="401"/>
                  <a:pt x="123" y="413"/>
                  <a:pt x="125" y="424"/>
                </a:cubicBezTo>
                <a:cubicBezTo>
                  <a:pt x="130" y="437"/>
                  <a:pt x="134" y="449"/>
                  <a:pt x="139" y="462"/>
                </a:cubicBezTo>
                <a:cubicBezTo>
                  <a:pt x="142" y="474"/>
                  <a:pt x="146" y="486"/>
                  <a:pt x="149" y="498"/>
                </a:cubicBezTo>
                <a:lnTo>
                  <a:pt x="161" y="534"/>
                </a:lnTo>
                <a:cubicBezTo>
                  <a:pt x="166" y="547"/>
                  <a:pt x="170" y="559"/>
                  <a:pt x="175" y="572"/>
                </a:cubicBezTo>
                <a:cubicBezTo>
                  <a:pt x="180" y="583"/>
                  <a:pt x="184" y="595"/>
                  <a:pt x="189" y="606"/>
                </a:cubicBezTo>
                <a:lnTo>
                  <a:pt x="204" y="642"/>
                </a:lnTo>
                <a:lnTo>
                  <a:pt x="216" y="678"/>
                </a:lnTo>
                <a:cubicBezTo>
                  <a:pt x="221" y="689"/>
                  <a:pt x="226" y="701"/>
                  <a:pt x="231" y="712"/>
                </a:cubicBezTo>
                <a:cubicBezTo>
                  <a:pt x="238" y="725"/>
                  <a:pt x="245" y="737"/>
                  <a:pt x="252" y="750"/>
                </a:cubicBezTo>
                <a:lnTo>
                  <a:pt x="264" y="786"/>
                </a:lnTo>
                <a:cubicBezTo>
                  <a:pt x="272" y="799"/>
                  <a:pt x="279" y="811"/>
                  <a:pt x="287" y="824"/>
                </a:cubicBezTo>
                <a:cubicBezTo>
                  <a:pt x="292" y="834"/>
                  <a:pt x="296" y="844"/>
                  <a:pt x="301" y="854"/>
                </a:cubicBezTo>
                <a:cubicBezTo>
                  <a:pt x="308" y="865"/>
                  <a:pt x="314" y="875"/>
                  <a:pt x="321" y="886"/>
                </a:cubicBezTo>
                <a:cubicBezTo>
                  <a:pt x="328" y="897"/>
                  <a:pt x="336" y="907"/>
                  <a:pt x="343" y="918"/>
                </a:cubicBezTo>
                <a:cubicBezTo>
                  <a:pt x="350" y="927"/>
                  <a:pt x="356" y="937"/>
                  <a:pt x="363" y="946"/>
                </a:cubicBezTo>
                <a:cubicBezTo>
                  <a:pt x="370" y="957"/>
                  <a:pt x="376" y="967"/>
                  <a:pt x="383" y="978"/>
                </a:cubicBezTo>
                <a:cubicBezTo>
                  <a:pt x="391" y="987"/>
                  <a:pt x="399" y="995"/>
                  <a:pt x="407" y="1004"/>
                </a:cubicBezTo>
                <a:cubicBezTo>
                  <a:pt x="416" y="1014"/>
                  <a:pt x="426" y="1024"/>
                  <a:pt x="435" y="1034"/>
                </a:cubicBezTo>
                <a:cubicBezTo>
                  <a:pt x="445" y="1045"/>
                  <a:pt x="455" y="1057"/>
                  <a:pt x="465" y="1068"/>
                </a:cubicBezTo>
                <a:lnTo>
                  <a:pt x="504" y="1098"/>
                </a:lnTo>
                <a:lnTo>
                  <a:pt x="528" y="1110"/>
                </a:lnTo>
                <a:cubicBezTo>
                  <a:pt x="538" y="1117"/>
                  <a:pt x="549" y="1123"/>
                  <a:pt x="559" y="1130"/>
                </a:cubicBezTo>
                <a:cubicBezTo>
                  <a:pt x="570" y="1136"/>
                  <a:pt x="582" y="1142"/>
                  <a:pt x="593" y="1148"/>
                </a:cubicBezTo>
                <a:cubicBezTo>
                  <a:pt x="606" y="1155"/>
                  <a:pt x="620" y="1161"/>
                  <a:pt x="633" y="1168"/>
                </a:cubicBezTo>
                <a:cubicBezTo>
                  <a:pt x="647" y="1175"/>
                  <a:pt x="661" y="1181"/>
                  <a:pt x="675" y="1188"/>
                </a:cubicBezTo>
                <a:cubicBezTo>
                  <a:pt x="686" y="1193"/>
                  <a:pt x="698" y="1197"/>
                  <a:pt x="709" y="1202"/>
                </a:cubicBezTo>
                <a:cubicBezTo>
                  <a:pt x="720" y="1207"/>
                  <a:pt x="730" y="1211"/>
                  <a:pt x="741" y="1216"/>
                </a:cubicBezTo>
                <a:cubicBezTo>
                  <a:pt x="751" y="1219"/>
                  <a:pt x="761" y="1223"/>
                  <a:pt x="771" y="1226"/>
                </a:cubicBezTo>
                <a:cubicBezTo>
                  <a:pt x="782" y="1229"/>
                  <a:pt x="792" y="1233"/>
                  <a:pt x="803" y="1236"/>
                </a:cubicBezTo>
                <a:cubicBezTo>
                  <a:pt x="817" y="1241"/>
                  <a:pt x="831" y="1245"/>
                  <a:pt x="845" y="1250"/>
                </a:cubicBezTo>
                <a:cubicBezTo>
                  <a:pt x="838" y="1248"/>
                  <a:pt x="832" y="1246"/>
                  <a:pt x="825" y="1244"/>
                </a:cubicBezTo>
                <a:cubicBezTo>
                  <a:pt x="839" y="1249"/>
                  <a:pt x="853" y="1253"/>
                  <a:pt x="867" y="1258"/>
                </a:cubicBezTo>
                <a:cubicBezTo>
                  <a:pt x="878" y="1262"/>
                  <a:pt x="888" y="1266"/>
                  <a:pt x="899" y="1270"/>
                </a:cubicBezTo>
                <a:cubicBezTo>
                  <a:pt x="917" y="1277"/>
                  <a:pt x="936" y="1283"/>
                  <a:pt x="954" y="1290"/>
                </a:cubicBezTo>
                <a:lnTo>
                  <a:pt x="1038" y="1308"/>
                </a:lnTo>
                <a:lnTo>
                  <a:pt x="1086" y="1320"/>
                </a:lnTo>
                <a:cubicBezTo>
                  <a:pt x="1086" y="1325"/>
                  <a:pt x="1087" y="1331"/>
                  <a:pt x="1087" y="1336"/>
                </a:cubicBezTo>
                <a:cubicBezTo>
                  <a:pt x="1088" y="1343"/>
                  <a:pt x="1090" y="1349"/>
                  <a:pt x="1091" y="1356"/>
                </a:cubicBezTo>
                <a:cubicBezTo>
                  <a:pt x="1091" y="1355"/>
                  <a:pt x="1085" y="1317"/>
                  <a:pt x="1090" y="1366"/>
                </a:cubicBezTo>
                <a:lnTo>
                  <a:pt x="0" y="1362"/>
                </a:lnTo>
                <a:lnTo>
                  <a:pt x="6" y="0"/>
                </a:lnTo>
              </a:path>
            </a:pathLst>
          </a:custGeom>
          <a:pattFill prst="wdUpDiag">
            <a:fgClr>
              <a:srgbClr val="FFC000"/>
            </a:fgClr>
            <a:bgClr>
              <a:schemeClr val="tx1"/>
            </a:bgClr>
          </a:pattFill>
          <a:ln>
            <a:noFill/>
          </a:ln>
        </p:spPr>
        <p:txBody>
          <a:bodyPr wrap="none"/>
          <a:lstStyle/>
          <a:p>
            <a:endParaRPr lang="es-CL"/>
          </a:p>
        </p:txBody>
      </p:sp>
      <p:sp>
        <p:nvSpPr>
          <p:cNvPr id="15382" name="Rectangle 22"/>
          <p:cNvSpPr>
            <a:spLocks noGrp="1" noChangeArrowheads="1"/>
          </p:cNvSpPr>
          <p:nvPr>
            <p:ph type="title"/>
          </p:nvPr>
        </p:nvSpPr>
        <p:spPr>
          <a:xfrm>
            <a:off x="685800" y="104775"/>
            <a:ext cx="7772400" cy="7064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endParaRPr lang="es-CL" dirty="0"/>
          </a:p>
        </p:txBody>
      </p:sp>
      <p:sp>
        <p:nvSpPr>
          <p:cNvPr id="15364" name="Line 4"/>
          <p:cNvSpPr>
            <a:spLocks noChangeShapeType="1"/>
          </p:cNvSpPr>
          <p:nvPr/>
        </p:nvSpPr>
        <p:spPr bwMode="auto">
          <a:xfrm flipH="1">
            <a:off x="4609173" y="3289260"/>
            <a:ext cx="1474" cy="3141768"/>
          </a:xfrm>
          <a:prstGeom prst="line">
            <a:avLst/>
          </a:prstGeom>
          <a:noFill/>
          <a:ln w="12700">
            <a:solidFill>
              <a:schemeClr val="bg1"/>
            </a:solidFill>
            <a:round/>
            <a:headEnd/>
            <a:tailEnd/>
          </a:ln>
          <a:effectLst/>
        </p:spPr>
        <p:txBody>
          <a:bodyPr wrap="none" anchor="ctr"/>
          <a:lstStyle/>
          <a:p>
            <a:endParaRPr lang="es-CL"/>
          </a:p>
        </p:txBody>
      </p:sp>
      <p:sp>
        <p:nvSpPr>
          <p:cNvPr id="15369" name="Rectangle 9"/>
          <p:cNvSpPr>
            <a:spLocks noChangeArrowheads="1"/>
          </p:cNvSpPr>
          <p:nvPr/>
        </p:nvSpPr>
        <p:spPr bwMode="auto">
          <a:xfrm>
            <a:off x="4452944" y="6393186"/>
            <a:ext cx="336632"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a:t>
            </a:r>
          </a:p>
        </p:txBody>
      </p:sp>
      <p:sp>
        <p:nvSpPr>
          <p:cNvPr id="15370" name="Rectangle 10"/>
          <p:cNvSpPr>
            <a:spLocks noChangeArrowheads="1"/>
          </p:cNvSpPr>
          <p:nvPr/>
        </p:nvSpPr>
        <p:spPr bwMode="auto">
          <a:xfrm>
            <a:off x="4880364" y="6396134"/>
            <a:ext cx="721352"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0,83</a:t>
            </a:r>
          </a:p>
        </p:txBody>
      </p:sp>
      <p:sp>
        <p:nvSpPr>
          <p:cNvPr id="15372" name="Line 12"/>
          <p:cNvSpPr>
            <a:spLocks noChangeShapeType="1"/>
          </p:cNvSpPr>
          <p:nvPr/>
        </p:nvSpPr>
        <p:spPr bwMode="auto">
          <a:xfrm>
            <a:off x="2312893" y="6316545"/>
            <a:ext cx="4644147" cy="0"/>
          </a:xfrm>
          <a:prstGeom prst="line">
            <a:avLst/>
          </a:prstGeom>
          <a:noFill/>
          <a:ln w="12700">
            <a:solidFill>
              <a:schemeClr val="bg1"/>
            </a:solidFill>
            <a:round/>
            <a:headEnd/>
            <a:tailEnd/>
          </a:ln>
          <a:effectLst/>
        </p:spPr>
        <p:txBody>
          <a:bodyPr wrap="none" anchor="ctr"/>
          <a:lstStyle/>
          <a:p>
            <a:endParaRPr lang="es-CL"/>
          </a:p>
        </p:txBody>
      </p:sp>
      <p:sp>
        <p:nvSpPr>
          <p:cNvPr id="15381" name="Rectangle 21"/>
          <p:cNvSpPr>
            <a:spLocks noChangeArrowheads="1"/>
          </p:cNvSpPr>
          <p:nvPr/>
        </p:nvSpPr>
        <p:spPr bwMode="auto">
          <a:xfrm>
            <a:off x="7064631" y="6092518"/>
            <a:ext cx="318999"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z</a:t>
            </a:r>
          </a:p>
        </p:txBody>
      </p:sp>
      <p:sp>
        <p:nvSpPr>
          <p:cNvPr id="15384" name="Line 24"/>
          <p:cNvSpPr>
            <a:spLocks noChangeShapeType="1"/>
          </p:cNvSpPr>
          <p:nvPr/>
        </p:nvSpPr>
        <p:spPr bwMode="auto">
          <a:xfrm flipH="1">
            <a:off x="5138291" y="4315038"/>
            <a:ext cx="0" cy="2104678"/>
          </a:xfrm>
          <a:prstGeom prst="line">
            <a:avLst/>
          </a:prstGeom>
          <a:noFill/>
          <a:ln w="12700">
            <a:solidFill>
              <a:schemeClr val="accent3">
                <a:lumMod val="50000"/>
              </a:schemeClr>
            </a:solidFill>
            <a:prstDash val="dash"/>
            <a:round/>
            <a:headEnd/>
            <a:tailEnd/>
          </a:ln>
          <a:effectLst/>
        </p:spPr>
        <p:txBody>
          <a:bodyPr wrap="none" anchor="ctr"/>
          <a:lstStyle/>
          <a:p>
            <a:endParaRPr lang="es-CL"/>
          </a:p>
        </p:txBody>
      </p:sp>
      <p:grpSp>
        <p:nvGrpSpPr>
          <p:cNvPr id="2" name="Group 25"/>
          <p:cNvGrpSpPr>
            <a:grpSpLocks/>
          </p:cNvGrpSpPr>
          <p:nvPr/>
        </p:nvGrpSpPr>
        <p:grpSpPr bwMode="auto">
          <a:xfrm>
            <a:off x="2436698" y="3408611"/>
            <a:ext cx="4381799" cy="2734018"/>
            <a:chOff x="1312" y="1785"/>
            <a:chExt cx="2973" cy="1855"/>
          </a:xfrm>
        </p:grpSpPr>
        <p:sp>
          <p:nvSpPr>
            <p:cNvPr id="15365" name="Arc 5"/>
            <p:cNvSpPr>
              <a:spLocks/>
            </p:cNvSpPr>
            <p:nvPr/>
          </p:nvSpPr>
          <p:spPr bwMode="auto">
            <a:xfrm rot="6300000">
              <a:off x="2072" y="2155"/>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1750" cap="rnd">
              <a:solidFill>
                <a:srgbClr val="FF0000"/>
              </a:solidFill>
              <a:round/>
              <a:headEnd/>
              <a:tailEnd/>
            </a:ln>
            <a:effectLst/>
          </p:spPr>
          <p:txBody>
            <a:bodyPr wrap="none" anchor="ctr"/>
            <a:lstStyle/>
            <a:p>
              <a:endParaRPr lang="es-CL"/>
            </a:p>
          </p:txBody>
        </p:sp>
        <p:sp>
          <p:nvSpPr>
            <p:cNvPr id="15366" name="Arc 6"/>
            <p:cNvSpPr>
              <a:spLocks/>
            </p:cNvSpPr>
            <p:nvPr/>
          </p:nvSpPr>
          <p:spPr bwMode="auto">
            <a:xfrm rot="16980000">
              <a:off x="1695" y="2911"/>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31750" cap="rnd">
              <a:solidFill>
                <a:srgbClr val="FF0000"/>
              </a:solidFill>
              <a:round/>
              <a:headEnd/>
              <a:tailEnd/>
            </a:ln>
            <a:effectLst/>
          </p:spPr>
          <p:txBody>
            <a:bodyPr wrap="none" anchor="ctr"/>
            <a:lstStyle/>
            <a:p>
              <a:endParaRPr lang="es-CL"/>
            </a:p>
          </p:txBody>
        </p:sp>
        <p:sp>
          <p:nvSpPr>
            <p:cNvPr id="15368" name="Arc 8"/>
            <p:cNvSpPr>
              <a:spLocks/>
            </p:cNvSpPr>
            <p:nvPr/>
          </p:nvSpPr>
          <p:spPr bwMode="auto">
            <a:xfrm rot="20700000">
              <a:off x="1312" y="3468"/>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15373" name="Arc 13"/>
            <p:cNvSpPr>
              <a:spLocks/>
            </p:cNvSpPr>
            <p:nvPr/>
          </p:nvSpPr>
          <p:spPr bwMode="auto">
            <a:xfrm rot="816431">
              <a:off x="3561" y="3467"/>
              <a:ext cx="724" cy="173"/>
            </a:xfrm>
            <a:custGeom>
              <a:avLst/>
              <a:gdLst>
                <a:gd name="G0" fmla="+- 20765 0 0"/>
                <a:gd name="G1" fmla="+- 0 0 0"/>
                <a:gd name="G2" fmla="+- 21600 0 0"/>
                <a:gd name="T0" fmla="*/ 20314 w 20765"/>
                <a:gd name="T1" fmla="*/ 21595 h 21595"/>
                <a:gd name="T2" fmla="*/ 0 w 20765"/>
                <a:gd name="T3" fmla="*/ 5948 h 21595"/>
                <a:gd name="T4" fmla="*/ 20765 w 20765"/>
                <a:gd name="T5" fmla="*/ 0 h 21595"/>
              </a:gdLst>
              <a:ahLst/>
              <a:cxnLst>
                <a:cxn ang="0">
                  <a:pos x="T0" y="T1"/>
                </a:cxn>
                <a:cxn ang="0">
                  <a:pos x="T2" y="T3"/>
                </a:cxn>
                <a:cxn ang="0">
                  <a:pos x="T4" y="T5"/>
                </a:cxn>
              </a:cxnLst>
              <a:rect l="0" t="0" r="r" b="b"/>
              <a:pathLst>
                <a:path w="20765" h="21595" fill="none" extrusionOk="0">
                  <a:moveTo>
                    <a:pt x="20313" y="21595"/>
                  </a:moveTo>
                  <a:cubicBezTo>
                    <a:pt x="10844" y="21397"/>
                    <a:pt x="2608" y="15053"/>
                    <a:pt x="0" y="5947"/>
                  </a:cubicBezTo>
                </a:path>
                <a:path w="20765" h="21595" stroke="0" extrusionOk="0">
                  <a:moveTo>
                    <a:pt x="20313" y="21595"/>
                  </a:moveTo>
                  <a:cubicBezTo>
                    <a:pt x="10844" y="21397"/>
                    <a:pt x="2608" y="15053"/>
                    <a:pt x="0" y="5947"/>
                  </a:cubicBezTo>
                  <a:lnTo>
                    <a:pt x="20765" y="0"/>
                  </a:lnTo>
                  <a:close/>
                </a:path>
              </a:pathLst>
            </a:custGeom>
            <a:noFill/>
            <a:ln w="31750" cap="rnd">
              <a:solidFill>
                <a:srgbClr val="FF0000"/>
              </a:solidFill>
              <a:round/>
              <a:headEnd/>
              <a:tailEnd/>
            </a:ln>
            <a:effectLst/>
          </p:spPr>
          <p:txBody>
            <a:bodyPr wrap="none" anchor="ctr"/>
            <a:lstStyle/>
            <a:p>
              <a:endParaRPr lang="es-CL"/>
            </a:p>
          </p:txBody>
        </p:sp>
        <p:sp>
          <p:nvSpPr>
            <p:cNvPr id="15375" name="Arc 15"/>
            <p:cNvSpPr>
              <a:spLocks/>
            </p:cNvSpPr>
            <p:nvPr/>
          </p:nvSpPr>
          <p:spPr bwMode="auto">
            <a:xfrm rot="15300000">
              <a:off x="2531" y="2151"/>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31750" cap="rnd">
              <a:solidFill>
                <a:srgbClr val="FF0000"/>
              </a:solidFill>
              <a:round/>
              <a:headEnd/>
              <a:tailEnd/>
            </a:ln>
            <a:effectLst/>
          </p:spPr>
          <p:txBody>
            <a:bodyPr wrap="none" anchor="ctr"/>
            <a:lstStyle/>
            <a:p>
              <a:endParaRPr lang="es-CL"/>
            </a:p>
          </p:txBody>
        </p:sp>
        <p:sp>
          <p:nvSpPr>
            <p:cNvPr id="15376" name="Arc 16"/>
            <p:cNvSpPr>
              <a:spLocks/>
            </p:cNvSpPr>
            <p:nvPr/>
          </p:nvSpPr>
          <p:spPr bwMode="auto">
            <a:xfrm rot="4587037">
              <a:off x="3070" y="2905"/>
              <a:ext cx="802" cy="284"/>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31750" cap="rnd">
              <a:solidFill>
                <a:srgbClr val="FF0000"/>
              </a:solidFill>
              <a:round/>
              <a:headEnd/>
              <a:tailEnd/>
            </a:ln>
            <a:effectLst/>
          </p:spPr>
          <p:txBody>
            <a:bodyPr wrap="none" anchor="ctr"/>
            <a:lstStyle/>
            <a:p>
              <a:endParaRPr lang="es-CL"/>
            </a:p>
          </p:txBody>
        </p:sp>
      </p:grpSp>
      <p:sp>
        <p:nvSpPr>
          <p:cNvPr id="15367" name="Line 7"/>
          <p:cNvSpPr>
            <a:spLocks noChangeShapeType="1"/>
          </p:cNvSpPr>
          <p:nvPr/>
        </p:nvSpPr>
        <p:spPr bwMode="auto">
          <a:xfrm>
            <a:off x="1936376" y="4410634"/>
            <a:ext cx="2299448" cy="1021977"/>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15380" name="Line 20"/>
          <p:cNvSpPr>
            <a:spLocks noChangeShapeType="1"/>
          </p:cNvSpPr>
          <p:nvPr/>
        </p:nvSpPr>
        <p:spPr bwMode="auto">
          <a:xfrm flipH="1">
            <a:off x="5526523" y="3966882"/>
            <a:ext cx="470865" cy="1969986"/>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26" name="Rectangle 10"/>
          <p:cNvSpPr>
            <a:spLocks noChangeArrowheads="1"/>
          </p:cNvSpPr>
          <p:nvPr/>
        </p:nvSpPr>
        <p:spPr bwMode="auto">
          <a:xfrm>
            <a:off x="931415" y="3912910"/>
            <a:ext cx="1728038"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0,83)</a:t>
            </a:r>
          </a:p>
        </p:txBody>
      </p:sp>
      <p:sp>
        <p:nvSpPr>
          <p:cNvPr id="28" name="Rectangle 10"/>
          <p:cNvSpPr>
            <a:spLocks noChangeArrowheads="1"/>
          </p:cNvSpPr>
          <p:nvPr/>
        </p:nvSpPr>
        <p:spPr bwMode="auto">
          <a:xfrm>
            <a:off x="5171721" y="3446749"/>
            <a:ext cx="1710406"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0,83)</a:t>
            </a:r>
          </a:p>
        </p:txBody>
      </p:sp>
      <p:sp>
        <p:nvSpPr>
          <p:cNvPr id="31" name="Rectangle 10"/>
          <p:cNvSpPr>
            <a:spLocks noChangeArrowheads="1"/>
          </p:cNvSpPr>
          <p:nvPr/>
        </p:nvSpPr>
        <p:spPr bwMode="auto">
          <a:xfrm>
            <a:off x="6762946" y="3451231"/>
            <a:ext cx="1292021"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 0,2033</a:t>
            </a:r>
          </a:p>
        </p:txBody>
      </p:sp>
      <p:sp>
        <p:nvSpPr>
          <p:cNvPr id="32" name="Rectangle 10"/>
          <p:cNvSpPr>
            <a:spLocks noChangeArrowheads="1"/>
          </p:cNvSpPr>
          <p:nvPr/>
        </p:nvSpPr>
        <p:spPr bwMode="auto">
          <a:xfrm>
            <a:off x="2536088" y="3903944"/>
            <a:ext cx="1292021"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 0,7967</a:t>
            </a:r>
          </a:p>
        </p:txBody>
      </p:sp>
      <p:sp>
        <p:nvSpPr>
          <p:cNvPr id="15362" name="Rectangle 2"/>
          <p:cNvSpPr>
            <a:spLocks noGrp="1" noChangeArrowheads="1"/>
          </p:cNvSpPr>
          <p:nvPr>
            <p:ph type="body" idx="1"/>
          </p:nvPr>
        </p:nvSpPr>
        <p:spPr>
          <a:xfrm>
            <a:off x="690563" y="1122363"/>
            <a:ext cx="7772400" cy="5467350"/>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Por lo tanto…</a:t>
            </a:r>
          </a:p>
          <a:p>
            <a:pPr lvl="1">
              <a:buNone/>
            </a:pPr>
            <a:r>
              <a:rPr lang="es-CL" dirty="0">
                <a:solidFill>
                  <a:schemeClr val="bg1"/>
                </a:solidFill>
                <a:effectLst/>
              </a:rPr>
              <a:t>	la probabilidad de que </a:t>
            </a:r>
            <a:r>
              <a:rPr lang="es-CL" i="1" dirty="0">
                <a:solidFill>
                  <a:schemeClr val="bg1"/>
                </a:solidFill>
                <a:effectLst/>
              </a:rPr>
              <a:t>x</a:t>
            </a:r>
            <a:r>
              <a:rPr lang="es-CL" dirty="0">
                <a:solidFill>
                  <a:schemeClr val="bg1"/>
                </a:solidFill>
                <a:effectLst/>
              </a:rPr>
              <a:t> sea menor a 20 corresponde a:</a:t>
            </a:r>
          </a:p>
          <a:p>
            <a:pPr lvl="1" algn="ctr">
              <a:buNone/>
            </a:pPr>
            <a:r>
              <a:rPr lang="es-CL" dirty="0">
                <a:solidFill>
                  <a:schemeClr val="bg1"/>
                </a:solidFill>
                <a:effectLst/>
              </a:rPr>
              <a:t>	Pr(x ≥ 20) = Pr(</a:t>
            </a:r>
            <a:r>
              <a:rPr lang="es-CL" i="1" dirty="0">
                <a:solidFill>
                  <a:schemeClr val="bg1"/>
                </a:solidFill>
                <a:effectLst/>
              </a:rPr>
              <a:t>z</a:t>
            </a:r>
            <a:r>
              <a:rPr lang="es-CL" dirty="0">
                <a:solidFill>
                  <a:schemeClr val="bg1"/>
                </a:solidFill>
                <a:effectLst/>
              </a:rPr>
              <a:t> ≥ 0,83) = 0,2033</a:t>
            </a:r>
          </a:p>
          <a:p>
            <a:pPr>
              <a:buFont typeface="Monotype Sorts" pitchFamily="2" charset="2"/>
              <a:buNone/>
            </a:pPr>
            <a:endParaRPr lang="es-CL" dirty="0"/>
          </a:p>
          <a:p>
            <a:pPr>
              <a:buFont typeface="Monotype Sorts" pitchFamily="2" charset="2"/>
              <a:buNone/>
            </a:pPr>
            <a:r>
              <a:rPr lang="es-CL" dirty="0"/>
              <a:t>	</a:t>
            </a:r>
          </a:p>
          <a:p>
            <a:pPr>
              <a:buFont typeface="Monotype Sorts" pitchFamily="2" charset="2"/>
              <a:buNone/>
            </a:pPr>
            <a:r>
              <a:rPr lang="es-CL" dirty="0"/>
              <a:t>	</a:t>
            </a:r>
          </a:p>
          <a:p>
            <a:pPr>
              <a:buFont typeface="Monotype Sorts" pitchFamily="2" charset="2"/>
              <a:buNone/>
            </a:pPr>
            <a:r>
              <a:rPr lang="es-CL"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3"/>
          <p:cNvSpPr>
            <a:spLocks/>
          </p:cNvSpPr>
          <p:nvPr/>
        </p:nvSpPr>
        <p:spPr bwMode="auto">
          <a:xfrm>
            <a:off x="1358188" y="3110393"/>
            <a:ext cx="4218199" cy="2841610"/>
          </a:xfrm>
          <a:custGeom>
            <a:avLst/>
            <a:gdLst/>
            <a:ahLst/>
            <a:cxnLst>
              <a:cxn ang="0">
                <a:pos x="1355" y="16"/>
              </a:cxn>
              <a:cxn ang="0">
                <a:pos x="1263" y="104"/>
              </a:cxn>
              <a:cxn ang="0">
                <a:pos x="1204" y="196"/>
              </a:cxn>
              <a:cxn ang="0">
                <a:pos x="1144" y="314"/>
              </a:cxn>
              <a:cxn ang="0">
                <a:pos x="1102" y="408"/>
              </a:cxn>
              <a:cxn ang="0">
                <a:pos x="1062" y="504"/>
              </a:cxn>
              <a:cxn ang="0">
                <a:pos x="1020" y="624"/>
              </a:cxn>
              <a:cxn ang="0">
                <a:pos x="980" y="736"/>
              </a:cxn>
              <a:cxn ang="0">
                <a:pos x="950" y="852"/>
              </a:cxn>
              <a:cxn ang="0">
                <a:pos x="921" y="974"/>
              </a:cxn>
              <a:cxn ang="0">
                <a:pos x="885" y="1072"/>
              </a:cxn>
              <a:cxn ang="0">
                <a:pos x="843" y="1186"/>
              </a:cxn>
              <a:cxn ang="0">
                <a:pos x="811" y="1288"/>
              </a:cxn>
              <a:cxn ang="0">
                <a:pos x="753" y="1406"/>
              </a:cxn>
              <a:cxn ang="0">
                <a:pos x="675" y="1520"/>
              </a:cxn>
              <a:cxn ang="0">
                <a:pos x="603" y="1616"/>
              </a:cxn>
              <a:cxn ang="0">
                <a:pos x="507" y="1688"/>
              </a:cxn>
              <a:cxn ang="0">
                <a:pos x="398" y="1738"/>
              </a:cxn>
              <a:cxn ang="0">
                <a:pos x="291" y="1784"/>
              </a:cxn>
              <a:cxn ang="0">
                <a:pos x="199" y="1820"/>
              </a:cxn>
              <a:cxn ang="0">
                <a:pos x="75" y="1860"/>
              </a:cxn>
              <a:cxn ang="0">
                <a:pos x="2" y="1882"/>
              </a:cxn>
              <a:cxn ang="0">
                <a:pos x="2860" y="1928"/>
              </a:cxn>
              <a:cxn ang="0">
                <a:pos x="2816" y="1874"/>
              </a:cxn>
              <a:cxn ang="0">
                <a:pos x="2694" y="1846"/>
              </a:cxn>
              <a:cxn ang="0">
                <a:pos x="2577" y="1804"/>
              </a:cxn>
              <a:cxn ang="0">
                <a:pos x="2463" y="1756"/>
              </a:cxn>
              <a:cxn ang="0">
                <a:pos x="2342" y="1700"/>
              </a:cxn>
              <a:cxn ang="0">
                <a:pos x="2284" y="1664"/>
              </a:cxn>
              <a:cxn ang="0">
                <a:pos x="2204" y="1594"/>
              </a:cxn>
              <a:cxn ang="0">
                <a:pos x="2122" y="1502"/>
              </a:cxn>
              <a:cxn ang="0">
                <a:pos x="2066" y="1406"/>
              </a:cxn>
              <a:cxn ang="0">
                <a:pos x="2014" y="1306"/>
              </a:cxn>
              <a:cxn ang="0">
                <a:pos x="1970" y="1196"/>
              </a:cxn>
              <a:cxn ang="0">
                <a:pos x="1940" y="1114"/>
              </a:cxn>
              <a:cxn ang="0">
                <a:pos x="1914" y="1028"/>
              </a:cxn>
              <a:cxn ang="0">
                <a:pos x="1878" y="900"/>
              </a:cxn>
              <a:cxn ang="0">
                <a:pos x="1842" y="770"/>
              </a:cxn>
              <a:cxn ang="0">
                <a:pos x="1803" y="652"/>
              </a:cxn>
              <a:cxn ang="0">
                <a:pos x="1761" y="526"/>
              </a:cxn>
              <a:cxn ang="0">
                <a:pos x="1715" y="404"/>
              </a:cxn>
              <a:cxn ang="0">
                <a:pos x="1683" y="332"/>
              </a:cxn>
              <a:cxn ang="0">
                <a:pos x="1634" y="236"/>
              </a:cxn>
              <a:cxn ang="0">
                <a:pos x="1590" y="156"/>
              </a:cxn>
              <a:cxn ang="0">
                <a:pos x="1610" y="190"/>
              </a:cxn>
              <a:cxn ang="0">
                <a:pos x="1587" y="152"/>
              </a:cxn>
              <a:cxn ang="0">
                <a:pos x="1510" y="52"/>
              </a:cxn>
              <a:cxn ang="0">
                <a:pos x="1452" y="8"/>
              </a:cxn>
            </a:cxnLst>
            <a:rect l="0" t="0" r="r" b="b"/>
            <a:pathLst>
              <a:path w="2862" h="1928">
                <a:moveTo>
                  <a:pt x="1430" y="0"/>
                </a:moveTo>
                <a:lnTo>
                  <a:pt x="1387" y="4"/>
                </a:lnTo>
                <a:lnTo>
                  <a:pt x="1355" y="16"/>
                </a:lnTo>
                <a:lnTo>
                  <a:pt x="1319" y="40"/>
                </a:lnTo>
                <a:lnTo>
                  <a:pt x="1292" y="68"/>
                </a:lnTo>
                <a:lnTo>
                  <a:pt x="1263" y="104"/>
                </a:lnTo>
                <a:lnTo>
                  <a:pt x="1239" y="140"/>
                </a:lnTo>
                <a:lnTo>
                  <a:pt x="1221" y="170"/>
                </a:lnTo>
                <a:lnTo>
                  <a:pt x="1204" y="196"/>
                </a:lnTo>
                <a:lnTo>
                  <a:pt x="1179" y="242"/>
                </a:lnTo>
                <a:lnTo>
                  <a:pt x="1162" y="276"/>
                </a:lnTo>
                <a:lnTo>
                  <a:pt x="1144" y="314"/>
                </a:lnTo>
                <a:lnTo>
                  <a:pt x="1132" y="344"/>
                </a:lnTo>
                <a:lnTo>
                  <a:pt x="1114" y="380"/>
                </a:lnTo>
                <a:lnTo>
                  <a:pt x="1102" y="408"/>
                </a:lnTo>
                <a:lnTo>
                  <a:pt x="1090" y="436"/>
                </a:lnTo>
                <a:lnTo>
                  <a:pt x="1076" y="472"/>
                </a:lnTo>
                <a:lnTo>
                  <a:pt x="1062" y="504"/>
                </a:lnTo>
                <a:lnTo>
                  <a:pt x="1048" y="544"/>
                </a:lnTo>
                <a:lnTo>
                  <a:pt x="1036" y="580"/>
                </a:lnTo>
                <a:lnTo>
                  <a:pt x="1020" y="624"/>
                </a:lnTo>
                <a:lnTo>
                  <a:pt x="1014" y="650"/>
                </a:lnTo>
                <a:lnTo>
                  <a:pt x="994" y="690"/>
                </a:lnTo>
                <a:lnTo>
                  <a:pt x="980" y="736"/>
                </a:lnTo>
                <a:lnTo>
                  <a:pt x="970" y="776"/>
                </a:lnTo>
                <a:lnTo>
                  <a:pt x="960" y="814"/>
                </a:lnTo>
                <a:lnTo>
                  <a:pt x="950" y="852"/>
                </a:lnTo>
                <a:lnTo>
                  <a:pt x="940" y="894"/>
                </a:lnTo>
                <a:lnTo>
                  <a:pt x="930" y="938"/>
                </a:lnTo>
                <a:lnTo>
                  <a:pt x="921" y="974"/>
                </a:lnTo>
                <a:lnTo>
                  <a:pt x="915" y="1004"/>
                </a:lnTo>
                <a:lnTo>
                  <a:pt x="903" y="1040"/>
                </a:lnTo>
                <a:lnTo>
                  <a:pt x="885" y="1072"/>
                </a:lnTo>
                <a:lnTo>
                  <a:pt x="873" y="1114"/>
                </a:lnTo>
                <a:lnTo>
                  <a:pt x="855" y="1168"/>
                </a:lnTo>
                <a:lnTo>
                  <a:pt x="843" y="1186"/>
                </a:lnTo>
                <a:lnTo>
                  <a:pt x="837" y="1222"/>
                </a:lnTo>
                <a:lnTo>
                  <a:pt x="823" y="1264"/>
                </a:lnTo>
                <a:lnTo>
                  <a:pt x="811" y="1288"/>
                </a:lnTo>
                <a:lnTo>
                  <a:pt x="789" y="1330"/>
                </a:lnTo>
                <a:lnTo>
                  <a:pt x="771" y="1366"/>
                </a:lnTo>
                <a:lnTo>
                  <a:pt x="753" y="1406"/>
                </a:lnTo>
                <a:lnTo>
                  <a:pt x="729" y="1442"/>
                </a:lnTo>
                <a:lnTo>
                  <a:pt x="712" y="1478"/>
                </a:lnTo>
                <a:lnTo>
                  <a:pt x="675" y="1520"/>
                </a:lnTo>
                <a:lnTo>
                  <a:pt x="658" y="1546"/>
                </a:lnTo>
                <a:lnTo>
                  <a:pt x="626" y="1584"/>
                </a:lnTo>
                <a:lnTo>
                  <a:pt x="603" y="1616"/>
                </a:lnTo>
                <a:lnTo>
                  <a:pt x="579" y="1628"/>
                </a:lnTo>
                <a:lnTo>
                  <a:pt x="549" y="1658"/>
                </a:lnTo>
                <a:lnTo>
                  <a:pt x="507" y="1688"/>
                </a:lnTo>
                <a:lnTo>
                  <a:pt x="462" y="1708"/>
                </a:lnTo>
                <a:lnTo>
                  <a:pt x="428" y="1724"/>
                </a:lnTo>
                <a:lnTo>
                  <a:pt x="398" y="1738"/>
                </a:lnTo>
                <a:lnTo>
                  <a:pt x="362" y="1756"/>
                </a:lnTo>
                <a:lnTo>
                  <a:pt x="327" y="1772"/>
                </a:lnTo>
                <a:lnTo>
                  <a:pt x="291" y="1784"/>
                </a:lnTo>
                <a:lnTo>
                  <a:pt x="274" y="1792"/>
                </a:lnTo>
                <a:lnTo>
                  <a:pt x="238" y="1804"/>
                </a:lnTo>
                <a:lnTo>
                  <a:pt x="199" y="1820"/>
                </a:lnTo>
                <a:lnTo>
                  <a:pt x="159" y="1832"/>
                </a:lnTo>
                <a:lnTo>
                  <a:pt x="114" y="1846"/>
                </a:lnTo>
                <a:lnTo>
                  <a:pt x="75" y="1860"/>
                </a:lnTo>
                <a:lnTo>
                  <a:pt x="38" y="1870"/>
                </a:lnTo>
                <a:lnTo>
                  <a:pt x="16" y="1876"/>
                </a:lnTo>
                <a:lnTo>
                  <a:pt x="2" y="1882"/>
                </a:lnTo>
                <a:lnTo>
                  <a:pt x="0" y="1902"/>
                </a:lnTo>
                <a:lnTo>
                  <a:pt x="2" y="1924"/>
                </a:lnTo>
                <a:lnTo>
                  <a:pt x="2860" y="1928"/>
                </a:lnTo>
                <a:lnTo>
                  <a:pt x="2860" y="1904"/>
                </a:lnTo>
                <a:lnTo>
                  <a:pt x="2862" y="1886"/>
                </a:lnTo>
                <a:lnTo>
                  <a:pt x="2816" y="1874"/>
                </a:lnTo>
                <a:lnTo>
                  <a:pt x="2764" y="1862"/>
                </a:lnTo>
                <a:lnTo>
                  <a:pt x="2724" y="1852"/>
                </a:lnTo>
                <a:lnTo>
                  <a:pt x="2694" y="1846"/>
                </a:lnTo>
                <a:lnTo>
                  <a:pt x="2668" y="1836"/>
                </a:lnTo>
                <a:lnTo>
                  <a:pt x="2628" y="1822"/>
                </a:lnTo>
                <a:lnTo>
                  <a:pt x="2577" y="1804"/>
                </a:lnTo>
                <a:lnTo>
                  <a:pt x="2535" y="1786"/>
                </a:lnTo>
                <a:lnTo>
                  <a:pt x="2505" y="1774"/>
                </a:lnTo>
                <a:lnTo>
                  <a:pt x="2463" y="1756"/>
                </a:lnTo>
                <a:lnTo>
                  <a:pt x="2424" y="1740"/>
                </a:lnTo>
                <a:lnTo>
                  <a:pt x="2379" y="1720"/>
                </a:lnTo>
                <a:lnTo>
                  <a:pt x="2342" y="1700"/>
                </a:lnTo>
                <a:lnTo>
                  <a:pt x="2316" y="1684"/>
                </a:lnTo>
                <a:lnTo>
                  <a:pt x="2300" y="1670"/>
                </a:lnTo>
                <a:lnTo>
                  <a:pt x="2284" y="1664"/>
                </a:lnTo>
                <a:lnTo>
                  <a:pt x="2260" y="1648"/>
                </a:lnTo>
                <a:lnTo>
                  <a:pt x="2232" y="1622"/>
                </a:lnTo>
                <a:lnTo>
                  <a:pt x="2204" y="1594"/>
                </a:lnTo>
                <a:lnTo>
                  <a:pt x="2180" y="1572"/>
                </a:lnTo>
                <a:lnTo>
                  <a:pt x="2148" y="1538"/>
                </a:lnTo>
                <a:lnTo>
                  <a:pt x="2122" y="1502"/>
                </a:lnTo>
                <a:lnTo>
                  <a:pt x="2102" y="1470"/>
                </a:lnTo>
                <a:lnTo>
                  <a:pt x="2084" y="1438"/>
                </a:lnTo>
                <a:lnTo>
                  <a:pt x="2066" y="1406"/>
                </a:lnTo>
                <a:lnTo>
                  <a:pt x="2048" y="1360"/>
                </a:lnTo>
                <a:lnTo>
                  <a:pt x="2032" y="1336"/>
                </a:lnTo>
                <a:lnTo>
                  <a:pt x="2014" y="1306"/>
                </a:lnTo>
                <a:lnTo>
                  <a:pt x="1998" y="1266"/>
                </a:lnTo>
                <a:lnTo>
                  <a:pt x="1984" y="1232"/>
                </a:lnTo>
                <a:lnTo>
                  <a:pt x="1970" y="1196"/>
                </a:lnTo>
                <a:lnTo>
                  <a:pt x="1956" y="1160"/>
                </a:lnTo>
                <a:lnTo>
                  <a:pt x="1946" y="1138"/>
                </a:lnTo>
                <a:lnTo>
                  <a:pt x="1940" y="1114"/>
                </a:lnTo>
                <a:lnTo>
                  <a:pt x="1932" y="1090"/>
                </a:lnTo>
                <a:lnTo>
                  <a:pt x="1926" y="1062"/>
                </a:lnTo>
                <a:lnTo>
                  <a:pt x="1914" y="1028"/>
                </a:lnTo>
                <a:lnTo>
                  <a:pt x="1904" y="994"/>
                </a:lnTo>
                <a:lnTo>
                  <a:pt x="1888" y="946"/>
                </a:lnTo>
                <a:lnTo>
                  <a:pt x="1878" y="900"/>
                </a:lnTo>
                <a:lnTo>
                  <a:pt x="1862" y="850"/>
                </a:lnTo>
                <a:lnTo>
                  <a:pt x="1854" y="810"/>
                </a:lnTo>
                <a:lnTo>
                  <a:pt x="1842" y="770"/>
                </a:lnTo>
                <a:lnTo>
                  <a:pt x="1830" y="732"/>
                </a:lnTo>
                <a:lnTo>
                  <a:pt x="1814" y="692"/>
                </a:lnTo>
                <a:lnTo>
                  <a:pt x="1803" y="652"/>
                </a:lnTo>
                <a:lnTo>
                  <a:pt x="1786" y="604"/>
                </a:lnTo>
                <a:lnTo>
                  <a:pt x="1773" y="556"/>
                </a:lnTo>
                <a:lnTo>
                  <a:pt x="1761" y="526"/>
                </a:lnTo>
                <a:lnTo>
                  <a:pt x="1742" y="478"/>
                </a:lnTo>
                <a:lnTo>
                  <a:pt x="1725" y="442"/>
                </a:lnTo>
                <a:lnTo>
                  <a:pt x="1715" y="404"/>
                </a:lnTo>
                <a:lnTo>
                  <a:pt x="1698" y="368"/>
                </a:lnTo>
                <a:lnTo>
                  <a:pt x="1692" y="354"/>
                </a:lnTo>
                <a:lnTo>
                  <a:pt x="1683" y="332"/>
                </a:lnTo>
                <a:lnTo>
                  <a:pt x="1662" y="294"/>
                </a:lnTo>
                <a:lnTo>
                  <a:pt x="1647" y="260"/>
                </a:lnTo>
                <a:lnTo>
                  <a:pt x="1634" y="236"/>
                </a:lnTo>
                <a:lnTo>
                  <a:pt x="1624" y="208"/>
                </a:lnTo>
                <a:lnTo>
                  <a:pt x="1596" y="168"/>
                </a:lnTo>
                <a:lnTo>
                  <a:pt x="1590" y="156"/>
                </a:lnTo>
                <a:lnTo>
                  <a:pt x="1574" y="136"/>
                </a:lnTo>
                <a:lnTo>
                  <a:pt x="1582" y="144"/>
                </a:lnTo>
                <a:lnTo>
                  <a:pt x="1610" y="190"/>
                </a:lnTo>
                <a:lnTo>
                  <a:pt x="1602" y="180"/>
                </a:lnTo>
                <a:lnTo>
                  <a:pt x="1608" y="182"/>
                </a:lnTo>
                <a:lnTo>
                  <a:pt x="1587" y="152"/>
                </a:lnTo>
                <a:lnTo>
                  <a:pt x="1560" y="114"/>
                </a:lnTo>
                <a:lnTo>
                  <a:pt x="1536" y="84"/>
                </a:lnTo>
                <a:lnTo>
                  <a:pt x="1510" y="52"/>
                </a:lnTo>
                <a:lnTo>
                  <a:pt x="1491" y="32"/>
                </a:lnTo>
                <a:lnTo>
                  <a:pt x="1473" y="14"/>
                </a:lnTo>
                <a:lnTo>
                  <a:pt x="1452" y="8"/>
                </a:lnTo>
                <a:lnTo>
                  <a:pt x="1410" y="2"/>
                </a:lnTo>
              </a:path>
            </a:pathLst>
          </a:custGeom>
          <a:pattFill prst="wdDnDiag">
            <a:fgClr>
              <a:srgbClr val="43CEFF"/>
            </a:fgClr>
            <a:bgClr>
              <a:schemeClr val="tx1"/>
            </a:bgClr>
          </a:pattFill>
          <a:ln>
            <a:noFill/>
          </a:ln>
        </p:spPr>
        <p:txBody>
          <a:bodyPr wrap="none"/>
          <a:lstStyle/>
          <a:p>
            <a:endParaRPr lang="es-CL"/>
          </a:p>
        </p:txBody>
      </p:sp>
      <p:sp>
        <p:nvSpPr>
          <p:cNvPr id="39" name="Freeform 11"/>
          <p:cNvSpPr>
            <a:spLocks/>
          </p:cNvSpPr>
          <p:nvPr/>
        </p:nvSpPr>
        <p:spPr bwMode="auto">
          <a:xfrm>
            <a:off x="4885634" y="5646703"/>
            <a:ext cx="817949" cy="311761"/>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776 w 1091"/>
              <a:gd name="connsiteY41" fmla="*/ 970 h 1366"/>
              <a:gd name="connsiteX42" fmla="*/ 803 w 1091"/>
              <a:gd name="connsiteY42" fmla="*/ 1236 h 1366"/>
              <a:gd name="connsiteX43" fmla="*/ 845 w 1091"/>
              <a:gd name="connsiteY43" fmla="*/ 1250 h 1366"/>
              <a:gd name="connsiteX44" fmla="*/ 825 w 1091"/>
              <a:gd name="connsiteY44" fmla="*/ 1244 h 1366"/>
              <a:gd name="connsiteX45" fmla="*/ 867 w 1091"/>
              <a:gd name="connsiteY45" fmla="*/ 1258 h 1366"/>
              <a:gd name="connsiteX46" fmla="*/ 899 w 1091"/>
              <a:gd name="connsiteY46" fmla="*/ 1270 h 1366"/>
              <a:gd name="connsiteX47" fmla="*/ 954 w 1091"/>
              <a:gd name="connsiteY47" fmla="*/ 1290 h 1366"/>
              <a:gd name="connsiteX48" fmla="*/ 1038 w 1091"/>
              <a:gd name="connsiteY48" fmla="*/ 1308 h 1366"/>
              <a:gd name="connsiteX49" fmla="*/ 1086 w 1091"/>
              <a:gd name="connsiteY49" fmla="*/ 1320 h 1366"/>
              <a:gd name="connsiteX50" fmla="*/ 1087 w 1091"/>
              <a:gd name="connsiteY50" fmla="*/ 1336 h 1366"/>
              <a:gd name="connsiteX51" fmla="*/ 1091 w 1091"/>
              <a:gd name="connsiteY51" fmla="*/ 1356 h 1366"/>
              <a:gd name="connsiteX52" fmla="*/ 1090 w 1091"/>
              <a:gd name="connsiteY52" fmla="*/ 1366 h 1366"/>
              <a:gd name="connsiteX53" fmla="*/ 0 w 1091"/>
              <a:gd name="connsiteY53" fmla="*/ 1362 h 1366"/>
              <a:gd name="connsiteX54" fmla="*/ 6 w 1091"/>
              <a:gd name="connsiteY54"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773 w 1091"/>
              <a:gd name="connsiteY41" fmla="*/ 970 h 1366"/>
              <a:gd name="connsiteX42" fmla="*/ 776 w 1091"/>
              <a:gd name="connsiteY42" fmla="*/ 970 h 1366"/>
              <a:gd name="connsiteX43" fmla="*/ 803 w 1091"/>
              <a:gd name="connsiteY43" fmla="*/ 1236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1236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25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01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01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179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308 h 1366"/>
              <a:gd name="connsiteX50" fmla="*/ 1086 w 1093"/>
              <a:gd name="connsiteY50" fmla="*/ 1320 h 1366"/>
              <a:gd name="connsiteX51" fmla="*/ 1079 w 1093"/>
              <a:gd name="connsiteY51" fmla="*/ 1127 h 1366"/>
              <a:gd name="connsiteX52" fmla="*/ 1087 w 1093"/>
              <a:gd name="connsiteY52" fmla="*/ 1179 h 1366"/>
              <a:gd name="connsiteX53" fmla="*/ 1091 w 1093"/>
              <a:gd name="connsiteY53" fmla="*/ 1356 h 1366"/>
              <a:gd name="connsiteX54" fmla="*/ 1090 w 1093"/>
              <a:gd name="connsiteY54" fmla="*/ 1366 h 1366"/>
              <a:gd name="connsiteX55" fmla="*/ 0 w 1093"/>
              <a:gd name="connsiteY55" fmla="*/ 1362 h 1366"/>
              <a:gd name="connsiteX56" fmla="*/ 6 w 1093"/>
              <a:gd name="connsiteY56"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91 w 1093"/>
              <a:gd name="connsiteY53" fmla="*/ 1356 h 1366"/>
              <a:gd name="connsiteX54" fmla="*/ 1090 w 1093"/>
              <a:gd name="connsiteY54" fmla="*/ 1366 h 1366"/>
              <a:gd name="connsiteX55" fmla="*/ 0 w 1093"/>
              <a:gd name="connsiteY55" fmla="*/ 1362 h 1366"/>
              <a:gd name="connsiteX56" fmla="*/ 6 w 1093"/>
              <a:gd name="connsiteY56"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82 w 1093"/>
              <a:gd name="connsiteY53" fmla="*/ 1144 h 1366"/>
              <a:gd name="connsiteX54" fmla="*/ 1091 w 1093"/>
              <a:gd name="connsiteY54" fmla="*/ 1356 h 1366"/>
              <a:gd name="connsiteX55" fmla="*/ 1090 w 1093"/>
              <a:gd name="connsiteY55" fmla="*/ 1366 h 1366"/>
              <a:gd name="connsiteX56" fmla="*/ 0 w 1093"/>
              <a:gd name="connsiteY56" fmla="*/ 1362 h 1366"/>
              <a:gd name="connsiteX57" fmla="*/ 6 w 1093"/>
              <a:gd name="connsiteY57"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82 w 1093"/>
              <a:gd name="connsiteY53" fmla="*/ 1144 h 1366"/>
              <a:gd name="connsiteX54" fmla="*/ 1091 w 1093"/>
              <a:gd name="connsiteY54" fmla="*/ 1182 h 1366"/>
              <a:gd name="connsiteX55" fmla="*/ 1090 w 1093"/>
              <a:gd name="connsiteY55" fmla="*/ 1366 h 1366"/>
              <a:gd name="connsiteX56" fmla="*/ 0 w 1093"/>
              <a:gd name="connsiteY56" fmla="*/ 1362 h 1366"/>
              <a:gd name="connsiteX57" fmla="*/ 6 w 1093"/>
              <a:gd name="connsiteY57"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952 w 1093"/>
              <a:gd name="connsiteY49" fmla="*/ 1077 h 1366"/>
              <a:gd name="connsiteX50" fmla="*/ 1038 w 1093"/>
              <a:gd name="connsiteY50" fmla="*/ 1101 h 1366"/>
              <a:gd name="connsiteX51" fmla="*/ 1086 w 1093"/>
              <a:gd name="connsiteY51" fmla="*/ 1320 h 1366"/>
              <a:gd name="connsiteX52" fmla="*/ 1079 w 1093"/>
              <a:gd name="connsiteY52" fmla="*/ 1127 h 1366"/>
              <a:gd name="connsiteX53" fmla="*/ 1087 w 1093"/>
              <a:gd name="connsiteY53" fmla="*/ 1179 h 1366"/>
              <a:gd name="connsiteX54" fmla="*/ 1082 w 1093"/>
              <a:gd name="connsiteY54" fmla="*/ 1144 h 1366"/>
              <a:gd name="connsiteX55" fmla="*/ 1091 w 1093"/>
              <a:gd name="connsiteY55" fmla="*/ 1182 h 1366"/>
              <a:gd name="connsiteX56" fmla="*/ 1090 w 1093"/>
              <a:gd name="connsiteY56" fmla="*/ 1366 h 1366"/>
              <a:gd name="connsiteX57" fmla="*/ 0 w 1093"/>
              <a:gd name="connsiteY57" fmla="*/ 1362 h 1366"/>
              <a:gd name="connsiteX58" fmla="*/ 6 w 1093"/>
              <a:gd name="connsiteY58"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952 w 1093"/>
              <a:gd name="connsiteY49" fmla="*/ 1077 h 1366"/>
              <a:gd name="connsiteX50" fmla="*/ 1038 w 1093"/>
              <a:gd name="connsiteY50" fmla="*/ 1101 h 1366"/>
              <a:gd name="connsiteX51" fmla="*/ 1086 w 1093"/>
              <a:gd name="connsiteY51" fmla="*/ 1320 h 1366"/>
              <a:gd name="connsiteX52" fmla="*/ 1079 w 1093"/>
              <a:gd name="connsiteY52" fmla="*/ 1127 h 1366"/>
              <a:gd name="connsiteX53" fmla="*/ 1087 w 1093"/>
              <a:gd name="connsiteY53" fmla="*/ 1179 h 1366"/>
              <a:gd name="connsiteX54" fmla="*/ 1082 w 1093"/>
              <a:gd name="connsiteY54" fmla="*/ 1144 h 1366"/>
              <a:gd name="connsiteX55" fmla="*/ 1091 w 1093"/>
              <a:gd name="connsiteY55" fmla="*/ 1182 h 1366"/>
              <a:gd name="connsiteX56" fmla="*/ 1090 w 1093"/>
              <a:gd name="connsiteY56" fmla="*/ 1366 h 1366"/>
              <a:gd name="connsiteX57" fmla="*/ 0 w 1093"/>
              <a:gd name="connsiteY57" fmla="*/ 1362 h 1366"/>
              <a:gd name="connsiteX58" fmla="*/ 6 w 1093"/>
              <a:gd name="connsiteY58"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290 h 1366"/>
              <a:gd name="connsiteX50" fmla="*/ 952 w 1093"/>
              <a:gd name="connsiteY50" fmla="*/ 1077 h 1366"/>
              <a:gd name="connsiteX51" fmla="*/ 1038 w 1093"/>
              <a:gd name="connsiteY51" fmla="*/ 1101 h 1366"/>
              <a:gd name="connsiteX52" fmla="*/ 1086 w 1093"/>
              <a:gd name="connsiteY52" fmla="*/ 1320 h 1366"/>
              <a:gd name="connsiteX53" fmla="*/ 1079 w 1093"/>
              <a:gd name="connsiteY53" fmla="*/ 1127 h 1366"/>
              <a:gd name="connsiteX54" fmla="*/ 1087 w 1093"/>
              <a:gd name="connsiteY54" fmla="*/ 1179 h 1366"/>
              <a:gd name="connsiteX55" fmla="*/ 1082 w 1093"/>
              <a:gd name="connsiteY55" fmla="*/ 1144 h 1366"/>
              <a:gd name="connsiteX56" fmla="*/ 1091 w 1093"/>
              <a:gd name="connsiteY56" fmla="*/ 1182 h 1366"/>
              <a:gd name="connsiteX57" fmla="*/ 1090 w 1093"/>
              <a:gd name="connsiteY57" fmla="*/ 1366 h 1366"/>
              <a:gd name="connsiteX58" fmla="*/ 0 w 1093"/>
              <a:gd name="connsiteY58" fmla="*/ 1362 h 1366"/>
              <a:gd name="connsiteX59" fmla="*/ 6 w 1093"/>
              <a:gd name="connsiteY59"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290 h 1366"/>
              <a:gd name="connsiteX50" fmla="*/ 955 w 1093"/>
              <a:gd name="connsiteY50" fmla="*/ 1077 h 1366"/>
              <a:gd name="connsiteX51" fmla="*/ 952 w 1093"/>
              <a:gd name="connsiteY51" fmla="*/ 1077 h 1366"/>
              <a:gd name="connsiteX52" fmla="*/ 1038 w 1093"/>
              <a:gd name="connsiteY52" fmla="*/ 1101 h 1366"/>
              <a:gd name="connsiteX53" fmla="*/ 1086 w 1093"/>
              <a:gd name="connsiteY53" fmla="*/ 1320 h 1366"/>
              <a:gd name="connsiteX54" fmla="*/ 1079 w 1093"/>
              <a:gd name="connsiteY54" fmla="*/ 1127 h 1366"/>
              <a:gd name="connsiteX55" fmla="*/ 1087 w 1093"/>
              <a:gd name="connsiteY55" fmla="*/ 1179 h 1366"/>
              <a:gd name="connsiteX56" fmla="*/ 1082 w 1093"/>
              <a:gd name="connsiteY56" fmla="*/ 1144 h 1366"/>
              <a:gd name="connsiteX57" fmla="*/ 1091 w 1093"/>
              <a:gd name="connsiteY57" fmla="*/ 1182 h 1366"/>
              <a:gd name="connsiteX58" fmla="*/ 1090 w 1093"/>
              <a:gd name="connsiteY58" fmla="*/ 1366 h 1366"/>
              <a:gd name="connsiteX59" fmla="*/ 0 w 1093"/>
              <a:gd name="connsiteY59" fmla="*/ 1362 h 1366"/>
              <a:gd name="connsiteX60" fmla="*/ 6 w 1093"/>
              <a:gd name="connsiteY60"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091 h 1366"/>
              <a:gd name="connsiteX50" fmla="*/ 955 w 1093"/>
              <a:gd name="connsiteY50" fmla="*/ 1077 h 1366"/>
              <a:gd name="connsiteX51" fmla="*/ 952 w 1093"/>
              <a:gd name="connsiteY51" fmla="*/ 1077 h 1366"/>
              <a:gd name="connsiteX52" fmla="*/ 1038 w 1093"/>
              <a:gd name="connsiteY52" fmla="*/ 1101 h 1366"/>
              <a:gd name="connsiteX53" fmla="*/ 1086 w 1093"/>
              <a:gd name="connsiteY53" fmla="*/ 1320 h 1366"/>
              <a:gd name="connsiteX54" fmla="*/ 1079 w 1093"/>
              <a:gd name="connsiteY54" fmla="*/ 1127 h 1366"/>
              <a:gd name="connsiteX55" fmla="*/ 1087 w 1093"/>
              <a:gd name="connsiteY55" fmla="*/ 1179 h 1366"/>
              <a:gd name="connsiteX56" fmla="*/ 1082 w 1093"/>
              <a:gd name="connsiteY56" fmla="*/ 1144 h 1366"/>
              <a:gd name="connsiteX57" fmla="*/ 1091 w 1093"/>
              <a:gd name="connsiteY57" fmla="*/ 1182 h 1366"/>
              <a:gd name="connsiteX58" fmla="*/ 1090 w 1093"/>
              <a:gd name="connsiteY58" fmla="*/ 1366 h 1366"/>
              <a:gd name="connsiteX59" fmla="*/ 0 w 1093"/>
              <a:gd name="connsiteY59" fmla="*/ 1362 h 1366"/>
              <a:gd name="connsiteX60" fmla="*/ 6 w 1093"/>
              <a:gd name="connsiteY60"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70 w 1093"/>
              <a:gd name="connsiteY47" fmla="*/ 1019 h 1366"/>
              <a:gd name="connsiteX48" fmla="*/ 899 w 1093"/>
              <a:gd name="connsiteY48" fmla="*/ 1270 h 1366"/>
              <a:gd name="connsiteX49" fmla="*/ 903 w 1093"/>
              <a:gd name="connsiteY49" fmla="*/ 1036 h 1366"/>
              <a:gd name="connsiteX50" fmla="*/ 954 w 1093"/>
              <a:gd name="connsiteY50" fmla="*/ 1091 h 1366"/>
              <a:gd name="connsiteX51" fmla="*/ 955 w 1093"/>
              <a:gd name="connsiteY51" fmla="*/ 1077 h 1366"/>
              <a:gd name="connsiteX52" fmla="*/ 952 w 1093"/>
              <a:gd name="connsiteY52" fmla="*/ 1077 h 1366"/>
              <a:gd name="connsiteX53" fmla="*/ 1038 w 1093"/>
              <a:gd name="connsiteY53" fmla="*/ 1101 h 1366"/>
              <a:gd name="connsiteX54" fmla="*/ 1086 w 1093"/>
              <a:gd name="connsiteY54" fmla="*/ 1320 h 1366"/>
              <a:gd name="connsiteX55" fmla="*/ 1079 w 1093"/>
              <a:gd name="connsiteY55" fmla="*/ 1127 h 1366"/>
              <a:gd name="connsiteX56" fmla="*/ 1087 w 1093"/>
              <a:gd name="connsiteY56" fmla="*/ 1179 h 1366"/>
              <a:gd name="connsiteX57" fmla="*/ 1082 w 1093"/>
              <a:gd name="connsiteY57" fmla="*/ 1144 h 1366"/>
              <a:gd name="connsiteX58" fmla="*/ 1091 w 1093"/>
              <a:gd name="connsiteY58" fmla="*/ 1182 h 1366"/>
              <a:gd name="connsiteX59" fmla="*/ 1090 w 1093"/>
              <a:gd name="connsiteY59" fmla="*/ 1366 h 1366"/>
              <a:gd name="connsiteX60" fmla="*/ 0 w 1093"/>
              <a:gd name="connsiteY60" fmla="*/ 1362 h 1366"/>
              <a:gd name="connsiteX61" fmla="*/ 6 w 1093"/>
              <a:gd name="connsiteY61"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270 h 1366"/>
              <a:gd name="connsiteX49" fmla="*/ 903 w 1093"/>
              <a:gd name="connsiteY49" fmla="*/ 1036 h 1366"/>
              <a:gd name="connsiteX50" fmla="*/ 954 w 1093"/>
              <a:gd name="connsiteY50" fmla="*/ 1091 h 1366"/>
              <a:gd name="connsiteX51" fmla="*/ 955 w 1093"/>
              <a:gd name="connsiteY51" fmla="*/ 1077 h 1366"/>
              <a:gd name="connsiteX52" fmla="*/ 952 w 1093"/>
              <a:gd name="connsiteY52" fmla="*/ 1077 h 1366"/>
              <a:gd name="connsiteX53" fmla="*/ 1038 w 1093"/>
              <a:gd name="connsiteY53" fmla="*/ 1101 h 1366"/>
              <a:gd name="connsiteX54" fmla="*/ 1086 w 1093"/>
              <a:gd name="connsiteY54" fmla="*/ 1320 h 1366"/>
              <a:gd name="connsiteX55" fmla="*/ 1079 w 1093"/>
              <a:gd name="connsiteY55" fmla="*/ 1127 h 1366"/>
              <a:gd name="connsiteX56" fmla="*/ 1087 w 1093"/>
              <a:gd name="connsiteY56" fmla="*/ 1179 h 1366"/>
              <a:gd name="connsiteX57" fmla="*/ 1082 w 1093"/>
              <a:gd name="connsiteY57" fmla="*/ 1144 h 1366"/>
              <a:gd name="connsiteX58" fmla="*/ 1091 w 1093"/>
              <a:gd name="connsiteY58" fmla="*/ 1182 h 1366"/>
              <a:gd name="connsiteX59" fmla="*/ 1090 w 1093"/>
              <a:gd name="connsiteY59" fmla="*/ 1366 h 1366"/>
              <a:gd name="connsiteX60" fmla="*/ 0 w 1093"/>
              <a:gd name="connsiteY60" fmla="*/ 1362 h 1366"/>
              <a:gd name="connsiteX61" fmla="*/ 6 w 1093"/>
              <a:gd name="connsiteY61"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270 h 1366"/>
              <a:gd name="connsiteX49" fmla="*/ 899 w 1093"/>
              <a:gd name="connsiteY49" fmla="*/ 1052 h 1366"/>
              <a:gd name="connsiteX50" fmla="*/ 903 w 1093"/>
              <a:gd name="connsiteY50" fmla="*/ 1036 h 1366"/>
              <a:gd name="connsiteX51" fmla="*/ 954 w 1093"/>
              <a:gd name="connsiteY51" fmla="*/ 1091 h 1366"/>
              <a:gd name="connsiteX52" fmla="*/ 955 w 1093"/>
              <a:gd name="connsiteY52" fmla="*/ 1077 h 1366"/>
              <a:gd name="connsiteX53" fmla="*/ 952 w 1093"/>
              <a:gd name="connsiteY53" fmla="*/ 1077 h 1366"/>
              <a:gd name="connsiteX54" fmla="*/ 1038 w 1093"/>
              <a:gd name="connsiteY54" fmla="*/ 1101 h 1366"/>
              <a:gd name="connsiteX55" fmla="*/ 1086 w 1093"/>
              <a:gd name="connsiteY55" fmla="*/ 1320 h 1366"/>
              <a:gd name="connsiteX56" fmla="*/ 1079 w 1093"/>
              <a:gd name="connsiteY56" fmla="*/ 1127 h 1366"/>
              <a:gd name="connsiteX57" fmla="*/ 1087 w 1093"/>
              <a:gd name="connsiteY57" fmla="*/ 1179 h 1366"/>
              <a:gd name="connsiteX58" fmla="*/ 1082 w 1093"/>
              <a:gd name="connsiteY58" fmla="*/ 1144 h 1366"/>
              <a:gd name="connsiteX59" fmla="*/ 1091 w 1093"/>
              <a:gd name="connsiteY59" fmla="*/ 1182 h 1366"/>
              <a:gd name="connsiteX60" fmla="*/ 1090 w 1093"/>
              <a:gd name="connsiteY60" fmla="*/ 1366 h 1366"/>
              <a:gd name="connsiteX61" fmla="*/ 0 w 1093"/>
              <a:gd name="connsiteY61" fmla="*/ 1362 h 1366"/>
              <a:gd name="connsiteX62" fmla="*/ 6 w 1093"/>
              <a:gd name="connsiteY62"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063 h 1366"/>
              <a:gd name="connsiteX49" fmla="*/ 899 w 1093"/>
              <a:gd name="connsiteY49" fmla="*/ 1052 h 1366"/>
              <a:gd name="connsiteX50" fmla="*/ 903 w 1093"/>
              <a:gd name="connsiteY50" fmla="*/ 1036 h 1366"/>
              <a:gd name="connsiteX51" fmla="*/ 954 w 1093"/>
              <a:gd name="connsiteY51" fmla="*/ 1091 h 1366"/>
              <a:gd name="connsiteX52" fmla="*/ 955 w 1093"/>
              <a:gd name="connsiteY52" fmla="*/ 1077 h 1366"/>
              <a:gd name="connsiteX53" fmla="*/ 952 w 1093"/>
              <a:gd name="connsiteY53" fmla="*/ 1077 h 1366"/>
              <a:gd name="connsiteX54" fmla="*/ 1038 w 1093"/>
              <a:gd name="connsiteY54" fmla="*/ 1101 h 1366"/>
              <a:gd name="connsiteX55" fmla="*/ 1086 w 1093"/>
              <a:gd name="connsiteY55" fmla="*/ 1320 h 1366"/>
              <a:gd name="connsiteX56" fmla="*/ 1079 w 1093"/>
              <a:gd name="connsiteY56" fmla="*/ 1127 h 1366"/>
              <a:gd name="connsiteX57" fmla="*/ 1087 w 1093"/>
              <a:gd name="connsiteY57" fmla="*/ 1179 h 1366"/>
              <a:gd name="connsiteX58" fmla="*/ 1082 w 1093"/>
              <a:gd name="connsiteY58" fmla="*/ 1144 h 1366"/>
              <a:gd name="connsiteX59" fmla="*/ 1091 w 1093"/>
              <a:gd name="connsiteY59" fmla="*/ 1182 h 1366"/>
              <a:gd name="connsiteX60" fmla="*/ 1090 w 1093"/>
              <a:gd name="connsiteY60" fmla="*/ 1366 h 1366"/>
              <a:gd name="connsiteX61" fmla="*/ 0 w 1093"/>
              <a:gd name="connsiteY61" fmla="*/ 1362 h 1366"/>
              <a:gd name="connsiteX62" fmla="*/ 6 w 1093"/>
              <a:gd name="connsiteY62"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1130 h 1366"/>
              <a:gd name="connsiteX36" fmla="*/ 593 w 1093"/>
              <a:gd name="connsiteY36" fmla="*/ 1148 h 1366"/>
              <a:gd name="connsiteX37" fmla="*/ 633 w 1093"/>
              <a:gd name="connsiteY37" fmla="*/ 1168 h 1366"/>
              <a:gd name="connsiteX38" fmla="*/ 675 w 1093"/>
              <a:gd name="connsiteY38" fmla="*/ 1188 h 1366"/>
              <a:gd name="connsiteX39" fmla="*/ 709 w 1093"/>
              <a:gd name="connsiteY39" fmla="*/ 1202 h 1366"/>
              <a:gd name="connsiteX40" fmla="*/ 741 w 1093"/>
              <a:gd name="connsiteY40" fmla="*/ 959 h 1366"/>
              <a:gd name="connsiteX41" fmla="*/ 771 w 1093"/>
              <a:gd name="connsiteY41" fmla="*/ 969 h 1366"/>
              <a:gd name="connsiteX42" fmla="*/ 773 w 1093"/>
              <a:gd name="connsiteY42" fmla="*/ 970 h 1366"/>
              <a:gd name="connsiteX43" fmla="*/ 776 w 1093"/>
              <a:gd name="connsiteY43" fmla="*/ 970 h 1366"/>
              <a:gd name="connsiteX44" fmla="*/ 803 w 1093"/>
              <a:gd name="connsiteY44" fmla="*/ 987 h 1366"/>
              <a:gd name="connsiteX45" fmla="*/ 845 w 1093"/>
              <a:gd name="connsiteY45" fmla="*/ 1010 h 1366"/>
              <a:gd name="connsiteX46" fmla="*/ 825 w 1093"/>
              <a:gd name="connsiteY46" fmla="*/ 1012 h 1366"/>
              <a:gd name="connsiteX47" fmla="*/ 867 w 1093"/>
              <a:gd name="connsiteY47" fmla="*/ 1034 h 1366"/>
              <a:gd name="connsiteX48" fmla="*/ 870 w 1093"/>
              <a:gd name="connsiteY48" fmla="*/ 1019 h 1366"/>
              <a:gd name="connsiteX49" fmla="*/ 899 w 1093"/>
              <a:gd name="connsiteY49" fmla="*/ 1063 h 1366"/>
              <a:gd name="connsiteX50" fmla="*/ 899 w 1093"/>
              <a:gd name="connsiteY50" fmla="*/ 1052 h 1366"/>
              <a:gd name="connsiteX51" fmla="*/ 903 w 1093"/>
              <a:gd name="connsiteY51" fmla="*/ 1036 h 1366"/>
              <a:gd name="connsiteX52" fmla="*/ 954 w 1093"/>
              <a:gd name="connsiteY52" fmla="*/ 1091 h 1366"/>
              <a:gd name="connsiteX53" fmla="*/ 955 w 1093"/>
              <a:gd name="connsiteY53" fmla="*/ 1077 h 1366"/>
              <a:gd name="connsiteX54" fmla="*/ 952 w 1093"/>
              <a:gd name="connsiteY54" fmla="*/ 1077 h 1366"/>
              <a:gd name="connsiteX55" fmla="*/ 1038 w 1093"/>
              <a:gd name="connsiteY55" fmla="*/ 1101 h 1366"/>
              <a:gd name="connsiteX56" fmla="*/ 1086 w 1093"/>
              <a:gd name="connsiteY56" fmla="*/ 1320 h 1366"/>
              <a:gd name="connsiteX57" fmla="*/ 1079 w 1093"/>
              <a:gd name="connsiteY57" fmla="*/ 1127 h 1366"/>
              <a:gd name="connsiteX58" fmla="*/ 1087 w 1093"/>
              <a:gd name="connsiteY58" fmla="*/ 1179 h 1366"/>
              <a:gd name="connsiteX59" fmla="*/ 1082 w 1093"/>
              <a:gd name="connsiteY59" fmla="*/ 1144 h 1366"/>
              <a:gd name="connsiteX60" fmla="*/ 1091 w 1093"/>
              <a:gd name="connsiteY60" fmla="*/ 1182 h 1366"/>
              <a:gd name="connsiteX61" fmla="*/ 1090 w 1093"/>
              <a:gd name="connsiteY61" fmla="*/ 1366 h 1366"/>
              <a:gd name="connsiteX62" fmla="*/ 0 w 1093"/>
              <a:gd name="connsiteY62" fmla="*/ 1362 h 1366"/>
              <a:gd name="connsiteX63" fmla="*/ 6 w 1093"/>
              <a:gd name="connsiteY63"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75 w 1093"/>
              <a:gd name="connsiteY38" fmla="*/ 1188 h 1366"/>
              <a:gd name="connsiteX39" fmla="*/ 709 w 1093"/>
              <a:gd name="connsiteY39" fmla="*/ 1202 h 1366"/>
              <a:gd name="connsiteX40" fmla="*/ 741 w 1093"/>
              <a:gd name="connsiteY40" fmla="*/ 959 h 1366"/>
              <a:gd name="connsiteX41" fmla="*/ 771 w 1093"/>
              <a:gd name="connsiteY41" fmla="*/ 969 h 1366"/>
              <a:gd name="connsiteX42" fmla="*/ 773 w 1093"/>
              <a:gd name="connsiteY42" fmla="*/ 970 h 1366"/>
              <a:gd name="connsiteX43" fmla="*/ 776 w 1093"/>
              <a:gd name="connsiteY43" fmla="*/ 970 h 1366"/>
              <a:gd name="connsiteX44" fmla="*/ 803 w 1093"/>
              <a:gd name="connsiteY44" fmla="*/ 987 h 1366"/>
              <a:gd name="connsiteX45" fmla="*/ 845 w 1093"/>
              <a:gd name="connsiteY45" fmla="*/ 1010 h 1366"/>
              <a:gd name="connsiteX46" fmla="*/ 825 w 1093"/>
              <a:gd name="connsiteY46" fmla="*/ 1012 h 1366"/>
              <a:gd name="connsiteX47" fmla="*/ 867 w 1093"/>
              <a:gd name="connsiteY47" fmla="*/ 1034 h 1366"/>
              <a:gd name="connsiteX48" fmla="*/ 870 w 1093"/>
              <a:gd name="connsiteY48" fmla="*/ 1019 h 1366"/>
              <a:gd name="connsiteX49" fmla="*/ 899 w 1093"/>
              <a:gd name="connsiteY49" fmla="*/ 1063 h 1366"/>
              <a:gd name="connsiteX50" fmla="*/ 899 w 1093"/>
              <a:gd name="connsiteY50" fmla="*/ 1052 h 1366"/>
              <a:gd name="connsiteX51" fmla="*/ 903 w 1093"/>
              <a:gd name="connsiteY51" fmla="*/ 1036 h 1366"/>
              <a:gd name="connsiteX52" fmla="*/ 954 w 1093"/>
              <a:gd name="connsiteY52" fmla="*/ 1091 h 1366"/>
              <a:gd name="connsiteX53" fmla="*/ 955 w 1093"/>
              <a:gd name="connsiteY53" fmla="*/ 1077 h 1366"/>
              <a:gd name="connsiteX54" fmla="*/ 952 w 1093"/>
              <a:gd name="connsiteY54" fmla="*/ 1077 h 1366"/>
              <a:gd name="connsiteX55" fmla="*/ 1038 w 1093"/>
              <a:gd name="connsiteY55" fmla="*/ 1101 h 1366"/>
              <a:gd name="connsiteX56" fmla="*/ 1086 w 1093"/>
              <a:gd name="connsiteY56" fmla="*/ 1320 h 1366"/>
              <a:gd name="connsiteX57" fmla="*/ 1079 w 1093"/>
              <a:gd name="connsiteY57" fmla="*/ 1127 h 1366"/>
              <a:gd name="connsiteX58" fmla="*/ 1087 w 1093"/>
              <a:gd name="connsiteY58" fmla="*/ 1179 h 1366"/>
              <a:gd name="connsiteX59" fmla="*/ 1082 w 1093"/>
              <a:gd name="connsiteY59" fmla="*/ 1144 h 1366"/>
              <a:gd name="connsiteX60" fmla="*/ 1091 w 1093"/>
              <a:gd name="connsiteY60" fmla="*/ 1182 h 1366"/>
              <a:gd name="connsiteX61" fmla="*/ 1090 w 1093"/>
              <a:gd name="connsiteY61" fmla="*/ 1366 h 1366"/>
              <a:gd name="connsiteX62" fmla="*/ 0 w 1093"/>
              <a:gd name="connsiteY62" fmla="*/ 1362 h 1366"/>
              <a:gd name="connsiteX63" fmla="*/ 6 w 1093"/>
              <a:gd name="connsiteY63"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1188 h 1366"/>
              <a:gd name="connsiteX40" fmla="*/ 709 w 1093"/>
              <a:gd name="connsiteY40" fmla="*/ 1202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915 h 1366"/>
              <a:gd name="connsiteX40" fmla="*/ 709 w 1093"/>
              <a:gd name="connsiteY40" fmla="*/ 1202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853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850 h 1366"/>
              <a:gd name="connsiteX37" fmla="*/ 633 w 1093"/>
              <a:gd name="connsiteY37" fmla="*/ 853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271"/>
              <a:gd name="connsiteY0" fmla="*/ 0 h 1366"/>
              <a:gd name="connsiteX1" fmla="*/ 12 w 1271"/>
              <a:gd name="connsiteY1" fmla="*/ 24 h 1366"/>
              <a:gd name="connsiteX2" fmla="*/ 23 w 1271"/>
              <a:gd name="connsiteY2" fmla="*/ 58 h 1366"/>
              <a:gd name="connsiteX3" fmla="*/ 37 w 1271"/>
              <a:gd name="connsiteY3" fmla="*/ 104 h 1366"/>
              <a:gd name="connsiteX4" fmla="*/ 49 w 1271"/>
              <a:gd name="connsiteY4" fmla="*/ 136 h 1366"/>
              <a:gd name="connsiteX5" fmla="*/ 59 w 1271"/>
              <a:gd name="connsiteY5" fmla="*/ 174 h 1366"/>
              <a:gd name="connsiteX6" fmla="*/ 71 w 1271"/>
              <a:gd name="connsiteY6" fmla="*/ 212 h 1366"/>
              <a:gd name="connsiteX7" fmla="*/ 84 w 1271"/>
              <a:gd name="connsiteY7" fmla="*/ 246 h 1366"/>
              <a:gd name="connsiteX8" fmla="*/ 87 w 1271"/>
              <a:gd name="connsiteY8" fmla="*/ 284 h 1366"/>
              <a:gd name="connsiteX9" fmla="*/ 99 w 1271"/>
              <a:gd name="connsiteY9" fmla="*/ 316 h 1366"/>
              <a:gd name="connsiteX10" fmla="*/ 108 w 1271"/>
              <a:gd name="connsiteY10" fmla="*/ 354 h 1366"/>
              <a:gd name="connsiteX11" fmla="*/ 120 w 1271"/>
              <a:gd name="connsiteY11" fmla="*/ 390 h 1366"/>
              <a:gd name="connsiteX12" fmla="*/ 125 w 1271"/>
              <a:gd name="connsiteY12" fmla="*/ 424 h 1366"/>
              <a:gd name="connsiteX13" fmla="*/ 139 w 1271"/>
              <a:gd name="connsiteY13" fmla="*/ 462 h 1366"/>
              <a:gd name="connsiteX14" fmla="*/ 149 w 1271"/>
              <a:gd name="connsiteY14" fmla="*/ 498 h 1366"/>
              <a:gd name="connsiteX15" fmla="*/ 161 w 1271"/>
              <a:gd name="connsiteY15" fmla="*/ 534 h 1366"/>
              <a:gd name="connsiteX16" fmla="*/ 175 w 1271"/>
              <a:gd name="connsiteY16" fmla="*/ 572 h 1366"/>
              <a:gd name="connsiteX17" fmla="*/ 189 w 1271"/>
              <a:gd name="connsiteY17" fmla="*/ 606 h 1366"/>
              <a:gd name="connsiteX18" fmla="*/ 204 w 1271"/>
              <a:gd name="connsiteY18" fmla="*/ 642 h 1366"/>
              <a:gd name="connsiteX19" fmla="*/ 216 w 1271"/>
              <a:gd name="connsiteY19" fmla="*/ 678 h 1366"/>
              <a:gd name="connsiteX20" fmla="*/ 231 w 1271"/>
              <a:gd name="connsiteY20" fmla="*/ 712 h 1366"/>
              <a:gd name="connsiteX21" fmla="*/ 252 w 1271"/>
              <a:gd name="connsiteY21" fmla="*/ 750 h 1366"/>
              <a:gd name="connsiteX22" fmla="*/ 264 w 1271"/>
              <a:gd name="connsiteY22" fmla="*/ 786 h 1366"/>
              <a:gd name="connsiteX23" fmla="*/ 287 w 1271"/>
              <a:gd name="connsiteY23" fmla="*/ 824 h 1366"/>
              <a:gd name="connsiteX24" fmla="*/ 301 w 1271"/>
              <a:gd name="connsiteY24" fmla="*/ 854 h 1366"/>
              <a:gd name="connsiteX25" fmla="*/ 321 w 1271"/>
              <a:gd name="connsiteY25" fmla="*/ 886 h 1366"/>
              <a:gd name="connsiteX26" fmla="*/ 343 w 1271"/>
              <a:gd name="connsiteY26" fmla="*/ 918 h 1366"/>
              <a:gd name="connsiteX27" fmla="*/ 363 w 1271"/>
              <a:gd name="connsiteY27" fmla="*/ 946 h 1366"/>
              <a:gd name="connsiteX28" fmla="*/ 383 w 1271"/>
              <a:gd name="connsiteY28" fmla="*/ 978 h 1366"/>
              <a:gd name="connsiteX29" fmla="*/ 407 w 1271"/>
              <a:gd name="connsiteY29" fmla="*/ 1004 h 1366"/>
              <a:gd name="connsiteX30" fmla="*/ 435 w 1271"/>
              <a:gd name="connsiteY30" fmla="*/ 1034 h 1366"/>
              <a:gd name="connsiteX31" fmla="*/ 465 w 1271"/>
              <a:gd name="connsiteY31" fmla="*/ 1068 h 1366"/>
              <a:gd name="connsiteX32" fmla="*/ 467 w 1271"/>
              <a:gd name="connsiteY32" fmla="*/ 754 h 1366"/>
              <a:gd name="connsiteX33" fmla="*/ 504 w 1271"/>
              <a:gd name="connsiteY33" fmla="*/ 1098 h 1366"/>
              <a:gd name="connsiteX34" fmla="*/ 528 w 1271"/>
              <a:gd name="connsiteY34" fmla="*/ 1110 h 1366"/>
              <a:gd name="connsiteX35" fmla="*/ 559 w 1271"/>
              <a:gd name="connsiteY35" fmla="*/ 832 h 1366"/>
              <a:gd name="connsiteX36" fmla="*/ 593 w 1271"/>
              <a:gd name="connsiteY36" fmla="*/ 850 h 1366"/>
              <a:gd name="connsiteX37" fmla="*/ 633 w 1271"/>
              <a:gd name="connsiteY37" fmla="*/ 853 h 1366"/>
              <a:gd name="connsiteX38" fmla="*/ 634 w 1271"/>
              <a:gd name="connsiteY38" fmla="*/ 862 h 1366"/>
              <a:gd name="connsiteX39" fmla="*/ 675 w 1271"/>
              <a:gd name="connsiteY39" fmla="*/ 915 h 1366"/>
              <a:gd name="connsiteX40" fmla="*/ 709 w 1271"/>
              <a:gd name="connsiteY40" fmla="*/ 945 h 1366"/>
              <a:gd name="connsiteX41" fmla="*/ 741 w 1271"/>
              <a:gd name="connsiteY41" fmla="*/ 959 h 1366"/>
              <a:gd name="connsiteX42" fmla="*/ 771 w 1271"/>
              <a:gd name="connsiteY42" fmla="*/ 969 h 1366"/>
              <a:gd name="connsiteX43" fmla="*/ 773 w 1271"/>
              <a:gd name="connsiteY43" fmla="*/ 970 h 1366"/>
              <a:gd name="connsiteX44" fmla="*/ 776 w 1271"/>
              <a:gd name="connsiteY44" fmla="*/ 970 h 1366"/>
              <a:gd name="connsiteX45" fmla="*/ 803 w 1271"/>
              <a:gd name="connsiteY45" fmla="*/ 987 h 1366"/>
              <a:gd name="connsiteX46" fmla="*/ 845 w 1271"/>
              <a:gd name="connsiteY46" fmla="*/ 1010 h 1366"/>
              <a:gd name="connsiteX47" fmla="*/ 825 w 1271"/>
              <a:gd name="connsiteY47" fmla="*/ 1012 h 1366"/>
              <a:gd name="connsiteX48" fmla="*/ 867 w 1271"/>
              <a:gd name="connsiteY48" fmla="*/ 1034 h 1366"/>
              <a:gd name="connsiteX49" fmla="*/ 870 w 1271"/>
              <a:gd name="connsiteY49" fmla="*/ 1019 h 1366"/>
              <a:gd name="connsiteX50" fmla="*/ 899 w 1271"/>
              <a:gd name="connsiteY50" fmla="*/ 1063 h 1366"/>
              <a:gd name="connsiteX51" fmla="*/ 899 w 1271"/>
              <a:gd name="connsiteY51" fmla="*/ 1052 h 1366"/>
              <a:gd name="connsiteX52" fmla="*/ 903 w 1271"/>
              <a:gd name="connsiteY52" fmla="*/ 1036 h 1366"/>
              <a:gd name="connsiteX53" fmla="*/ 954 w 1271"/>
              <a:gd name="connsiteY53" fmla="*/ 1091 h 1366"/>
              <a:gd name="connsiteX54" fmla="*/ 955 w 1271"/>
              <a:gd name="connsiteY54" fmla="*/ 1077 h 1366"/>
              <a:gd name="connsiteX55" fmla="*/ 952 w 1271"/>
              <a:gd name="connsiteY55" fmla="*/ 1077 h 1366"/>
              <a:gd name="connsiteX56" fmla="*/ 1038 w 1271"/>
              <a:gd name="connsiteY56" fmla="*/ 1101 h 1366"/>
              <a:gd name="connsiteX57" fmla="*/ 1086 w 1271"/>
              <a:gd name="connsiteY57" fmla="*/ 1320 h 1366"/>
              <a:gd name="connsiteX58" fmla="*/ 1079 w 1271"/>
              <a:gd name="connsiteY58" fmla="*/ 1127 h 1366"/>
              <a:gd name="connsiteX59" fmla="*/ 1087 w 1271"/>
              <a:gd name="connsiteY59" fmla="*/ 1179 h 1366"/>
              <a:gd name="connsiteX60" fmla="*/ 1082 w 1271"/>
              <a:gd name="connsiteY60" fmla="*/ 1144 h 1366"/>
              <a:gd name="connsiteX61" fmla="*/ 1091 w 1271"/>
              <a:gd name="connsiteY61" fmla="*/ 1182 h 1366"/>
              <a:gd name="connsiteX62" fmla="*/ 1261 w 1271"/>
              <a:gd name="connsiteY62" fmla="*/ 1185 h 1366"/>
              <a:gd name="connsiteX63" fmla="*/ 1090 w 1271"/>
              <a:gd name="connsiteY63" fmla="*/ 1366 h 1366"/>
              <a:gd name="connsiteX64" fmla="*/ 0 w 1271"/>
              <a:gd name="connsiteY64" fmla="*/ 1362 h 1366"/>
              <a:gd name="connsiteX65" fmla="*/ 6 w 1271"/>
              <a:gd name="connsiteY65"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320 h 1366"/>
              <a:gd name="connsiteX58" fmla="*/ 1079 w 1282"/>
              <a:gd name="connsiteY58" fmla="*/ 1127 h 1366"/>
              <a:gd name="connsiteX59" fmla="*/ 1087 w 1282"/>
              <a:gd name="connsiteY59" fmla="*/ 1179 h 1366"/>
              <a:gd name="connsiteX60" fmla="*/ 1082 w 1282"/>
              <a:gd name="connsiteY60" fmla="*/ 1144 h 1366"/>
              <a:gd name="connsiteX61" fmla="*/ 1218 w 1282"/>
              <a:gd name="connsiteY61" fmla="*/ 1041 h 1366"/>
              <a:gd name="connsiteX62" fmla="*/ 1261 w 1282"/>
              <a:gd name="connsiteY62" fmla="*/ 1185 h 1366"/>
              <a:gd name="connsiteX63" fmla="*/ 1090 w 1282"/>
              <a:gd name="connsiteY63" fmla="*/ 1366 h 1366"/>
              <a:gd name="connsiteX64" fmla="*/ 0 w 1282"/>
              <a:gd name="connsiteY64" fmla="*/ 1362 h 1366"/>
              <a:gd name="connsiteX65" fmla="*/ 6 w 1282"/>
              <a:gd name="connsiteY65"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218 w 1282"/>
              <a:gd name="connsiteY61" fmla="*/ 1041 h 1366"/>
              <a:gd name="connsiteX62" fmla="*/ 1261 w 1282"/>
              <a:gd name="connsiteY62" fmla="*/ 1185 h 1366"/>
              <a:gd name="connsiteX63" fmla="*/ 1090 w 1282"/>
              <a:gd name="connsiteY63" fmla="*/ 1366 h 1366"/>
              <a:gd name="connsiteX64" fmla="*/ 0 w 1282"/>
              <a:gd name="connsiteY64" fmla="*/ 1362 h 1366"/>
              <a:gd name="connsiteX65" fmla="*/ 6 w 1282"/>
              <a:gd name="connsiteY65" fmla="*/ 0 h 1366"/>
              <a:gd name="connsiteX0" fmla="*/ 6 w 1271"/>
              <a:gd name="connsiteY0" fmla="*/ 0 h 1366"/>
              <a:gd name="connsiteX1" fmla="*/ 12 w 1271"/>
              <a:gd name="connsiteY1" fmla="*/ 24 h 1366"/>
              <a:gd name="connsiteX2" fmla="*/ 23 w 1271"/>
              <a:gd name="connsiteY2" fmla="*/ 58 h 1366"/>
              <a:gd name="connsiteX3" fmla="*/ 37 w 1271"/>
              <a:gd name="connsiteY3" fmla="*/ 104 h 1366"/>
              <a:gd name="connsiteX4" fmla="*/ 49 w 1271"/>
              <a:gd name="connsiteY4" fmla="*/ 136 h 1366"/>
              <a:gd name="connsiteX5" fmla="*/ 59 w 1271"/>
              <a:gd name="connsiteY5" fmla="*/ 174 h 1366"/>
              <a:gd name="connsiteX6" fmla="*/ 71 w 1271"/>
              <a:gd name="connsiteY6" fmla="*/ 212 h 1366"/>
              <a:gd name="connsiteX7" fmla="*/ 84 w 1271"/>
              <a:gd name="connsiteY7" fmla="*/ 246 h 1366"/>
              <a:gd name="connsiteX8" fmla="*/ 87 w 1271"/>
              <a:gd name="connsiteY8" fmla="*/ 284 h 1366"/>
              <a:gd name="connsiteX9" fmla="*/ 99 w 1271"/>
              <a:gd name="connsiteY9" fmla="*/ 316 h 1366"/>
              <a:gd name="connsiteX10" fmla="*/ 108 w 1271"/>
              <a:gd name="connsiteY10" fmla="*/ 354 h 1366"/>
              <a:gd name="connsiteX11" fmla="*/ 120 w 1271"/>
              <a:gd name="connsiteY11" fmla="*/ 390 h 1366"/>
              <a:gd name="connsiteX12" fmla="*/ 125 w 1271"/>
              <a:gd name="connsiteY12" fmla="*/ 424 h 1366"/>
              <a:gd name="connsiteX13" fmla="*/ 139 w 1271"/>
              <a:gd name="connsiteY13" fmla="*/ 462 h 1366"/>
              <a:gd name="connsiteX14" fmla="*/ 149 w 1271"/>
              <a:gd name="connsiteY14" fmla="*/ 498 h 1366"/>
              <a:gd name="connsiteX15" fmla="*/ 161 w 1271"/>
              <a:gd name="connsiteY15" fmla="*/ 534 h 1366"/>
              <a:gd name="connsiteX16" fmla="*/ 175 w 1271"/>
              <a:gd name="connsiteY16" fmla="*/ 572 h 1366"/>
              <a:gd name="connsiteX17" fmla="*/ 189 w 1271"/>
              <a:gd name="connsiteY17" fmla="*/ 606 h 1366"/>
              <a:gd name="connsiteX18" fmla="*/ 204 w 1271"/>
              <a:gd name="connsiteY18" fmla="*/ 642 h 1366"/>
              <a:gd name="connsiteX19" fmla="*/ 216 w 1271"/>
              <a:gd name="connsiteY19" fmla="*/ 678 h 1366"/>
              <a:gd name="connsiteX20" fmla="*/ 231 w 1271"/>
              <a:gd name="connsiteY20" fmla="*/ 712 h 1366"/>
              <a:gd name="connsiteX21" fmla="*/ 252 w 1271"/>
              <a:gd name="connsiteY21" fmla="*/ 750 h 1366"/>
              <a:gd name="connsiteX22" fmla="*/ 264 w 1271"/>
              <a:gd name="connsiteY22" fmla="*/ 786 h 1366"/>
              <a:gd name="connsiteX23" fmla="*/ 287 w 1271"/>
              <a:gd name="connsiteY23" fmla="*/ 824 h 1366"/>
              <a:gd name="connsiteX24" fmla="*/ 301 w 1271"/>
              <a:gd name="connsiteY24" fmla="*/ 854 h 1366"/>
              <a:gd name="connsiteX25" fmla="*/ 321 w 1271"/>
              <a:gd name="connsiteY25" fmla="*/ 886 h 1366"/>
              <a:gd name="connsiteX26" fmla="*/ 343 w 1271"/>
              <a:gd name="connsiteY26" fmla="*/ 918 h 1366"/>
              <a:gd name="connsiteX27" fmla="*/ 363 w 1271"/>
              <a:gd name="connsiteY27" fmla="*/ 946 h 1366"/>
              <a:gd name="connsiteX28" fmla="*/ 383 w 1271"/>
              <a:gd name="connsiteY28" fmla="*/ 978 h 1366"/>
              <a:gd name="connsiteX29" fmla="*/ 407 w 1271"/>
              <a:gd name="connsiteY29" fmla="*/ 1004 h 1366"/>
              <a:gd name="connsiteX30" fmla="*/ 435 w 1271"/>
              <a:gd name="connsiteY30" fmla="*/ 1034 h 1366"/>
              <a:gd name="connsiteX31" fmla="*/ 465 w 1271"/>
              <a:gd name="connsiteY31" fmla="*/ 1068 h 1366"/>
              <a:gd name="connsiteX32" fmla="*/ 467 w 1271"/>
              <a:gd name="connsiteY32" fmla="*/ 754 h 1366"/>
              <a:gd name="connsiteX33" fmla="*/ 504 w 1271"/>
              <a:gd name="connsiteY33" fmla="*/ 1098 h 1366"/>
              <a:gd name="connsiteX34" fmla="*/ 528 w 1271"/>
              <a:gd name="connsiteY34" fmla="*/ 1110 h 1366"/>
              <a:gd name="connsiteX35" fmla="*/ 559 w 1271"/>
              <a:gd name="connsiteY35" fmla="*/ 832 h 1366"/>
              <a:gd name="connsiteX36" fmla="*/ 593 w 1271"/>
              <a:gd name="connsiteY36" fmla="*/ 850 h 1366"/>
              <a:gd name="connsiteX37" fmla="*/ 633 w 1271"/>
              <a:gd name="connsiteY37" fmla="*/ 853 h 1366"/>
              <a:gd name="connsiteX38" fmla="*/ 634 w 1271"/>
              <a:gd name="connsiteY38" fmla="*/ 862 h 1366"/>
              <a:gd name="connsiteX39" fmla="*/ 675 w 1271"/>
              <a:gd name="connsiteY39" fmla="*/ 915 h 1366"/>
              <a:gd name="connsiteX40" fmla="*/ 709 w 1271"/>
              <a:gd name="connsiteY40" fmla="*/ 945 h 1366"/>
              <a:gd name="connsiteX41" fmla="*/ 741 w 1271"/>
              <a:gd name="connsiteY41" fmla="*/ 959 h 1366"/>
              <a:gd name="connsiteX42" fmla="*/ 771 w 1271"/>
              <a:gd name="connsiteY42" fmla="*/ 969 h 1366"/>
              <a:gd name="connsiteX43" fmla="*/ 773 w 1271"/>
              <a:gd name="connsiteY43" fmla="*/ 970 h 1366"/>
              <a:gd name="connsiteX44" fmla="*/ 776 w 1271"/>
              <a:gd name="connsiteY44" fmla="*/ 970 h 1366"/>
              <a:gd name="connsiteX45" fmla="*/ 803 w 1271"/>
              <a:gd name="connsiteY45" fmla="*/ 987 h 1366"/>
              <a:gd name="connsiteX46" fmla="*/ 845 w 1271"/>
              <a:gd name="connsiteY46" fmla="*/ 1010 h 1366"/>
              <a:gd name="connsiteX47" fmla="*/ 825 w 1271"/>
              <a:gd name="connsiteY47" fmla="*/ 1012 h 1366"/>
              <a:gd name="connsiteX48" fmla="*/ 867 w 1271"/>
              <a:gd name="connsiteY48" fmla="*/ 1034 h 1366"/>
              <a:gd name="connsiteX49" fmla="*/ 870 w 1271"/>
              <a:gd name="connsiteY49" fmla="*/ 1019 h 1366"/>
              <a:gd name="connsiteX50" fmla="*/ 899 w 1271"/>
              <a:gd name="connsiteY50" fmla="*/ 1063 h 1366"/>
              <a:gd name="connsiteX51" fmla="*/ 899 w 1271"/>
              <a:gd name="connsiteY51" fmla="*/ 1052 h 1366"/>
              <a:gd name="connsiteX52" fmla="*/ 903 w 1271"/>
              <a:gd name="connsiteY52" fmla="*/ 1036 h 1366"/>
              <a:gd name="connsiteX53" fmla="*/ 954 w 1271"/>
              <a:gd name="connsiteY53" fmla="*/ 1091 h 1366"/>
              <a:gd name="connsiteX54" fmla="*/ 955 w 1271"/>
              <a:gd name="connsiteY54" fmla="*/ 1077 h 1366"/>
              <a:gd name="connsiteX55" fmla="*/ 952 w 1271"/>
              <a:gd name="connsiteY55" fmla="*/ 1077 h 1366"/>
              <a:gd name="connsiteX56" fmla="*/ 1038 w 1271"/>
              <a:gd name="connsiteY56" fmla="*/ 1101 h 1366"/>
              <a:gd name="connsiteX57" fmla="*/ 1086 w 1271"/>
              <a:gd name="connsiteY57" fmla="*/ 1146 h 1366"/>
              <a:gd name="connsiteX58" fmla="*/ 1079 w 1271"/>
              <a:gd name="connsiteY58" fmla="*/ 1127 h 1366"/>
              <a:gd name="connsiteX59" fmla="*/ 1087 w 1271"/>
              <a:gd name="connsiteY59" fmla="*/ 1179 h 1366"/>
              <a:gd name="connsiteX60" fmla="*/ 1082 w 1271"/>
              <a:gd name="connsiteY60" fmla="*/ 1144 h 1366"/>
              <a:gd name="connsiteX61" fmla="*/ 1084 w 1271"/>
              <a:gd name="connsiteY61" fmla="*/ 1157 h 1366"/>
              <a:gd name="connsiteX62" fmla="*/ 1261 w 1271"/>
              <a:gd name="connsiteY62" fmla="*/ 1185 h 1366"/>
              <a:gd name="connsiteX63" fmla="*/ 1090 w 1271"/>
              <a:gd name="connsiteY63" fmla="*/ 1366 h 1366"/>
              <a:gd name="connsiteX64" fmla="*/ 0 w 1271"/>
              <a:gd name="connsiteY64" fmla="*/ 1362 h 1366"/>
              <a:gd name="connsiteX65" fmla="*/ 6 w 1271"/>
              <a:gd name="connsiteY65" fmla="*/ 0 h 1366"/>
              <a:gd name="connsiteX0" fmla="*/ 6 w 1271"/>
              <a:gd name="connsiteY0" fmla="*/ 0 h 1394"/>
              <a:gd name="connsiteX1" fmla="*/ 12 w 1271"/>
              <a:gd name="connsiteY1" fmla="*/ 24 h 1394"/>
              <a:gd name="connsiteX2" fmla="*/ 23 w 1271"/>
              <a:gd name="connsiteY2" fmla="*/ 58 h 1394"/>
              <a:gd name="connsiteX3" fmla="*/ 37 w 1271"/>
              <a:gd name="connsiteY3" fmla="*/ 104 h 1394"/>
              <a:gd name="connsiteX4" fmla="*/ 49 w 1271"/>
              <a:gd name="connsiteY4" fmla="*/ 136 h 1394"/>
              <a:gd name="connsiteX5" fmla="*/ 59 w 1271"/>
              <a:gd name="connsiteY5" fmla="*/ 174 h 1394"/>
              <a:gd name="connsiteX6" fmla="*/ 71 w 1271"/>
              <a:gd name="connsiteY6" fmla="*/ 212 h 1394"/>
              <a:gd name="connsiteX7" fmla="*/ 84 w 1271"/>
              <a:gd name="connsiteY7" fmla="*/ 246 h 1394"/>
              <a:gd name="connsiteX8" fmla="*/ 87 w 1271"/>
              <a:gd name="connsiteY8" fmla="*/ 284 h 1394"/>
              <a:gd name="connsiteX9" fmla="*/ 99 w 1271"/>
              <a:gd name="connsiteY9" fmla="*/ 316 h 1394"/>
              <a:gd name="connsiteX10" fmla="*/ 108 w 1271"/>
              <a:gd name="connsiteY10" fmla="*/ 354 h 1394"/>
              <a:gd name="connsiteX11" fmla="*/ 120 w 1271"/>
              <a:gd name="connsiteY11" fmla="*/ 390 h 1394"/>
              <a:gd name="connsiteX12" fmla="*/ 125 w 1271"/>
              <a:gd name="connsiteY12" fmla="*/ 424 h 1394"/>
              <a:gd name="connsiteX13" fmla="*/ 139 w 1271"/>
              <a:gd name="connsiteY13" fmla="*/ 462 h 1394"/>
              <a:gd name="connsiteX14" fmla="*/ 149 w 1271"/>
              <a:gd name="connsiteY14" fmla="*/ 498 h 1394"/>
              <a:gd name="connsiteX15" fmla="*/ 161 w 1271"/>
              <a:gd name="connsiteY15" fmla="*/ 534 h 1394"/>
              <a:gd name="connsiteX16" fmla="*/ 175 w 1271"/>
              <a:gd name="connsiteY16" fmla="*/ 572 h 1394"/>
              <a:gd name="connsiteX17" fmla="*/ 189 w 1271"/>
              <a:gd name="connsiteY17" fmla="*/ 606 h 1394"/>
              <a:gd name="connsiteX18" fmla="*/ 204 w 1271"/>
              <a:gd name="connsiteY18" fmla="*/ 642 h 1394"/>
              <a:gd name="connsiteX19" fmla="*/ 216 w 1271"/>
              <a:gd name="connsiteY19" fmla="*/ 678 h 1394"/>
              <a:gd name="connsiteX20" fmla="*/ 231 w 1271"/>
              <a:gd name="connsiteY20" fmla="*/ 712 h 1394"/>
              <a:gd name="connsiteX21" fmla="*/ 252 w 1271"/>
              <a:gd name="connsiteY21" fmla="*/ 750 h 1394"/>
              <a:gd name="connsiteX22" fmla="*/ 264 w 1271"/>
              <a:gd name="connsiteY22" fmla="*/ 786 h 1394"/>
              <a:gd name="connsiteX23" fmla="*/ 287 w 1271"/>
              <a:gd name="connsiteY23" fmla="*/ 824 h 1394"/>
              <a:gd name="connsiteX24" fmla="*/ 301 w 1271"/>
              <a:gd name="connsiteY24" fmla="*/ 854 h 1394"/>
              <a:gd name="connsiteX25" fmla="*/ 321 w 1271"/>
              <a:gd name="connsiteY25" fmla="*/ 886 h 1394"/>
              <a:gd name="connsiteX26" fmla="*/ 343 w 1271"/>
              <a:gd name="connsiteY26" fmla="*/ 918 h 1394"/>
              <a:gd name="connsiteX27" fmla="*/ 363 w 1271"/>
              <a:gd name="connsiteY27" fmla="*/ 946 h 1394"/>
              <a:gd name="connsiteX28" fmla="*/ 383 w 1271"/>
              <a:gd name="connsiteY28" fmla="*/ 978 h 1394"/>
              <a:gd name="connsiteX29" fmla="*/ 407 w 1271"/>
              <a:gd name="connsiteY29" fmla="*/ 1004 h 1394"/>
              <a:gd name="connsiteX30" fmla="*/ 435 w 1271"/>
              <a:gd name="connsiteY30" fmla="*/ 1034 h 1394"/>
              <a:gd name="connsiteX31" fmla="*/ 465 w 1271"/>
              <a:gd name="connsiteY31" fmla="*/ 1068 h 1394"/>
              <a:gd name="connsiteX32" fmla="*/ 467 w 1271"/>
              <a:gd name="connsiteY32" fmla="*/ 754 h 1394"/>
              <a:gd name="connsiteX33" fmla="*/ 504 w 1271"/>
              <a:gd name="connsiteY33" fmla="*/ 1098 h 1394"/>
              <a:gd name="connsiteX34" fmla="*/ 528 w 1271"/>
              <a:gd name="connsiteY34" fmla="*/ 1110 h 1394"/>
              <a:gd name="connsiteX35" fmla="*/ 559 w 1271"/>
              <a:gd name="connsiteY35" fmla="*/ 832 h 1394"/>
              <a:gd name="connsiteX36" fmla="*/ 593 w 1271"/>
              <a:gd name="connsiteY36" fmla="*/ 850 h 1394"/>
              <a:gd name="connsiteX37" fmla="*/ 633 w 1271"/>
              <a:gd name="connsiteY37" fmla="*/ 853 h 1394"/>
              <a:gd name="connsiteX38" fmla="*/ 634 w 1271"/>
              <a:gd name="connsiteY38" fmla="*/ 862 h 1394"/>
              <a:gd name="connsiteX39" fmla="*/ 675 w 1271"/>
              <a:gd name="connsiteY39" fmla="*/ 915 h 1394"/>
              <a:gd name="connsiteX40" fmla="*/ 709 w 1271"/>
              <a:gd name="connsiteY40" fmla="*/ 945 h 1394"/>
              <a:gd name="connsiteX41" fmla="*/ 741 w 1271"/>
              <a:gd name="connsiteY41" fmla="*/ 959 h 1394"/>
              <a:gd name="connsiteX42" fmla="*/ 771 w 1271"/>
              <a:gd name="connsiteY42" fmla="*/ 969 h 1394"/>
              <a:gd name="connsiteX43" fmla="*/ 773 w 1271"/>
              <a:gd name="connsiteY43" fmla="*/ 970 h 1394"/>
              <a:gd name="connsiteX44" fmla="*/ 776 w 1271"/>
              <a:gd name="connsiteY44" fmla="*/ 970 h 1394"/>
              <a:gd name="connsiteX45" fmla="*/ 803 w 1271"/>
              <a:gd name="connsiteY45" fmla="*/ 987 h 1394"/>
              <a:gd name="connsiteX46" fmla="*/ 845 w 1271"/>
              <a:gd name="connsiteY46" fmla="*/ 1010 h 1394"/>
              <a:gd name="connsiteX47" fmla="*/ 825 w 1271"/>
              <a:gd name="connsiteY47" fmla="*/ 1012 h 1394"/>
              <a:gd name="connsiteX48" fmla="*/ 867 w 1271"/>
              <a:gd name="connsiteY48" fmla="*/ 1034 h 1394"/>
              <a:gd name="connsiteX49" fmla="*/ 870 w 1271"/>
              <a:gd name="connsiteY49" fmla="*/ 1019 h 1394"/>
              <a:gd name="connsiteX50" fmla="*/ 899 w 1271"/>
              <a:gd name="connsiteY50" fmla="*/ 1063 h 1394"/>
              <a:gd name="connsiteX51" fmla="*/ 899 w 1271"/>
              <a:gd name="connsiteY51" fmla="*/ 1052 h 1394"/>
              <a:gd name="connsiteX52" fmla="*/ 903 w 1271"/>
              <a:gd name="connsiteY52" fmla="*/ 1036 h 1394"/>
              <a:gd name="connsiteX53" fmla="*/ 954 w 1271"/>
              <a:gd name="connsiteY53" fmla="*/ 1091 h 1394"/>
              <a:gd name="connsiteX54" fmla="*/ 955 w 1271"/>
              <a:gd name="connsiteY54" fmla="*/ 1077 h 1394"/>
              <a:gd name="connsiteX55" fmla="*/ 952 w 1271"/>
              <a:gd name="connsiteY55" fmla="*/ 1077 h 1394"/>
              <a:gd name="connsiteX56" fmla="*/ 1038 w 1271"/>
              <a:gd name="connsiteY56" fmla="*/ 1101 h 1394"/>
              <a:gd name="connsiteX57" fmla="*/ 1086 w 1271"/>
              <a:gd name="connsiteY57" fmla="*/ 1146 h 1394"/>
              <a:gd name="connsiteX58" fmla="*/ 1079 w 1271"/>
              <a:gd name="connsiteY58" fmla="*/ 1127 h 1394"/>
              <a:gd name="connsiteX59" fmla="*/ 1087 w 1271"/>
              <a:gd name="connsiteY59" fmla="*/ 1179 h 1394"/>
              <a:gd name="connsiteX60" fmla="*/ 1082 w 1271"/>
              <a:gd name="connsiteY60" fmla="*/ 1144 h 1394"/>
              <a:gd name="connsiteX61" fmla="*/ 1084 w 1271"/>
              <a:gd name="connsiteY61" fmla="*/ 1157 h 1394"/>
              <a:gd name="connsiteX62" fmla="*/ 1082 w 1271"/>
              <a:gd name="connsiteY62" fmla="*/ 1359 h 1394"/>
              <a:gd name="connsiteX63" fmla="*/ 1090 w 1271"/>
              <a:gd name="connsiteY63" fmla="*/ 1366 h 1394"/>
              <a:gd name="connsiteX64" fmla="*/ 0 w 1271"/>
              <a:gd name="connsiteY64" fmla="*/ 1362 h 1394"/>
              <a:gd name="connsiteX65" fmla="*/ 6 w 1271"/>
              <a:gd name="connsiteY65" fmla="*/ 0 h 1394"/>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331 h 1366"/>
              <a:gd name="connsiteX0" fmla="*/ 6 w 1282"/>
              <a:gd name="connsiteY0" fmla="*/ 0 h 1366"/>
              <a:gd name="connsiteX1" fmla="*/ 12 w 1282"/>
              <a:gd name="connsiteY1" fmla="*/ 422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331 h 1366"/>
              <a:gd name="connsiteX0" fmla="*/ 6 w 1282"/>
              <a:gd name="connsiteY0" fmla="*/ 301 h 1319"/>
              <a:gd name="connsiteX1" fmla="*/ 12 w 1282"/>
              <a:gd name="connsiteY1" fmla="*/ 375 h 1319"/>
              <a:gd name="connsiteX2" fmla="*/ 23 w 1282"/>
              <a:gd name="connsiteY2" fmla="*/ 11 h 1319"/>
              <a:gd name="connsiteX3" fmla="*/ 37 w 1282"/>
              <a:gd name="connsiteY3" fmla="*/ 57 h 1319"/>
              <a:gd name="connsiteX4" fmla="*/ 49 w 1282"/>
              <a:gd name="connsiteY4" fmla="*/ 89 h 1319"/>
              <a:gd name="connsiteX5" fmla="*/ 59 w 1282"/>
              <a:gd name="connsiteY5" fmla="*/ 127 h 1319"/>
              <a:gd name="connsiteX6" fmla="*/ 71 w 1282"/>
              <a:gd name="connsiteY6" fmla="*/ 165 h 1319"/>
              <a:gd name="connsiteX7" fmla="*/ 84 w 1282"/>
              <a:gd name="connsiteY7" fmla="*/ 199 h 1319"/>
              <a:gd name="connsiteX8" fmla="*/ 87 w 1282"/>
              <a:gd name="connsiteY8" fmla="*/ 353 h 1319"/>
              <a:gd name="connsiteX9" fmla="*/ 99 w 1282"/>
              <a:gd name="connsiteY9" fmla="*/ 368 h 1319"/>
              <a:gd name="connsiteX10" fmla="*/ 108 w 1282"/>
              <a:gd name="connsiteY10" fmla="*/ 307 h 1319"/>
              <a:gd name="connsiteX11" fmla="*/ 120 w 1282"/>
              <a:gd name="connsiteY11" fmla="*/ 343 h 1319"/>
              <a:gd name="connsiteX12" fmla="*/ 125 w 1282"/>
              <a:gd name="connsiteY12" fmla="*/ 377 h 1319"/>
              <a:gd name="connsiteX13" fmla="*/ 139 w 1282"/>
              <a:gd name="connsiteY13" fmla="*/ 415 h 1319"/>
              <a:gd name="connsiteX14" fmla="*/ 149 w 1282"/>
              <a:gd name="connsiteY14" fmla="*/ 451 h 1319"/>
              <a:gd name="connsiteX15" fmla="*/ 161 w 1282"/>
              <a:gd name="connsiteY15" fmla="*/ 487 h 1319"/>
              <a:gd name="connsiteX16" fmla="*/ 175 w 1282"/>
              <a:gd name="connsiteY16" fmla="*/ 525 h 1319"/>
              <a:gd name="connsiteX17" fmla="*/ 189 w 1282"/>
              <a:gd name="connsiteY17" fmla="*/ 559 h 1319"/>
              <a:gd name="connsiteX18" fmla="*/ 204 w 1282"/>
              <a:gd name="connsiteY18" fmla="*/ 595 h 1319"/>
              <a:gd name="connsiteX19" fmla="*/ 216 w 1282"/>
              <a:gd name="connsiteY19" fmla="*/ 631 h 1319"/>
              <a:gd name="connsiteX20" fmla="*/ 231 w 1282"/>
              <a:gd name="connsiteY20" fmla="*/ 665 h 1319"/>
              <a:gd name="connsiteX21" fmla="*/ 252 w 1282"/>
              <a:gd name="connsiteY21" fmla="*/ 703 h 1319"/>
              <a:gd name="connsiteX22" fmla="*/ 264 w 1282"/>
              <a:gd name="connsiteY22" fmla="*/ 739 h 1319"/>
              <a:gd name="connsiteX23" fmla="*/ 287 w 1282"/>
              <a:gd name="connsiteY23" fmla="*/ 777 h 1319"/>
              <a:gd name="connsiteX24" fmla="*/ 301 w 1282"/>
              <a:gd name="connsiteY24" fmla="*/ 807 h 1319"/>
              <a:gd name="connsiteX25" fmla="*/ 321 w 1282"/>
              <a:gd name="connsiteY25" fmla="*/ 839 h 1319"/>
              <a:gd name="connsiteX26" fmla="*/ 343 w 1282"/>
              <a:gd name="connsiteY26" fmla="*/ 871 h 1319"/>
              <a:gd name="connsiteX27" fmla="*/ 363 w 1282"/>
              <a:gd name="connsiteY27" fmla="*/ 899 h 1319"/>
              <a:gd name="connsiteX28" fmla="*/ 383 w 1282"/>
              <a:gd name="connsiteY28" fmla="*/ 931 h 1319"/>
              <a:gd name="connsiteX29" fmla="*/ 407 w 1282"/>
              <a:gd name="connsiteY29" fmla="*/ 957 h 1319"/>
              <a:gd name="connsiteX30" fmla="*/ 435 w 1282"/>
              <a:gd name="connsiteY30" fmla="*/ 987 h 1319"/>
              <a:gd name="connsiteX31" fmla="*/ 465 w 1282"/>
              <a:gd name="connsiteY31" fmla="*/ 1021 h 1319"/>
              <a:gd name="connsiteX32" fmla="*/ 467 w 1282"/>
              <a:gd name="connsiteY32" fmla="*/ 707 h 1319"/>
              <a:gd name="connsiteX33" fmla="*/ 504 w 1282"/>
              <a:gd name="connsiteY33" fmla="*/ 1051 h 1319"/>
              <a:gd name="connsiteX34" fmla="*/ 528 w 1282"/>
              <a:gd name="connsiteY34" fmla="*/ 1063 h 1319"/>
              <a:gd name="connsiteX35" fmla="*/ 559 w 1282"/>
              <a:gd name="connsiteY35" fmla="*/ 785 h 1319"/>
              <a:gd name="connsiteX36" fmla="*/ 593 w 1282"/>
              <a:gd name="connsiteY36" fmla="*/ 803 h 1319"/>
              <a:gd name="connsiteX37" fmla="*/ 633 w 1282"/>
              <a:gd name="connsiteY37" fmla="*/ 806 h 1319"/>
              <a:gd name="connsiteX38" fmla="*/ 634 w 1282"/>
              <a:gd name="connsiteY38" fmla="*/ 815 h 1319"/>
              <a:gd name="connsiteX39" fmla="*/ 675 w 1282"/>
              <a:gd name="connsiteY39" fmla="*/ 868 h 1319"/>
              <a:gd name="connsiteX40" fmla="*/ 709 w 1282"/>
              <a:gd name="connsiteY40" fmla="*/ 898 h 1319"/>
              <a:gd name="connsiteX41" fmla="*/ 741 w 1282"/>
              <a:gd name="connsiteY41" fmla="*/ 912 h 1319"/>
              <a:gd name="connsiteX42" fmla="*/ 771 w 1282"/>
              <a:gd name="connsiteY42" fmla="*/ 922 h 1319"/>
              <a:gd name="connsiteX43" fmla="*/ 773 w 1282"/>
              <a:gd name="connsiteY43" fmla="*/ 923 h 1319"/>
              <a:gd name="connsiteX44" fmla="*/ 776 w 1282"/>
              <a:gd name="connsiteY44" fmla="*/ 923 h 1319"/>
              <a:gd name="connsiteX45" fmla="*/ 803 w 1282"/>
              <a:gd name="connsiteY45" fmla="*/ 940 h 1319"/>
              <a:gd name="connsiteX46" fmla="*/ 845 w 1282"/>
              <a:gd name="connsiteY46" fmla="*/ 963 h 1319"/>
              <a:gd name="connsiteX47" fmla="*/ 825 w 1282"/>
              <a:gd name="connsiteY47" fmla="*/ 965 h 1319"/>
              <a:gd name="connsiteX48" fmla="*/ 867 w 1282"/>
              <a:gd name="connsiteY48" fmla="*/ 987 h 1319"/>
              <a:gd name="connsiteX49" fmla="*/ 870 w 1282"/>
              <a:gd name="connsiteY49" fmla="*/ 972 h 1319"/>
              <a:gd name="connsiteX50" fmla="*/ 899 w 1282"/>
              <a:gd name="connsiteY50" fmla="*/ 1016 h 1319"/>
              <a:gd name="connsiteX51" fmla="*/ 899 w 1282"/>
              <a:gd name="connsiteY51" fmla="*/ 1005 h 1319"/>
              <a:gd name="connsiteX52" fmla="*/ 903 w 1282"/>
              <a:gd name="connsiteY52" fmla="*/ 989 h 1319"/>
              <a:gd name="connsiteX53" fmla="*/ 954 w 1282"/>
              <a:gd name="connsiteY53" fmla="*/ 1044 h 1319"/>
              <a:gd name="connsiteX54" fmla="*/ 955 w 1282"/>
              <a:gd name="connsiteY54" fmla="*/ 1030 h 1319"/>
              <a:gd name="connsiteX55" fmla="*/ 952 w 1282"/>
              <a:gd name="connsiteY55" fmla="*/ 1030 h 1319"/>
              <a:gd name="connsiteX56" fmla="*/ 1038 w 1282"/>
              <a:gd name="connsiteY56" fmla="*/ 1054 h 1319"/>
              <a:gd name="connsiteX57" fmla="*/ 1086 w 1282"/>
              <a:gd name="connsiteY57" fmla="*/ 1099 h 1319"/>
              <a:gd name="connsiteX58" fmla="*/ 1079 w 1282"/>
              <a:gd name="connsiteY58" fmla="*/ 1080 h 1319"/>
              <a:gd name="connsiteX59" fmla="*/ 1087 w 1282"/>
              <a:gd name="connsiteY59" fmla="*/ 1132 h 1319"/>
              <a:gd name="connsiteX60" fmla="*/ 1082 w 1282"/>
              <a:gd name="connsiteY60" fmla="*/ 1097 h 1319"/>
              <a:gd name="connsiteX61" fmla="*/ 1084 w 1282"/>
              <a:gd name="connsiteY61" fmla="*/ 1110 h 1319"/>
              <a:gd name="connsiteX62" fmla="*/ 1082 w 1282"/>
              <a:gd name="connsiteY62" fmla="*/ 1312 h 1319"/>
              <a:gd name="connsiteX63" fmla="*/ 1082 w 1282"/>
              <a:gd name="connsiteY63" fmla="*/ 1312 h 1319"/>
              <a:gd name="connsiteX64" fmla="*/ 1090 w 1282"/>
              <a:gd name="connsiteY64" fmla="*/ 1319 h 1319"/>
              <a:gd name="connsiteX65" fmla="*/ 0 w 1282"/>
              <a:gd name="connsiteY65" fmla="*/ 1315 h 1319"/>
              <a:gd name="connsiteX66" fmla="*/ 6 w 1282"/>
              <a:gd name="connsiteY66" fmla="*/ 284 h 1319"/>
              <a:gd name="connsiteX0" fmla="*/ 6 w 1282"/>
              <a:gd name="connsiteY0" fmla="*/ 259 h 1277"/>
              <a:gd name="connsiteX1" fmla="*/ 12 w 1282"/>
              <a:gd name="connsiteY1" fmla="*/ 333 h 1277"/>
              <a:gd name="connsiteX2" fmla="*/ 23 w 1282"/>
              <a:gd name="connsiteY2" fmla="*/ 251 h 1277"/>
              <a:gd name="connsiteX3" fmla="*/ 37 w 1282"/>
              <a:gd name="connsiteY3" fmla="*/ 15 h 1277"/>
              <a:gd name="connsiteX4" fmla="*/ 49 w 1282"/>
              <a:gd name="connsiteY4" fmla="*/ 47 h 1277"/>
              <a:gd name="connsiteX5" fmla="*/ 59 w 1282"/>
              <a:gd name="connsiteY5" fmla="*/ 85 h 1277"/>
              <a:gd name="connsiteX6" fmla="*/ 71 w 1282"/>
              <a:gd name="connsiteY6" fmla="*/ 123 h 1277"/>
              <a:gd name="connsiteX7" fmla="*/ 84 w 1282"/>
              <a:gd name="connsiteY7" fmla="*/ 157 h 1277"/>
              <a:gd name="connsiteX8" fmla="*/ 87 w 1282"/>
              <a:gd name="connsiteY8" fmla="*/ 311 h 1277"/>
              <a:gd name="connsiteX9" fmla="*/ 99 w 1282"/>
              <a:gd name="connsiteY9" fmla="*/ 326 h 1277"/>
              <a:gd name="connsiteX10" fmla="*/ 108 w 1282"/>
              <a:gd name="connsiteY10" fmla="*/ 265 h 1277"/>
              <a:gd name="connsiteX11" fmla="*/ 120 w 1282"/>
              <a:gd name="connsiteY11" fmla="*/ 301 h 1277"/>
              <a:gd name="connsiteX12" fmla="*/ 125 w 1282"/>
              <a:gd name="connsiteY12" fmla="*/ 335 h 1277"/>
              <a:gd name="connsiteX13" fmla="*/ 139 w 1282"/>
              <a:gd name="connsiteY13" fmla="*/ 373 h 1277"/>
              <a:gd name="connsiteX14" fmla="*/ 149 w 1282"/>
              <a:gd name="connsiteY14" fmla="*/ 409 h 1277"/>
              <a:gd name="connsiteX15" fmla="*/ 161 w 1282"/>
              <a:gd name="connsiteY15" fmla="*/ 445 h 1277"/>
              <a:gd name="connsiteX16" fmla="*/ 175 w 1282"/>
              <a:gd name="connsiteY16" fmla="*/ 483 h 1277"/>
              <a:gd name="connsiteX17" fmla="*/ 189 w 1282"/>
              <a:gd name="connsiteY17" fmla="*/ 517 h 1277"/>
              <a:gd name="connsiteX18" fmla="*/ 204 w 1282"/>
              <a:gd name="connsiteY18" fmla="*/ 553 h 1277"/>
              <a:gd name="connsiteX19" fmla="*/ 216 w 1282"/>
              <a:gd name="connsiteY19" fmla="*/ 589 h 1277"/>
              <a:gd name="connsiteX20" fmla="*/ 231 w 1282"/>
              <a:gd name="connsiteY20" fmla="*/ 623 h 1277"/>
              <a:gd name="connsiteX21" fmla="*/ 252 w 1282"/>
              <a:gd name="connsiteY21" fmla="*/ 661 h 1277"/>
              <a:gd name="connsiteX22" fmla="*/ 264 w 1282"/>
              <a:gd name="connsiteY22" fmla="*/ 697 h 1277"/>
              <a:gd name="connsiteX23" fmla="*/ 287 w 1282"/>
              <a:gd name="connsiteY23" fmla="*/ 735 h 1277"/>
              <a:gd name="connsiteX24" fmla="*/ 301 w 1282"/>
              <a:gd name="connsiteY24" fmla="*/ 765 h 1277"/>
              <a:gd name="connsiteX25" fmla="*/ 321 w 1282"/>
              <a:gd name="connsiteY25" fmla="*/ 797 h 1277"/>
              <a:gd name="connsiteX26" fmla="*/ 343 w 1282"/>
              <a:gd name="connsiteY26" fmla="*/ 829 h 1277"/>
              <a:gd name="connsiteX27" fmla="*/ 363 w 1282"/>
              <a:gd name="connsiteY27" fmla="*/ 857 h 1277"/>
              <a:gd name="connsiteX28" fmla="*/ 383 w 1282"/>
              <a:gd name="connsiteY28" fmla="*/ 889 h 1277"/>
              <a:gd name="connsiteX29" fmla="*/ 407 w 1282"/>
              <a:gd name="connsiteY29" fmla="*/ 915 h 1277"/>
              <a:gd name="connsiteX30" fmla="*/ 435 w 1282"/>
              <a:gd name="connsiteY30" fmla="*/ 945 h 1277"/>
              <a:gd name="connsiteX31" fmla="*/ 465 w 1282"/>
              <a:gd name="connsiteY31" fmla="*/ 979 h 1277"/>
              <a:gd name="connsiteX32" fmla="*/ 467 w 1282"/>
              <a:gd name="connsiteY32" fmla="*/ 665 h 1277"/>
              <a:gd name="connsiteX33" fmla="*/ 504 w 1282"/>
              <a:gd name="connsiteY33" fmla="*/ 1009 h 1277"/>
              <a:gd name="connsiteX34" fmla="*/ 528 w 1282"/>
              <a:gd name="connsiteY34" fmla="*/ 1021 h 1277"/>
              <a:gd name="connsiteX35" fmla="*/ 559 w 1282"/>
              <a:gd name="connsiteY35" fmla="*/ 743 h 1277"/>
              <a:gd name="connsiteX36" fmla="*/ 593 w 1282"/>
              <a:gd name="connsiteY36" fmla="*/ 761 h 1277"/>
              <a:gd name="connsiteX37" fmla="*/ 633 w 1282"/>
              <a:gd name="connsiteY37" fmla="*/ 764 h 1277"/>
              <a:gd name="connsiteX38" fmla="*/ 634 w 1282"/>
              <a:gd name="connsiteY38" fmla="*/ 773 h 1277"/>
              <a:gd name="connsiteX39" fmla="*/ 675 w 1282"/>
              <a:gd name="connsiteY39" fmla="*/ 826 h 1277"/>
              <a:gd name="connsiteX40" fmla="*/ 709 w 1282"/>
              <a:gd name="connsiteY40" fmla="*/ 856 h 1277"/>
              <a:gd name="connsiteX41" fmla="*/ 741 w 1282"/>
              <a:gd name="connsiteY41" fmla="*/ 870 h 1277"/>
              <a:gd name="connsiteX42" fmla="*/ 771 w 1282"/>
              <a:gd name="connsiteY42" fmla="*/ 880 h 1277"/>
              <a:gd name="connsiteX43" fmla="*/ 773 w 1282"/>
              <a:gd name="connsiteY43" fmla="*/ 881 h 1277"/>
              <a:gd name="connsiteX44" fmla="*/ 776 w 1282"/>
              <a:gd name="connsiteY44" fmla="*/ 881 h 1277"/>
              <a:gd name="connsiteX45" fmla="*/ 803 w 1282"/>
              <a:gd name="connsiteY45" fmla="*/ 898 h 1277"/>
              <a:gd name="connsiteX46" fmla="*/ 845 w 1282"/>
              <a:gd name="connsiteY46" fmla="*/ 921 h 1277"/>
              <a:gd name="connsiteX47" fmla="*/ 825 w 1282"/>
              <a:gd name="connsiteY47" fmla="*/ 923 h 1277"/>
              <a:gd name="connsiteX48" fmla="*/ 867 w 1282"/>
              <a:gd name="connsiteY48" fmla="*/ 945 h 1277"/>
              <a:gd name="connsiteX49" fmla="*/ 870 w 1282"/>
              <a:gd name="connsiteY49" fmla="*/ 930 h 1277"/>
              <a:gd name="connsiteX50" fmla="*/ 899 w 1282"/>
              <a:gd name="connsiteY50" fmla="*/ 974 h 1277"/>
              <a:gd name="connsiteX51" fmla="*/ 899 w 1282"/>
              <a:gd name="connsiteY51" fmla="*/ 963 h 1277"/>
              <a:gd name="connsiteX52" fmla="*/ 903 w 1282"/>
              <a:gd name="connsiteY52" fmla="*/ 947 h 1277"/>
              <a:gd name="connsiteX53" fmla="*/ 954 w 1282"/>
              <a:gd name="connsiteY53" fmla="*/ 1002 h 1277"/>
              <a:gd name="connsiteX54" fmla="*/ 955 w 1282"/>
              <a:gd name="connsiteY54" fmla="*/ 988 h 1277"/>
              <a:gd name="connsiteX55" fmla="*/ 952 w 1282"/>
              <a:gd name="connsiteY55" fmla="*/ 988 h 1277"/>
              <a:gd name="connsiteX56" fmla="*/ 1038 w 1282"/>
              <a:gd name="connsiteY56" fmla="*/ 1012 h 1277"/>
              <a:gd name="connsiteX57" fmla="*/ 1086 w 1282"/>
              <a:gd name="connsiteY57" fmla="*/ 1057 h 1277"/>
              <a:gd name="connsiteX58" fmla="*/ 1079 w 1282"/>
              <a:gd name="connsiteY58" fmla="*/ 1038 h 1277"/>
              <a:gd name="connsiteX59" fmla="*/ 1087 w 1282"/>
              <a:gd name="connsiteY59" fmla="*/ 1090 h 1277"/>
              <a:gd name="connsiteX60" fmla="*/ 1082 w 1282"/>
              <a:gd name="connsiteY60" fmla="*/ 1055 h 1277"/>
              <a:gd name="connsiteX61" fmla="*/ 1084 w 1282"/>
              <a:gd name="connsiteY61" fmla="*/ 1068 h 1277"/>
              <a:gd name="connsiteX62" fmla="*/ 1082 w 1282"/>
              <a:gd name="connsiteY62" fmla="*/ 1270 h 1277"/>
              <a:gd name="connsiteX63" fmla="*/ 1082 w 1282"/>
              <a:gd name="connsiteY63" fmla="*/ 1270 h 1277"/>
              <a:gd name="connsiteX64" fmla="*/ 1090 w 1282"/>
              <a:gd name="connsiteY64" fmla="*/ 1277 h 1277"/>
              <a:gd name="connsiteX65" fmla="*/ 0 w 1282"/>
              <a:gd name="connsiteY65" fmla="*/ 1273 h 1277"/>
              <a:gd name="connsiteX66" fmla="*/ 6 w 1282"/>
              <a:gd name="connsiteY66" fmla="*/ 242 h 1277"/>
              <a:gd name="connsiteX0" fmla="*/ 6 w 1282"/>
              <a:gd name="connsiteY0" fmla="*/ 259 h 1277"/>
              <a:gd name="connsiteX1" fmla="*/ 12 w 1282"/>
              <a:gd name="connsiteY1" fmla="*/ 333 h 1277"/>
              <a:gd name="connsiteX2" fmla="*/ 23 w 1282"/>
              <a:gd name="connsiteY2" fmla="*/ 251 h 1277"/>
              <a:gd name="connsiteX3" fmla="*/ 37 w 1282"/>
              <a:gd name="connsiteY3" fmla="*/ 15 h 1277"/>
              <a:gd name="connsiteX4" fmla="*/ 49 w 1282"/>
              <a:gd name="connsiteY4" fmla="*/ 271 h 1277"/>
              <a:gd name="connsiteX5" fmla="*/ 59 w 1282"/>
              <a:gd name="connsiteY5" fmla="*/ 85 h 1277"/>
              <a:gd name="connsiteX6" fmla="*/ 71 w 1282"/>
              <a:gd name="connsiteY6" fmla="*/ 123 h 1277"/>
              <a:gd name="connsiteX7" fmla="*/ 84 w 1282"/>
              <a:gd name="connsiteY7" fmla="*/ 157 h 1277"/>
              <a:gd name="connsiteX8" fmla="*/ 87 w 1282"/>
              <a:gd name="connsiteY8" fmla="*/ 311 h 1277"/>
              <a:gd name="connsiteX9" fmla="*/ 99 w 1282"/>
              <a:gd name="connsiteY9" fmla="*/ 326 h 1277"/>
              <a:gd name="connsiteX10" fmla="*/ 108 w 1282"/>
              <a:gd name="connsiteY10" fmla="*/ 265 h 1277"/>
              <a:gd name="connsiteX11" fmla="*/ 120 w 1282"/>
              <a:gd name="connsiteY11" fmla="*/ 301 h 1277"/>
              <a:gd name="connsiteX12" fmla="*/ 125 w 1282"/>
              <a:gd name="connsiteY12" fmla="*/ 335 h 1277"/>
              <a:gd name="connsiteX13" fmla="*/ 139 w 1282"/>
              <a:gd name="connsiteY13" fmla="*/ 373 h 1277"/>
              <a:gd name="connsiteX14" fmla="*/ 149 w 1282"/>
              <a:gd name="connsiteY14" fmla="*/ 409 h 1277"/>
              <a:gd name="connsiteX15" fmla="*/ 161 w 1282"/>
              <a:gd name="connsiteY15" fmla="*/ 445 h 1277"/>
              <a:gd name="connsiteX16" fmla="*/ 175 w 1282"/>
              <a:gd name="connsiteY16" fmla="*/ 483 h 1277"/>
              <a:gd name="connsiteX17" fmla="*/ 189 w 1282"/>
              <a:gd name="connsiteY17" fmla="*/ 517 h 1277"/>
              <a:gd name="connsiteX18" fmla="*/ 204 w 1282"/>
              <a:gd name="connsiteY18" fmla="*/ 553 h 1277"/>
              <a:gd name="connsiteX19" fmla="*/ 216 w 1282"/>
              <a:gd name="connsiteY19" fmla="*/ 589 h 1277"/>
              <a:gd name="connsiteX20" fmla="*/ 231 w 1282"/>
              <a:gd name="connsiteY20" fmla="*/ 623 h 1277"/>
              <a:gd name="connsiteX21" fmla="*/ 252 w 1282"/>
              <a:gd name="connsiteY21" fmla="*/ 661 h 1277"/>
              <a:gd name="connsiteX22" fmla="*/ 264 w 1282"/>
              <a:gd name="connsiteY22" fmla="*/ 697 h 1277"/>
              <a:gd name="connsiteX23" fmla="*/ 287 w 1282"/>
              <a:gd name="connsiteY23" fmla="*/ 735 h 1277"/>
              <a:gd name="connsiteX24" fmla="*/ 301 w 1282"/>
              <a:gd name="connsiteY24" fmla="*/ 765 h 1277"/>
              <a:gd name="connsiteX25" fmla="*/ 321 w 1282"/>
              <a:gd name="connsiteY25" fmla="*/ 797 h 1277"/>
              <a:gd name="connsiteX26" fmla="*/ 343 w 1282"/>
              <a:gd name="connsiteY26" fmla="*/ 829 h 1277"/>
              <a:gd name="connsiteX27" fmla="*/ 363 w 1282"/>
              <a:gd name="connsiteY27" fmla="*/ 857 h 1277"/>
              <a:gd name="connsiteX28" fmla="*/ 383 w 1282"/>
              <a:gd name="connsiteY28" fmla="*/ 889 h 1277"/>
              <a:gd name="connsiteX29" fmla="*/ 407 w 1282"/>
              <a:gd name="connsiteY29" fmla="*/ 915 h 1277"/>
              <a:gd name="connsiteX30" fmla="*/ 435 w 1282"/>
              <a:gd name="connsiteY30" fmla="*/ 945 h 1277"/>
              <a:gd name="connsiteX31" fmla="*/ 465 w 1282"/>
              <a:gd name="connsiteY31" fmla="*/ 979 h 1277"/>
              <a:gd name="connsiteX32" fmla="*/ 467 w 1282"/>
              <a:gd name="connsiteY32" fmla="*/ 665 h 1277"/>
              <a:gd name="connsiteX33" fmla="*/ 504 w 1282"/>
              <a:gd name="connsiteY33" fmla="*/ 1009 h 1277"/>
              <a:gd name="connsiteX34" fmla="*/ 528 w 1282"/>
              <a:gd name="connsiteY34" fmla="*/ 1021 h 1277"/>
              <a:gd name="connsiteX35" fmla="*/ 559 w 1282"/>
              <a:gd name="connsiteY35" fmla="*/ 743 h 1277"/>
              <a:gd name="connsiteX36" fmla="*/ 593 w 1282"/>
              <a:gd name="connsiteY36" fmla="*/ 761 h 1277"/>
              <a:gd name="connsiteX37" fmla="*/ 633 w 1282"/>
              <a:gd name="connsiteY37" fmla="*/ 764 h 1277"/>
              <a:gd name="connsiteX38" fmla="*/ 634 w 1282"/>
              <a:gd name="connsiteY38" fmla="*/ 773 h 1277"/>
              <a:gd name="connsiteX39" fmla="*/ 675 w 1282"/>
              <a:gd name="connsiteY39" fmla="*/ 826 h 1277"/>
              <a:gd name="connsiteX40" fmla="*/ 709 w 1282"/>
              <a:gd name="connsiteY40" fmla="*/ 856 h 1277"/>
              <a:gd name="connsiteX41" fmla="*/ 741 w 1282"/>
              <a:gd name="connsiteY41" fmla="*/ 870 h 1277"/>
              <a:gd name="connsiteX42" fmla="*/ 771 w 1282"/>
              <a:gd name="connsiteY42" fmla="*/ 880 h 1277"/>
              <a:gd name="connsiteX43" fmla="*/ 773 w 1282"/>
              <a:gd name="connsiteY43" fmla="*/ 881 h 1277"/>
              <a:gd name="connsiteX44" fmla="*/ 776 w 1282"/>
              <a:gd name="connsiteY44" fmla="*/ 881 h 1277"/>
              <a:gd name="connsiteX45" fmla="*/ 803 w 1282"/>
              <a:gd name="connsiteY45" fmla="*/ 898 h 1277"/>
              <a:gd name="connsiteX46" fmla="*/ 845 w 1282"/>
              <a:gd name="connsiteY46" fmla="*/ 921 h 1277"/>
              <a:gd name="connsiteX47" fmla="*/ 825 w 1282"/>
              <a:gd name="connsiteY47" fmla="*/ 923 h 1277"/>
              <a:gd name="connsiteX48" fmla="*/ 867 w 1282"/>
              <a:gd name="connsiteY48" fmla="*/ 945 h 1277"/>
              <a:gd name="connsiteX49" fmla="*/ 870 w 1282"/>
              <a:gd name="connsiteY49" fmla="*/ 930 h 1277"/>
              <a:gd name="connsiteX50" fmla="*/ 899 w 1282"/>
              <a:gd name="connsiteY50" fmla="*/ 974 h 1277"/>
              <a:gd name="connsiteX51" fmla="*/ 899 w 1282"/>
              <a:gd name="connsiteY51" fmla="*/ 963 h 1277"/>
              <a:gd name="connsiteX52" fmla="*/ 903 w 1282"/>
              <a:gd name="connsiteY52" fmla="*/ 947 h 1277"/>
              <a:gd name="connsiteX53" fmla="*/ 954 w 1282"/>
              <a:gd name="connsiteY53" fmla="*/ 1002 h 1277"/>
              <a:gd name="connsiteX54" fmla="*/ 955 w 1282"/>
              <a:gd name="connsiteY54" fmla="*/ 988 h 1277"/>
              <a:gd name="connsiteX55" fmla="*/ 952 w 1282"/>
              <a:gd name="connsiteY55" fmla="*/ 988 h 1277"/>
              <a:gd name="connsiteX56" fmla="*/ 1038 w 1282"/>
              <a:gd name="connsiteY56" fmla="*/ 1012 h 1277"/>
              <a:gd name="connsiteX57" fmla="*/ 1086 w 1282"/>
              <a:gd name="connsiteY57" fmla="*/ 1057 h 1277"/>
              <a:gd name="connsiteX58" fmla="*/ 1079 w 1282"/>
              <a:gd name="connsiteY58" fmla="*/ 1038 h 1277"/>
              <a:gd name="connsiteX59" fmla="*/ 1087 w 1282"/>
              <a:gd name="connsiteY59" fmla="*/ 1090 h 1277"/>
              <a:gd name="connsiteX60" fmla="*/ 1082 w 1282"/>
              <a:gd name="connsiteY60" fmla="*/ 1055 h 1277"/>
              <a:gd name="connsiteX61" fmla="*/ 1084 w 1282"/>
              <a:gd name="connsiteY61" fmla="*/ 1068 h 1277"/>
              <a:gd name="connsiteX62" fmla="*/ 1082 w 1282"/>
              <a:gd name="connsiteY62" fmla="*/ 1270 h 1277"/>
              <a:gd name="connsiteX63" fmla="*/ 1082 w 1282"/>
              <a:gd name="connsiteY63" fmla="*/ 1270 h 1277"/>
              <a:gd name="connsiteX64" fmla="*/ 1090 w 1282"/>
              <a:gd name="connsiteY64" fmla="*/ 1277 h 1277"/>
              <a:gd name="connsiteX65" fmla="*/ 0 w 1282"/>
              <a:gd name="connsiteY65" fmla="*/ 1273 h 1277"/>
              <a:gd name="connsiteX66" fmla="*/ 6 w 1282"/>
              <a:gd name="connsiteY66" fmla="*/ 242 h 1277"/>
              <a:gd name="connsiteX0" fmla="*/ 6 w 1282"/>
              <a:gd name="connsiteY0" fmla="*/ 187 h 1205"/>
              <a:gd name="connsiteX1" fmla="*/ 12 w 1282"/>
              <a:gd name="connsiteY1" fmla="*/ 261 h 1205"/>
              <a:gd name="connsiteX2" fmla="*/ 23 w 1282"/>
              <a:gd name="connsiteY2" fmla="*/ 179 h 1205"/>
              <a:gd name="connsiteX3" fmla="*/ 37 w 1282"/>
              <a:gd name="connsiteY3" fmla="*/ 175 h 1205"/>
              <a:gd name="connsiteX4" fmla="*/ 49 w 1282"/>
              <a:gd name="connsiteY4" fmla="*/ 199 h 1205"/>
              <a:gd name="connsiteX5" fmla="*/ 59 w 1282"/>
              <a:gd name="connsiteY5" fmla="*/ 13 h 1205"/>
              <a:gd name="connsiteX6" fmla="*/ 71 w 1282"/>
              <a:gd name="connsiteY6" fmla="*/ 51 h 1205"/>
              <a:gd name="connsiteX7" fmla="*/ 84 w 1282"/>
              <a:gd name="connsiteY7" fmla="*/ 85 h 1205"/>
              <a:gd name="connsiteX8" fmla="*/ 87 w 1282"/>
              <a:gd name="connsiteY8" fmla="*/ 239 h 1205"/>
              <a:gd name="connsiteX9" fmla="*/ 99 w 1282"/>
              <a:gd name="connsiteY9" fmla="*/ 254 h 1205"/>
              <a:gd name="connsiteX10" fmla="*/ 108 w 1282"/>
              <a:gd name="connsiteY10" fmla="*/ 193 h 1205"/>
              <a:gd name="connsiteX11" fmla="*/ 120 w 1282"/>
              <a:gd name="connsiteY11" fmla="*/ 229 h 1205"/>
              <a:gd name="connsiteX12" fmla="*/ 125 w 1282"/>
              <a:gd name="connsiteY12" fmla="*/ 263 h 1205"/>
              <a:gd name="connsiteX13" fmla="*/ 139 w 1282"/>
              <a:gd name="connsiteY13" fmla="*/ 301 h 1205"/>
              <a:gd name="connsiteX14" fmla="*/ 149 w 1282"/>
              <a:gd name="connsiteY14" fmla="*/ 337 h 1205"/>
              <a:gd name="connsiteX15" fmla="*/ 161 w 1282"/>
              <a:gd name="connsiteY15" fmla="*/ 373 h 1205"/>
              <a:gd name="connsiteX16" fmla="*/ 175 w 1282"/>
              <a:gd name="connsiteY16" fmla="*/ 411 h 1205"/>
              <a:gd name="connsiteX17" fmla="*/ 189 w 1282"/>
              <a:gd name="connsiteY17" fmla="*/ 445 h 1205"/>
              <a:gd name="connsiteX18" fmla="*/ 204 w 1282"/>
              <a:gd name="connsiteY18" fmla="*/ 481 h 1205"/>
              <a:gd name="connsiteX19" fmla="*/ 216 w 1282"/>
              <a:gd name="connsiteY19" fmla="*/ 517 h 1205"/>
              <a:gd name="connsiteX20" fmla="*/ 231 w 1282"/>
              <a:gd name="connsiteY20" fmla="*/ 551 h 1205"/>
              <a:gd name="connsiteX21" fmla="*/ 252 w 1282"/>
              <a:gd name="connsiteY21" fmla="*/ 589 h 1205"/>
              <a:gd name="connsiteX22" fmla="*/ 264 w 1282"/>
              <a:gd name="connsiteY22" fmla="*/ 625 h 1205"/>
              <a:gd name="connsiteX23" fmla="*/ 287 w 1282"/>
              <a:gd name="connsiteY23" fmla="*/ 663 h 1205"/>
              <a:gd name="connsiteX24" fmla="*/ 301 w 1282"/>
              <a:gd name="connsiteY24" fmla="*/ 693 h 1205"/>
              <a:gd name="connsiteX25" fmla="*/ 321 w 1282"/>
              <a:gd name="connsiteY25" fmla="*/ 725 h 1205"/>
              <a:gd name="connsiteX26" fmla="*/ 343 w 1282"/>
              <a:gd name="connsiteY26" fmla="*/ 757 h 1205"/>
              <a:gd name="connsiteX27" fmla="*/ 363 w 1282"/>
              <a:gd name="connsiteY27" fmla="*/ 785 h 1205"/>
              <a:gd name="connsiteX28" fmla="*/ 383 w 1282"/>
              <a:gd name="connsiteY28" fmla="*/ 817 h 1205"/>
              <a:gd name="connsiteX29" fmla="*/ 407 w 1282"/>
              <a:gd name="connsiteY29" fmla="*/ 843 h 1205"/>
              <a:gd name="connsiteX30" fmla="*/ 435 w 1282"/>
              <a:gd name="connsiteY30" fmla="*/ 873 h 1205"/>
              <a:gd name="connsiteX31" fmla="*/ 465 w 1282"/>
              <a:gd name="connsiteY31" fmla="*/ 907 h 1205"/>
              <a:gd name="connsiteX32" fmla="*/ 467 w 1282"/>
              <a:gd name="connsiteY32" fmla="*/ 593 h 1205"/>
              <a:gd name="connsiteX33" fmla="*/ 504 w 1282"/>
              <a:gd name="connsiteY33" fmla="*/ 937 h 1205"/>
              <a:gd name="connsiteX34" fmla="*/ 528 w 1282"/>
              <a:gd name="connsiteY34" fmla="*/ 949 h 1205"/>
              <a:gd name="connsiteX35" fmla="*/ 559 w 1282"/>
              <a:gd name="connsiteY35" fmla="*/ 671 h 1205"/>
              <a:gd name="connsiteX36" fmla="*/ 593 w 1282"/>
              <a:gd name="connsiteY36" fmla="*/ 689 h 1205"/>
              <a:gd name="connsiteX37" fmla="*/ 633 w 1282"/>
              <a:gd name="connsiteY37" fmla="*/ 692 h 1205"/>
              <a:gd name="connsiteX38" fmla="*/ 634 w 1282"/>
              <a:gd name="connsiteY38" fmla="*/ 701 h 1205"/>
              <a:gd name="connsiteX39" fmla="*/ 675 w 1282"/>
              <a:gd name="connsiteY39" fmla="*/ 754 h 1205"/>
              <a:gd name="connsiteX40" fmla="*/ 709 w 1282"/>
              <a:gd name="connsiteY40" fmla="*/ 784 h 1205"/>
              <a:gd name="connsiteX41" fmla="*/ 741 w 1282"/>
              <a:gd name="connsiteY41" fmla="*/ 798 h 1205"/>
              <a:gd name="connsiteX42" fmla="*/ 771 w 1282"/>
              <a:gd name="connsiteY42" fmla="*/ 808 h 1205"/>
              <a:gd name="connsiteX43" fmla="*/ 773 w 1282"/>
              <a:gd name="connsiteY43" fmla="*/ 809 h 1205"/>
              <a:gd name="connsiteX44" fmla="*/ 776 w 1282"/>
              <a:gd name="connsiteY44" fmla="*/ 809 h 1205"/>
              <a:gd name="connsiteX45" fmla="*/ 803 w 1282"/>
              <a:gd name="connsiteY45" fmla="*/ 826 h 1205"/>
              <a:gd name="connsiteX46" fmla="*/ 845 w 1282"/>
              <a:gd name="connsiteY46" fmla="*/ 849 h 1205"/>
              <a:gd name="connsiteX47" fmla="*/ 825 w 1282"/>
              <a:gd name="connsiteY47" fmla="*/ 851 h 1205"/>
              <a:gd name="connsiteX48" fmla="*/ 867 w 1282"/>
              <a:gd name="connsiteY48" fmla="*/ 873 h 1205"/>
              <a:gd name="connsiteX49" fmla="*/ 870 w 1282"/>
              <a:gd name="connsiteY49" fmla="*/ 858 h 1205"/>
              <a:gd name="connsiteX50" fmla="*/ 899 w 1282"/>
              <a:gd name="connsiteY50" fmla="*/ 902 h 1205"/>
              <a:gd name="connsiteX51" fmla="*/ 899 w 1282"/>
              <a:gd name="connsiteY51" fmla="*/ 891 h 1205"/>
              <a:gd name="connsiteX52" fmla="*/ 903 w 1282"/>
              <a:gd name="connsiteY52" fmla="*/ 875 h 1205"/>
              <a:gd name="connsiteX53" fmla="*/ 954 w 1282"/>
              <a:gd name="connsiteY53" fmla="*/ 930 h 1205"/>
              <a:gd name="connsiteX54" fmla="*/ 955 w 1282"/>
              <a:gd name="connsiteY54" fmla="*/ 916 h 1205"/>
              <a:gd name="connsiteX55" fmla="*/ 952 w 1282"/>
              <a:gd name="connsiteY55" fmla="*/ 916 h 1205"/>
              <a:gd name="connsiteX56" fmla="*/ 1038 w 1282"/>
              <a:gd name="connsiteY56" fmla="*/ 940 h 1205"/>
              <a:gd name="connsiteX57" fmla="*/ 1086 w 1282"/>
              <a:gd name="connsiteY57" fmla="*/ 985 h 1205"/>
              <a:gd name="connsiteX58" fmla="*/ 1079 w 1282"/>
              <a:gd name="connsiteY58" fmla="*/ 966 h 1205"/>
              <a:gd name="connsiteX59" fmla="*/ 1087 w 1282"/>
              <a:gd name="connsiteY59" fmla="*/ 1018 h 1205"/>
              <a:gd name="connsiteX60" fmla="*/ 1082 w 1282"/>
              <a:gd name="connsiteY60" fmla="*/ 983 h 1205"/>
              <a:gd name="connsiteX61" fmla="*/ 1084 w 1282"/>
              <a:gd name="connsiteY61" fmla="*/ 996 h 1205"/>
              <a:gd name="connsiteX62" fmla="*/ 1082 w 1282"/>
              <a:gd name="connsiteY62" fmla="*/ 1198 h 1205"/>
              <a:gd name="connsiteX63" fmla="*/ 1082 w 1282"/>
              <a:gd name="connsiteY63" fmla="*/ 1198 h 1205"/>
              <a:gd name="connsiteX64" fmla="*/ 1090 w 1282"/>
              <a:gd name="connsiteY64" fmla="*/ 1205 h 1205"/>
              <a:gd name="connsiteX65" fmla="*/ 0 w 1282"/>
              <a:gd name="connsiteY65" fmla="*/ 1201 h 1205"/>
              <a:gd name="connsiteX66" fmla="*/ 6 w 1282"/>
              <a:gd name="connsiteY66" fmla="*/ 170 h 1205"/>
              <a:gd name="connsiteX0" fmla="*/ 6 w 1282"/>
              <a:gd name="connsiteY0" fmla="*/ 149 h 1167"/>
              <a:gd name="connsiteX1" fmla="*/ 12 w 1282"/>
              <a:gd name="connsiteY1" fmla="*/ 223 h 1167"/>
              <a:gd name="connsiteX2" fmla="*/ 23 w 1282"/>
              <a:gd name="connsiteY2" fmla="*/ 141 h 1167"/>
              <a:gd name="connsiteX3" fmla="*/ 37 w 1282"/>
              <a:gd name="connsiteY3" fmla="*/ 137 h 1167"/>
              <a:gd name="connsiteX4" fmla="*/ 49 w 1282"/>
              <a:gd name="connsiteY4" fmla="*/ 161 h 1167"/>
              <a:gd name="connsiteX5" fmla="*/ 59 w 1282"/>
              <a:gd name="connsiteY5" fmla="*/ 182 h 1167"/>
              <a:gd name="connsiteX6" fmla="*/ 71 w 1282"/>
              <a:gd name="connsiteY6" fmla="*/ 13 h 1167"/>
              <a:gd name="connsiteX7" fmla="*/ 84 w 1282"/>
              <a:gd name="connsiteY7" fmla="*/ 47 h 1167"/>
              <a:gd name="connsiteX8" fmla="*/ 87 w 1282"/>
              <a:gd name="connsiteY8" fmla="*/ 201 h 1167"/>
              <a:gd name="connsiteX9" fmla="*/ 99 w 1282"/>
              <a:gd name="connsiteY9" fmla="*/ 216 h 1167"/>
              <a:gd name="connsiteX10" fmla="*/ 108 w 1282"/>
              <a:gd name="connsiteY10" fmla="*/ 155 h 1167"/>
              <a:gd name="connsiteX11" fmla="*/ 120 w 1282"/>
              <a:gd name="connsiteY11" fmla="*/ 191 h 1167"/>
              <a:gd name="connsiteX12" fmla="*/ 125 w 1282"/>
              <a:gd name="connsiteY12" fmla="*/ 225 h 1167"/>
              <a:gd name="connsiteX13" fmla="*/ 139 w 1282"/>
              <a:gd name="connsiteY13" fmla="*/ 263 h 1167"/>
              <a:gd name="connsiteX14" fmla="*/ 149 w 1282"/>
              <a:gd name="connsiteY14" fmla="*/ 299 h 1167"/>
              <a:gd name="connsiteX15" fmla="*/ 161 w 1282"/>
              <a:gd name="connsiteY15" fmla="*/ 335 h 1167"/>
              <a:gd name="connsiteX16" fmla="*/ 175 w 1282"/>
              <a:gd name="connsiteY16" fmla="*/ 373 h 1167"/>
              <a:gd name="connsiteX17" fmla="*/ 189 w 1282"/>
              <a:gd name="connsiteY17" fmla="*/ 407 h 1167"/>
              <a:gd name="connsiteX18" fmla="*/ 204 w 1282"/>
              <a:gd name="connsiteY18" fmla="*/ 443 h 1167"/>
              <a:gd name="connsiteX19" fmla="*/ 216 w 1282"/>
              <a:gd name="connsiteY19" fmla="*/ 479 h 1167"/>
              <a:gd name="connsiteX20" fmla="*/ 231 w 1282"/>
              <a:gd name="connsiteY20" fmla="*/ 513 h 1167"/>
              <a:gd name="connsiteX21" fmla="*/ 252 w 1282"/>
              <a:gd name="connsiteY21" fmla="*/ 551 h 1167"/>
              <a:gd name="connsiteX22" fmla="*/ 264 w 1282"/>
              <a:gd name="connsiteY22" fmla="*/ 587 h 1167"/>
              <a:gd name="connsiteX23" fmla="*/ 287 w 1282"/>
              <a:gd name="connsiteY23" fmla="*/ 625 h 1167"/>
              <a:gd name="connsiteX24" fmla="*/ 301 w 1282"/>
              <a:gd name="connsiteY24" fmla="*/ 655 h 1167"/>
              <a:gd name="connsiteX25" fmla="*/ 321 w 1282"/>
              <a:gd name="connsiteY25" fmla="*/ 687 h 1167"/>
              <a:gd name="connsiteX26" fmla="*/ 343 w 1282"/>
              <a:gd name="connsiteY26" fmla="*/ 719 h 1167"/>
              <a:gd name="connsiteX27" fmla="*/ 363 w 1282"/>
              <a:gd name="connsiteY27" fmla="*/ 747 h 1167"/>
              <a:gd name="connsiteX28" fmla="*/ 383 w 1282"/>
              <a:gd name="connsiteY28" fmla="*/ 779 h 1167"/>
              <a:gd name="connsiteX29" fmla="*/ 407 w 1282"/>
              <a:gd name="connsiteY29" fmla="*/ 805 h 1167"/>
              <a:gd name="connsiteX30" fmla="*/ 435 w 1282"/>
              <a:gd name="connsiteY30" fmla="*/ 835 h 1167"/>
              <a:gd name="connsiteX31" fmla="*/ 465 w 1282"/>
              <a:gd name="connsiteY31" fmla="*/ 869 h 1167"/>
              <a:gd name="connsiteX32" fmla="*/ 467 w 1282"/>
              <a:gd name="connsiteY32" fmla="*/ 555 h 1167"/>
              <a:gd name="connsiteX33" fmla="*/ 504 w 1282"/>
              <a:gd name="connsiteY33" fmla="*/ 899 h 1167"/>
              <a:gd name="connsiteX34" fmla="*/ 528 w 1282"/>
              <a:gd name="connsiteY34" fmla="*/ 911 h 1167"/>
              <a:gd name="connsiteX35" fmla="*/ 559 w 1282"/>
              <a:gd name="connsiteY35" fmla="*/ 633 h 1167"/>
              <a:gd name="connsiteX36" fmla="*/ 593 w 1282"/>
              <a:gd name="connsiteY36" fmla="*/ 651 h 1167"/>
              <a:gd name="connsiteX37" fmla="*/ 633 w 1282"/>
              <a:gd name="connsiteY37" fmla="*/ 654 h 1167"/>
              <a:gd name="connsiteX38" fmla="*/ 634 w 1282"/>
              <a:gd name="connsiteY38" fmla="*/ 663 h 1167"/>
              <a:gd name="connsiteX39" fmla="*/ 675 w 1282"/>
              <a:gd name="connsiteY39" fmla="*/ 716 h 1167"/>
              <a:gd name="connsiteX40" fmla="*/ 709 w 1282"/>
              <a:gd name="connsiteY40" fmla="*/ 746 h 1167"/>
              <a:gd name="connsiteX41" fmla="*/ 741 w 1282"/>
              <a:gd name="connsiteY41" fmla="*/ 760 h 1167"/>
              <a:gd name="connsiteX42" fmla="*/ 771 w 1282"/>
              <a:gd name="connsiteY42" fmla="*/ 770 h 1167"/>
              <a:gd name="connsiteX43" fmla="*/ 773 w 1282"/>
              <a:gd name="connsiteY43" fmla="*/ 771 h 1167"/>
              <a:gd name="connsiteX44" fmla="*/ 776 w 1282"/>
              <a:gd name="connsiteY44" fmla="*/ 771 h 1167"/>
              <a:gd name="connsiteX45" fmla="*/ 803 w 1282"/>
              <a:gd name="connsiteY45" fmla="*/ 788 h 1167"/>
              <a:gd name="connsiteX46" fmla="*/ 845 w 1282"/>
              <a:gd name="connsiteY46" fmla="*/ 811 h 1167"/>
              <a:gd name="connsiteX47" fmla="*/ 825 w 1282"/>
              <a:gd name="connsiteY47" fmla="*/ 813 h 1167"/>
              <a:gd name="connsiteX48" fmla="*/ 867 w 1282"/>
              <a:gd name="connsiteY48" fmla="*/ 835 h 1167"/>
              <a:gd name="connsiteX49" fmla="*/ 870 w 1282"/>
              <a:gd name="connsiteY49" fmla="*/ 820 h 1167"/>
              <a:gd name="connsiteX50" fmla="*/ 899 w 1282"/>
              <a:gd name="connsiteY50" fmla="*/ 864 h 1167"/>
              <a:gd name="connsiteX51" fmla="*/ 899 w 1282"/>
              <a:gd name="connsiteY51" fmla="*/ 853 h 1167"/>
              <a:gd name="connsiteX52" fmla="*/ 903 w 1282"/>
              <a:gd name="connsiteY52" fmla="*/ 837 h 1167"/>
              <a:gd name="connsiteX53" fmla="*/ 954 w 1282"/>
              <a:gd name="connsiteY53" fmla="*/ 892 h 1167"/>
              <a:gd name="connsiteX54" fmla="*/ 955 w 1282"/>
              <a:gd name="connsiteY54" fmla="*/ 878 h 1167"/>
              <a:gd name="connsiteX55" fmla="*/ 952 w 1282"/>
              <a:gd name="connsiteY55" fmla="*/ 878 h 1167"/>
              <a:gd name="connsiteX56" fmla="*/ 1038 w 1282"/>
              <a:gd name="connsiteY56" fmla="*/ 902 h 1167"/>
              <a:gd name="connsiteX57" fmla="*/ 1086 w 1282"/>
              <a:gd name="connsiteY57" fmla="*/ 947 h 1167"/>
              <a:gd name="connsiteX58" fmla="*/ 1079 w 1282"/>
              <a:gd name="connsiteY58" fmla="*/ 928 h 1167"/>
              <a:gd name="connsiteX59" fmla="*/ 1087 w 1282"/>
              <a:gd name="connsiteY59" fmla="*/ 980 h 1167"/>
              <a:gd name="connsiteX60" fmla="*/ 1082 w 1282"/>
              <a:gd name="connsiteY60" fmla="*/ 945 h 1167"/>
              <a:gd name="connsiteX61" fmla="*/ 1084 w 1282"/>
              <a:gd name="connsiteY61" fmla="*/ 958 h 1167"/>
              <a:gd name="connsiteX62" fmla="*/ 1082 w 1282"/>
              <a:gd name="connsiteY62" fmla="*/ 1160 h 1167"/>
              <a:gd name="connsiteX63" fmla="*/ 1082 w 1282"/>
              <a:gd name="connsiteY63" fmla="*/ 1160 h 1167"/>
              <a:gd name="connsiteX64" fmla="*/ 1090 w 1282"/>
              <a:gd name="connsiteY64" fmla="*/ 1167 h 1167"/>
              <a:gd name="connsiteX65" fmla="*/ 0 w 1282"/>
              <a:gd name="connsiteY65" fmla="*/ 1163 h 1167"/>
              <a:gd name="connsiteX66" fmla="*/ 6 w 1282"/>
              <a:gd name="connsiteY66" fmla="*/ 132 h 1167"/>
              <a:gd name="connsiteX0" fmla="*/ 6 w 1282"/>
              <a:gd name="connsiteY0" fmla="*/ 149 h 1167"/>
              <a:gd name="connsiteX1" fmla="*/ 12 w 1282"/>
              <a:gd name="connsiteY1" fmla="*/ 223 h 1167"/>
              <a:gd name="connsiteX2" fmla="*/ 23 w 1282"/>
              <a:gd name="connsiteY2" fmla="*/ 141 h 1167"/>
              <a:gd name="connsiteX3" fmla="*/ 37 w 1282"/>
              <a:gd name="connsiteY3" fmla="*/ 137 h 1167"/>
              <a:gd name="connsiteX4" fmla="*/ 49 w 1282"/>
              <a:gd name="connsiteY4" fmla="*/ 161 h 1167"/>
              <a:gd name="connsiteX5" fmla="*/ 59 w 1282"/>
              <a:gd name="connsiteY5" fmla="*/ 182 h 1167"/>
              <a:gd name="connsiteX6" fmla="*/ 71 w 1282"/>
              <a:gd name="connsiteY6" fmla="*/ 13 h 1167"/>
              <a:gd name="connsiteX7" fmla="*/ 84 w 1282"/>
              <a:gd name="connsiteY7" fmla="*/ 196 h 1167"/>
              <a:gd name="connsiteX8" fmla="*/ 87 w 1282"/>
              <a:gd name="connsiteY8" fmla="*/ 201 h 1167"/>
              <a:gd name="connsiteX9" fmla="*/ 99 w 1282"/>
              <a:gd name="connsiteY9" fmla="*/ 216 h 1167"/>
              <a:gd name="connsiteX10" fmla="*/ 108 w 1282"/>
              <a:gd name="connsiteY10" fmla="*/ 155 h 1167"/>
              <a:gd name="connsiteX11" fmla="*/ 120 w 1282"/>
              <a:gd name="connsiteY11" fmla="*/ 191 h 1167"/>
              <a:gd name="connsiteX12" fmla="*/ 125 w 1282"/>
              <a:gd name="connsiteY12" fmla="*/ 225 h 1167"/>
              <a:gd name="connsiteX13" fmla="*/ 139 w 1282"/>
              <a:gd name="connsiteY13" fmla="*/ 263 h 1167"/>
              <a:gd name="connsiteX14" fmla="*/ 149 w 1282"/>
              <a:gd name="connsiteY14" fmla="*/ 299 h 1167"/>
              <a:gd name="connsiteX15" fmla="*/ 161 w 1282"/>
              <a:gd name="connsiteY15" fmla="*/ 335 h 1167"/>
              <a:gd name="connsiteX16" fmla="*/ 175 w 1282"/>
              <a:gd name="connsiteY16" fmla="*/ 373 h 1167"/>
              <a:gd name="connsiteX17" fmla="*/ 189 w 1282"/>
              <a:gd name="connsiteY17" fmla="*/ 407 h 1167"/>
              <a:gd name="connsiteX18" fmla="*/ 204 w 1282"/>
              <a:gd name="connsiteY18" fmla="*/ 443 h 1167"/>
              <a:gd name="connsiteX19" fmla="*/ 216 w 1282"/>
              <a:gd name="connsiteY19" fmla="*/ 479 h 1167"/>
              <a:gd name="connsiteX20" fmla="*/ 231 w 1282"/>
              <a:gd name="connsiteY20" fmla="*/ 513 h 1167"/>
              <a:gd name="connsiteX21" fmla="*/ 252 w 1282"/>
              <a:gd name="connsiteY21" fmla="*/ 551 h 1167"/>
              <a:gd name="connsiteX22" fmla="*/ 264 w 1282"/>
              <a:gd name="connsiteY22" fmla="*/ 587 h 1167"/>
              <a:gd name="connsiteX23" fmla="*/ 287 w 1282"/>
              <a:gd name="connsiteY23" fmla="*/ 625 h 1167"/>
              <a:gd name="connsiteX24" fmla="*/ 301 w 1282"/>
              <a:gd name="connsiteY24" fmla="*/ 655 h 1167"/>
              <a:gd name="connsiteX25" fmla="*/ 321 w 1282"/>
              <a:gd name="connsiteY25" fmla="*/ 687 h 1167"/>
              <a:gd name="connsiteX26" fmla="*/ 343 w 1282"/>
              <a:gd name="connsiteY26" fmla="*/ 719 h 1167"/>
              <a:gd name="connsiteX27" fmla="*/ 363 w 1282"/>
              <a:gd name="connsiteY27" fmla="*/ 747 h 1167"/>
              <a:gd name="connsiteX28" fmla="*/ 383 w 1282"/>
              <a:gd name="connsiteY28" fmla="*/ 779 h 1167"/>
              <a:gd name="connsiteX29" fmla="*/ 407 w 1282"/>
              <a:gd name="connsiteY29" fmla="*/ 805 h 1167"/>
              <a:gd name="connsiteX30" fmla="*/ 435 w 1282"/>
              <a:gd name="connsiteY30" fmla="*/ 835 h 1167"/>
              <a:gd name="connsiteX31" fmla="*/ 465 w 1282"/>
              <a:gd name="connsiteY31" fmla="*/ 869 h 1167"/>
              <a:gd name="connsiteX32" fmla="*/ 467 w 1282"/>
              <a:gd name="connsiteY32" fmla="*/ 555 h 1167"/>
              <a:gd name="connsiteX33" fmla="*/ 504 w 1282"/>
              <a:gd name="connsiteY33" fmla="*/ 899 h 1167"/>
              <a:gd name="connsiteX34" fmla="*/ 528 w 1282"/>
              <a:gd name="connsiteY34" fmla="*/ 911 h 1167"/>
              <a:gd name="connsiteX35" fmla="*/ 559 w 1282"/>
              <a:gd name="connsiteY35" fmla="*/ 633 h 1167"/>
              <a:gd name="connsiteX36" fmla="*/ 593 w 1282"/>
              <a:gd name="connsiteY36" fmla="*/ 651 h 1167"/>
              <a:gd name="connsiteX37" fmla="*/ 633 w 1282"/>
              <a:gd name="connsiteY37" fmla="*/ 654 h 1167"/>
              <a:gd name="connsiteX38" fmla="*/ 634 w 1282"/>
              <a:gd name="connsiteY38" fmla="*/ 663 h 1167"/>
              <a:gd name="connsiteX39" fmla="*/ 675 w 1282"/>
              <a:gd name="connsiteY39" fmla="*/ 716 h 1167"/>
              <a:gd name="connsiteX40" fmla="*/ 709 w 1282"/>
              <a:gd name="connsiteY40" fmla="*/ 746 h 1167"/>
              <a:gd name="connsiteX41" fmla="*/ 741 w 1282"/>
              <a:gd name="connsiteY41" fmla="*/ 760 h 1167"/>
              <a:gd name="connsiteX42" fmla="*/ 771 w 1282"/>
              <a:gd name="connsiteY42" fmla="*/ 770 h 1167"/>
              <a:gd name="connsiteX43" fmla="*/ 773 w 1282"/>
              <a:gd name="connsiteY43" fmla="*/ 771 h 1167"/>
              <a:gd name="connsiteX44" fmla="*/ 776 w 1282"/>
              <a:gd name="connsiteY44" fmla="*/ 771 h 1167"/>
              <a:gd name="connsiteX45" fmla="*/ 803 w 1282"/>
              <a:gd name="connsiteY45" fmla="*/ 788 h 1167"/>
              <a:gd name="connsiteX46" fmla="*/ 845 w 1282"/>
              <a:gd name="connsiteY46" fmla="*/ 811 h 1167"/>
              <a:gd name="connsiteX47" fmla="*/ 825 w 1282"/>
              <a:gd name="connsiteY47" fmla="*/ 813 h 1167"/>
              <a:gd name="connsiteX48" fmla="*/ 867 w 1282"/>
              <a:gd name="connsiteY48" fmla="*/ 835 h 1167"/>
              <a:gd name="connsiteX49" fmla="*/ 870 w 1282"/>
              <a:gd name="connsiteY49" fmla="*/ 820 h 1167"/>
              <a:gd name="connsiteX50" fmla="*/ 899 w 1282"/>
              <a:gd name="connsiteY50" fmla="*/ 864 h 1167"/>
              <a:gd name="connsiteX51" fmla="*/ 899 w 1282"/>
              <a:gd name="connsiteY51" fmla="*/ 853 h 1167"/>
              <a:gd name="connsiteX52" fmla="*/ 903 w 1282"/>
              <a:gd name="connsiteY52" fmla="*/ 837 h 1167"/>
              <a:gd name="connsiteX53" fmla="*/ 954 w 1282"/>
              <a:gd name="connsiteY53" fmla="*/ 892 h 1167"/>
              <a:gd name="connsiteX54" fmla="*/ 955 w 1282"/>
              <a:gd name="connsiteY54" fmla="*/ 878 h 1167"/>
              <a:gd name="connsiteX55" fmla="*/ 952 w 1282"/>
              <a:gd name="connsiteY55" fmla="*/ 878 h 1167"/>
              <a:gd name="connsiteX56" fmla="*/ 1038 w 1282"/>
              <a:gd name="connsiteY56" fmla="*/ 902 h 1167"/>
              <a:gd name="connsiteX57" fmla="*/ 1086 w 1282"/>
              <a:gd name="connsiteY57" fmla="*/ 947 h 1167"/>
              <a:gd name="connsiteX58" fmla="*/ 1079 w 1282"/>
              <a:gd name="connsiteY58" fmla="*/ 928 h 1167"/>
              <a:gd name="connsiteX59" fmla="*/ 1087 w 1282"/>
              <a:gd name="connsiteY59" fmla="*/ 980 h 1167"/>
              <a:gd name="connsiteX60" fmla="*/ 1082 w 1282"/>
              <a:gd name="connsiteY60" fmla="*/ 945 h 1167"/>
              <a:gd name="connsiteX61" fmla="*/ 1084 w 1282"/>
              <a:gd name="connsiteY61" fmla="*/ 958 h 1167"/>
              <a:gd name="connsiteX62" fmla="*/ 1082 w 1282"/>
              <a:gd name="connsiteY62" fmla="*/ 1160 h 1167"/>
              <a:gd name="connsiteX63" fmla="*/ 1082 w 1282"/>
              <a:gd name="connsiteY63" fmla="*/ 1160 h 1167"/>
              <a:gd name="connsiteX64" fmla="*/ 1090 w 1282"/>
              <a:gd name="connsiteY64" fmla="*/ 1167 h 1167"/>
              <a:gd name="connsiteX65" fmla="*/ 0 w 1282"/>
              <a:gd name="connsiteY65" fmla="*/ 1163 h 1167"/>
              <a:gd name="connsiteX66" fmla="*/ 6 w 1282"/>
              <a:gd name="connsiteY66" fmla="*/ 132 h 1167"/>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753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605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431 h 1085"/>
              <a:gd name="connsiteX21" fmla="*/ 252 w 1282"/>
              <a:gd name="connsiteY21" fmla="*/ 295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274 h 1085"/>
              <a:gd name="connsiteX21" fmla="*/ 252 w 1282"/>
              <a:gd name="connsiteY21" fmla="*/ 295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370 h 1388"/>
              <a:gd name="connsiteX1" fmla="*/ 12 w 1282"/>
              <a:gd name="connsiteY1" fmla="*/ 444 h 1388"/>
              <a:gd name="connsiteX2" fmla="*/ 23 w 1282"/>
              <a:gd name="connsiteY2" fmla="*/ 362 h 1388"/>
              <a:gd name="connsiteX3" fmla="*/ 37 w 1282"/>
              <a:gd name="connsiteY3" fmla="*/ 358 h 1388"/>
              <a:gd name="connsiteX4" fmla="*/ 49 w 1282"/>
              <a:gd name="connsiteY4" fmla="*/ 382 h 1388"/>
              <a:gd name="connsiteX5" fmla="*/ 59 w 1282"/>
              <a:gd name="connsiteY5" fmla="*/ 403 h 1388"/>
              <a:gd name="connsiteX6" fmla="*/ 71 w 1282"/>
              <a:gd name="connsiteY6" fmla="*/ 400 h 1388"/>
              <a:gd name="connsiteX7" fmla="*/ 84 w 1282"/>
              <a:gd name="connsiteY7" fmla="*/ 417 h 1388"/>
              <a:gd name="connsiteX8" fmla="*/ 87 w 1282"/>
              <a:gd name="connsiteY8" fmla="*/ 422 h 1388"/>
              <a:gd name="connsiteX9" fmla="*/ 99 w 1282"/>
              <a:gd name="connsiteY9" fmla="*/ 437 h 1388"/>
              <a:gd name="connsiteX10" fmla="*/ 108 w 1282"/>
              <a:gd name="connsiteY10" fmla="*/ 376 h 1388"/>
              <a:gd name="connsiteX11" fmla="*/ 120 w 1282"/>
              <a:gd name="connsiteY11" fmla="*/ 412 h 1388"/>
              <a:gd name="connsiteX12" fmla="*/ 125 w 1282"/>
              <a:gd name="connsiteY12" fmla="*/ 446 h 1388"/>
              <a:gd name="connsiteX13" fmla="*/ 139 w 1282"/>
              <a:gd name="connsiteY13" fmla="*/ 484 h 1388"/>
              <a:gd name="connsiteX14" fmla="*/ 149 w 1282"/>
              <a:gd name="connsiteY14" fmla="*/ 520 h 1388"/>
              <a:gd name="connsiteX15" fmla="*/ 161 w 1282"/>
              <a:gd name="connsiteY15" fmla="*/ 556 h 1388"/>
              <a:gd name="connsiteX16" fmla="*/ 175 w 1282"/>
              <a:gd name="connsiteY16" fmla="*/ 97 h 1388"/>
              <a:gd name="connsiteX17" fmla="*/ 189 w 1282"/>
              <a:gd name="connsiteY17" fmla="*/ 520 h 1388"/>
              <a:gd name="connsiteX18" fmla="*/ 204 w 1282"/>
              <a:gd name="connsiteY18" fmla="*/ 565 h 1388"/>
              <a:gd name="connsiteX19" fmla="*/ 202 w 1282"/>
              <a:gd name="connsiteY19" fmla="*/ 536 h 1388"/>
              <a:gd name="connsiteX20" fmla="*/ 216 w 1282"/>
              <a:gd name="connsiteY20" fmla="*/ 534 h 1388"/>
              <a:gd name="connsiteX21" fmla="*/ 231 w 1282"/>
              <a:gd name="connsiteY21" fmla="*/ 577 h 1388"/>
              <a:gd name="connsiteX22" fmla="*/ 252 w 1282"/>
              <a:gd name="connsiteY22" fmla="*/ 598 h 1388"/>
              <a:gd name="connsiteX23" fmla="*/ 264 w 1282"/>
              <a:gd name="connsiteY23" fmla="*/ 576 h 1388"/>
              <a:gd name="connsiteX24" fmla="*/ 287 w 1282"/>
              <a:gd name="connsiteY24" fmla="*/ 589 h 1388"/>
              <a:gd name="connsiteX25" fmla="*/ 301 w 1282"/>
              <a:gd name="connsiteY25" fmla="*/ 652 h 1388"/>
              <a:gd name="connsiteX26" fmla="*/ 321 w 1282"/>
              <a:gd name="connsiteY26" fmla="*/ 626 h 1388"/>
              <a:gd name="connsiteX27" fmla="*/ 343 w 1282"/>
              <a:gd name="connsiteY27" fmla="*/ 667 h 1388"/>
              <a:gd name="connsiteX28" fmla="*/ 363 w 1282"/>
              <a:gd name="connsiteY28" fmla="*/ 678 h 1388"/>
              <a:gd name="connsiteX29" fmla="*/ 383 w 1282"/>
              <a:gd name="connsiteY29" fmla="*/ 693 h 1388"/>
              <a:gd name="connsiteX30" fmla="*/ 407 w 1282"/>
              <a:gd name="connsiteY30" fmla="*/ 719 h 1388"/>
              <a:gd name="connsiteX31" fmla="*/ 435 w 1282"/>
              <a:gd name="connsiteY31" fmla="*/ 733 h 1388"/>
              <a:gd name="connsiteX32" fmla="*/ 465 w 1282"/>
              <a:gd name="connsiteY32" fmla="*/ 750 h 1388"/>
              <a:gd name="connsiteX33" fmla="*/ 467 w 1282"/>
              <a:gd name="connsiteY33" fmla="*/ 776 h 1388"/>
              <a:gd name="connsiteX34" fmla="*/ 504 w 1282"/>
              <a:gd name="connsiteY34" fmla="*/ 797 h 1388"/>
              <a:gd name="connsiteX35" fmla="*/ 528 w 1282"/>
              <a:gd name="connsiteY35" fmla="*/ 817 h 1388"/>
              <a:gd name="connsiteX36" fmla="*/ 559 w 1282"/>
              <a:gd name="connsiteY36" fmla="*/ 854 h 1388"/>
              <a:gd name="connsiteX37" fmla="*/ 593 w 1282"/>
              <a:gd name="connsiteY37" fmla="*/ 872 h 1388"/>
              <a:gd name="connsiteX38" fmla="*/ 633 w 1282"/>
              <a:gd name="connsiteY38" fmla="*/ 875 h 1388"/>
              <a:gd name="connsiteX39" fmla="*/ 634 w 1282"/>
              <a:gd name="connsiteY39" fmla="*/ 884 h 1388"/>
              <a:gd name="connsiteX40" fmla="*/ 675 w 1282"/>
              <a:gd name="connsiteY40" fmla="*/ 937 h 1388"/>
              <a:gd name="connsiteX41" fmla="*/ 709 w 1282"/>
              <a:gd name="connsiteY41" fmla="*/ 967 h 1388"/>
              <a:gd name="connsiteX42" fmla="*/ 741 w 1282"/>
              <a:gd name="connsiteY42" fmla="*/ 981 h 1388"/>
              <a:gd name="connsiteX43" fmla="*/ 771 w 1282"/>
              <a:gd name="connsiteY43" fmla="*/ 991 h 1388"/>
              <a:gd name="connsiteX44" fmla="*/ 773 w 1282"/>
              <a:gd name="connsiteY44" fmla="*/ 992 h 1388"/>
              <a:gd name="connsiteX45" fmla="*/ 776 w 1282"/>
              <a:gd name="connsiteY45" fmla="*/ 992 h 1388"/>
              <a:gd name="connsiteX46" fmla="*/ 803 w 1282"/>
              <a:gd name="connsiteY46" fmla="*/ 1009 h 1388"/>
              <a:gd name="connsiteX47" fmla="*/ 845 w 1282"/>
              <a:gd name="connsiteY47" fmla="*/ 1032 h 1388"/>
              <a:gd name="connsiteX48" fmla="*/ 825 w 1282"/>
              <a:gd name="connsiteY48" fmla="*/ 1034 h 1388"/>
              <a:gd name="connsiteX49" fmla="*/ 867 w 1282"/>
              <a:gd name="connsiteY49" fmla="*/ 1056 h 1388"/>
              <a:gd name="connsiteX50" fmla="*/ 870 w 1282"/>
              <a:gd name="connsiteY50" fmla="*/ 1041 h 1388"/>
              <a:gd name="connsiteX51" fmla="*/ 899 w 1282"/>
              <a:gd name="connsiteY51" fmla="*/ 1085 h 1388"/>
              <a:gd name="connsiteX52" fmla="*/ 899 w 1282"/>
              <a:gd name="connsiteY52" fmla="*/ 1074 h 1388"/>
              <a:gd name="connsiteX53" fmla="*/ 903 w 1282"/>
              <a:gd name="connsiteY53" fmla="*/ 1058 h 1388"/>
              <a:gd name="connsiteX54" fmla="*/ 954 w 1282"/>
              <a:gd name="connsiteY54" fmla="*/ 1113 h 1388"/>
              <a:gd name="connsiteX55" fmla="*/ 955 w 1282"/>
              <a:gd name="connsiteY55" fmla="*/ 1099 h 1388"/>
              <a:gd name="connsiteX56" fmla="*/ 952 w 1282"/>
              <a:gd name="connsiteY56" fmla="*/ 1099 h 1388"/>
              <a:gd name="connsiteX57" fmla="*/ 1038 w 1282"/>
              <a:gd name="connsiteY57" fmla="*/ 1123 h 1388"/>
              <a:gd name="connsiteX58" fmla="*/ 1086 w 1282"/>
              <a:gd name="connsiteY58" fmla="*/ 1168 h 1388"/>
              <a:gd name="connsiteX59" fmla="*/ 1079 w 1282"/>
              <a:gd name="connsiteY59" fmla="*/ 1149 h 1388"/>
              <a:gd name="connsiteX60" fmla="*/ 1087 w 1282"/>
              <a:gd name="connsiteY60" fmla="*/ 1201 h 1388"/>
              <a:gd name="connsiteX61" fmla="*/ 1082 w 1282"/>
              <a:gd name="connsiteY61" fmla="*/ 1166 h 1388"/>
              <a:gd name="connsiteX62" fmla="*/ 1084 w 1282"/>
              <a:gd name="connsiteY62" fmla="*/ 1179 h 1388"/>
              <a:gd name="connsiteX63" fmla="*/ 1082 w 1282"/>
              <a:gd name="connsiteY63" fmla="*/ 1381 h 1388"/>
              <a:gd name="connsiteX64" fmla="*/ 1082 w 1282"/>
              <a:gd name="connsiteY64" fmla="*/ 1381 h 1388"/>
              <a:gd name="connsiteX65" fmla="*/ 1090 w 1282"/>
              <a:gd name="connsiteY65" fmla="*/ 1388 h 1388"/>
              <a:gd name="connsiteX66" fmla="*/ 0 w 1282"/>
              <a:gd name="connsiteY66" fmla="*/ 1384 h 1388"/>
              <a:gd name="connsiteX67" fmla="*/ 6 w 1282"/>
              <a:gd name="connsiteY67" fmla="*/ 353 h 1388"/>
              <a:gd name="connsiteX0" fmla="*/ 6 w 1282"/>
              <a:gd name="connsiteY0" fmla="*/ 370 h 1388"/>
              <a:gd name="connsiteX1" fmla="*/ 12 w 1282"/>
              <a:gd name="connsiteY1" fmla="*/ 444 h 1388"/>
              <a:gd name="connsiteX2" fmla="*/ 23 w 1282"/>
              <a:gd name="connsiteY2" fmla="*/ 362 h 1388"/>
              <a:gd name="connsiteX3" fmla="*/ 37 w 1282"/>
              <a:gd name="connsiteY3" fmla="*/ 358 h 1388"/>
              <a:gd name="connsiteX4" fmla="*/ 49 w 1282"/>
              <a:gd name="connsiteY4" fmla="*/ 382 h 1388"/>
              <a:gd name="connsiteX5" fmla="*/ 59 w 1282"/>
              <a:gd name="connsiteY5" fmla="*/ 403 h 1388"/>
              <a:gd name="connsiteX6" fmla="*/ 71 w 1282"/>
              <a:gd name="connsiteY6" fmla="*/ 400 h 1388"/>
              <a:gd name="connsiteX7" fmla="*/ 84 w 1282"/>
              <a:gd name="connsiteY7" fmla="*/ 417 h 1388"/>
              <a:gd name="connsiteX8" fmla="*/ 87 w 1282"/>
              <a:gd name="connsiteY8" fmla="*/ 422 h 1388"/>
              <a:gd name="connsiteX9" fmla="*/ 99 w 1282"/>
              <a:gd name="connsiteY9" fmla="*/ 437 h 1388"/>
              <a:gd name="connsiteX10" fmla="*/ 108 w 1282"/>
              <a:gd name="connsiteY10" fmla="*/ 376 h 1388"/>
              <a:gd name="connsiteX11" fmla="*/ 120 w 1282"/>
              <a:gd name="connsiteY11" fmla="*/ 412 h 1388"/>
              <a:gd name="connsiteX12" fmla="*/ 125 w 1282"/>
              <a:gd name="connsiteY12" fmla="*/ 446 h 1388"/>
              <a:gd name="connsiteX13" fmla="*/ 139 w 1282"/>
              <a:gd name="connsiteY13" fmla="*/ 484 h 1388"/>
              <a:gd name="connsiteX14" fmla="*/ 149 w 1282"/>
              <a:gd name="connsiteY14" fmla="*/ 520 h 1388"/>
              <a:gd name="connsiteX15" fmla="*/ 161 w 1282"/>
              <a:gd name="connsiteY15" fmla="*/ 556 h 1388"/>
              <a:gd name="connsiteX16" fmla="*/ 175 w 1282"/>
              <a:gd name="connsiteY16" fmla="*/ 97 h 1388"/>
              <a:gd name="connsiteX17" fmla="*/ 189 w 1282"/>
              <a:gd name="connsiteY17" fmla="*/ 520 h 1388"/>
              <a:gd name="connsiteX18" fmla="*/ 204 w 1282"/>
              <a:gd name="connsiteY18" fmla="*/ 565 h 1388"/>
              <a:gd name="connsiteX19" fmla="*/ 202 w 1282"/>
              <a:gd name="connsiteY19" fmla="*/ 536 h 1388"/>
              <a:gd name="connsiteX20" fmla="*/ 216 w 1282"/>
              <a:gd name="connsiteY20" fmla="*/ 534 h 1388"/>
              <a:gd name="connsiteX21" fmla="*/ 231 w 1282"/>
              <a:gd name="connsiteY21" fmla="*/ 577 h 1388"/>
              <a:gd name="connsiteX22" fmla="*/ 252 w 1282"/>
              <a:gd name="connsiteY22" fmla="*/ 598 h 1388"/>
              <a:gd name="connsiteX23" fmla="*/ 264 w 1282"/>
              <a:gd name="connsiteY23" fmla="*/ 576 h 1388"/>
              <a:gd name="connsiteX24" fmla="*/ 287 w 1282"/>
              <a:gd name="connsiteY24" fmla="*/ 589 h 1388"/>
              <a:gd name="connsiteX25" fmla="*/ 301 w 1282"/>
              <a:gd name="connsiteY25" fmla="*/ 652 h 1388"/>
              <a:gd name="connsiteX26" fmla="*/ 321 w 1282"/>
              <a:gd name="connsiteY26" fmla="*/ 626 h 1388"/>
              <a:gd name="connsiteX27" fmla="*/ 343 w 1282"/>
              <a:gd name="connsiteY27" fmla="*/ 667 h 1388"/>
              <a:gd name="connsiteX28" fmla="*/ 363 w 1282"/>
              <a:gd name="connsiteY28" fmla="*/ 678 h 1388"/>
              <a:gd name="connsiteX29" fmla="*/ 383 w 1282"/>
              <a:gd name="connsiteY29" fmla="*/ 693 h 1388"/>
              <a:gd name="connsiteX30" fmla="*/ 407 w 1282"/>
              <a:gd name="connsiteY30" fmla="*/ 719 h 1388"/>
              <a:gd name="connsiteX31" fmla="*/ 435 w 1282"/>
              <a:gd name="connsiteY31" fmla="*/ 733 h 1388"/>
              <a:gd name="connsiteX32" fmla="*/ 465 w 1282"/>
              <a:gd name="connsiteY32" fmla="*/ 750 h 1388"/>
              <a:gd name="connsiteX33" fmla="*/ 467 w 1282"/>
              <a:gd name="connsiteY33" fmla="*/ 776 h 1388"/>
              <a:gd name="connsiteX34" fmla="*/ 504 w 1282"/>
              <a:gd name="connsiteY34" fmla="*/ 797 h 1388"/>
              <a:gd name="connsiteX35" fmla="*/ 528 w 1282"/>
              <a:gd name="connsiteY35" fmla="*/ 817 h 1388"/>
              <a:gd name="connsiteX36" fmla="*/ 559 w 1282"/>
              <a:gd name="connsiteY36" fmla="*/ 854 h 1388"/>
              <a:gd name="connsiteX37" fmla="*/ 593 w 1282"/>
              <a:gd name="connsiteY37" fmla="*/ 872 h 1388"/>
              <a:gd name="connsiteX38" fmla="*/ 633 w 1282"/>
              <a:gd name="connsiteY38" fmla="*/ 875 h 1388"/>
              <a:gd name="connsiteX39" fmla="*/ 634 w 1282"/>
              <a:gd name="connsiteY39" fmla="*/ 884 h 1388"/>
              <a:gd name="connsiteX40" fmla="*/ 675 w 1282"/>
              <a:gd name="connsiteY40" fmla="*/ 937 h 1388"/>
              <a:gd name="connsiteX41" fmla="*/ 709 w 1282"/>
              <a:gd name="connsiteY41" fmla="*/ 967 h 1388"/>
              <a:gd name="connsiteX42" fmla="*/ 741 w 1282"/>
              <a:gd name="connsiteY42" fmla="*/ 981 h 1388"/>
              <a:gd name="connsiteX43" fmla="*/ 771 w 1282"/>
              <a:gd name="connsiteY43" fmla="*/ 991 h 1388"/>
              <a:gd name="connsiteX44" fmla="*/ 773 w 1282"/>
              <a:gd name="connsiteY44" fmla="*/ 992 h 1388"/>
              <a:gd name="connsiteX45" fmla="*/ 776 w 1282"/>
              <a:gd name="connsiteY45" fmla="*/ 992 h 1388"/>
              <a:gd name="connsiteX46" fmla="*/ 803 w 1282"/>
              <a:gd name="connsiteY46" fmla="*/ 1009 h 1388"/>
              <a:gd name="connsiteX47" fmla="*/ 845 w 1282"/>
              <a:gd name="connsiteY47" fmla="*/ 1032 h 1388"/>
              <a:gd name="connsiteX48" fmla="*/ 825 w 1282"/>
              <a:gd name="connsiteY48" fmla="*/ 1034 h 1388"/>
              <a:gd name="connsiteX49" fmla="*/ 867 w 1282"/>
              <a:gd name="connsiteY49" fmla="*/ 1056 h 1388"/>
              <a:gd name="connsiteX50" fmla="*/ 870 w 1282"/>
              <a:gd name="connsiteY50" fmla="*/ 1041 h 1388"/>
              <a:gd name="connsiteX51" fmla="*/ 899 w 1282"/>
              <a:gd name="connsiteY51" fmla="*/ 1085 h 1388"/>
              <a:gd name="connsiteX52" fmla="*/ 899 w 1282"/>
              <a:gd name="connsiteY52" fmla="*/ 1074 h 1388"/>
              <a:gd name="connsiteX53" fmla="*/ 903 w 1282"/>
              <a:gd name="connsiteY53" fmla="*/ 1058 h 1388"/>
              <a:gd name="connsiteX54" fmla="*/ 954 w 1282"/>
              <a:gd name="connsiteY54" fmla="*/ 1113 h 1388"/>
              <a:gd name="connsiteX55" fmla="*/ 955 w 1282"/>
              <a:gd name="connsiteY55" fmla="*/ 1099 h 1388"/>
              <a:gd name="connsiteX56" fmla="*/ 952 w 1282"/>
              <a:gd name="connsiteY56" fmla="*/ 1099 h 1388"/>
              <a:gd name="connsiteX57" fmla="*/ 1038 w 1282"/>
              <a:gd name="connsiteY57" fmla="*/ 1123 h 1388"/>
              <a:gd name="connsiteX58" fmla="*/ 1086 w 1282"/>
              <a:gd name="connsiteY58" fmla="*/ 1168 h 1388"/>
              <a:gd name="connsiteX59" fmla="*/ 1079 w 1282"/>
              <a:gd name="connsiteY59" fmla="*/ 1149 h 1388"/>
              <a:gd name="connsiteX60" fmla="*/ 1087 w 1282"/>
              <a:gd name="connsiteY60" fmla="*/ 1201 h 1388"/>
              <a:gd name="connsiteX61" fmla="*/ 1082 w 1282"/>
              <a:gd name="connsiteY61" fmla="*/ 1166 h 1388"/>
              <a:gd name="connsiteX62" fmla="*/ 1084 w 1282"/>
              <a:gd name="connsiteY62" fmla="*/ 1179 h 1388"/>
              <a:gd name="connsiteX63" fmla="*/ 1082 w 1282"/>
              <a:gd name="connsiteY63" fmla="*/ 1381 h 1388"/>
              <a:gd name="connsiteX64" fmla="*/ 1082 w 1282"/>
              <a:gd name="connsiteY64" fmla="*/ 1381 h 1388"/>
              <a:gd name="connsiteX65" fmla="*/ 1090 w 1282"/>
              <a:gd name="connsiteY65" fmla="*/ 1388 h 1388"/>
              <a:gd name="connsiteX66" fmla="*/ 0 w 1282"/>
              <a:gd name="connsiteY66" fmla="*/ 1384 h 1388"/>
              <a:gd name="connsiteX67" fmla="*/ 6 w 1282"/>
              <a:gd name="connsiteY67" fmla="*/ 353 h 1388"/>
              <a:gd name="connsiteX0" fmla="*/ 6 w 1282"/>
              <a:gd name="connsiteY0" fmla="*/ 273 h 1291"/>
              <a:gd name="connsiteX1" fmla="*/ 12 w 1282"/>
              <a:gd name="connsiteY1" fmla="*/ 347 h 1291"/>
              <a:gd name="connsiteX2" fmla="*/ 23 w 1282"/>
              <a:gd name="connsiteY2" fmla="*/ 265 h 1291"/>
              <a:gd name="connsiteX3" fmla="*/ 37 w 1282"/>
              <a:gd name="connsiteY3" fmla="*/ 261 h 1291"/>
              <a:gd name="connsiteX4" fmla="*/ 49 w 1282"/>
              <a:gd name="connsiteY4" fmla="*/ 285 h 1291"/>
              <a:gd name="connsiteX5" fmla="*/ 59 w 1282"/>
              <a:gd name="connsiteY5" fmla="*/ 306 h 1291"/>
              <a:gd name="connsiteX6" fmla="*/ 71 w 1282"/>
              <a:gd name="connsiteY6" fmla="*/ 303 h 1291"/>
              <a:gd name="connsiteX7" fmla="*/ 84 w 1282"/>
              <a:gd name="connsiteY7" fmla="*/ 320 h 1291"/>
              <a:gd name="connsiteX8" fmla="*/ 87 w 1282"/>
              <a:gd name="connsiteY8" fmla="*/ 325 h 1291"/>
              <a:gd name="connsiteX9" fmla="*/ 99 w 1282"/>
              <a:gd name="connsiteY9" fmla="*/ 340 h 1291"/>
              <a:gd name="connsiteX10" fmla="*/ 108 w 1282"/>
              <a:gd name="connsiteY10" fmla="*/ 279 h 1291"/>
              <a:gd name="connsiteX11" fmla="*/ 120 w 1282"/>
              <a:gd name="connsiteY11" fmla="*/ 315 h 1291"/>
              <a:gd name="connsiteX12" fmla="*/ 125 w 1282"/>
              <a:gd name="connsiteY12" fmla="*/ 349 h 1291"/>
              <a:gd name="connsiteX13" fmla="*/ 139 w 1282"/>
              <a:gd name="connsiteY13" fmla="*/ 387 h 1291"/>
              <a:gd name="connsiteX14" fmla="*/ 149 w 1282"/>
              <a:gd name="connsiteY14" fmla="*/ 423 h 1291"/>
              <a:gd name="connsiteX15" fmla="*/ 161 w 1282"/>
              <a:gd name="connsiteY15" fmla="*/ 459 h 1291"/>
              <a:gd name="connsiteX16" fmla="*/ 175 w 1282"/>
              <a:gd name="connsiteY16" fmla="*/ 0 h 1291"/>
              <a:gd name="connsiteX17" fmla="*/ 189 w 1282"/>
              <a:gd name="connsiteY17" fmla="*/ 423 h 1291"/>
              <a:gd name="connsiteX18" fmla="*/ 204 w 1282"/>
              <a:gd name="connsiteY18" fmla="*/ 468 h 1291"/>
              <a:gd name="connsiteX19" fmla="*/ 202 w 1282"/>
              <a:gd name="connsiteY19" fmla="*/ 439 h 1291"/>
              <a:gd name="connsiteX20" fmla="*/ 216 w 1282"/>
              <a:gd name="connsiteY20" fmla="*/ 437 h 1291"/>
              <a:gd name="connsiteX21" fmla="*/ 231 w 1282"/>
              <a:gd name="connsiteY21" fmla="*/ 480 h 1291"/>
              <a:gd name="connsiteX22" fmla="*/ 252 w 1282"/>
              <a:gd name="connsiteY22" fmla="*/ 501 h 1291"/>
              <a:gd name="connsiteX23" fmla="*/ 264 w 1282"/>
              <a:gd name="connsiteY23" fmla="*/ 479 h 1291"/>
              <a:gd name="connsiteX24" fmla="*/ 287 w 1282"/>
              <a:gd name="connsiteY24" fmla="*/ 492 h 1291"/>
              <a:gd name="connsiteX25" fmla="*/ 301 w 1282"/>
              <a:gd name="connsiteY25" fmla="*/ 555 h 1291"/>
              <a:gd name="connsiteX26" fmla="*/ 321 w 1282"/>
              <a:gd name="connsiteY26" fmla="*/ 529 h 1291"/>
              <a:gd name="connsiteX27" fmla="*/ 343 w 1282"/>
              <a:gd name="connsiteY27" fmla="*/ 570 h 1291"/>
              <a:gd name="connsiteX28" fmla="*/ 363 w 1282"/>
              <a:gd name="connsiteY28" fmla="*/ 581 h 1291"/>
              <a:gd name="connsiteX29" fmla="*/ 383 w 1282"/>
              <a:gd name="connsiteY29" fmla="*/ 596 h 1291"/>
              <a:gd name="connsiteX30" fmla="*/ 407 w 1282"/>
              <a:gd name="connsiteY30" fmla="*/ 622 h 1291"/>
              <a:gd name="connsiteX31" fmla="*/ 435 w 1282"/>
              <a:gd name="connsiteY31" fmla="*/ 636 h 1291"/>
              <a:gd name="connsiteX32" fmla="*/ 465 w 1282"/>
              <a:gd name="connsiteY32" fmla="*/ 653 h 1291"/>
              <a:gd name="connsiteX33" fmla="*/ 467 w 1282"/>
              <a:gd name="connsiteY33" fmla="*/ 679 h 1291"/>
              <a:gd name="connsiteX34" fmla="*/ 504 w 1282"/>
              <a:gd name="connsiteY34" fmla="*/ 700 h 1291"/>
              <a:gd name="connsiteX35" fmla="*/ 528 w 1282"/>
              <a:gd name="connsiteY35" fmla="*/ 720 h 1291"/>
              <a:gd name="connsiteX36" fmla="*/ 559 w 1282"/>
              <a:gd name="connsiteY36" fmla="*/ 757 h 1291"/>
              <a:gd name="connsiteX37" fmla="*/ 593 w 1282"/>
              <a:gd name="connsiteY37" fmla="*/ 775 h 1291"/>
              <a:gd name="connsiteX38" fmla="*/ 633 w 1282"/>
              <a:gd name="connsiteY38" fmla="*/ 778 h 1291"/>
              <a:gd name="connsiteX39" fmla="*/ 634 w 1282"/>
              <a:gd name="connsiteY39" fmla="*/ 787 h 1291"/>
              <a:gd name="connsiteX40" fmla="*/ 675 w 1282"/>
              <a:gd name="connsiteY40" fmla="*/ 840 h 1291"/>
              <a:gd name="connsiteX41" fmla="*/ 709 w 1282"/>
              <a:gd name="connsiteY41" fmla="*/ 870 h 1291"/>
              <a:gd name="connsiteX42" fmla="*/ 741 w 1282"/>
              <a:gd name="connsiteY42" fmla="*/ 884 h 1291"/>
              <a:gd name="connsiteX43" fmla="*/ 771 w 1282"/>
              <a:gd name="connsiteY43" fmla="*/ 894 h 1291"/>
              <a:gd name="connsiteX44" fmla="*/ 773 w 1282"/>
              <a:gd name="connsiteY44" fmla="*/ 895 h 1291"/>
              <a:gd name="connsiteX45" fmla="*/ 776 w 1282"/>
              <a:gd name="connsiteY45" fmla="*/ 895 h 1291"/>
              <a:gd name="connsiteX46" fmla="*/ 803 w 1282"/>
              <a:gd name="connsiteY46" fmla="*/ 912 h 1291"/>
              <a:gd name="connsiteX47" fmla="*/ 845 w 1282"/>
              <a:gd name="connsiteY47" fmla="*/ 935 h 1291"/>
              <a:gd name="connsiteX48" fmla="*/ 825 w 1282"/>
              <a:gd name="connsiteY48" fmla="*/ 937 h 1291"/>
              <a:gd name="connsiteX49" fmla="*/ 867 w 1282"/>
              <a:gd name="connsiteY49" fmla="*/ 959 h 1291"/>
              <a:gd name="connsiteX50" fmla="*/ 870 w 1282"/>
              <a:gd name="connsiteY50" fmla="*/ 944 h 1291"/>
              <a:gd name="connsiteX51" fmla="*/ 899 w 1282"/>
              <a:gd name="connsiteY51" fmla="*/ 988 h 1291"/>
              <a:gd name="connsiteX52" fmla="*/ 899 w 1282"/>
              <a:gd name="connsiteY52" fmla="*/ 977 h 1291"/>
              <a:gd name="connsiteX53" fmla="*/ 903 w 1282"/>
              <a:gd name="connsiteY53" fmla="*/ 961 h 1291"/>
              <a:gd name="connsiteX54" fmla="*/ 954 w 1282"/>
              <a:gd name="connsiteY54" fmla="*/ 1016 h 1291"/>
              <a:gd name="connsiteX55" fmla="*/ 955 w 1282"/>
              <a:gd name="connsiteY55" fmla="*/ 1002 h 1291"/>
              <a:gd name="connsiteX56" fmla="*/ 952 w 1282"/>
              <a:gd name="connsiteY56" fmla="*/ 1002 h 1291"/>
              <a:gd name="connsiteX57" fmla="*/ 1038 w 1282"/>
              <a:gd name="connsiteY57" fmla="*/ 1026 h 1291"/>
              <a:gd name="connsiteX58" fmla="*/ 1086 w 1282"/>
              <a:gd name="connsiteY58" fmla="*/ 1071 h 1291"/>
              <a:gd name="connsiteX59" fmla="*/ 1079 w 1282"/>
              <a:gd name="connsiteY59" fmla="*/ 1052 h 1291"/>
              <a:gd name="connsiteX60" fmla="*/ 1087 w 1282"/>
              <a:gd name="connsiteY60" fmla="*/ 1104 h 1291"/>
              <a:gd name="connsiteX61" fmla="*/ 1082 w 1282"/>
              <a:gd name="connsiteY61" fmla="*/ 1069 h 1291"/>
              <a:gd name="connsiteX62" fmla="*/ 1084 w 1282"/>
              <a:gd name="connsiteY62" fmla="*/ 1082 h 1291"/>
              <a:gd name="connsiteX63" fmla="*/ 1082 w 1282"/>
              <a:gd name="connsiteY63" fmla="*/ 1284 h 1291"/>
              <a:gd name="connsiteX64" fmla="*/ 1082 w 1282"/>
              <a:gd name="connsiteY64" fmla="*/ 1284 h 1291"/>
              <a:gd name="connsiteX65" fmla="*/ 1090 w 1282"/>
              <a:gd name="connsiteY65" fmla="*/ 1291 h 1291"/>
              <a:gd name="connsiteX66" fmla="*/ 0 w 1282"/>
              <a:gd name="connsiteY66" fmla="*/ 1287 h 1291"/>
              <a:gd name="connsiteX67" fmla="*/ 6 w 1282"/>
              <a:gd name="connsiteY67" fmla="*/ 256 h 1291"/>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479 h 1497"/>
              <a:gd name="connsiteX1" fmla="*/ 12 w 1282"/>
              <a:gd name="connsiteY1" fmla="*/ 553 h 1497"/>
              <a:gd name="connsiteX2" fmla="*/ 23 w 1282"/>
              <a:gd name="connsiteY2" fmla="*/ 471 h 1497"/>
              <a:gd name="connsiteX3" fmla="*/ 37 w 1282"/>
              <a:gd name="connsiteY3" fmla="*/ 467 h 1497"/>
              <a:gd name="connsiteX4" fmla="*/ 49 w 1282"/>
              <a:gd name="connsiteY4" fmla="*/ 491 h 1497"/>
              <a:gd name="connsiteX5" fmla="*/ 59 w 1282"/>
              <a:gd name="connsiteY5" fmla="*/ 512 h 1497"/>
              <a:gd name="connsiteX6" fmla="*/ 71 w 1282"/>
              <a:gd name="connsiteY6" fmla="*/ 509 h 1497"/>
              <a:gd name="connsiteX7" fmla="*/ 84 w 1282"/>
              <a:gd name="connsiteY7" fmla="*/ 526 h 1497"/>
              <a:gd name="connsiteX8" fmla="*/ 87 w 1282"/>
              <a:gd name="connsiteY8" fmla="*/ 531 h 1497"/>
              <a:gd name="connsiteX9" fmla="*/ 99 w 1282"/>
              <a:gd name="connsiteY9" fmla="*/ 546 h 1497"/>
              <a:gd name="connsiteX10" fmla="*/ 179 w 1282"/>
              <a:gd name="connsiteY10" fmla="*/ 112 h 1497"/>
              <a:gd name="connsiteX11" fmla="*/ 120 w 1282"/>
              <a:gd name="connsiteY11" fmla="*/ 521 h 1497"/>
              <a:gd name="connsiteX12" fmla="*/ 125 w 1282"/>
              <a:gd name="connsiteY12" fmla="*/ 555 h 1497"/>
              <a:gd name="connsiteX13" fmla="*/ 139 w 1282"/>
              <a:gd name="connsiteY13" fmla="*/ 593 h 1497"/>
              <a:gd name="connsiteX14" fmla="*/ 149 w 1282"/>
              <a:gd name="connsiteY14" fmla="*/ 629 h 1497"/>
              <a:gd name="connsiteX15" fmla="*/ 161 w 1282"/>
              <a:gd name="connsiteY15" fmla="*/ 665 h 1497"/>
              <a:gd name="connsiteX16" fmla="*/ 157 w 1282"/>
              <a:gd name="connsiteY16" fmla="*/ 670 h 1497"/>
              <a:gd name="connsiteX17" fmla="*/ 153 w 1282"/>
              <a:gd name="connsiteY17" fmla="*/ 670 h 1497"/>
              <a:gd name="connsiteX18" fmla="*/ 157 w 1282"/>
              <a:gd name="connsiteY18" fmla="*/ 678 h 1497"/>
              <a:gd name="connsiteX19" fmla="*/ 175 w 1282"/>
              <a:gd name="connsiteY19" fmla="*/ 612 h 1497"/>
              <a:gd name="connsiteX20" fmla="*/ 189 w 1282"/>
              <a:gd name="connsiteY20" fmla="*/ 629 h 1497"/>
              <a:gd name="connsiteX21" fmla="*/ 204 w 1282"/>
              <a:gd name="connsiteY21" fmla="*/ 674 h 1497"/>
              <a:gd name="connsiteX22" fmla="*/ 202 w 1282"/>
              <a:gd name="connsiteY22" fmla="*/ 645 h 1497"/>
              <a:gd name="connsiteX23" fmla="*/ 216 w 1282"/>
              <a:gd name="connsiteY23" fmla="*/ 643 h 1497"/>
              <a:gd name="connsiteX24" fmla="*/ 231 w 1282"/>
              <a:gd name="connsiteY24" fmla="*/ 686 h 1497"/>
              <a:gd name="connsiteX25" fmla="*/ 252 w 1282"/>
              <a:gd name="connsiteY25" fmla="*/ 707 h 1497"/>
              <a:gd name="connsiteX26" fmla="*/ 264 w 1282"/>
              <a:gd name="connsiteY26" fmla="*/ 685 h 1497"/>
              <a:gd name="connsiteX27" fmla="*/ 287 w 1282"/>
              <a:gd name="connsiteY27" fmla="*/ 698 h 1497"/>
              <a:gd name="connsiteX28" fmla="*/ 301 w 1282"/>
              <a:gd name="connsiteY28" fmla="*/ 761 h 1497"/>
              <a:gd name="connsiteX29" fmla="*/ 321 w 1282"/>
              <a:gd name="connsiteY29" fmla="*/ 735 h 1497"/>
              <a:gd name="connsiteX30" fmla="*/ 343 w 1282"/>
              <a:gd name="connsiteY30" fmla="*/ 776 h 1497"/>
              <a:gd name="connsiteX31" fmla="*/ 363 w 1282"/>
              <a:gd name="connsiteY31" fmla="*/ 787 h 1497"/>
              <a:gd name="connsiteX32" fmla="*/ 383 w 1282"/>
              <a:gd name="connsiteY32" fmla="*/ 802 h 1497"/>
              <a:gd name="connsiteX33" fmla="*/ 407 w 1282"/>
              <a:gd name="connsiteY33" fmla="*/ 828 h 1497"/>
              <a:gd name="connsiteX34" fmla="*/ 435 w 1282"/>
              <a:gd name="connsiteY34" fmla="*/ 842 h 1497"/>
              <a:gd name="connsiteX35" fmla="*/ 465 w 1282"/>
              <a:gd name="connsiteY35" fmla="*/ 859 h 1497"/>
              <a:gd name="connsiteX36" fmla="*/ 467 w 1282"/>
              <a:gd name="connsiteY36" fmla="*/ 885 h 1497"/>
              <a:gd name="connsiteX37" fmla="*/ 504 w 1282"/>
              <a:gd name="connsiteY37" fmla="*/ 906 h 1497"/>
              <a:gd name="connsiteX38" fmla="*/ 528 w 1282"/>
              <a:gd name="connsiteY38" fmla="*/ 926 h 1497"/>
              <a:gd name="connsiteX39" fmla="*/ 559 w 1282"/>
              <a:gd name="connsiteY39" fmla="*/ 963 h 1497"/>
              <a:gd name="connsiteX40" fmla="*/ 593 w 1282"/>
              <a:gd name="connsiteY40" fmla="*/ 981 h 1497"/>
              <a:gd name="connsiteX41" fmla="*/ 633 w 1282"/>
              <a:gd name="connsiteY41" fmla="*/ 984 h 1497"/>
              <a:gd name="connsiteX42" fmla="*/ 634 w 1282"/>
              <a:gd name="connsiteY42" fmla="*/ 993 h 1497"/>
              <a:gd name="connsiteX43" fmla="*/ 675 w 1282"/>
              <a:gd name="connsiteY43" fmla="*/ 1046 h 1497"/>
              <a:gd name="connsiteX44" fmla="*/ 709 w 1282"/>
              <a:gd name="connsiteY44" fmla="*/ 1076 h 1497"/>
              <a:gd name="connsiteX45" fmla="*/ 741 w 1282"/>
              <a:gd name="connsiteY45" fmla="*/ 1090 h 1497"/>
              <a:gd name="connsiteX46" fmla="*/ 771 w 1282"/>
              <a:gd name="connsiteY46" fmla="*/ 1100 h 1497"/>
              <a:gd name="connsiteX47" fmla="*/ 773 w 1282"/>
              <a:gd name="connsiteY47" fmla="*/ 1101 h 1497"/>
              <a:gd name="connsiteX48" fmla="*/ 776 w 1282"/>
              <a:gd name="connsiteY48" fmla="*/ 1101 h 1497"/>
              <a:gd name="connsiteX49" fmla="*/ 803 w 1282"/>
              <a:gd name="connsiteY49" fmla="*/ 1118 h 1497"/>
              <a:gd name="connsiteX50" fmla="*/ 845 w 1282"/>
              <a:gd name="connsiteY50" fmla="*/ 1141 h 1497"/>
              <a:gd name="connsiteX51" fmla="*/ 825 w 1282"/>
              <a:gd name="connsiteY51" fmla="*/ 1143 h 1497"/>
              <a:gd name="connsiteX52" fmla="*/ 867 w 1282"/>
              <a:gd name="connsiteY52" fmla="*/ 1165 h 1497"/>
              <a:gd name="connsiteX53" fmla="*/ 870 w 1282"/>
              <a:gd name="connsiteY53" fmla="*/ 1150 h 1497"/>
              <a:gd name="connsiteX54" fmla="*/ 899 w 1282"/>
              <a:gd name="connsiteY54" fmla="*/ 1194 h 1497"/>
              <a:gd name="connsiteX55" fmla="*/ 899 w 1282"/>
              <a:gd name="connsiteY55" fmla="*/ 1183 h 1497"/>
              <a:gd name="connsiteX56" fmla="*/ 903 w 1282"/>
              <a:gd name="connsiteY56" fmla="*/ 1167 h 1497"/>
              <a:gd name="connsiteX57" fmla="*/ 954 w 1282"/>
              <a:gd name="connsiteY57" fmla="*/ 1222 h 1497"/>
              <a:gd name="connsiteX58" fmla="*/ 955 w 1282"/>
              <a:gd name="connsiteY58" fmla="*/ 1208 h 1497"/>
              <a:gd name="connsiteX59" fmla="*/ 952 w 1282"/>
              <a:gd name="connsiteY59" fmla="*/ 1208 h 1497"/>
              <a:gd name="connsiteX60" fmla="*/ 1038 w 1282"/>
              <a:gd name="connsiteY60" fmla="*/ 1232 h 1497"/>
              <a:gd name="connsiteX61" fmla="*/ 1086 w 1282"/>
              <a:gd name="connsiteY61" fmla="*/ 1277 h 1497"/>
              <a:gd name="connsiteX62" fmla="*/ 1079 w 1282"/>
              <a:gd name="connsiteY62" fmla="*/ 1258 h 1497"/>
              <a:gd name="connsiteX63" fmla="*/ 1087 w 1282"/>
              <a:gd name="connsiteY63" fmla="*/ 1310 h 1497"/>
              <a:gd name="connsiteX64" fmla="*/ 1082 w 1282"/>
              <a:gd name="connsiteY64" fmla="*/ 1275 h 1497"/>
              <a:gd name="connsiteX65" fmla="*/ 1084 w 1282"/>
              <a:gd name="connsiteY65" fmla="*/ 1288 h 1497"/>
              <a:gd name="connsiteX66" fmla="*/ 1082 w 1282"/>
              <a:gd name="connsiteY66" fmla="*/ 1490 h 1497"/>
              <a:gd name="connsiteX67" fmla="*/ 1082 w 1282"/>
              <a:gd name="connsiteY67" fmla="*/ 1490 h 1497"/>
              <a:gd name="connsiteX68" fmla="*/ 1090 w 1282"/>
              <a:gd name="connsiteY68" fmla="*/ 1497 h 1497"/>
              <a:gd name="connsiteX69" fmla="*/ 0 w 1282"/>
              <a:gd name="connsiteY69" fmla="*/ 1493 h 1497"/>
              <a:gd name="connsiteX70" fmla="*/ 6 w 1282"/>
              <a:gd name="connsiteY70" fmla="*/ 462 h 1497"/>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36 h 1654"/>
              <a:gd name="connsiteX1" fmla="*/ 12 w 1282"/>
              <a:gd name="connsiteY1" fmla="*/ 710 h 1654"/>
              <a:gd name="connsiteX2" fmla="*/ 23 w 1282"/>
              <a:gd name="connsiteY2" fmla="*/ 628 h 1654"/>
              <a:gd name="connsiteX3" fmla="*/ 37 w 1282"/>
              <a:gd name="connsiteY3" fmla="*/ 624 h 1654"/>
              <a:gd name="connsiteX4" fmla="*/ 49 w 1282"/>
              <a:gd name="connsiteY4" fmla="*/ 648 h 1654"/>
              <a:gd name="connsiteX5" fmla="*/ 59 w 1282"/>
              <a:gd name="connsiteY5" fmla="*/ 669 h 1654"/>
              <a:gd name="connsiteX6" fmla="*/ 71 w 1282"/>
              <a:gd name="connsiteY6" fmla="*/ 666 h 1654"/>
              <a:gd name="connsiteX7" fmla="*/ 84 w 1282"/>
              <a:gd name="connsiteY7" fmla="*/ 683 h 1654"/>
              <a:gd name="connsiteX8" fmla="*/ 87 w 1282"/>
              <a:gd name="connsiteY8" fmla="*/ 688 h 1654"/>
              <a:gd name="connsiteX9" fmla="*/ 99 w 1282"/>
              <a:gd name="connsiteY9" fmla="*/ 703 h 1654"/>
              <a:gd name="connsiteX10" fmla="*/ 108 w 1282"/>
              <a:gd name="connsiteY10" fmla="*/ 725 h 1654"/>
              <a:gd name="connsiteX11" fmla="*/ 120 w 1282"/>
              <a:gd name="connsiteY11" fmla="*/ 678 h 1654"/>
              <a:gd name="connsiteX12" fmla="*/ 125 w 1282"/>
              <a:gd name="connsiteY12" fmla="*/ 712 h 1654"/>
              <a:gd name="connsiteX13" fmla="*/ 139 w 1282"/>
              <a:gd name="connsiteY13" fmla="*/ 750 h 1654"/>
              <a:gd name="connsiteX14" fmla="*/ 149 w 1282"/>
              <a:gd name="connsiteY14" fmla="*/ 786 h 1654"/>
              <a:gd name="connsiteX15" fmla="*/ 161 w 1282"/>
              <a:gd name="connsiteY15" fmla="*/ 822 h 1654"/>
              <a:gd name="connsiteX16" fmla="*/ 157 w 1282"/>
              <a:gd name="connsiteY16" fmla="*/ 827 h 1654"/>
              <a:gd name="connsiteX17" fmla="*/ 153 w 1282"/>
              <a:gd name="connsiteY17" fmla="*/ 827 h 1654"/>
              <a:gd name="connsiteX18" fmla="*/ 295 w 1282"/>
              <a:gd name="connsiteY18" fmla="*/ 172 h 1654"/>
              <a:gd name="connsiteX19" fmla="*/ 175 w 1282"/>
              <a:gd name="connsiteY19" fmla="*/ 769 h 1654"/>
              <a:gd name="connsiteX20" fmla="*/ 189 w 1282"/>
              <a:gd name="connsiteY20" fmla="*/ 786 h 1654"/>
              <a:gd name="connsiteX21" fmla="*/ 204 w 1282"/>
              <a:gd name="connsiteY21" fmla="*/ 831 h 1654"/>
              <a:gd name="connsiteX22" fmla="*/ 202 w 1282"/>
              <a:gd name="connsiteY22" fmla="*/ 802 h 1654"/>
              <a:gd name="connsiteX23" fmla="*/ 216 w 1282"/>
              <a:gd name="connsiteY23" fmla="*/ 800 h 1654"/>
              <a:gd name="connsiteX24" fmla="*/ 231 w 1282"/>
              <a:gd name="connsiteY24" fmla="*/ 843 h 1654"/>
              <a:gd name="connsiteX25" fmla="*/ 252 w 1282"/>
              <a:gd name="connsiteY25" fmla="*/ 864 h 1654"/>
              <a:gd name="connsiteX26" fmla="*/ 264 w 1282"/>
              <a:gd name="connsiteY26" fmla="*/ 842 h 1654"/>
              <a:gd name="connsiteX27" fmla="*/ 287 w 1282"/>
              <a:gd name="connsiteY27" fmla="*/ 855 h 1654"/>
              <a:gd name="connsiteX28" fmla="*/ 301 w 1282"/>
              <a:gd name="connsiteY28" fmla="*/ 918 h 1654"/>
              <a:gd name="connsiteX29" fmla="*/ 321 w 1282"/>
              <a:gd name="connsiteY29" fmla="*/ 892 h 1654"/>
              <a:gd name="connsiteX30" fmla="*/ 343 w 1282"/>
              <a:gd name="connsiteY30" fmla="*/ 933 h 1654"/>
              <a:gd name="connsiteX31" fmla="*/ 363 w 1282"/>
              <a:gd name="connsiteY31" fmla="*/ 944 h 1654"/>
              <a:gd name="connsiteX32" fmla="*/ 383 w 1282"/>
              <a:gd name="connsiteY32" fmla="*/ 959 h 1654"/>
              <a:gd name="connsiteX33" fmla="*/ 407 w 1282"/>
              <a:gd name="connsiteY33" fmla="*/ 985 h 1654"/>
              <a:gd name="connsiteX34" fmla="*/ 435 w 1282"/>
              <a:gd name="connsiteY34" fmla="*/ 999 h 1654"/>
              <a:gd name="connsiteX35" fmla="*/ 465 w 1282"/>
              <a:gd name="connsiteY35" fmla="*/ 1016 h 1654"/>
              <a:gd name="connsiteX36" fmla="*/ 467 w 1282"/>
              <a:gd name="connsiteY36" fmla="*/ 1042 h 1654"/>
              <a:gd name="connsiteX37" fmla="*/ 504 w 1282"/>
              <a:gd name="connsiteY37" fmla="*/ 1063 h 1654"/>
              <a:gd name="connsiteX38" fmla="*/ 528 w 1282"/>
              <a:gd name="connsiteY38" fmla="*/ 1083 h 1654"/>
              <a:gd name="connsiteX39" fmla="*/ 559 w 1282"/>
              <a:gd name="connsiteY39" fmla="*/ 1120 h 1654"/>
              <a:gd name="connsiteX40" fmla="*/ 593 w 1282"/>
              <a:gd name="connsiteY40" fmla="*/ 1138 h 1654"/>
              <a:gd name="connsiteX41" fmla="*/ 633 w 1282"/>
              <a:gd name="connsiteY41" fmla="*/ 1141 h 1654"/>
              <a:gd name="connsiteX42" fmla="*/ 634 w 1282"/>
              <a:gd name="connsiteY42" fmla="*/ 1150 h 1654"/>
              <a:gd name="connsiteX43" fmla="*/ 675 w 1282"/>
              <a:gd name="connsiteY43" fmla="*/ 1203 h 1654"/>
              <a:gd name="connsiteX44" fmla="*/ 709 w 1282"/>
              <a:gd name="connsiteY44" fmla="*/ 1233 h 1654"/>
              <a:gd name="connsiteX45" fmla="*/ 741 w 1282"/>
              <a:gd name="connsiteY45" fmla="*/ 1247 h 1654"/>
              <a:gd name="connsiteX46" fmla="*/ 771 w 1282"/>
              <a:gd name="connsiteY46" fmla="*/ 1257 h 1654"/>
              <a:gd name="connsiteX47" fmla="*/ 773 w 1282"/>
              <a:gd name="connsiteY47" fmla="*/ 1258 h 1654"/>
              <a:gd name="connsiteX48" fmla="*/ 776 w 1282"/>
              <a:gd name="connsiteY48" fmla="*/ 1258 h 1654"/>
              <a:gd name="connsiteX49" fmla="*/ 803 w 1282"/>
              <a:gd name="connsiteY49" fmla="*/ 1275 h 1654"/>
              <a:gd name="connsiteX50" fmla="*/ 845 w 1282"/>
              <a:gd name="connsiteY50" fmla="*/ 1298 h 1654"/>
              <a:gd name="connsiteX51" fmla="*/ 825 w 1282"/>
              <a:gd name="connsiteY51" fmla="*/ 1300 h 1654"/>
              <a:gd name="connsiteX52" fmla="*/ 867 w 1282"/>
              <a:gd name="connsiteY52" fmla="*/ 1322 h 1654"/>
              <a:gd name="connsiteX53" fmla="*/ 870 w 1282"/>
              <a:gd name="connsiteY53" fmla="*/ 1307 h 1654"/>
              <a:gd name="connsiteX54" fmla="*/ 899 w 1282"/>
              <a:gd name="connsiteY54" fmla="*/ 1351 h 1654"/>
              <a:gd name="connsiteX55" fmla="*/ 899 w 1282"/>
              <a:gd name="connsiteY55" fmla="*/ 1340 h 1654"/>
              <a:gd name="connsiteX56" fmla="*/ 903 w 1282"/>
              <a:gd name="connsiteY56" fmla="*/ 1324 h 1654"/>
              <a:gd name="connsiteX57" fmla="*/ 954 w 1282"/>
              <a:gd name="connsiteY57" fmla="*/ 1379 h 1654"/>
              <a:gd name="connsiteX58" fmla="*/ 955 w 1282"/>
              <a:gd name="connsiteY58" fmla="*/ 1365 h 1654"/>
              <a:gd name="connsiteX59" fmla="*/ 952 w 1282"/>
              <a:gd name="connsiteY59" fmla="*/ 1365 h 1654"/>
              <a:gd name="connsiteX60" fmla="*/ 1038 w 1282"/>
              <a:gd name="connsiteY60" fmla="*/ 1389 h 1654"/>
              <a:gd name="connsiteX61" fmla="*/ 1086 w 1282"/>
              <a:gd name="connsiteY61" fmla="*/ 1434 h 1654"/>
              <a:gd name="connsiteX62" fmla="*/ 1079 w 1282"/>
              <a:gd name="connsiteY62" fmla="*/ 1415 h 1654"/>
              <a:gd name="connsiteX63" fmla="*/ 1087 w 1282"/>
              <a:gd name="connsiteY63" fmla="*/ 1467 h 1654"/>
              <a:gd name="connsiteX64" fmla="*/ 1082 w 1282"/>
              <a:gd name="connsiteY64" fmla="*/ 1432 h 1654"/>
              <a:gd name="connsiteX65" fmla="*/ 1084 w 1282"/>
              <a:gd name="connsiteY65" fmla="*/ 1445 h 1654"/>
              <a:gd name="connsiteX66" fmla="*/ 1082 w 1282"/>
              <a:gd name="connsiteY66" fmla="*/ 1647 h 1654"/>
              <a:gd name="connsiteX67" fmla="*/ 1082 w 1282"/>
              <a:gd name="connsiteY67" fmla="*/ 1647 h 1654"/>
              <a:gd name="connsiteX68" fmla="*/ 1090 w 1282"/>
              <a:gd name="connsiteY68" fmla="*/ 1654 h 1654"/>
              <a:gd name="connsiteX69" fmla="*/ 0 w 1282"/>
              <a:gd name="connsiteY69" fmla="*/ 1650 h 1654"/>
              <a:gd name="connsiteX70" fmla="*/ 6 w 1282"/>
              <a:gd name="connsiteY70" fmla="*/ 619 h 1654"/>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282" h="1085">
                <a:moveTo>
                  <a:pt x="6" y="67"/>
                </a:moveTo>
                <a:cubicBezTo>
                  <a:pt x="8" y="208"/>
                  <a:pt x="10" y="0"/>
                  <a:pt x="12" y="141"/>
                </a:cubicBezTo>
                <a:cubicBezTo>
                  <a:pt x="16" y="152"/>
                  <a:pt x="19" y="48"/>
                  <a:pt x="23" y="59"/>
                </a:cubicBezTo>
                <a:cubicBezTo>
                  <a:pt x="28" y="74"/>
                  <a:pt x="32" y="40"/>
                  <a:pt x="37" y="55"/>
                </a:cubicBezTo>
                <a:cubicBezTo>
                  <a:pt x="41" y="66"/>
                  <a:pt x="45" y="68"/>
                  <a:pt x="49" y="79"/>
                </a:cubicBezTo>
                <a:cubicBezTo>
                  <a:pt x="52" y="92"/>
                  <a:pt x="56" y="87"/>
                  <a:pt x="59" y="100"/>
                </a:cubicBezTo>
                <a:cubicBezTo>
                  <a:pt x="63" y="113"/>
                  <a:pt x="67" y="84"/>
                  <a:pt x="71" y="97"/>
                </a:cubicBezTo>
                <a:cubicBezTo>
                  <a:pt x="75" y="108"/>
                  <a:pt x="80" y="103"/>
                  <a:pt x="84" y="114"/>
                </a:cubicBezTo>
                <a:cubicBezTo>
                  <a:pt x="85" y="127"/>
                  <a:pt x="86" y="106"/>
                  <a:pt x="87" y="119"/>
                </a:cubicBezTo>
                <a:cubicBezTo>
                  <a:pt x="91" y="130"/>
                  <a:pt x="95" y="123"/>
                  <a:pt x="99" y="134"/>
                </a:cubicBezTo>
                <a:cubicBezTo>
                  <a:pt x="109" y="197"/>
                  <a:pt x="31" y="77"/>
                  <a:pt x="108" y="156"/>
                </a:cubicBezTo>
                <a:cubicBezTo>
                  <a:pt x="216" y="226"/>
                  <a:pt x="71" y="114"/>
                  <a:pt x="120" y="109"/>
                </a:cubicBezTo>
                <a:cubicBezTo>
                  <a:pt x="129" y="178"/>
                  <a:pt x="123" y="132"/>
                  <a:pt x="125" y="143"/>
                </a:cubicBezTo>
                <a:cubicBezTo>
                  <a:pt x="130" y="156"/>
                  <a:pt x="134" y="168"/>
                  <a:pt x="139" y="181"/>
                </a:cubicBezTo>
                <a:cubicBezTo>
                  <a:pt x="142" y="193"/>
                  <a:pt x="146" y="205"/>
                  <a:pt x="149" y="217"/>
                </a:cubicBezTo>
                <a:cubicBezTo>
                  <a:pt x="173" y="182"/>
                  <a:pt x="104" y="164"/>
                  <a:pt x="221" y="220"/>
                </a:cubicBezTo>
                <a:cubicBezTo>
                  <a:pt x="345" y="368"/>
                  <a:pt x="215" y="160"/>
                  <a:pt x="157" y="159"/>
                </a:cubicBezTo>
                <a:cubicBezTo>
                  <a:pt x="156" y="160"/>
                  <a:pt x="169" y="169"/>
                  <a:pt x="213" y="258"/>
                </a:cubicBezTo>
                <a:cubicBezTo>
                  <a:pt x="213" y="259"/>
                  <a:pt x="48" y="69"/>
                  <a:pt x="153" y="183"/>
                </a:cubicBezTo>
                <a:cubicBezTo>
                  <a:pt x="332" y="339"/>
                  <a:pt x="170" y="208"/>
                  <a:pt x="175" y="200"/>
                </a:cubicBezTo>
                <a:cubicBezTo>
                  <a:pt x="206" y="253"/>
                  <a:pt x="184" y="206"/>
                  <a:pt x="189" y="217"/>
                </a:cubicBezTo>
                <a:cubicBezTo>
                  <a:pt x="194" y="196"/>
                  <a:pt x="188" y="184"/>
                  <a:pt x="204" y="262"/>
                </a:cubicBezTo>
                <a:cubicBezTo>
                  <a:pt x="206" y="266"/>
                  <a:pt x="200" y="238"/>
                  <a:pt x="202" y="233"/>
                </a:cubicBezTo>
                <a:cubicBezTo>
                  <a:pt x="204" y="228"/>
                  <a:pt x="211" y="243"/>
                  <a:pt x="216" y="231"/>
                </a:cubicBezTo>
                <a:cubicBezTo>
                  <a:pt x="221" y="242"/>
                  <a:pt x="226" y="263"/>
                  <a:pt x="231" y="274"/>
                </a:cubicBezTo>
                <a:cubicBezTo>
                  <a:pt x="238" y="287"/>
                  <a:pt x="245" y="282"/>
                  <a:pt x="252" y="295"/>
                </a:cubicBezTo>
                <a:cubicBezTo>
                  <a:pt x="256" y="230"/>
                  <a:pt x="260" y="338"/>
                  <a:pt x="264" y="273"/>
                </a:cubicBezTo>
                <a:cubicBezTo>
                  <a:pt x="272" y="286"/>
                  <a:pt x="279" y="273"/>
                  <a:pt x="287" y="286"/>
                </a:cubicBezTo>
                <a:cubicBezTo>
                  <a:pt x="288" y="271"/>
                  <a:pt x="296" y="339"/>
                  <a:pt x="301" y="349"/>
                </a:cubicBezTo>
                <a:cubicBezTo>
                  <a:pt x="308" y="360"/>
                  <a:pt x="314" y="321"/>
                  <a:pt x="321" y="323"/>
                </a:cubicBezTo>
                <a:cubicBezTo>
                  <a:pt x="328" y="326"/>
                  <a:pt x="336" y="353"/>
                  <a:pt x="343" y="364"/>
                </a:cubicBezTo>
                <a:cubicBezTo>
                  <a:pt x="350" y="373"/>
                  <a:pt x="356" y="366"/>
                  <a:pt x="363" y="375"/>
                </a:cubicBezTo>
                <a:cubicBezTo>
                  <a:pt x="370" y="386"/>
                  <a:pt x="376" y="379"/>
                  <a:pt x="383" y="390"/>
                </a:cubicBezTo>
                <a:cubicBezTo>
                  <a:pt x="391" y="399"/>
                  <a:pt x="398" y="409"/>
                  <a:pt x="407" y="416"/>
                </a:cubicBezTo>
                <a:cubicBezTo>
                  <a:pt x="416" y="423"/>
                  <a:pt x="425" y="425"/>
                  <a:pt x="435" y="430"/>
                </a:cubicBezTo>
                <a:cubicBezTo>
                  <a:pt x="445" y="435"/>
                  <a:pt x="460" y="441"/>
                  <a:pt x="465" y="447"/>
                </a:cubicBezTo>
                <a:cubicBezTo>
                  <a:pt x="466" y="447"/>
                  <a:pt x="466" y="473"/>
                  <a:pt x="467" y="473"/>
                </a:cubicBezTo>
                <a:cubicBezTo>
                  <a:pt x="479" y="483"/>
                  <a:pt x="492" y="484"/>
                  <a:pt x="504" y="494"/>
                </a:cubicBezTo>
                <a:cubicBezTo>
                  <a:pt x="512" y="501"/>
                  <a:pt x="520" y="507"/>
                  <a:pt x="528" y="514"/>
                </a:cubicBezTo>
                <a:cubicBezTo>
                  <a:pt x="538" y="521"/>
                  <a:pt x="549" y="544"/>
                  <a:pt x="559" y="551"/>
                </a:cubicBezTo>
                <a:cubicBezTo>
                  <a:pt x="570" y="557"/>
                  <a:pt x="581" y="566"/>
                  <a:pt x="593" y="569"/>
                </a:cubicBezTo>
                <a:cubicBezTo>
                  <a:pt x="605" y="572"/>
                  <a:pt x="626" y="570"/>
                  <a:pt x="633" y="572"/>
                </a:cubicBezTo>
                <a:cubicBezTo>
                  <a:pt x="640" y="574"/>
                  <a:pt x="627" y="571"/>
                  <a:pt x="634" y="581"/>
                </a:cubicBezTo>
                <a:cubicBezTo>
                  <a:pt x="641" y="591"/>
                  <a:pt x="663" y="627"/>
                  <a:pt x="675" y="634"/>
                </a:cubicBezTo>
                <a:cubicBezTo>
                  <a:pt x="686" y="639"/>
                  <a:pt x="698" y="657"/>
                  <a:pt x="709" y="664"/>
                </a:cubicBezTo>
                <a:cubicBezTo>
                  <a:pt x="720" y="671"/>
                  <a:pt x="730" y="673"/>
                  <a:pt x="741" y="678"/>
                </a:cubicBezTo>
                <a:cubicBezTo>
                  <a:pt x="751" y="681"/>
                  <a:pt x="761" y="685"/>
                  <a:pt x="771" y="688"/>
                </a:cubicBezTo>
                <a:cubicBezTo>
                  <a:pt x="776" y="733"/>
                  <a:pt x="772" y="689"/>
                  <a:pt x="773" y="689"/>
                </a:cubicBezTo>
                <a:cubicBezTo>
                  <a:pt x="774" y="689"/>
                  <a:pt x="771" y="686"/>
                  <a:pt x="776" y="689"/>
                </a:cubicBezTo>
                <a:cubicBezTo>
                  <a:pt x="781" y="692"/>
                  <a:pt x="792" y="699"/>
                  <a:pt x="803" y="706"/>
                </a:cubicBezTo>
                <a:cubicBezTo>
                  <a:pt x="817" y="711"/>
                  <a:pt x="831" y="724"/>
                  <a:pt x="845" y="729"/>
                </a:cubicBezTo>
                <a:cubicBezTo>
                  <a:pt x="838" y="727"/>
                  <a:pt x="832" y="733"/>
                  <a:pt x="825" y="731"/>
                </a:cubicBezTo>
                <a:cubicBezTo>
                  <a:pt x="839" y="736"/>
                  <a:pt x="853" y="748"/>
                  <a:pt x="867" y="753"/>
                </a:cubicBezTo>
                <a:cubicBezTo>
                  <a:pt x="875" y="796"/>
                  <a:pt x="865" y="733"/>
                  <a:pt x="870" y="738"/>
                </a:cubicBezTo>
                <a:cubicBezTo>
                  <a:pt x="875" y="743"/>
                  <a:pt x="894" y="777"/>
                  <a:pt x="899" y="782"/>
                </a:cubicBezTo>
                <a:cubicBezTo>
                  <a:pt x="904" y="787"/>
                  <a:pt x="898" y="775"/>
                  <a:pt x="899" y="771"/>
                </a:cubicBezTo>
                <a:cubicBezTo>
                  <a:pt x="900" y="767"/>
                  <a:pt x="894" y="749"/>
                  <a:pt x="903" y="755"/>
                </a:cubicBezTo>
                <a:cubicBezTo>
                  <a:pt x="912" y="762"/>
                  <a:pt x="945" y="803"/>
                  <a:pt x="954" y="810"/>
                </a:cubicBezTo>
                <a:cubicBezTo>
                  <a:pt x="963" y="817"/>
                  <a:pt x="955" y="798"/>
                  <a:pt x="955" y="796"/>
                </a:cubicBezTo>
                <a:cubicBezTo>
                  <a:pt x="955" y="794"/>
                  <a:pt x="938" y="825"/>
                  <a:pt x="952" y="796"/>
                </a:cubicBezTo>
                <a:cubicBezTo>
                  <a:pt x="992" y="804"/>
                  <a:pt x="1009" y="878"/>
                  <a:pt x="1038" y="820"/>
                </a:cubicBezTo>
                <a:lnTo>
                  <a:pt x="1086" y="865"/>
                </a:lnTo>
                <a:cubicBezTo>
                  <a:pt x="1093" y="865"/>
                  <a:pt x="1079" y="841"/>
                  <a:pt x="1079" y="846"/>
                </a:cubicBezTo>
                <a:cubicBezTo>
                  <a:pt x="1079" y="851"/>
                  <a:pt x="1087" y="868"/>
                  <a:pt x="1087" y="898"/>
                </a:cubicBezTo>
                <a:cubicBezTo>
                  <a:pt x="1088" y="928"/>
                  <a:pt x="1083" y="867"/>
                  <a:pt x="1082" y="863"/>
                </a:cubicBezTo>
                <a:cubicBezTo>
                  <a:pt x="1082" y="859"/>
                  <a:pt x="1084" y="840"/>
                  <a:pt x="1084" y="876"/>
                </a:cubicBezTo>
                <a:cubicBezTo>
                  <a:pt x="1084" y="912"/>
                  <a:pt x="1082" y="1044"/>
                  <a:pt x="1082" y="1078"/>
                </a:cubicBezTo>
                <a:lnTo>
                  <a:pt x="1082" y="1078"/>
                </a:lnTo>
                <a:cubicBezTo>
                  <a:pt x="1083" y="1079"/>
                  <a:pt x="1282" y="1085"/>
                  <a:pt x="1090" y="1085"/>
                </a:cubicBezTo>
                <a:lnTo>
                  <a:pt x="0" y="1081"/>
                </a:lnTo>
                <a:cubicBezTo>
                  <a:pt x="2" y="737"/>
                  <a:pt x="4" y="394"/>
                  <a:pt x="6" y="50"/>
                </a:cubicBezTo>
              </a:path>
            </a:pathLst>
          </a:custGeom>
          <a:solidFill>
            <a:schemeClr val="tx1"/>
          </a:solidFill>
          <a:ln w="12700" cap="rnd" cmpd="sng">
            <a:noFill/>
            <a:prstDash val="solid"/>
            <a:round/>
            <a:headEnd type="none" w="med" len="med"/>
            <a:tailEnd type="none" w="med" len="med"/>
          </a:ln>
          <a:effectLst/>
        </p:spPr>
        <p:txBody>
          <a:bodyPr/>
          <a:lstStyle/>
          <a:p>
            <a:endParaRPr lang="es-CL"/>
          </a:p>
        </p:txBody>
      </p:sp>
      <p:sp>
        <p:nvSpPr>
          <p:cNvPr id="17410" name="Rectangle 2"/>
          <p:cNvSpPr>
            <a:spLocks noGrp="1" noChangeArrowheads="1"/>
          </p:cNvSpPr>
          <p:nvPr>
            <p:ph type="body" idx="1"/>
          </p:nvPr>
        </p:nvSpPr>
        <p:spPr>
          <a:xfrm>
            <a:off x="685800" y="1119188"/>
            <a:ext cx="7772400" cy="5205412"/>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Si el gerente quiere que la probabilidad de quedarse sin stock sea menor a 0,05 (5%), ¿cuál debe ser el punto en que debe hacer los pedidos?</a:t>
            </a:r>
          </a:p>
        </p:txBody>
      </p:sp>
      <p:sp>
        <p:nvSpPr>
          <p:cNvPr id="17428" name="Rectangle 20"/>
          <p:cNvSpPr>
            <a:spLocks noGrp="1" noChangeArrowheads="1"/>
          </p:cNvSpPr>
          <p:nvPr>
            <p:ph type="title"/>
          </p:nvPr>
        </p:nvSpPr>
        <p:spPr>
          <a:xfrm>
            <a:off x="685800" y="92075"/>
            <a:ext cx="7772400" cy="7191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endParaRPr lang="en-US" dirty="0"/>
          </a:p>
        </p:txBody>
      </p:sp>
      <p:sp>
        <p:nvSpPr>
          <p:cNvPr id="23" name="Freeform 11"/>
          <p:cNvSpPr>
            <a:spLocks/>
          </p:cNvSpPr>
          <p:nvPr/>
        </p:nvSpPr>
        <p:spPr bwMode="auto">
          <a:xfrm>
            <a:off x="4883249" y="5649084"/>
            <a:ext cx="817949" cy="311761"/>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776 w 1091"/>
              <a:gd name="connsiteY41" fmla="*/ 970 h 1366"/>
              <a:gd name="connsiteX42" fmla="*/ 803 w 1091"/>
              <a:gd name="connsiteY42" fmla="*/ 1236 h 1366"/>
              <a:gd name="connsiteX43" fmla="*/ 845 w 1091"/>
              <a:gd name="connsiteY43" fmla="*/ 1250 h 1366"/>
              <a:gd name="connsiteX44" fmla="*/ 825 w 1091"/>
              <a:gd name="connsiteY44" fmla="*/ 1244 h 1366"/>
              <a:gd name="connsiteX45" fmla="*/ 867 w 1091"/>
              <a:gd name="connsiteY45" fmla="*/ 1258 h 1366"/>
              <a:gd name="connsiteX46" fmla="*/ 899 w 1091"/>
              <a:gd name="connsiteY46" fmla="*/ 1270 h 1366"/>
              <a:gd name="connsiteX47" fmla="*/ 954 w 1091"/>
              <a:gd name="connsiteY47" fmla="*/ 1290 h 1366"/>
              <a:gd name="connsiteX48" fmla="*/ 1038 w 1091"/>
              <a:gd name="connsiteY48" fmla="*/ 1308 h 1366"/>
              <a:gd name="connsiteX49" fmla="*/ 1086 w 1091"/>
              <a:gd name="connsiteY49" fmla="*/ 1320 h 1366"/>
              <a:gd name="connsiteX50" fmla="*/ 1087 w 1091"/>
              <a:gd name="connsiteY50" fmla="*/ 1336 h 1366"/>
              <a:gd name="connsiteX51" fmla="*/ 1091 w 1091"/>
              <a:gd name="connsiteY51" fmla="*/ 1356 h 1366"/>
              <a:gd name="connsiteX52" fmla="*/ 1090 w 1091"/>
              <a:gd name="connsiteY52" fmla="*/ 1366 h 1366"/>
              <a:gd name="connsiteX53" fmla="*/ 0 w 1091"/>
              <a:gd name="connsiteY53" fmla="*/ 1362 h 1366"/>
              <a:gd name="connsiteX54" fmla="*/ 6 w 1091"/>
              <a:gd name="connsiteY54"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773 w 1091"/>
              <a:gd name="connsiteY41" fmla="*/ 970 h 1366"/>
              <a:gd name="connsiteX42" fmla="*/ 776 w 1091"/>
              <a:gd name="connsiteY42" fmla="*/ 970 h 1366"/>
              <a:gd name="connsiteX43" fmla="*/ 803 w 1091"/>
              <a:gd name="connsiteY43" fmla="*/ 1236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1236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25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01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01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179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308 h 1366"/>
              <a:gd name="connsiteX50" fmla="*/ 1086 w 1093"/>
              <a:gd name="connsiteY50" fmla="*/ 1320 h 1366"/>
              <a:gd name="connsiteX51" fmla="*/ 1079 w 1093"/>
              <a:gd name="connsiteY51" fmla="*/ 1127 h 1366"/>
              <a:gd name="connsiteX52" fmla="*/ 1087 w 1093"/>
              <a:gd name="connsiteY52" fmla="*/ 1179 h 1366"/>
              <a:gd name="connsiteX53" fmla="*/ 1091 w 1093"/>
              <a:gd name="connsiteY53" fmla="*/ 1356 h 1366"/>
              <a:gd name="connsiteX54" fmla="*/ 1090 w 1093"/>
              <a:gd name="connsiteY54" fmla="*/ 1366 h 1366"/>
              <a:gd name="connsiteX55" fmla="*/ 0 w 1093"/>
              <a:gd name="connsiteY55" fmla="*/ 1362 h 1366"/>
              <a:gd name="connsiteX56" fmla="*/ 6 w 1093"/>
              <a:gd name="connsiteY56"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91 w 1093"/>
              <a:gd name="connsiteY53" fmla="*/ 1356 h 1366"/>
              <a:gd name="connsiteX54" fmla="*/ 1090 w 1093"/>
              <a:gd name="connsiteY54" fmla="*/ 1366 h 1366"/>
              <a:gd name="connsiteX55" fmla="*/ 0 w 1093"/>
              <a:gd name="connsiteY55" fmla="*/ 1362 h 1366"/>
              <a:gd name="connsiteX56" fmla="*/ 6 w 1093"/>
              <a:gd name="connsiteY56"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82 w 1093"/>
              <a:gd name="connsiteY53" fmla="*/ 1144 h 1366"/>
              <a:gd name="connsiteX54" fmla="*/ 1091 w 1093"/>
              <a:gd name="connsiteY54" fmla="*/ 1356 h 1366"/>
              <a:gd name="connsiteX55" fmla="*/ 1090 w 1093"/>
              <a:gd name="connsiteY55" fmla="*/ 1366 h 1366"/>
              <a:gd name="connsiteX56" fmla="*/ 0 w 1093"/>
              <a:gd name="connsiteY56" fmla="*/ 1362 h 1366"/>
              <a:gd name="connsiteX57" fmla="*/ 6 w 1093"/>
              <a:gd name="connsiteY57"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82 w 1093"/>
              <a:gd name="connsiteY53" fmla="*/ 1144 h 1366"/>
              <a:gd name="connsiteX54" fmla="*/ 1091 w 1093"/>
              <a:gd name="connsiteY54" fmla="*/ 1182 h 1366"/>
              <a:gd name="connsiteX55" fmla="*/ 1090 w 1093"/>
              <a:gd name="connsiteY55" fmla="*/ 1366 h 1366"/>
              <a:gd name="connsiteX56" fmla="*/ 0 w 1093"/>
              <a:gd name="connsiteY56" fmla="*/ 1362 h 1366"/>
              <a:gd name="connsiteX57" fmla="*/ 6 w 1093"/>
              <a:gd name="connsiteY57"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952 w 1093"/>
              <a:gd name="connsiteY49" fmla="*/ 1077 h 1366"/>
              <a:gd name="connsiteX50" fmla="*/ 1038 w 1093"/>
              <a:gd name="connsiteY50" fmla="*/ 1101 h 1366"/>
              <a:gd name="connsiteX51" fmla="*/ 1086 w 1093"/>
              <a:gd name="connsiteY51" fmla="*/ 1320 h 1366"/>
              <a:gd name="connsiteX52" fmla="*/ 1079 w 1093"/>
              <a:gd name="connsiteY52" fmla="*/ 1127 h 1366"/>
              <a:gd name="connsiteX53" fmla="*/ 1087 w 1093"/>
              <a:gd name="connsiteY53" fmla="*/ 1179 h 1366"/>
              <a:gd name="connsiteX54" fmla="*/ 1082 w 1093"/>
              <a:gd name="connsiteY54" fmla="*/ 1144 h 1366"/>
              <a:gd name="connsiteX55" fmla="*/ 1091 w 1093"/>
              <a:gd name="connsiteY55" fmla="*/ 1182 h 1366"/>
              <a:gd name="connsiteX56" fmla="*/ 1090 w 1093"/>
              <a:gd name="connsiteY56" fmla="*/ 1366 h 1366"/>
              <a:gd name="connsiteX57" fmla="*/ 0 w 1093"/>
              <a:gd name="connsiteY57" fmla="*/ 1362 h 1366"/>
              <a:gd name="connsiteX58" fmla="*/ 6 w 1093"/>
              <a:gd name="connsiteY58"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952 w 1093"/>
              <a:gd name="connsiteY49" fmla="*/ 1077 h 1366"/>
              <a:gd name="connsiteX50" fmla="*/ 1038 w 1093"/>
              <a:gd name="connsiteY50" fmla="*/ 1101 h 1366"/>
              <a:gd name="connsiteX51" fmla="*/ 1086 w 1093"/>
              <a:gd name="connsiteY51" fmla="*/ 1320 h 1366"/>
              <a:gd name="connsiteX52" fmla="*/ 1079 w 1093"/>
              <a:gd name="connsiteY52" fmla="*/ 1127 h 1366"/>
              <a:gd name="connsiteX53" fmla="*/ 1087 w 1093"/>
              <a:gd name="connsiteY53" fmla="*/ 1179 h 1366"/>
              <a:gd name="connsiteX54" fmla="*/ 1082 w 1093"/>
              <a:gd name="connsiteY54" fmla="*/ 1144 h 1366"/>
              <a:gd name="connsiteX55" fmla="*/ 1091 w 1093"/>
              <a:gd name="connsiteY55" fmla="*/ 1182 h 1366"/>
              <a:gd name="connsiteX56" fmla="*/ 1090 w 1093"/>
              <a:gd name="connsiteY56" fmla="*/ 1366 h 1366"/>
              <a:gd name="connsiteX57" fmla="*/ 0 w 1093"/>
              <a:gd name="connsiteY57" fmla="*/ 1362 h 1366"/>
              <a:gd name="connsiteX58" fmla="*/ 6 w 1093"/>
              <a:gd name="connsiteY58"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290 h 1366"/>
              <a:gd name="connsiteX50" fmla="*/ 952 w 1093"/>
              <a:gd name="connsiteY50" fmla="*/ 1077 h 1366"/>
              <a:gd name="connsiteX51" fmla="*/ 1038 w 1093"/>
              <a:gd name="connsiteY51" fmla="*/ 1101 h 1366"/>
              <a:gd name="connsiteX52" fmla="*/ 1086 w 1093"/>
              <a:gd name="connsiteY52" fmla="*/ 1320 h 1366"/>
              <a:gd name="connsiteX53" fmla="*/ 1079 w 1093"/>
              <a:gd name="connsiteY53" fmla="*/ 1127 h 1366"/>
              <a:gd name="connsiteX54" fmla="*/ 1087 w 1093"/>
              <a:gd name="connsiteY54" fmla="*/ 1179 h 1366"/>
              <a:gd name="connsiteX55" fmla="*/ 1082 w 1093"/>
              <a:gd name="connsiteY55" fmla="*/ 1144 h 1366"/>
              <a:gd name="connsiteX56" fmla="*/ 1091 w 1093"/>
              <a:gd name="connsiteY56" fmla="*/ 1182 h 1366"/>
              <a:gd name="connsiteX57" fmla="*/ 1090 w 1093"/>
              <a:gd name="connsiteY57" fmla="*/ 1366 h 1366"/>
              <a:gd name="connsiteX58" fmla="*/ 0 w 1093"/>
              <a:gd name="connsiteY58" fmla="*/ 1362 h 1366"/>
              <a:gd name="connsiteX59" fmla="*/ 6 w 1093"/>
              <a:gd name="connsiteY59"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290 h 1366"/>
              <a:gd name="connsiteX50" fmla="*/ 955 w 1093"/>
              <a:gd name="connsiteY50" fmla="*/ 1077 h 1366"/>
              <a:gd name="connsiteX51" fmla="*/ 952 w 1093"/>
              <a:gd name="connsiteY51" fmla="*/ 1077 h 1366"/>
              <a:gd name="connsiteX52" fmla="*/ 1038 w 1093"/>
              <a:gd name="connsiteY52" fmla="*/ 1101 h 1366"/>
              <a:gd name="connsiteX53" fmla="*/ 1086 w 1093"/>
              <a:gd name="connsiteY53" fmla="*/ 1320 h 1366"/>
              <a:gd name="connsiteX54" fmla="*/ 1079 w 1093"/>
              <a:gd name="connsiteY54" fmla="*/ 1127 h 1366"/>
              <a:gd name="connsiteX55" fmla="*/ 1087 w 1093"/>
              <a:gd name="connsiteY55" fmla="*/ 1179 h 1366"/>
              <a:gd name="connsiteX56" fmla="*/ 1082 w 1093"/>
              <a:gd name="connsiteY56" fmla="*/ 1144 h 1366"/>
              <a:gd name="connsiteX57" fmla="*/ 1091 w 1093"/>
              <a:gd name="connsiteY57" fmla="*/ 1182 h 1366"/>
              <a:gd name="connsiteX58" fmla="*/ 1090 w 1093"/>
              <a:gd name="connsiteY58" fmla="*/ 1366 h 1366"/>
              <a:gd name="connsiteX59" fmla="*/ 0 w 1093"/>
              <a:gd name="connsiteY59" fmla="*/ 1362 h 1366"/>
              <a:gd name="connsiteX60" fmla="*/ 6 w 1093"/>
              <a:gd name="connsiteY60"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091 h 1366"/>
              <a:gd name="connsiteX50" fmla="*/ 955 w 1093"/>
              <a:gd name="connsiteY50" fmla="*/ 1077 h 1366"/>
              <a:gd name="connsiteX51" fmla="*/ 952 w 1093"/>
              <a:gd name="connsiteY51" fmla="*/ 1077 h 1366"/>
              <a:gd name="connsiteX52" fmla="*/ 1038 w 1093"/>
              <a:gd name="connsiteY52" fmla="*/ 1101 h 1366"/>
              <a:gd name="connsiteX53" fmla="*/ 1086 w 1093"/>
              <a:gd name="connsiteY53" fmla="*/ 1320 h 1366"/>
              <a:gd name="connsiteX54" fmla="*/ 1079 w 1093"/>
              <a:gd name="connsiteY54" fmla="*/ 1127 h 1366"/>
              <a:gd name="connsiteX55" fmla="*/ 1087 w 1093"/>
              <a:gd name="connsiteY55" fmla="*/ 1179 h 1366"/>
              <a:gd name="connsiteX56" fmla="*/ 1082 w 1093"/>
              <a:gd name="connsiteY56" fmla="*/ 1144 h 1366"/>
              <a:gd name="connsiteX57" fmla="*/ 1091 w 1093"/>
              <a:gd name="connsiteY57" fmla="*/ 1182 h 1366"/>
              <a:gd name="connsiteX58" fmla="*/ 1090 w 1093"/>
              <a:gd name="connsiteY58" fmla="*/ 1366 h 1366"/>
              <a:gd name="connsiteX59" fmla="*/ 0 w 1093"/>
              <a:gd name="connsiteY59" fmla="*/ 1362 h 1366"/>
              <a:gd name="connsiteX60" fmla="*/ 6 w 1093"/>
              <a:gd name="connsiteY60"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70 w 1093"/>
              <a:gd name="connsiteY47" fmla="*/ 1019 h 1366"/>
              <a:gd name="connsiteX48" fmla="*/ 899 w 1093"/>
              <a:gd name="connsiteY48" fmla="*/ 1270 h 1366"/>
              <a:gd name="connsiteX49" fmla="*/ 903 w 1093"/>
              <a:gd name="connsiteY49" fmla="*/ 1036 h 1366"/>
              <a:gd name="connsiteX50" fmla="*/ 954 w 1093"/>
              <a:gd name="connsiteY50" fmla="*/ 1091 h 1366"/>
              <a:gd name="connsiteX51" fmla="*/ 955 w 1093"/>
              <a:gd name="connsiteY51" fmla="*/ 1077 h 1366"/>
              <a:gd name="connsiteX52" fmla="*/ 952 w 1093"/>
              <a:gd name="connsiteY52" fmla="*/ 1077 h 1366"/>
              <a:gd name="connsiteX53" fmla="*/ 1038 w 1093"/>
              <a:gd name="connsiteY53" fmla="*/ 1101 h 1366"/>
              <a:gd name="connsiteX54" fmla="*/ 1086 w 1093"/>
              <a:gd name="connsiteY54" fmla="*/ 1320 h 1366"/>
              <a:gd name="connsiteX55" fmla="*/ 1079 w 1093"/>
              <a:gd name="connsiteY55" fmla="*/ 1127 h 1366"/>
              <a:gd name="connsiteX56" fmla="*/ 1087 w 1093"/>
              <a:gd name="connsiteY56" fmla="*/ 1179 h 1366"/>
              <a:gd name="connsiteX57" fmla="*/ 1082 w 1093"/>
              <a:gd name="connsiteY57" fmla="*/ 1144 h 1366"/>
              <a:gd name="connsiteX58" fmla="*/ 1091 w 1093"/>
              <a:gd name="connsiteY58" fmla="*/ 1182 h 1366"/>
              <a:gd name="connsiteX59" fmla="*/ 1090 w 1093"/>
              <a:gd name="connsiteY59" fmla="*/ 1366 h 1366"/>
              <a:gd name="connsiteX60" fmla="*/ 0 w 1093"/>
              <a:gd name="connsiteY60" fmla="*/ 1362 h 1366"/>
              <a:gd name="connsiteX61" fmla="*/ 6 w 1093"/>
              <a:gd name="connsiteY61"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270 h 1366"/>
              <a:gd name="connsiteX49" fmla="*/ 903 w 1093"/>
              <a:gd name="connsiteY49" fmla="*/ 1036 h 1366"/>
              <a:gd name="connsiteX50" fmla="*/ 954 w 1093"/>
              <a:gd name="connsiteY50" fmla="*/ 1091 h 1366"/>
              <a:gd name="connsiteX51" fmla="*/ 955 w 1093"/>
              <a:gd name="connsiteY51" fmla="*/ 1077 h 1366"/>
              <a:gd name="connsiteX52" fmla="*/ 952 w 1093"/>
              <a:gd name="connsiteY52" fmla="*/ 1077 h 1366"/>
              <a:gd name="connsiteX53" fmla="*/ 1038 w 1093"/>
              <a:gd name="connsiteY53" fmla="*/ 1101 h 1366"/>
              <a:gd name="connsiteX54" fmla="*/ 1086 w 1093"/>
              <a:gd name="connsiteY54" fmla="*/ 1320 h 1366"/>
              <a:gd name="connsiteX55" fmla="*/ 1079 w 1093"/>
              <a:gd name="connsiteY55" fmla="*/ 1127 h 1366"/>
              <a:gd name="connsiteX56" fmla="*/ 1087 w 1093"/>
              <a:gd name="connsiteY56" fmla="*/ 1179 h 1366"/>
              <a:gd name="connsiteX57" fmla="*/ 1082 w 1093"/>
              <a:gd name="connsiteY57" fmla="*/ 1144 h 1366"/>
              <a:gd name="connsiteX58" fmla="*/ 1091 w 1093"/>
              <a:gd name="connsiteY58" fmla="*/ 1182 h 1366"/>
              <a:gd name="connsiteX59" fmla="*/ 1090 w 1093"/>
              <a:gd name="connsiteY59" fmla="*/ 1366 h 1366"/>
              <a:gd name="connsiteX60" fmla="*/ 0 w 1093"/>
              <a:gd name="connsiteY60" fmla="*/ 1362 h 1366"/>
              <a:gd name="connsiteX61" fmla="*/ 6 w 1093"/>
              <a:gd name="connsiteY61"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270 h 1366"/>
              <a:gd name="connsiteX49" fmla="*/ 899 w 1093"/>
              <a:gd name="connsiteY49" fmla="*/ 1052 h 1366"/>
              <a:gd name="connsiteX50" fmla="*/ 903 w 1093"/>
              <a:gd name="connsiteY50" fmla="*/ 1036 h 1366"/>
              <a:gd name="connsiteX51" fmla="*/ 954 w 1093"/>
              <a:gd name="connsiteY51" fmla="*/ 1091 h 1366"/>
              <a:gd name="connsiteX52" fmla="*/ 955 w 1093"/>
              <a:gd name="connsiteY52" fmla="*/ 1077 h 1366"/>
              <a:gd name="connsiteX53" fmla="*/ 952 w 1093"/>
              <a:gd name="connsiteY53" fmla="*/ 1077 h 1366"/>
              <a:gd name="connsiteX54" fmla="*/ 1038 w 1093"/>
              <a:gd name="connsiteY54" fmla="*/ 1101 h 1366"/>
              <a:gd name="connsiteX55" fmla="*/ 1086 w 1093"/>
              <a:gd name="connsiteY55" fmla="*/ 1320 h 1366"/>
              <a:gd name="connsiteX56" fmla="*/ 1079 w 1093"/>
              <a:gd name="connsiteY56" fmla="*/ 1127 h 1366"/>
              <a:gd name="connsiteX57" fmla="*/ 1087 w 1093"/>
              <a:gd name="connsiteY57" fmla="*/ 1179 h 1366"/>
              <a:gd name="connsiteX58" fmla="*/ 1082 w 1093"/>
              <a:gd name="connsiteY58" fmla="*/ 1144 h 1366"/>
              <a:gd name="connsiteX59" fmla="*/ 1091 w 1093"/>
              <a:gd name="connsiteY59" fmla="*/ 1182 h 1366"/>
              <a:gd name="connsiteX60" fmla="*/ 1090 w 1093"/>
              <a:gd name="connsiteY60" fmla="*/ 1366 h 1366"/>
              <a:gd name="connsiteX61" fmla="*/ 0 w 1093"/>
              <a:gd name="connsiteY61" fmla="*/ 1362 h 1366"/>
              <a:gd name="connsiteX62" fmla="*/ 6 w 1093"/>
              <a:gd name="connsiteY62"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063 h 1366"/>
              <a:gd name="connsiteX49" fmla="*/ 899 w 1093"/>
              <a:gd name="connsiteY49" fmla="*/ 1052 h 1366"/>
              <a:gd name="connsiteX50" fmla="*/ 903 w 1093"/>
              <a:gd name="connsiteY50" fmla="*/ 1036 h 1366"/>
              <a:gd name="connsiteX51" fmla="*/ 954 w 1093"/>
              <a:gd name="connsiteY51" fmla="*/ 1091 h 1366"/>
              <a:gd name="connsiteX52" fmla="*/ 955 w 1093"/>
              <a:gd name="connsiteY52" fmla="*/ 1077 h 1366"/>
              <a:gd name="connsiteX53" fmla="*/ 952 w 1093"/>
              <a:gd name="connsiteY53" fmla="*/ 1077 h 1366"/>
              <a:gd name="connsiteX54" fmla="*/ 1038 w 1093"/>
              <a:gd name="connsiteY54" fmla="*/ 1101 h 1366"/>
              <a:gd name="connsiteX55" fmla="*/ 1086 w 1093"/>
              <a:gd name="connsiteY55" fmla="*/ 1320 h 1366"/>
              <a:gd name="connsiteX56" fmla="*/ 1079 w 1093"/>
              <a:gd name="connsiteY56" fmla="*/ 1127 h 1366"/>
              <a:gd name="connsiteX57" fmla="*/ 1087 w 1093"/>
              <a:gd name="connsiteY57" fmla="*/ 1179 h 1366"/>
              <a:gd name="connsiteX58" fmla="*/ 1082 w 1093"/>
              <a:gd name="connsiteY58" fmla="*/ 1144 h 1366"/>
              <a:gd name="connsiteX59" fmla="*/ 1091 w 1093"/>
              <a:gd name="connsiteY59" fmla="*/ 1182 h 1366"/>
              <a:gd name="connsiteX60" fmla="*/ 1090 w 1093"/>
              <a:gd name="connsiteY60" fmla="*/ 1366 h 1366"/>
              <a:gd name="connsiteX61" fmla="*/ 0 w 1093"/>
              <a:gd name="connsiteY61" fmla="*/ 1362 h 1366"/>
              <a:gd name="connsiteX62" fmla="*/ 6 w 1093"/>
              <a:gd name="connsiteY62"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1130 h 1366"/>
              <a:gd name="connsiteX36" fmla="*/ 593 w 1093"/>
              <a:gd name="connsiteY36" fmla="*/ 1148 h 1366"/>
              <a:gd name="connsiteX37" fmla="*/ 633 w 1093"/>
              <a:gd name="connsiteY37" fmla="*/ 1168 h 1366"/>
              <a:gd name="connsiteX38" fmla="*/ 675 w 1093"/>
              <a:gd name="connsiteY38" fmla="*/ 1188 h 1366"/>
              <a:gd name="connsiteX39" fmla="*/ 709 w 1093"/>
              <a:gd name="connsiteY39" fmla="*/ 1202 h 1366"/>
              <a:gd name="connsiteX40" fmla="*/ 741 w 1093"/>
              <a:gd name="connsiteY40" fmla="*/ 959 h 1366"/>
              <a:gd name="connsiteX41" fmla="*/ 771 w 1093"/>
              <a:gd name="connsiteY41" fmla="*/ 969 h 1366"/>
              <a:gd name="connsiteX42" fmla="*/ 773 w 1093"/>
              <a:gd name="connsiteY42" fmla="*/ 970 h 1366"/>
              <a:gd name="connsiteX43" fmla="*/ 776 w 1093"/>
              <a:gd name="connsiteY43" fmla="*/ 970 h 1366"/>
              <a:gd name="connsiteX44" fmla="*/ 803 w 1093"/>
              <a:gd name="connsiteY44" fmla="*/ 987 h 1366"/>
              <a:gd name="connsiteX45" fmla="*/ 845 w 1093"/>
              <a:gd name="connsiteY45" fmla="*/ 1010 h 1366"/>
              <a:gd name="connsiteX46" fmla="*/ 825 w 1093"/>
              <a:gd name="connsiteY46" fmla="*/ 1012 h 1366"/>
              <a:gd name="connsiteX47" fmla="*/ 867 w 1093"/>
              <a:gd name="connsiteY47" fmla="*/ 1034 h 1366"/>
              <a:gd name="connsiteX48" fmla="*/ 870 w 1093"/>
              <a:gd name="connsiteY48" fmla="*/ 1019 h 1366"/>
              <a:gd name="connsiteX49" fmla="*/ 899 w 1093"/>
              <a:gd name="connsiteY49" fmla="*/ 1063 h 1366"/>
              <a:gd name="connsiteX50" fmla="*/ 899 w 1093"/>
              <a:gd name="connsiteY50" fmla="*/ 1052 h 1366"/>
              <a:gd name="connsiteX51" fmla="*/ 903 w 1093"/>
              <a:gd name="connsiteY51" fmla="*/ 1036 h 1366"/>
              <a:gd name="connsiteX52" fmla="*/ 954 w 1093"/>
              <a:gd name="connsiteY52" fmla="*/ 1091 h 1366"/>
              <a:gd name="connsiteX53" fmla="*/ 955 w 1093"/>
              <a:gd name="connsiteY53" fmla="*/ 1077 h 1366"/>
              <a:gd name="connsiteX54" fmla="*/ 952 w 1093"/>
              <a:gd name="connsiteY54" fmla="*/ 1077 h 1366"/>
              <a:gd name="connsiteX55" fmla="*/ 1038 w 1093"/>
              <a:gd name="connsiteY55" fmla="*/ 1101 h 1366"/>
              <a:gd name="connsiteX56" fmla="*/ 1086 w 1093"/>
              <a:gd name="connsiteY56" fmla="*/ 1320 h 1366"/>
              <a:gd name="connsiteX57" fmla="*/ 1079 w 1093"/>
              <a:gd name="connsiteY57" fmla="*/ 1127 h 1366"/>
              <a:gd name="connsiteX58" fmla="*/ 1087 w 1093"/>
              <a:gd name="connsiteY58" fmla="*/ 1179 h 1366"/>
              <a:gd name="connsiteX59" fmla="*/ 1082 w 1093"/>
              <a:gd name="connsiteY59" fmla="*/ 1144 h 1366"/>
              <a:gd name="connsiteX60" fmla="*/ 1091 w 1093"/>
              <a:gd name="connsiteY60" fmla="*/ 1182 h 1366"/>
              <a:gd name="connsiteX61" fmla="*/ 1090 w 1093"/>
              <a:gd name="connsiteY61" fmla="*/ 1366 h 1366"/>
              <a:gd name="connsiteX62" fmla="*/ 0 w 1093"/>
              <a:gd name="connsiteY62" fmla="*/ 1362 h 1366"/>
              <a:gd name="connsiteX63" fmla="*/ 6 w 1093"/>
              <a:gd name="connsiteY63"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75 w 1093"/>
              <a:gd name="connsiteY38" fmla="*/ 1188 h 1366"/>
              <a:gd name="connsiteX39" fmla="*/ 709 w 1093"/>
              <a:gd name="connsiteY39" fmla="*/ 1202 h 1366"/>
              <a:gd name="connsiteX40" fmla="*/ 741 w 1093"/>
              <a:gd name="connsiteY40" fmla="*/ 959 h 1366"/>
              <a:gd name="connsiteX41" fmla="*/ 771 w 1093"/>
              <a:gd name="connsiteY41" fmla="*/ 969 h 1366"/>
              <a:gd name="connsiteX42" fmla="*/ 773 w 1093"/>
              <a:gd name="connsiteY42" fmla="*/ 970 h 1366"/>
              <a:gd name="connsiteX43" fmla="*/ 776 w 1093"/>
              <a:gd name="connsiteY43" fmla="*/ 970 h 1366"/>
              <a:gd name="connsiteX44" fmla="*/ 803 w 1093"/>
              <a:gd name="connsiteY44" fmla="*/ 987 h 1366"/>
              <a:gd name="connsiteX45" fmla="*/ 845 w 1093"/>
              <a:gd name="connsiteY45" fmla="*/ 1010 h 1366"/>
              <a:gd name="connsiteX46" fmla="*/ 825 w 1093"/>
              <a:gd name="connsiteY46" fmla="*/ 1012 h 1366"/>
              <a:gd name="connsiteX47" fmla="*/ 867 w 1093"/>
              <a:gd name="connsiteY47" fmla="*/ 1034 h 1366"/>
              <a:gd name="connsiteX48" fmla="*/ 870 w 1093"/>
              <a:gd name="connsiteY48" fmla="*/ 1019 h 1366"/>
              <a:gd name="connsiteX49" fmla="*/ 899 w 1093"/>
              <a:gd name="connsiteY49" fmla="*/ 1063 h 1366"/>
              <a:gd name="connsiteX50" fmla="*/ 899 w 1093"/>
              <a:gd name="connsiteY50" fmla="*/ 1052 h 1366"/>
              <a:gd name="connsiteX51" fmla="*/ 903 w 1093"/>
              <a:gd name="connsiteY51" fmla="*/ 1036 h 1366"/>
              <a:gd name="connsiteX52" fmla="*/ 954 w 1093"/>
              <a:gd name="connsiteY52" fmla="*/ 1091 h 1366"/>
              <a:gd name="connsiteX53" fmla="*/ 955 w 1093"/>
              <a:gd name="connsiteY53" fmla="*/ 1077 h 1366"/>
              <a:gd name="connsiteX54" fmla="*/ 952 w 1093"/>
              <a:gd name="connsiteY54" fmla="*/ 1077 h 1366"/>
              <a:gd name="connsiteX55" fmla="*/ 1038 w 1093"/>
              <a:gd name="connsiteY55" fmla="*/ 1101 h 1366"/>
              <a:gd name="connsiteX56" fmla="*/ 1086 w 1093"/>
              <a:gd name="connsiteY56" fmla="*/ 1320 h 1366"/>
              <a:gd name="connsiteX57" fmla="*/ 1079 w 1093"/>
              <a:gd name="connsiteY57" fmla="*/ 1127 h 1366"/>
              <a:gd name="connsiteX58" fmla="*/ 1087 w 1093"/>
              <a:gd name="connsiteY58" fmla="*/ 1179 h 1366"/>
              <a:gd name="connsiteX59" fmla="*/ 1082 w 1093"/>
              <a:gd name="connsiteY59" fmla="*/ 1144 h 1366"/>
              <a:gd name="connsiteX60" fmla="*/ 1091 w 1093"/>
              <a:gd name="connsiteY60" fmla="*/ 1182 h 1366"/>
              <a:gd name="connsiteX61" fmla="*/ 1090 w 1093"/>
              <a:gd name="connsiteY61" fmla="*/ 1366 h 1366"/>
              <a:gd name="connsiteX62" fmla="*/ 0 w 1093"/>
              <a:gd name="connsiteY62" fmla="*/ 1362 h 1366"/>
              <a:gd name="connsiteX63" fmla="*/ 6 w 1093"/>
              <a:gd name="connsiteY63"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1188 h 1366"/>
              <a:gd name="connsiteX40" fmla="*/ 709 w 1093"/>
              <a:gd name="connsiteY40" fmla="*/ 1202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915 h 1366"/>
              <a:gd name="connsiteX40" fmla="*/ 709 w 1093"/>
              <a:gd name="connsiteY40" fmla="*/ 1202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853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850 h 1366"/>
              <a:gd name="connsiteX37" fmla="*/ 633 w 1093"/>
              <a:gd name="connsiteY37" fmla="*/ 853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271"/>
              <a:gd name="connsiteY0" fmla="*/ 0 h 1366"/>
              <a:gd name="connsiteX1" fmla="*/ 12 w 1271"/>
              <a:gd name="connsiteY1" fmla="*/ 24 h 1366"/>
              <a:gd name="connsiteX2" fmla="*/ 23 w 1271"/>
              <a:gd name="connsiteY2" fmla="*/ 58 h 1366"/>
              <a:gd name="connsiteX3" fmla="*/ 37 w 1271"/>
              <a:gd name="connsiteY3" fmla="*/ 104 h 1366"/>
              <a:gd name="connsiteX4" fmla="*/ 49 w 1271"/>
              <a:gd name="connsiteY4" fmla="*/ 136 h 1366"/>
              <a:gd name="connsiteX5" fmla="*/ 59 w 1271"/>
              <a:gd name="connsiteY5" fmla="*/ 174 h 1366"/>
              <a:gd name="connsiteX6" fmla="*/ 71 w 1271"/>
              <a:gd name="connsiteY6" fmla="*/ 212 h 1366"/>
              <a:gd name="connsiteX7" fmla="*/ 84 w 1271"/>
              <a:gd name="connsiteY7" fmla="*/ 246 h 1366"/>
              <a:gd name="connsiteX8" fmla="*/ 87 w 1271"/>
              <a:gd name="connsiteY8" fmla="*/ 284 h 1366"/>
              <a:gd name="connsiteX9" fmla="*/ 99 w 1271"/>
              <a:gd name="connsiteY9" fmla="*/ 316 h 1366"/>
              <a:gd name="connsiteX10" fmla="*/ 108 w 1271"/>
              <a:gd name="connsiteY10" fmla="*/ 354 h 1366"/>
              <a:gd name="connsiteX11" fmla="*/ 120 w 1271"/>
              <a:gd name="connsiteY11" fmla="*/ 390 h 1366"/>
              <a:gd name="connsiteX12" fmla="*/ 125 w 1271"/>
              <a:gd name="connsiteY12" fmla="*/ 424 h 1366"/>
              <a:gd name="connsiteX13" fmla="*/ 139 w 1271"/>
              <a:gd name="connsiteY13" fmla="*/ 462 h 1366"/>
              <a:gd name="connsiteX14" fmla="*/ 149 w 1271"/>
              <a:gd name="connsiteY14" fmla="*/ 498 h 1366"/>
              <a:gd name="connsiteX15" fmla="*/ 161 w 1271"/>
              <a:gd name="connsiteY15" fmla="*/ 534 h 1366"/>
              <a:gd name="connsiteX16" fmla="*/ 175 w 1271"/>
              <a:gd name="connsiteY16" fmla="*/ 572 h 1366"/>
              <a:gd name="connsiteX17" fmla="*/ 189 w 1271"/>
              <a:gd name="connsiteY17" fmla="*/ 606 h 1366"/>
              <a:gd name="connsiteX18" fmla="*/ 204 w 1271"/>
              <a:gd name="connsiteY18" fmla="*/ 642 h 1366"/>
              <a:gd name="connsiteX19" fmla="*/ 216 w 1271"/>
              <a:gd name="connsiteY19" fmla="*/ 678 h 1366"/>
              <a:gd name="connsiteX20" fmla="*/ 231 w 1271"/>
              <a:gd name="connsiteY20" fmla="*/ 712 h 1366"/>
              <a:gd name="connsiteX21" fmla="*/ 252 w 1271"/>
              <a:gd name="connsiteY21" fmla="*/ 750 h 1366"/>
              <a:gd name="connsiteX22" fmla="*/ 264 w 1271"/>
              <a:gd name="connsiteY22" fmla="*/ 786 h 1366"/>
              <a:gd name="connsiteX23" fmla="*/ 287 w 1271"/>
              <a:gd name="connsiteY23" fmla="*/ 824 h 1366"/>
              <a:gd name="connsiteX24" fmla="*/ 301 w 1271"/>
              <a:gd name="connsiteY24" fmla="*/ 854 h 1366"/>
              <a:gd name="connsiteX25" fmla="*/ 321 w 1271"/>
              <a:gd name="connsiteY25" fmla="*/ 886 h 1366"/>
              <a:gd name="connsiteX26" fmla="*/ 343 w 1271"/>
              <a:gd name="connsiteY26" fmla="*/ 918 h 1366"/>
              <a:gd name="connsiteX27" fmla="*/ 363 w 1271"/>
              <a:gd name="connsiteY27" fmla="*/ 946 h 1366"/>
              <a:gd name="connsiteX28" fmla="*/ 383 w 1271"/>
              <a:gd name="connsiteY28" fmla="*/ 978 h 1366"/>
              <a:gd name="connsiteX29" fmla="*/ 407 w 1271"/>
              <a:gd name="connsiteY29" fmla="*/ 1004 h 1366"/>
              <a:gd name="connsiteX30" fmla="*/ 435 w 1271"/>
              <a:gd name="connsiteY30" fmla="*/ 1034 h 1366"/>
              <a:gd name="connsiteX31" fmla="*/ 465 w 1271"/>
              <a:gd name="connsiteY31" fmla="*/ 1068 h 1366"/>
              <a:gd name="connsiteX32" fmla="*/ 467 w 1271"/>
              <a:gd name="connsiteY32" fmla="*/ 754 h 1366"/>
              <a:gd name="connsiteX33" fmla="*/ 504 w 1271"/>
              <a:gd name="connsiteY33" fmla="*/ 1098 h 1366"/>
              <a:gd name="connsiteX34" fmla="*/ 528 w 1271"/>
              <a:gd name="connsiteY34" fmla="*/ 1110 h 1366"/>
              <a:gd name="connsiteX35" fmla="*/ 559 w 1271"/>
              <a:gd name="connsiteY35" fmla="*/ 832 h 1366"/>
              <a:gd name="connsiteX36" fmla="*/ 593 w 1271"/>
              <a:gd name="connsiteY36" fmla="*/ 850 h 1366"/>
              <a:gd name="connsiteX37" fmla="*/ 633 w 1271"/>
              <a:gd name="connsiteY37" fmla="*/ 853 h 1366"/>
              <a:gd name="connsiteX38" fmla="*/ 634 w 1271"/>
              <a:gd name="connsiteY38" fmla="*/ 862 h 1366"/>
              <a:gd name="connsiteX39" fmla="*/ 675 w 1271"/>
              <a:gd name="connsiteY39" fmla="*/ 915 h 1366"/>
              <a:gd name="connsiteX40" fmla="*/ 709 w 1271"/>
              <a:gd name="connsiteY40" fmla="*/ 945 h 1366"/>
              <a:gd name="connsiteX41" fmla="*/ 741 w 1271"/>
              <a:gd name="connsiteY41" fmla="*/ 959 h 1366"/>
              <a:gd name="connsiteX42" fmla="*/ 771 w 1271"/>
              <a:gd name="connsiteY42" fmla="*/ 969 h 1366"/>
              <a:gd name="connsiteX43" fmla="*/ 773 w 1271"/>
              <a:gd name="connsiteY43" fmla="*/ 970 h 1366"/>
              <a:gd name="connsiteX44" fmla="*/ 776 w 1271"/>
              <a:gd name="connsiteY44" fmla="*/ 970 h 1366"/>
              <a:gd name="connsiteX45" fmla="*/ 803 w 1271"/>
              <a:gd name="connsiteY45" fmla="*/ 987 h 1366"/>
              <a:gd name="connsiteX46" fmla="*/ 845 w 1271"/>
              <a:gd name="connsiteY46" fmla="*/ 1010 h 1366"/>
              <a:gd name="connsiteX47" fmla="*/ 825 w 1271"/>
              <a:gd name="connsiteY47" fmla="*/ 1012 h 1366"/>
              <a:gd name="connsiteX48" fmla="*/ 867 w 1271"/>
              <a:gd name="connsiteY48" fmla="*/ 1034 h 1366"/>
              <a:gd name="connsiteX49" fmla="*/ 870 w 1271"/>
              <a:gd name="connsiteY49" fmla="*/ 1019 h 1366"/>
              <a:gd name="connsiteX50" fmla="*/ 899 w 1271"/>
              <a:gd name="connsiteY50" fmla="*/ 1063 h 1366"/>
              <a:gd name="connsiteX51" fmla="*/ 899 w 1271"/>
              <a:gd name="connsiteY51" fmla="*/ 1052 h 1366"/>
              <a:gd name="connsiteX52" fmla="*/ 903 w 1271"/>
              <a:gd name="connsiteY52" fmla="*/ 1036 h 1366"/>
              <a:gd name="connsiteX53" fmla="*/ 954 w 1271"/>
              <a:gd name="connsiteY53" fmla="*/ 1091 h 1366"/>
              <a:gd name="connsiteX54" fmla="*/ 955 w 1271"/>
              <a:gd name="connsiteY54" fmla="*/ 1077 h 1366"/>
              <a:gd name="connsiteX55" fmla="*/ 952 w 1271"/>
              <a:gd name="connsiteY55" fmla="*/ 1077 h 1366"/>
              <a:gd name="connsiteX56" fmla="*/ 1038 w 1271"/>
              <a:gd name="connsiteY56" fmla="*/ 1101 h 1366"/>
              <a:gd name="connsiteX57" fmla="*/ 1086 w 1271"/>
              <a:gd name="connsiteY57" fmla="*/ 1320 h 1366"/>
              <a:gd name="connsiteX58" fmla="*/ 1079 w 1271"/>
              <a:gd name="connsiteY58" fmla="*/ 1127 h 1366"/>
              <a:gd name="connsiteX59" fmla="*/ 1087 w 1271"/>
              <a:gd name="connsiteY59" fmla="*/ 1179 h 1366"/>
              <a:gd name="connsiteX60" fmla="*/ 1082 w 1271"/>
              <a:gd name="connsiteY60" fmla="*/ 1144 h 1366"/>
              <a:gd name="connsiteX61" fmla="*/ 1091 w 1271"/>
              <a:gd name="connsiteY61" fmla="*/ 1182 h 1366"/>
              <a:gd name="connsiteX62" fmla="*/ 1261 w 1271"/>
              <a:gd name="connsiteY62" fmla="*/ 1185 h 1366"/>
              <a:gd name="connsiteX63" fmla="*/ 1090 w 1271"/>
              <a:gd name="connsiteY63" fmla="*/ 1366 h 1366"/>
              <a:gd name="connsiteX64" fmla="*/ 0 w 1271"/>
              <a:gd name="connsiteY64" fmla="*/ 1362 h 1366"/>
              <a:gd name="connsiteX65" fmla="*/ 6 w 1271"/>
              <a:gd name="connsiteY65"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320 h 1366"/>
              <a:gd name="connsiteX58" fmla="*/ 1079 w 1282"/>
              <a:gd name="connsiteY58" fmla="*/ 1127 h 1366"/>
              <a:gd name="connsiteX59" fmla="*/ 1087 w 1282"/>
              <a:gd name="connsiteY59" fmla="*/ 1179 h 1366"/>
              <a:gd name="connsiteX60" fmla="*/ 1082 w 1282"/>
              <a:gd name="connsiteY60" fmla="*/ 1144 h 1366"/>
              <a:gd name="connsiteX61" fmla="*/ 1218 w 1282"/>
              <a:gd name="connsiteY61" fmla="*/ 1041 h 1366"/>
              <a:gd name="connsiteX62" fmla="*/ 1261 w 1282"/>
              <a:gd name="connsiteY62" fmla="*/ 1185 h 1366"/>
              <a:gd name="connsiteX63" fmla="*/ 1090 w 1282"/>
              <a:gd name="connsiteY63" fmla="*/ 1366 h 1366"/>
              <a:gd name="connsiteX64" fmla="*/ 0 w 1282"/>
              <a:gd name="connsiteY64" fmla="*/ 1362 h 1366"/>
              <a:gd name="connsiteX65" fmla="*/ 6 w 1282"/>
              <a:gd name="connsiteY65"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218 w 1282"/>
              <a:gd name="connsiteY61" fmla="*/ 1041 h 1366"/>
              <a:gd name="connsiteX62" fmla="*/ 1261 w 1282"/>
              <a:gd name="connsiteY62" fmla="*/ 1185 h 1366"/>
              <a:gd name="connsiteX63" fmla="*/ 1090 w 1282"/>
              <a:gd name="connsiteY63" fmla="*/ 1366 h 1366"/>
              <a:gd name="connsiteX64" fmla="*/ 0 w 1282"/>
              <a:gd name="connsiteY64" fmla="*/ 1362 h 1366"/>
              <a:gd name="connsiteX65" fmla="*/ 6 w 1282"/>
              <a:gd name="connsiteY65" fmla="*/ 0 h 1366"/>
              <a:gd name="connsiteX0" fmla="*/ 6 w 1271"/>
              <a:gd name="connsiteY0" fmla="*/ 0 h 1366"/>
              <a:gd name="connsiteX1" fmla="*/ 12 w 1271"/>
              <a:gd name="connsiteY1" fmla="*/ 24 h 1366"/>
              <a:gd name="connsiteX2" fmla="*/ 23 w 1271"/>
              <a:gd name="connsiteY2" fmla="*/ 58 h 1366"/>
              <a:gd name="connsiteX3" fmla="*/ 37 w 1271"/>
              <a:gd name="connsiteY3" fmla="*/ 104 h 1366"/>
              <a:gd name="connsiteX4" fmla="*/ 49 w 1271"/>
              <a:gd name="connsiteY4" fmla="*/ 136 h 1366"/>
              <a:gd name="connsiteX5" fmla="*/ 59 w 1271"/>
              <a:gd name="connsiteY5" fmla="*/ 174 h 1366"/>
              <a:gd name="connsiteX6" fmla="*/ 71 w 1271"/>
              <a:gd name="connsiteY6" fmla="*/ 212 h 1366"/>
              <a:gd name="connsiteX7" fmla="*/ 84 w 1271"/>
              <a:gd name="connsiteY7" fmla="*/ 246 h 1366"/>
              <a:gd name="connsiteX8" fmla="*/ 87 w 1271"/>
              <a:gd name="connsiteY8" fmla="*/ 284 h 1366"/>
              <a:gd name="connsiteX9" fmla="*/ 99 w 1271"/>
              <a:gd name="connsiteY9" fmla="*/ 316 h 1366"/>
              <a:gd name="connsiteX10" fmla="*/ 108 w 1271"/>
              <a:gd name="connsiteY10" fmla="*/ 354 h 1366"/>
              <a:gd name="connsiteX11" fmla="*/ 120 w 1271"/>
              <a:gd name="connsiteY11" fmla="*/ 390 h 1366"/>
              <a:gd name="connsiteX12" fmla="*/ 125 w 1271"/>
              <a:gd name="connsiteY12" fmla="*/ 424 h 1366"/>
              <a:gd name="connsiteX13" fmla="*/ 139 w 1271"/>
              <a:gd name="connsiteY13" fmla="*/ 462 h 1366"/>
              <a:gd name="connsiteX14" fmla="*/ 149 w 1271"/>
              <a:gd name="connsiteY14" fmla="*/ 498 h 1366"/>
              <a:gd name="connsiteX15" fmla="*/ 161 w 1271"/>
              <a:gd name="connsiteY15" fmla="*/ 534 h 1366"/>
              <a:gd name="connsiteX16" fmla="*/ 175 w 1271"/>
              <a:gd name="connsiteY16" fmla="*/ 572 h 1366"/>
              <a:gd name="connsiteX17" fmla="*/ 189 w 1271"/>
              <a:gd name="connsiteY17" fmla="*/ 606 h 1366"/>
              <a:gd name="connsiteX18" fmla="*/ 204 w 1271"/>
              <a:gd name="connsiteY18" fmla="*/ 642 h 1366"/>
              <a:gd name="connsiteX19" fmla="*/ 216 w 1271"/>
              <a:gd name="connsiteY19" fmla="*/ 678 h 1366"/>
              <a:gd name="connsiteX20" fmla="*/ 231 w 1271"/>
              <a:gd name="connsiteY20" fmla="*/ 712 h 1366"/>
              <a:gd name="connsiteX21" fmla="*/ 252 w 1271"/>
              <a:gd name="connsiteY21" fmla="*/ 750 h 1366"/>
              <a:gd name="connsiteX22" fmla="*/ 264 w 1271"/>
              <a:gd name="connsiteY22" fmla="*/ 786 h 1366"/>
              <a:gd name="connsiteX23" fmla="*/ 287 w 1271"/>
              <a:gd name="connsiteY23" fmla="*/ 824 h 1366"/>
              <a:gd name="connsiteX24" fmla="*/ 301 w 1271"/>
              <a:gd name="connsiteY24" fmla="*/ 854 h 1366"/>
              <a:gd name="connsiteX25" fmla="*/ 321 w 1271"/>
              <a:gd name="connsiteY25" fmla="*/ 886 h 1366"/>
              <a:gd name="connsiteX26" fmla="*/ 343 w 1271"/>
              <a:gd name="connsiteY26" fmla="*/ 918 h 1366"/>
              <a:gd name="connsiteX27" fmla="*/ 363 w 1271"/>
              <a:gd name="connsiteY27" fmla="*/ 946 h 1366"/>
              <a:gd name="connsiteX28" fmla="*/ 383 w 1271"/>
              <a:gd name="connsiteY28" fmla="*/ 978 h 1366"/>
              <a:gd name="connsiteX29" fmla="*/ 407 w 1271"/>
              <a:gd name="connsiteY29" fmla="*/ 1004 h 1366"/>
              <a:gd name="connsiteX30" fmla="*/ 435 w 1271"/>
              <a:gd name="connsiteY30" fmla="*/ 1034 h 1366"/>
              <a:gd name="connsiteX31" fmla="*/ 465 w 1271"/>
              <a:gd name="connsiteY31" fmla="*/ 1068 h 1366"/>
              <a:gd name="connsiteX32" fmla="*/ 467 w 1271"/>
              <a:gd name="connsiteY32" fmla="*/ 754 h 1366"/>
              <a:gd name="connsiteX33" fmla="*/ 504 w 1271"/>
              <a:gd name="connsiteY33" fmla="*/ 1098 h 1366"/>
              <a:gd name="connsiteX34" fmla="*/ 528 w 1271"/>
              <a:gd name="connsiteY34" fmla="*/ 1110 h 1366"/>
              <a:gd name="connsiteX35" fmla="*/ 559 w 1271"/>
              <a:gd name="connsiteY35" fmla="*/ 832 h 1366"/>
              <a:gd name="connsiteX36" fmla="*/ 593 w 1271"/>
              <a:gd name="connsiteY36" fmla="*/ 850 h 1366"/>
              <a:gd name="connsiteX37" fmla="*/ 633 w 1271"/>
              <a:gd name="connsiteY37" fmla="*/ 853 h 1366"/>
              <a:gd name="connsiteX38" fmla="*/ 634 w 1271"/>
              <a:gd name="connsiteY38" fmla="*/ 862 h 1366"/>
              <a:gd name="connsiteX39" fmla="*/ 675 w 1271"/>
              <a:gd name="connsiteY39" fmla="*/ 915 h 1366"/>
              <a:gd name="connsiteX40" fmla="*/ 709 w 1271"/>
              <a:gd name="connsiteY40" fmla="*/ 945 h 1366"/>
              <a:gd name="connsiteX41" fmla="*/ 741 w 1271"/>
              <a:gd name="connsiteY41" fmla="*/ 959 h 1366"/>
              <a:gd name="connsiteX42" fmla="*/ 771 w 1271"/>
              <a:gd name="connsiteY42" fmla="*/ 969 h 1366"/>
              <a:gd name="connsiteX43" fmla="*/ 773 w 1271"/>
              <a:gd name="connsiteY43" fmla="*/ 970 h 1366"/>
              <a:gd name="connsiteX44" fmla="*/ 776 w 1271"/>
              <a:gd name="connsiteY44" fmla="*/ 970 h 1366"/>
              <a:gd name="connsiteX45" fmla="*/ 803 w 1271"/>
              <a:gd name="connsiteY45" fmla="*/ 987 h 1366"/>
              <a:gd name="connsiteX46" fmla="*/ 845 w 1271"/>
              <a:gd name="connsiteY46" fmla="*/ 1010 h 1366"/>
              <a:gd name="connsiteX47" fmla="*/ 825 w 1271"/>
              <a:gd name="connsiteY47" fmla="*/ 1012 h 1366"/>
              <a:gd name="connsiteX48" fmla="*/ 867 w 1271"/>
              <a:gd name="connsiteY48" fmla="*/ 1034 h 1366"/>
              <a:gd name="connsiteX49" fmla="*/ 870 w 1271"/>
              <a:gd name="connsiteY49" fmla="*/ 1019 h 1366"/>
              <a:gd name="connsiteX50" fmla="*/ 899 w 1271"/>
              <a:gd name="connsiteY50" fmla="*/ 1063 h 1366"/>
              <a:gd name="connsiteX51" fmla="*/ 899 w 1271"/>
              <a:gd name="connsiteY51" fmla="*/ 1052 h 1366"/>
              <a:gd name="connsiteX52" fmla="*/ 903 w 1271"/>
              <a:gd name="connsiteY52" fmla="*/ 1036 h 1366"/>
              <a:gd name="connsiteX53" fmla="*/ 954 w 1271"/>
              <a:gd name="connsiteY53" fmla="*/ 1091 h 1366"/>
              <a:gd name="connsiteX54" fmla="*/ 955 w 1271"/>
              <a:gd name="connsiteY54" fmla="*/ 1077 h 1366"/>
              <a:gd name="connsiteX55" fmla="*/ 952 w 1271"/>
              <a:gd name="connsiteY55" fmla="*/ 1077 h 1366"/>
              <a:gd name="connsiteX56" fmla="*/ 1038 w 1271"/>
              <a:gd name="connsiteY56" fmla="*/ 1101 h 1366"/>
              <a:gd name="connsiteX57" fmla="*/ 1086 w 1271"/>
              <a:gd name="connsiteY57" fmla="*/ 1146 h 1366"/>
              <a:gd name="connsiteX58" fmla="*/ 1079 w 1271"/>
              <a:gd name="connsiteY58" fmla="*/ 1127 h 1366"/>
              <a:gd name="connsiteX59" fmla="*/ 1087 w 1271"/>
              <a:gd name="connsiteY59" fmla="*/ 1179 h 1366"/>
              <a:gd name="connsiteX60" fmla="*/ 1082 w 1271"/>
              <a:gd name="connsiteY60" fmla="*/ 1144 h 1366"/>
              <a:gd name="connsiteX61" fmla="*/ 1084 w 1271"/>
              <a:gd name="connsiteY61" fmla="*/ 1157 h 1366"/>
              <a:gd name="connsiteX62" fmla="*/ 1261 w 1271"/>
              <a:gd name="connsiteY62" fmla="*/ 1185 h 1366"/>
              <a:gd name="connsiteX63" fmla="*/ 1090 w 1271"/>
              <a:gd name="connsiteY63" fmla="*/ 1366 h 1366"/>
              <a:gd name="connsiteX64" fmla="*/ 0 w 1271"/>
              <a:gd name="connsiteY64" fmla="*/ 1362 h 1366"/>
              <a:gd name="connsiteX65" fmla="*/ 6 w 1271"/>
              <a:gd name="connsiteY65" fmla="*/ 0 h 1366"/>
              <a:gd name="connsiteX0" fmla="*/ 6 w 1271"/>
              <a:gd name="connsiteY0" fmla="*/ 0 h 1394"/>
              <a:gd name="connsiteX1" fmla="*/ 12 w 1271"/>
              <a:gd name="connsiteY1" fmla="*/ 24 h 1394"/>
              <a:gd name="connsiteX2" fmla="*/ 23 w 1271"/>
              <a:gd name="connsiteY2" fmla="*/ 58 h 1394"/>
              <a:gd name="connsiteX3" fmla="*/ 37 w 1271"/>
              <a:gd name="connsiteY3" fmla="*/ 104 h 1394"/>
              <a:gd name="connsiteX4" fmla="*/ 49 w 1271"/>
              <a:gd name="connsiteY4" fmla="*/ 136 h 1394"/>
              <a:gd name="connsiteX5" fmla="*/ 59 w 1271"/>
              <a:gd name="connsiteY5" fmla="*/ 174 h 1394"/>
              <a:gd name="connsiteX6" fmla="*/ 71 w 1271"/>
              <a:gd name="connsiteY6" fmla="*/ 212 h 1394"/>
              <a:gd name="connsiteX7" fmla="*/ 84 w 1271"/>
              <a:gd name="connsiteY7" fmla="*/ 246 h 1394"/>
              <a:gd name="connsiteX8" fmla="*/ 87 w 1271"/>
              <a:gd name="connsiteY8" fmla="*/ 284 h 1394"/>
              <a:gd name="connsiteX9" fmla="*/ 99 w 1271"/>
              <a:gd name="connsiteY9" fmla="*/ 316 h 1394"/>
              <a:gd name="connsiteX10" fmla="*/ 108 w 1271"/>
              <a:gd name="connsiteY10" fmla="*/ 354 h 1394"/>
              <a:gd name="connsiteX11" fmla="*/ 120 w 1271"/>
              <a:gd name="connsiteY11" fmla="*/ 390 h 1394"/>
              <a:gd name="connsiteX12" fmla="*/ 125 w 1271"/>
              <a:gd name="connsiteY12" fmla="*/ 424 h 1394"/>
              <a:gd name="connsiteX13" fmla="*/ 139 w 1271"/>
              <a:gd name="connsiteY13" fmla="*/ 462 h 1394"/>
              <a:gd name="connsiteX14" fmla="*/ 149 w 1271"/>
              <a:gd name="connsiteY14" fmla="*/ 498 h 1394"/>
              <a:gd name="connsiteX15" fmla="*/ 161 w 1271"/>
              <a:gd name="connsiteY15" fmla="*/ 534 h 1394"/>
              <a:gd name="connsiteX16" fmla="*/ 175 w 1271"/>
              <a:gd name="connsiteY16" fmla="*/ 572 h 1394"/>
              <a:gd name="connsiteX17" fmla="*/ 189 w 1271"/>
              <a:gd name="connsiteY17" fmla="*/ 606 h 1394"/>
              <a:gd name="connsiteX18" fmla="*/ 204 w 1271"/>
              <a:gd name="connsiteY18" fmla="*/ 642 h 1394"/>
              <a:gd name="connsiteX19" fmla="*/ 216 w 1271"/>
              <a:gd name="connsiteY19" fmla="*/ 678 h 1394"/>
              <a:gd name="connsiteX20" fmla="*/ 231 w 1271"/>
              <a:gd name="connsiteY20" fmla="*/ 712 h 1394"/>
              <a:gd name="connsiteX21" fmla="*/ 252 w 1271"/>
              <a:gd name="connsiteY21" fmla="*/ 750 h 1394"/>
              <a:gd name="connsiteX22" fmla="*/ 264 w 1271"/>
              <a:gd name="connsiteY22" fmla="*/ 786 h 1394"/>
              <a:gd name="connsiteX23" fmla="*/ 287 w 1271"/>
              <a:gd name="connsiteY23" fmla="*/ 824 h 1394"/>
              <a:gd name="connsiteX24" fmla="*/ 301 w 1271"/>
              <a:gd name="connsiteY24" fmla="*/ 854 h 1394"/>
              <a:gd name="connsiteX25" fmla="*/ 321 w 1271"/>
              <a:gd name="connsiteY25" fmla="*/ 886 h 1394"/>
              <a:gd name="connsiteX26" fmla="*/ 343 w 1271"/>
              <a:gd name="connsiteY26" fmla="*/ 918 h 1394"/>
              <a:gd name="connsiteX27" fmla="*/ 363 w 1271"/>
              <a:gd name="connsiteY27" fmla="*/ 946 h 1394"/>
              <a:gd name="connsiteX28" fmla="*/ 383 w 1271"/>
              <a:gd name="connsiteY28" fmla="*/ 978 h 1394"/>
              <a:gd name="connsiteX29" fmla="*/ 407 w 1271"/>
              <a:gd name="connsiteY29" fmla="*/ 1004 h 1394"/>
              <a:gd name="connsiteX30" fmla="*/ 435 w 1271"/>
              <a:gd name="connsiteY30" fmla="*/ 1034 h 1394"/>
              <a:gd name="connsiteX31" fmla="*/ 465 w 1271"/>
              <a:gd name="connsiteY31" fmla="*/ 1068 h 1394"/>
              <a:gd name="connsiteX32" fmla="*/ 467 w 1271"/>
              <a:gd name="connsiteY32" fmla="*/ 754 h 1394"/>
              <a:gd name="connsiteX33" fmla="*/ 504 w 1271"/>
              <a:gd name="connsiteY33" fmla="*/ 1098 h 1394"/>
              <a:gd name="connsiteX34" fmla="*/ 528 w 1271"/>
              <a:gd name="connsiteY34" fmla="*/ 1110 h 1394"/>
              <a:gd name="connsiteX35" fmla="*/ 559 w 1271"/>
              <a:gd name="connsiteY35" fmla="*/ 832 h 1394"/>
              <a:gd name="connsiteX36" fmla="*/ 593 w 1271"/>
              <a:gd name="connsiteY36" fmla="*/ 850 h 1394"/>
              <a:gd name="connsiteX37" fmla="*/ 633 w 1271"/>
              <a:gd name="connsiteY37" fmla="*/ 853 h 1394"/>
              <a:gd name="connsiteX38" fmla="*/ 634 w 1271"/>
              <a:gd name="connsiteY38" fmla="*/ 862 h 1394"/>
              <a:gd name="connsiteX39" fmla="*/ 675 w 1271"/>
              <a:gd name="connsiteY39" fmla="*/ 915 h 1394"/>
              <a:gd name="connsiteX40" fmla="*/ 709 w 1271"/>
              <a:gd name="connsiteY40" fmla="*/ 945 h 1394"/>
              <a:gd name="connsiteX41" fmla="*/ 741 w 1271"/>
              <a:gd name="connsiteY41" fmla="*/ 959 h 1394"/>
              <a:gd name="connsiteX42" fmla="*/ 771 w 1271"/>
              <a:gd name="connsiteY42" fmla="*/ 969 h 1394"/>
              <a:gd name="connsiteX43" fmla="*/ 773 w 1271"/>
              <a:gd name="connsiteY43" fmla="*/ 970 h 1394"/>
              <a:gd name="connsiteX44" fmla="*/ 776 w 1271"/>
              <a:gd name="connsiteY44" fmla="*/ 970 h 1394"/>
              <a:gd name="connsiteX45" fmla="*/ 803 w 1271"/>
              <a:gd name="connsiteY45" fmla="*/ 987 h 1394"/>
              <a:gd name="connsiteX46" fmla="*/ 845 w 1271"/>
              <a:gd name="connsiteY46" fmla="*/ 1010 h 1394"/>
              <a:gd name="connsiteX47" fmla="*/ 825 w 1271"/>
              <a:gd name="connsiteY47" fmla="*/ 1012 h 1394"/>
              <a:gd name="connsiteX48" fmla="*/ 867 w 1271"/>
              <a:gd name="connsiteY48" fmla="*/ 1034 h 1394"/>
              <a:gd name="connsiteX49" fmla="*/ 870 w 1271"/>
              <a:gd name="connsiteY49" fmla="*/ 1019 h 1394"/>
              <a:gd name="connsiteX50" fmla="*/ 899 w 1271"/>
              <a:gd name="connsiteY50" fmla="*/ 1063 h 1394"/>
              <a:gd name="connsiteX51" fmla="*/ 899 w 1271"/>
              <a:gd name="connsiteY51" fmla="*/ 1052 h 1394"/>
              <a:gd name="connsiteX52" fmla="*/ 903 w 1271"/>
              <a:gd name="connsiteY52" fmla="*/ 1036 h 1394"/>
              <a:gd name="connsiteX53" fmla="*/ 954 w 1271"/>
              <a:gd name="connsiteY53" fmla="*/ 1091 h 1394"/>
              <a:gd name="connsiteX54" fmla="*/ 955 w 1271"/>
              <a:gd name="connsiteY54" fmla="*/ 1077 h 1394"/>
              <a:gd name="connsiteX55" fmla="*/ 952 w 1271"/>
              <a:gd name="connsiteY55" fmla="*/ 1077 h 1394"/>
              <a:gd name="connsiteX56" fmla="*/ 1038 w 1271"/>
              <a:gd name="connsiteY56" fmla="*/ 1101 h 1394"/>
              <a:gd name="connsiteX57" fmla="*/ 1086 w 1271"/>
              <a:gd name="connsiteY57" fmla="*/ 1146 h 1394"/>
              <a:gd name="connsiteX58" fmla="*/ 1079 w 1271"/>
              <a:gd name="connsiteY58" fmla="*/ 1127 h 1394"/>
              <a:gd name="connsiteX59" fmla="*/ 1087 w 1271"/>
              <a:gd name="connsiteY59" fmla="*/ 1179 h 1394"/>
              <a:gd name="connsiteX60" fmla="*/ 1082 w 1271"/>
              <a:gd name="connsiteY60" fmla="*/ 1144 h 1394"/>
              <a:gd name="connsiteX61" fmla="*/ 1084 w 1271"/>
              <a:gd name="connsiteY61" fmla="*/ 1157 h 1394"/>
              <a:gd name="connsiteX62" fmla="*/ 1082 w 1271"/>
              <a:gd name="connsiteY62" fmla="*/ 1359 h 1394"/>
              <a:gd name="connsiteX63" fmla="*/ 1090 w 1271"/>
              <a:gd name="connsiteY63" fmla="*/ 1366 h 1394"/>
              <a:gd name="connsiteX64" fmla="*/ 0 w 1271"/>
              <a:gd name="connsiteY64" fmla="*/ 1362 h 1394"/>
              <a:gd name="connsiteX65" fmla="*/ 6 w 1271"/>
              <a:gd name="connsiteY65" fmla="*/ 0 h 1394"/>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331 h 1366"/>
              <a:gd name="connsiteX0" fmla="*/ 6 w 1282"/>
              <a:gd name="connsiteY0" fmla="*/ 0 h 1366"/>
              <a:gd name="connsiteX1" fmla="*/ 12 w 1282"/>
              <a:gd name="connsiteY1" fmla="*/ 422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331 h 1366"/>
              <a:gd name="connsiteX0" fmla="*/ 6 w 1282"/>
              <a:gd name="connsiteY0" fmla="*/ 301 h 1319"/>
              <a:gd name="connsiteX1" fmla="*/ 12 w 1282"/>
              <a:gd name="connsiteY1" fmla="*/ 375 h 1319"/>
              <a:gd name="connsiteX2" fmla="*/ 23 w 1282"/>
              <a:gd name="connsiteY2" fmla="*/ 11 h 1319"/>
              <a:gd name="connsiteX3" fmla="*/ 37 w 1282"/>
              <a:gd name="connsiteY3" fmla="*/ 57 h 1319"/>
              <a:gd name="connsiteX4" fmla="*/ 49 w 1282"/>
              <a:gd name="connsiteY4" fmla="*/ 89 h 1319"/>
              <a:gd name="connsiteX5" fmla="*/ 59 w 1282"/>
              <a:gd name="connsiteY5" fmla="*/ 127 h 1319"/>
              <a:gd name="connsiteX6" fmla="*/ 71 w 1282"/>
              <a:gd name="connsiteY6" fmla="*/ 165 h 1319"/>
              <a:gd name="connsiteX7" fmla="*/ 84 w 1282"/>
              <a:gd name="connsiteY7" fmla="*/ 199 h 1319"/>
              <a:gd name="connsiteX8" fmla="*/ 87 w 1282"/>
              <a:gd name="connsiteY8" fmla="*/ 353 h 1319"/>
              <a:gd name="connsiteX9" fmla="*/ 99 w 1282"/>
              <a:gd name="connsiteY9" fmla="*/ 368 h 1319"/>
              <a:gd name="connsiteX10" fmla="*/ 108 w 1282"/>
              <a:gd name="connsiteY10" fmla="*/ 307 h 1319"/>
              <a:gd name="connsiteX11" fmla="*/ 120 w 1282"/>
              <a:gd name="connsiteY11" fmla="*/ 343 h 1319"/>
              <a:gd name="connsiteX12" fmla="*/ 125 w 1282"/>
              <a:gd name="connsiteY12" fmla="*/ 377 h 1319"/>
              <a:gd name="connsiteX13" fmla="*/ 139 w 1282"/>
              <a:gd name="connsiteY13" fmla="*/ 415 h 1319"/>
              <a:gd name="connsiteX14" fmla="*/ 149 w 1282"/>
              <a:gd name="connsiteY14" fmla="*/ 451 h 1319"/>
              <a:gd name="connsiteX15" fmla="*/ 161 w 1282"/>
              <a:gd name="connsiteY15" fmla="*/ 487 h 1319"/>
              <a:gd name="connsiteX16" fmla="*/ 175 w 1282"/>
              <a:gd name="connsiteY16" fmla="*/ 525 h 1319"/>
              <a:gd name="connsiteX17" fmla="*/ 189 w 1282"/>
              <a:gd name="connsiteY17" fmla="*/ 559 h 1319"/>
              <a:gd name="connsiteX18" fmla="*/ 204 w 1282"/>
              <a:gd name="connsiteY18" fmla="*/ 595 h 1319"/>
              <a:gd name="connsiteX19" fmla="*/ 216 w 1282"/>
              <a:gd name="connsiteY19" fmla="*/ 631 h 1319"/>
              <a:gd name="connsiteX20" fmla="*/ 231 w 1282"/>
              <a:gd name="connsiteY20" fmla="*/ 665 h 1319"/>
              <a:gd name="connsiteX21" fmla="*/ 252 w 1282"/>
              <a:gd name="connsiteY21" fmla="*/ 703 h 1319"/>
              <a:gd name="connsiteX22" fmla="*/ 264 w 1282"/>
              <a:gd name="connsiteY22" fmla="*/ 739 h 1319"/>
              <a:gd name="connsiteX23" fmla="*/ 287 w 1282"/>
              <a:gd name="connsiteY23" fmla="*/ 777 h 1319"/>
              <a:gd name="connsiteX24" fmla="*/ 301 w 1282"/>
              <a:gd name="connsiteY24" fmla="*/ 807 h 1319"/>
              <a:gd name="connsiteX25" fmla="*/ 321 w 1282"/>
              <a:gd name="connsiteY25" fmla="*/ 839 h 1319"/>
              <a:gd name="connsiteX26" fmla="*/ 343 w 1282"/>
              <a:gd name="connsiteY26" fmla="*/ 871 h 1319"/>
              <a:gd name="connsiteX27" fmla="*/ 363 w 1282"/>
              <a:gd name="connsiteY27" fmla="*/ 899 h 1319"/>
              <a:gd name="connsiteX28" fmla="*/ 383 w 1282"/>
              <a:gd name="connsiteY28" fmla="*/ 931 h 1319"/>
              <a:gd name="connsiteX29" fmla="*/ 407 w 1282"/>
              <a:gd name="connsiteY29" fmla="*/ 957 h 1319"/>
              <a:gd name="connsiteX30" fmla="*/ 435 w 1282"/>
              <a:gd name="connsiteY30" fmla="*/ 987 h 1319"/>
              <a:gd name="connsiteX31" fmla="*/ 465 w 1282"/>
              <a:gd name="connsiteY31" fmla="*/ 1021 h 1319"/>
              <a:gd name="connsiteX32" fmla="*/ 467 w 1282"/>
              <a:gd name="connsiteY32" fmla="*/ 707 h 1319"/>
              <a:gd name="connsiteX33" fmla="*/ 504 w 1282"/>
              <a:gd name="connsiteY33" fmla="*/ 1051 h 1319"/>
              <a:gd name="connsiteX34" fmla="*/ 528 w 1282"/>
              <a:gd name="connsiteY34" fmla="*/ 1063 h 1319"/>
              <a:gd name="connsiteX35" fmla="*/ 559 w 1282"/>
              <a:gd name="connsiteY35" fmla="*/ 785 h 1319"/>
              <a:gd name="connsiteX36" fmla="*/ 593 w 1282"/>
              <a:gd name="connsiteY36" fmla="*/ 803 h 1319"/>
              <a:gd name="connsiteX37" fmla="*/ 633 w 1282"/>
              <a:gd name="connsiteY37" fmla="*/ 806 h 1319"/>
              <a:gd name="connsiteX38" fmla="*/ 634 w 1282"/>
              <a:gd name="connsiteY38" fmla="*/ 815 h 1319"/>
              <a:gd name="connsiteX39" fmla="*/ 675 w 1282"/>
              <a:gd name="connsiteY39" fmla="*/ 868 h 1319"/>
              <a:gd name="connsiteX40" fmla="*/ 709 w 1282"/>
              <a:gd name="connsiteY40" fmla="*/ 898 h 1319"/>
              <a:gd name="connsiteX41" fmla="*/ 741 w 1282"/>
              <a:gd name="connsiteY41" fmla="*/ 912 h 1319"/>
              <a:gd name="connsiteX42" fmla="*/ 771 w 1282"/>
              <a:gd name="connsiteY42" fmla="*/ 922 h 1319"/>
              <a:gd name="connsiteX43" fmla="*/ 773 w 1282"/>
              <a:gd name="connsiteY43" fmla="*/ 923 h 1319"/>
              <a:gd name="connsiteX44" fmla="*/ 776 w 1282"/>
              <a:gd name="connsiteY44" fmla="*/ 923 h 1319"/>
              <a:gd name="connsiteX45" fmla="*/ 803 w 1282"/>
              <a:gd name="connsiteY45" fmla="*/ 940 h 1319"/>
              <a:gd name="connsiteX46" fmla="*/ 845 w 1282"/>
              <a:gd name="connsiteY46" fmla="*/ 963 h 1319"/>
              <a:gd name="connsiteX47" fmla="*/ 825 w 1282"/>
              <a:gd name="connsiteY47" fmla="*/ 965 h 1319"/>
              <a:gd name="connsiteX48" fmla="*/ 867 w 1282"/>
              <a:gd name="connsiteY48" fmla="*/ 987 h 1319"/>
              <a:gd name="connsiteX49" fmla="*/ 870 w 1282"/>
              <a:gd name="connsiteY49" fmla="*/ 972 h 1319"/>
              <a:gd name="connsiteX50" fmla="*/ 899 w 1282"/>
              <a:gd name="connsiteY50" fmla="*/ 1016 h 1319"/>
              <a:gd name="connsiteX51" fmla="*/ 899 w 1282"/>
              <a:gd name="connsiteY51" fmla="*/ 1005 h 1319"/>
              <a:gd name="connsiteX52" fmla="*/ 903 w 1282"/>
              <a:gd name="connsiteY52" fmla="*/ 989 h 1319"/>
              <a:gd name="connsiteX53" fmla="*/ 954 w 1282"/>
              <a:gd name="connsiteY53" fmla="*/ 1044 h 1319"/>
              <a:gd name="connsiteX54" fmla="*/ 955 w 1282"/>
              <a:gd name="connsiteY54" fmla="*/ 1030 h 1319"/>
              <a:gd name="connsiteX55" fmla="*/ 952 w 1282"/>
              <a:gd name="connsiteY55" fmla="*/ 1030 h 1319"/>
              <a:gd name="connsiteX56" fmla="*/ 1038 w 1282"/>
              <a:gd name="connsiteY56" fmla="*/ 1054 h 1319"/>
              <a:gd name="connsiteX57" fmla="*/ 1086 w 1282"/>
              <a:gd name="connsiteY57" fmla="*/ 1099 h 1319"/>
              <a:gd name="connsiteX58" fmla="*/ 1079 w 1282"/>
              <a:gd name="connsiteY58" fmla="*/ 1080 h 1319"/>
              <a:gd name="connsiteX59" fmla="*/ 1087 w 1282"/>
              <a:gd name="connsiteY59" fmla="*/ 1132 h 1319"/>
              <a:gd name="connsiteX60" fmla="*/ 1082 w 1282"/>
              <a:gd name="connsiteY60" fmla="*/ 1097 h 1319"/>
              <a:gd name="connsiteX61" fmla="*/ 1084 w 1282"/>
              <a:gd name="connsiteY61" fmla="*/ 1110 h 1319"/>
              <a:gd name="connsiteX62" fmla="*/ 1082 w 1282"/>
              <a:gd name="connsiteY62" fmla="*/ 1312 h 1319"/>
              <a:gd name="connsiteX63" fmla="*/ 1082 w 1282"/>
              <a:gd name="connsiteY63" fmla="*/ 1312 h 1319"/>
              <a:gd name="connsiteX64" fmla="*/ 1090 w 1282"/>
              <a:gd name="connsiteY64" fmla="*/ 1319 h 1319"/>
              <a:gd name="connsiteX65" fmla="*/ 0 w 1282"/>
              <a:gd name="connsiteY65" fmla="*/ 1315 h 1319"/>
              <a:gd name="connsiteX66" fmla="*/ 6 w 1282"/>
              <a:gd name="connsiteY66" fmla="*/ 284 h 1319"/>
              <a:gd name="connsiteX0" fmla="*/ 6 w 1282"/>
              <a:gd name="connsiteY0" fmla="*/ 259 h 1277"/>
              <a:gd name="connsiteX1" fmla="*/ 12 w 1282"/>
              <a:gd name="connsiteY1" fmla="*/ 333 h 1277"/>
              <a:gd name="connsiteX2" fmla="*/ 23 w 1282"/>
              <a:gd name="connsiteY2" fmla="*/ 251 h 1277"/>
              <a:gd name="connsiteX3" fmla="*/ 37 w 1282"/>
              <a:gd name="connsiteY3" fmla="*/ 15 h 1277"/>
              <a:gd name="connsiteX4" fmla="*/ 49 w 1282"/>
              <a:gd name="connsiteY4" fmla="*/ 47 h 1277"/>
              <a:gd name="connsiteX5" fmla="*/ 59 w 1282"/>
              <a:gd name="connsiteY5" fmla="*/ 85 h 1277"/>
              <a:gd name="connsiteX6" fmla="*/ 71 w 1282"/>
              <a:gd name="connsiteY6" fmla="*/ 123 h 1277"/>
              <a:gd name="connsiteX7" fmla="*/ 84 w 1282"/>
              <a:gd name="connsiteY7" fmla="*/ 157 h 1277"/>
              <a:gd name="connsiteX8" fmla="*/ 87 w 1282"/>
              <a:gd name="connsiteY8" fmla="*/ 311 h 1277"/>
              <a:gd name="connsiteX9" fmla="*/ 99 w 1282"/>
              <a:gd name="connsiteY9" fmla="*/ 326 h 1277"/>
              <a:gd name="connsiteX10" fmla="*/ 108 w 1282"/>
              <a:gd name="connsiteY10" fmla="*/ 265 h 1277"/>
              <a:gd name="connsiteX11" fmla="*/ 120 w 1282"/>
              <a:gd name="connsiteY11" fmla="*/ 301 h 1277"/>
              <a:gd name="connsiteX12" fmla="*/ 125 w 1282"/>
              <a:gd name="connsiteY12" fmla="*/ 335 h 1277"/>
              <a:gd name="connsiteX13" fmla="*/ 139 w 1282"/>
              <a:gd name="connsiteY13" fmla="*/ 373 h 1277"/>
              <a:gd name="connsiteX14" fmla="*/ 149 w 1282"/>
              <a:gd name="connsiteY14" fmla="*/ 409 h 1277"/>
              <a:gd name="connsiteX15" fmla="*/ 161 w 1282"/>
              <a:gd name="connsiteY15" fmla="*/ 445 h 1277"/>
              <a:gd name="connsiteX16" fmla="*/ 175 w 1282"/>
              <a:gd name="connsiteY16" fmla="*/ 483 h 1277"/>
              <a:gd name="connsiteX17" fmla="*/ 189 w 1282"/>
              <a:gd name="connsiteY17" fmla="*/ 517 h 1277"/>
              <a:gd name="connsiteX18" fmla="*/ 204 w 1282"/>
              <a:gd name="connsiteY18" fmla="*/ 553 h 1277"/>
              <a:gd name="connsiteX19" fmla="*/ 216 w 1282"/>
              <a:gd name="connsiteY19" fmla="*/ 589 h 1277"/>
              <a:gd name="connsiteX20" fmla="*/ 231 w 1282"/>
              <a:gd name="connsiteY20" fmla="*/ 623 h 1277"/>
              <a:gd name="connsiteX21" fmla="*/ 252 w 1282"/>
              <a:gd name="connsiteY21" fmla="*/ 661 h 1277"/>
              <a:gd name="connsiteX22" fmla="*/ 264 w 1282"/>
              <a:gd name="connsiteY22" fmla="*/ 697 h 1277"/>
              <a:gd name="connsiteX23" fmla="*/ 287 w 1282"/>
              <a:gd name="connsiteY23" fmla="*/ 735 h 1277"/>
              <a:gd name="connsiteX24" fmla="*/ 301 w 1282"/>
              <a:gd name="connsiteY24" fmla="*/ 765 h 1277"/>
              <a:gd name="connsiteX25" fmla="*/ 321 w 1282"/>
              <a:gd name="connsiteY25" fmla="*/ 797 h 1277"/>
              <a:gd name="connsiteX26" fmla="*/ 343 w 1282"/>
              <a:gd name="connsiteY26" fmla="*/ 829 h 1277"/>
              <a:gd name="connsiteX27" fmla="*/ 363 w 1282"/>
              <a:gd name="connsiteY27" fmla="*/ 857 h 1277"/>
              <a:gd name="connsiteX28" fmla="*/ 383 w 1282"/>
              <a:gd name="connsiteY28" fmla="*/ 889 h 1277"/>
              <a:gd name="connsiteX29" fmla="*/ 407 w 1282"/>
              <a:gd name="connsiteY29" fmla="*/ 915 h 1277"/>
              <a:gd name="connsiteX30" fmla="*/ 435 w 1282"/>
              <a:gd name="connsiteY30" fmla="*/ 945 h 1277"/>
              <a:gd name="connsiteX31" fmla="*/ 465 w 1282"/>
              <a:gd name="connsiteY31" fmla="*/ 979 h 1277"/>
              <a:gd name="connsiteX32" fmla="*/ 467 w 1282"/>
              <a:gd name="connsiteY32" fmla="*/ 665 h 1277"/>
              <a:gd name="connsiteX33" fmla="*/ 504 w 1282"/>
              <a:gd name="connsiteY33" fmla="*/ 1009 h 1277"/>
              <a:gd name="connsiteX34" fmla="*/ 528 w 1282"/>
              <a:gd name="connsiteY34" fmla="*/ 1021 h 1277"/>
              <a:gd name="connsiteX35" fmla="*/ 559 w 1282"/>
              <a:gd name="connsiteY35" fmla="*/ 743 h 1277"/>
              <a:gd name="connsiteX36" fmla="*/ 593 w 1282"/>
              <a:gd name="connsiteY36" fmla="*/ 761 h 1277"/>
              <a:gd name="connsiteX37" fmla="*/ 633 w 1282"/>
              <a:gd name="connsiteY37" fmla="*/ 764 h 1277"/>
              <a:gd name="connsiteX38" fmla="*/ 634 w 1282"/>
              <a:gd name="connsiteY38" fmla="*/ 773 h 1277"/>
              <a:gd name="connsiteX39" fmla="*/ 675 w 1282"/>
              <a:gd name="connsiteY39" fmla="*/ 826 h 1277"/>
              <a:gd name="connsiteX40" fmla="*/ 709 w 1282"/>
              <a:gd name="connsiteY40" fmla="*/ 856 h 1277"/>
              <a:gd name="connsiteX41" fmla="*/ 741 w 1282"/>
              <a:gd name="connsiteY41" fmla="*/ 870 h 1277"/>
              <a:gd name="connsiteX42" fmla="*/ 771 w 1282"/>
              <a:gd name="connsiteY42" fmla="*/ 880 h 1277"/>
              <a:gd name="connsiteX43" fmla="*/ 773 w 1282"/>
              <a:gd name="connsiteY43" fmla="*/ 881 h 1277"/>
              <a:gd name="connsiteX44" fmla="*/ 776 w 1282"/>
              <a:gd name="connsiteY44" fmla="*/ 881 h 1277"/>
              <a:gd name="connsiteX45" fmla="*/ 803 w 1282"/>
              <a:gd name="connsiteY45" fmla="*/ 898 h 1277"/>
              <a:gd name="connsiteX46" fmla="*/ 845 w 1282"/>
              <a:gd name="connsiteY46" fmla="*/ 921 h 1277"/>
              <a:gd name="connsiteX47" fmla="*/ 825 w 1282"/>
              <a:gd name="connsiteY47" fmla="*/ 923 h 1277"/>
              <a:gd name="connsiteX48" fmla="*/ 867 w 1282"/>
              <a:gd name="connsiteY48" fmla="*/ 945 h 1277"/>
              <a:gd name="connsiteX49" fmla="*/ 870 w 1282"/>
              <a:gd name="connsiteY49" fmla="*/ 930 h 1277"/>
              <a:gd name="connsiteX50" fmla="*/ 899 w 1282"/>
              <a:gd name="connsiteY50" fmla="*/ 974 h 1277"/>
              <a:gd name="connsiteX51" fmla="*/ 899 w 1282"/>
              <a:gd name="connsiteY51" fmla="*/ 963 h 1277"/>
              <a:gd name="connsiteX52" fmla="*/ 903 w 1282"/>
              <a:gd name="connsiteY52" fmla="*/ 947 h 1277"/>
              <a:gd name="connsiteX53" fmla="*/ 954 w 1282"/>
              <a:gd name="connsiteY53" fmla="*/ 1002 h 1277"/>
              <a:gd name="connsiteX54" fmla="*/ 955 w 1282"/>
              <a:gd name="connsiteY54" fmla="*/ 988 h 1277"/>
              <a:gd name="connsiteX55" fmla="*/ 952 w 1282"/>
              <a:gd name="connsiteY55" fmla="*/ 988 h 1277"/>
              <a:gd name="connsiteX56" fmla="*/ 1038 w 1282"/>
              <a:gd name="connsiteY56" fmla="*/ 1012 h 1277"/>
              <a:gd name="connsiteX57" fmla="*/ 1086 w 1282"/>
              <a:gd name="connsiteY57" fmla="*/ 1057 h 1277"/>
              <a:gd name="connsiteX58" fmla="*/ 1079 w 1282"/>
              <a:gd name="connsiteY58" fmla="*/ 1038 h 1277"/>
              <a:gd name="connsiteX59" fmla="*/ 1087 w 1282"/>
              <a:gd name="connsiteY59" fmla="*/ 1090 h 1277"/>
              <a:gd name="connsiteX60" fmla="*/ 1082 w 1282"/>
              <a:gd name="connsiteY60" fmla="*/ 1055 h 1277"/>
              <a:gd name="connsiteX61" fmla="*/ 1084 w 1282"/>
              <a:gd name="connsiteY61" fmla="*/ 1068 h 1277"/>
              <a:gd name="connsiteX62" fmla="*/ 1082 w 1282"/>
              <a:gd name="connsiteY62" fmla="*/ 1270 h 1277"/>
              <a:gd name="connsiteX63" fmla="*/ 1082 w 1282"/>
              <a:gd name="connsiteY63" fmla="*/ 1270 h 1277"/>
              <a:gd name="connsiteX64" fmla="*/ 1090 w 1282"/>
              <a:gd name="connsiteY64" fmla="*/ 1277 h 1277"/>
              <a:gd name="connsiteX65" fmla="*/ 0 w 1282"/>
              <a:gd name="connsiteY65" fmla="*/ 1273 h 1277"/>
              <a:gd name="connsiteX66" fmla="*/ 6 w 1282"/>
              <a:gd name="connsiteY66" fmla="*/ 242 h 1277"/>
              <a:gd name="connsiteX0" fmla="*/ 6 w 1282"/>
              <a:gd name="connsiteY0" fmla="*/ 259 h 1277"/>
              <a:gd name="connsiteX1" fmla="*/ 12 w 1282"/>
              <a:gd name="connsiteY1" fmla="*/ 333 h 1277"/>
              <a:gd name="connsiteX2" fmla="*/ 23 w 1282"/>
              <a:gd name="connsiteY2" fmla="*/ 251 h 1277"/>
              <a:gd name="connsiteX3" fmla="*/ 37 w 1282"/>
              <a:gd name="connsiteY3" fmla="*/ 15 h 1277"/>
              <a:gd name="connsiteX4" fmla="*/ 49 w 1282"/>
              <a:gd name="connsiteY4" fmla="*/ 271 h 1277"/>
              <a:gd name="connsiteX5" fmla="*/ 59 w 1282"/>
              <a:gd name="connsiteY5" fmla="*/ 85 h 1277"/>
              <a:gd name="connsiteX6" fmla="*/ 71 w 1282"/>
              <a:gd name="connsiteY6" fmla="*/ 123 h 1277"/>
              <a:gd name="connsiteX7" fmla="*/ 84 w 1282"/>
              <a:gd name="connsiteY7" fmla="*/ 157 h 1277"/>
              <a:gd name="connsiteX8" fmla="*/ 87 w 1282"/>
              <a:gd name="connsiteY8" fmla="*/ 311 h 1277"/>
              <a:gd name="connsiteX9" fmla="*/ 99 w 1282"/>
              <a:gd name="connsiteY9" fmla="*/ 326 h 1277"/>
              <a:gd name="connsiteX10" fmla="*/ 108 w 1282"/>
              <a:gd name="connsiteY10" fmla="*/ 265 h 1277"/>
              <a:gd name="connsiteX11" fmla="*/ 120 w 1282"/>
              <a:gd name="connsiteY11" fmla="*/ 301 h 1277"/>
              <a:gd name="connsiteX12" fmla="*/ 125 w 1282"/>
              <a:gd name="connsiteY12" fmla="*/ 335 h 1277"/>
              <a:gd name="connsiteX13" fmla="*/ 139 w 1282"/>
              <a:gd name="connsiteY13" fmla="*/ 373 h 1277"/>
              <a:gd name="connsiteX14" fmla="*/ 149 w 1282"/>
              <a:gd name="connsiteY14" fmla="*/ 409 h 1277"/>
              <a:gd name="connsiteX15" fmla="*/ 161 w 1282"/>
              <a:gd name="connsiteY15" fmla="*/ 445 h 1277"/>
              <a:gd name="connsiteX16" fmla="*/ 175 w 1282"/>
              <a:gd name="connsiteY16" fmla="*/ 483 h 1277"/>
              <a:gd name="connsiteX17" fmla="*/ 189 w 1282"/>
              <a:gd name="connsiteY17" fmla="*/ 517 h 1277"/>
              <a:gd name="connsiteX18" fmla="*/ 204 w 1282"/>
              <a:gd name="connsiteY18" fmla="*/ 553 h 1277"/>
              <a:gd name="connsiteX19" fmla="*/ 216 w 1282"/>
              <a:gd name="connsiteY19" fmla="*/ 589 h 1277"/>
              <a:gd name="connsiteX20" fmla="*/ 231 w 1282"/>
              <a:gd name="connsiteY20" fmla="*/ 623 h 1277"/>
              <a:gd name="connsiteX21" fmla="*/ 252 w 1282"/>
              <a:gd name="connsiteY21" fmla="*/ 661 h 1277"/>
              <a:gd name="connsiteX22" fmla="*/ 264 w 1282"/>
              <a:gd name="connsiteY22" fmla="*/ 697 h 1277"/>
              <a:gd name="connsiteX23" fmla="*/ 287 w 1282"/>
              <a:gd name="connsiteY23" fmla="*/ 735 h 1277"/>
              <a:gd name="connsiteX24" fmla="*/ 301 w 1282"/>
              <a:gd name="connsiteY24" fmla="*/ 765 h 1277"/>
              <a:gd name="connsiteX25" fmla="*/ 321 w 1282"/>
              <a:gd name="connsiteY25" fmla="*/ 797 h 1277"/>
              <a:gd name="connsiteX26" fmla="*/ 343 w 1282"/>
              <a:gd name="connsiteY26" fmla="*/ 829 h 1277"/>
              <a:gd name="connsiteX27" fmla="*/ 363 w 1282"/>
              <a:gd name="connsiteY27" fmla="*/ 857 h 1277"/>
              <a:gd name="connsiteX28" fmla="*/ 383 w 1282"/>
              <a:gd name="connsiteY28" fmla="*/ 889 h 1277"/>
              <a:gd name="connsiteX29" fmla="*/ 407 w 1282"/>
              <a:gd name="connsiteY29" fmla="*/ 915 h 1277"/>
              <a:gd name="connsiteX30" fmla="*/ 435 w 1282"/>
              <a:gd name="connsiteY30" fmla="*/ 945 h 1277"/>
              <a:gd name="connsiteX31" fmla="*/ 465 w 1282"/>
              <a:gd name="connsiteY31" fmla="*/ 979 h 1277"/>
              <a:gd name="connsiteX32" fmla="*/ 467 w 1282"/>
              <a:gd name="connsiteY32" fmla="*/ 665 h 1277"/>
              <a:gd name="connsiteX33" fmla="*/ 504 w 1282"/>
              <a:gd name="connsiteY33" fmla="*/ 1009 h 1277"/>
              <a:gd name="connsiteX34" fmla="*/ 528 w 1282"/>
              <a:gd name="connsiteY34" fmla="*/ 1021 h 1277"/>
              <a:gd name="connsiteX35" fmla="*/ 559 w 1282"/>
              <a:gd name="connsiteY35" fmla="*/ 743 h 1277"/>
              <a:gd name="connsiteX36" fmla="*/ 593 w 1282"/>
              <a:gd name="connsiteY36" fmla="*/ 761 h 1277"/>
              <a:gd name="connsiteX37" fmla="*/ 633 w 1282"/>
              <a:gd name="connsiteY37" fmla="*/ 764 h 1277"/>
              <a:gd name="connsiteX38" fmla="*/ 634 w 1282"/>
              <a:gd name="connsiteY38" fmla="*/ 773 h 1277"/>
              <a:gd name="connsiteX39" fmla="*/ 675 w 1282"/>
              <a:gd name="connsiteY39" fmla="*/ 826 h 1277"/>
              <a:gd name="connsiteX40" fmla="*/ 709 w 1282"/>
              <a:gd name="connsiteY40" fmla="*/ 856 h 1277"/>
              <a:gd name="connsiteX41" fmla="*/ 741 w 1282"/>
              <a:gd name="connsiteY41" fmla="*/ 870 h 1277"/>
              <a:gd name="connsiteX42" fmla="*/ 771 w 1282"/>
              <a:gd name="connsiteY42" fmla="*/ 880 h 1277"/>
              <a:gd name="connsiteX43" fmla="*/ 773 w 1282"/>
              <a:gd name="connsiteY43" fmla="*/ 881 h 1277"/>
              <a:gd name="connsiteX44" fmla="*/ 776 w 1282"/>
              <a:gd name="connsiteY44" fmla="*/ 881 h 1277"/>
              <a:gd name="connsiteX45" fmla="*/ 803 w 1282"/>
              <a:gd name="connsiteY45" fmla="*/ 898 h 1277"/>
              <a:gd name="connsiteX46" fmla="*/ 845 w 1282"/>
              <a:gd name="connsiteY46" fmla="*/ 921 h 1277"/>
              <a:gd name="connsiteX47" fmla="*/ 825 w 1282"/>
              <a:gd name="connsiteY47" fmla="*/ 923 h 1277"/>
              <a:gd name="connsiteX48" fmla="*/ 867 w 1282"/>
              <a:gd name="connsiteY48" fmla="*/ 945 h 1277"/>
              <a:gd name="connsiteX49" fmla="*/ 870 w 1282"/>
              <a:gd name="connsiteY49" fmla="*/ 930 h 1277"/>
              <a:gd name="connsiteX50" fmla="*/ 899 w 1282"/>
              <a:gd name="connsiteY50" fmla="*/ 974 h 1277"/>
              <a:gd name="connsiteX51" fmla="*/ 899 w 1282"/>
              <a:gd name="connsiteY51" fmla="*/ 963 h 1277"/>
              <a:gd name="connsiteX52" fmla="*/ 903 w 1282"/>
              <a:gd name="connsiteY52" fmla="*/ 947 h 1277"/>
              <a:gd name="connsiteX53" fmla="*/ 954 w 1282"/>
              <a:gd name="connsiteY53" fmla="*/ 1002 h 1277"/>
              <a:gd name="connsiteX54" fmla="*/ 955 w 1282"/>
              <a:gd name="connsiteY54" fmla="*/ 988 h 1277"/>
              <a:gd name="connsiteX55" fmla="*/ 952 w 1282"/>
              <a:gd name="connsiteY55" fmla="*/ 988 h 1277"/>
              <a:gd name="connsiteX56" fmla="*/ 1038 w 1282"/>
              <a:gd name="connsiteY56" fmla="*/ 1012 h 1277"/>
              <a:gd name="connsiteX57" fmla="*/ 1086 w 1282"/>
              <a:gd name="connsiteY57" fmla="*/ 1057 h 1277"/>
              <a:gd name="connsiteX58" fmla="*/ 1079 w 1282"/>
              <a:gd name="connsiteY58" fmla="*/ 1038 h 1277"/>
              <a:gd name="connsiteX59" fmla="*/ 1087 w 1282"/>
              <a:gd name="connsiteY59" fmla="*/ 1090 h 1277"/>
              <a:gd name="connsiteX60" fmla="*/ 1082 w 1282"/>
              <a:gd name="connsiteY60" fmla="*/ 1055 h 1277"/>
              <a:gd name="connsiteX61" fmla="*/ 1084 w 1282"/>
              <a:gd name="connsiteY61" fmla="*/ 1068 h 1277"/>
              <a:gd name="connsiteX62" fmla="*/ 1082 w 1282"/>
              <a:gd name="connsiteY62" fmla="*/ 1270 h 1277"/>
              <a:gd name="connsiteX63" fmla="*/ 1082 w 1282"/>
              <a:gd name="connsiteY63" fmla="*/ 1270 h 1277"/>
              <a:gd name="connsiteX64" fmla="*/ 1090 w 1282"/>
              <a:gd name="connsiteY64" fmla="*/ 1277 h 1277"/>
              <a:gd name="connsiteX65" fmla="*/ 0 w 1282"/>
              <a:gd name="connsiteY65" fmla="*/ 1273 h 1277"/>
              <a:gd name="connsiteX66" fmla="*/ 6 w 1282"/>
              <a:gd name="connsiteY66" fmla="*/ 242 h 1277"/>
              <a:gd name="connsiteX0" fmla="*/ 6 w 1282"/>
              <a:gd name="connsiteY0" fmla="*/ 187 h 1205"/>
              <a:gd name="connsiteX1" fmla="*/ 12 w 1282"/>
              <a:gd name="connsiteY1" fmla="*/ 261 h 1205"/>
              <a:gd name="connsiteX2" fmla="*/ 23 w 1282"/>
              <a:gd name="connsiteY2" fmla="*/ 179 h 1205"/>
              <a:gd name="connsiteX3" fmla="*/ 37 w 1282"/>
              <a:gd name="connsiteY3" fmla="*/ 175 h 1205"/>
              <a:gd name="connsiteX4" fmla="*/ 49 w 1282"/>
              <a:gd name="connsiteY4" fmla="*/ 199 h 1205"/>
              <a:gd name="connsiteX5" fmla="*/ 59 w 1282"/>
              <a:gd name="connsiteY5" fmla="*/ 13 h 1205"/>
              <a:gd name="connsiteX6" fmla="*/ 71 w 1282"/>
              <a:gd name="connsiteY6" fmla="*/ 51 h 1205"/>
              <a:gd name="connsiteX7" fmla="*/ 84 w 1282"/>
              <a:gd name="connsiteY7" fmla="*/ 85 h 1205"/>
              <a:gd name="connsiteX8" fmla="*/ 87 w 1282"/>
              <a:gd name="connsiteY8" fmla="*/ 239 h 1205"/>
              <a:gd name="connsiteX9" fmla="*/ 99 w 1282"/>
              <a:gd name="connsiteY9" fmla="*/ 254 h 1205"/>
              <a:gd name="connsiteX10" fmla="*/ 108 w 1282"/>
              <a:gd name="connsiteY10" fmla="*/ 193 h 1205"/>
              <a:gd name="connsiteX11" fmla="*/ 120 w 1282"/>
              <a:gd name="connsiteY11" fmla="*/ 229 h 1205"/>
              <a:gd name="connsiteX12" fmla="*/ 125 w 1282"/>
              <a:gd name="connsiteY12" fmla="*/ 263 h 1205"/>
              <a:gd name="connsiteX13" fmla="*/ 139 w 1282"/>
              <a:gd name="connsiteY13" fmla="*/ 301 h 1205"/>
              <a:gd name="connsiteX14" fmla="*/ 149 w 1282"/>
              <a:gd name="connsiteY14" fmla="*/ 337 h 1205"/>
              <a:gd name="connsiteX15" fmla="*/ 161 w 1282"/>
              <a:gd name="connsiteY15" fmla="*/ 373 h 1205"/>
              <a:gd name="connsiteX16" fmla="*/ 175 w 1282"/>
              <a:gd name="connsiteY16" fmla="*/ 411 h 1205"/>
              <a:gd name="connsiteX17" fmla="*/ 189 w 1282"/>
              <a:gd name="connsiteY17" fmla="*/ 445 h 1205"/>
              <a:gd name="connsiteX18" fmla="*/ 204 w 1282"/>
              <a:gd name="connsiteY18" fmla="*/ 481 h 1205"/>
              <a:gd name="connsiteX19" fmla="*/ 216 w 1282"/>
              <a:gd name="connsiteY19" fmla="*/ 517 h 1205"/>
              <a:gd name="connsiteX20" fmla="*/ 231 w 1282"/>
              <a:gd name="connsiteY20" fmla="*/ 551 h 1205"/>
              <a:gd name="connsiteX21" fmla="*/ 252 w 1282"/>
              <a:gd name="connsiteY21" fmla="*/ 589 h 1205"/>
              <a:gd name="connsiteX22" fmla="*/ 264 w 1282"/>
              <a:gd name="connsiteY22" fmla="*/ 625 h 1205"/>
              <a:gd name="connsiteX23" fmla="*/ 287 w 1282"/>
              <a:gd name="connsiteY23" fmla="*/ 663 h 1205"/>
              <a:gd name="connsiteX24" fmla="*/ 301 w 1282"/>
              <a:gd name="connsiteY24" fmla="*/ 693 h 1205"/>
              <a:gd name="connsiteX25" fmla="*/ 321 w 1282"/>
              <a:gd name="connsiteY25" fmla="*/ 725 h 1205"/>
              <a:gd name="connsiteX26" fmla="*/ 343 w 1282"/>
              <a:gd name="connsiteY26" fmla="*/ 757 h 1205"/>
              <a:gd name="connsiteX27" fmla="*/ 363 w 1282"/>
              <a:gd name="connsiteY27" fmla="*/ 785 h 1205"/>
              <a:gd name="connsiteX28" fmla="*/ 383 w 1282"/>
              <a:gd name="connsiteY28" fmla="*/ 817 h 1205"/>
              <a:gd name="connsiteX29" fmla="*/ 407 w 1282"/>
              <a:gd name="connsiteY29" fmla="*/ 843 h 1205"/>
              <a:gd name="connsiteX30" fmla="*/ 435 w 1282"/>
              <a:gd name="connsiteY30" fmla="*/ 873 h 1205"/>
              <a:gd name="connsiteX31" fmla="*/ 465 w 1282"/>
              <a:gd name="connsiteY31" fmla="*/ 907 h 1205"/>
              <a:gd name="connsiteX32" fmla="*/ 467 w 1282"/>
              <a:gd name="connsiteY32" fmla="*/ 593 h 1205"/>
              <a:gd name="connsiteX33" fmla="*/ 504 w 1282"/>
              <a:gd name="connsiteY33" fmla="*/ 937 h 1205"/>
              <a:gd name="connsiteX34" fmla="*/ 528 w 1282"/>
              <a:gd name="connsiteY34" fmla="*/ 949 h 1205"/>
              <a:gd name="connsiteX35" fmla="*/ 559 w 1282"/>
              <a:gd name="connsiteY35" fmla="*/ 671 h 1205"/>
              <a:gd name="connsiteX36" fmla="*/ 593 w 1282"/>
              <a:gd name="connsiteY36" fmla="*/ 689 h 1205"/>
              <a:gd name="connsiteX37" fmla="*/ 633 w 1282"/>
              <a:gd name="connsiteY37" fmla="*/ 692 h 1205"/>
              <a:gd name="connsiteX38" fmla="*/ 634 w 1282"/>
              <a:gd name="connsiteY38" fmla="*/ 701 h 1205"/>
              <a:gd name="connsiteX39" fmla="*/ 675 w 1282"/>
              <a:gd name="connsiteY39" fmla="*/ 754 h 1205"/>
              <a:gd name="connsiteX40" fmla="*/ 709 w 1282"/>
              <a:gd name="connsiteY40" fmla="*/ 784 h 1205"/>
              <a:gd name="connsiteX41" fmla="*/ 741 w 1282"/>
              <a:gd name="connsiteY41" fmla="*/ 798 h 1205"/>
              <a:gd name="connsiteX42" fmla="*/ 771 w 1282"/>
              <a:gd name="connsiteY42" fmla="*/ 808 h 1205"/>
              <a:gd name="connsiteX43" fmla="*/ 773 w 1282"/>
              <a:gd name="connsiteY43" fmla="*/ 809 h 1205"/>
              <a:gd name="connsiteX44" fmla="*/ 776 w 1282"/>
              <a:gd name="connsiteY44" fmla="*/ 809 h 1205"/>
              <a:gd name="connsiteX45" fmla="*/ 803 w 1282"/>
              <a:gd name="connsiteY45" fmla="*/ 826 h 1205"/>
              <a:gd name="connsiteX46" fmla="*/ 845 w 1282"/>
              <a:gd name="connsiteY46" fmla="*/ 849 h 1205"/>
              <a:gd name="connsiteX47" fmla="*/ 825 w 1282"/>
              <a:gd name="connsiteY47" fmla="*/ 851 h 1205"/>
              <a:gd name="connsiteX48" fmla="*/ 867 w 1282"/>
              <a:gd name="connsiteY48" fmla="*/ 873 h 1205"/>
              <a:gd name="connsiteX49" fmla="*/ 870 w 1282"/>
              <a:gd name="connsiteY49" fmla="*/ 858 h 1205"/>
              <a:gd name="connsiteX50" fmla="*/ 899 w 1282"/>
              <a:gd name="connsiteY50" fmla="*/ 902 h 1205"/>
              <a:gd name="connsiteX51" fmla="*/ 899 w 1282"/>
              <a:gd name="connsiteY51" fmla="*/ 891 h 1205"/>
              <a:gd name="connsiteX52" fmla="*/ 903 w 1282"/>
              <a:gd name="connsiteY52" fmla="*/ 875 h 1205"/>
              <a:gd name="connsiteX53" fmla="*/ 954 w 1282"/>
              <a:gd name="connsiteY53" fmla="*/ 930 h 1205"/>
              <a:gd name="connsiteX54" fmla="*/ 955 w 1282"/>
              <a:gd name="connsiteY54" fmla="*/ 916 h 1205"/>
              <a:gd name="connsiteX55" fmla="*/ 952 w 1282"/>
              <a:gd name="connsiteY55" fmla="*/ 916 h 1205"/>
              <a:gd name="connsiteX56" fmla="*/ 1038 w 1282"/>
              <a:gd name="connsiteY56" fmla="*/ 940 h 1205"/>
              <a:gd name="connsiteX57" fmla="*/ 1086 w 1282"/>
              <a:gd name="connsiteY57" fmla="*/ 985 h 1205"/>
              <a:gd name="connsiteX58" fmla="*/ 1079 w 1282"/>
              <a:gd name="connsiteY58" fmla="*/ 966 h 1205"/>
              <a:gd name="connsiteX59" fmla="*/ 1087 w 1282"/>
              <a:gd name="connsiteY59" fmla="*/ 1018 h 1205"/>
              <a:gd name="connsiteX60" fmla="*/ 1082 w 1282"/>
              <a:gd name="connsiteY60" fmla="*/ 983 h 1205"/>
              <a:gd name="connsiteX61" fmla="*/ 1084 w 1282"/>
              <a:gd name="connsiteY61" fmla="*/ 996 h 1205"/>
              <a:gd name="connsiteX62" fmla="*/ 1082 w 1282"/>
              <a:gd name="connsiteY62" fmla="*/ 1198 h 1205"/>
              <a:gd name="connsiteX63" fmla="*/ 1082 w 1282"/>
              <a:gd name="connsiteY63" fmla="*/ 1198 h 1205"/>
              <a:gd name="connsiteX64" fmla="*/ 1090 w 1282"/>
              <a:gd name="connsiteY64" fmla="*/ 1205 h 1205"/>
              <a:gd name="connsiteX65" fmla="*/ 0 w 1282"/>
              <a:gd name="connsiteY65" fmla="*/ 1201 h 1205"/>
              <a:gd name="connsiteX66" fmla="*/ 6 w 1282"/>
              <a:gd name="connsiteY66" fmla="*/ 170 h 1205"/>
              <a:gd name="connsiteX0" fmla="*/ 6 w 1282"/>
              <a:gd name="connsiteY0" fmla="*/ 149 h 1167"/>
              <a:gd name="connsiteX1" fmla="*/ 12 w 1282"/>
              <a:gd name="connsiteY1" fmla="*/ 223 h 1167"/>
              <a:gd name="connsiteX2" fmla="*/ 23 w 1282"/>
              <a:gd name="connsiteY2" fmla="*/ 141 h 1167"/>
              <a:gd name="connsiteX3" fmla="*/ 37 w 1282"/>
              <a:gd name="connsiteY3" fmla="*/ 137 h 1167"/>
              <a:gd name="connsiteX4" fmla="*/ 49 w 1282"/>
              <a:gd name="connsiteY4" fmla="*/ 161 h 1167"/>
              <a:gd name="connsiteX5" fmla="*/ 59 w 1282"/>
              <a:gd name="connsiteY5" fmla="*/ 182 h 1167"/>
              <a:gd name="connsiteX6" fmla="*/ 71 w 1282"/>
              <a:gd name="connsiteY6" fmla="*/ 13 h 1167"/>
              <a:gd name="connsiteX7" fmla="*/ 84 w 1282"/>
              <a:gd name="connsiteY7" fmla="*/ 47 h 1167"/>
              <a:gd name="connsiteX8" fmla="*/ 87 w 1282"/>
              <a:gd name="connsiteY8" fmla="*/ 201 h 1167"/>
              <a:gd name="connsiteX9" fmla="*/ 99 w 1282"/>
              <a:gd name="connsiteY9" fmla="*/ 216 h 1167"/>
              <a:gd name="connsiteX10" fmla="*/ 108 w 1282"/>
              <a:gd name="connsiteY10" fmla="*/ 155 h 1167"/>
              <a:gd name="connsiteX11" fmla="*/ 120 w 1282"/>
              <a:gd name="connsiteY11" fmla="*/ 191 h 1167"/>
              <a:gd name="connsiteX12" fmla="*/ 125 w 1282"/>
              <a:gd name="connsiteY12" fmla="*/ 225 h 1167"/>
              <a:gd name="connsiteX13" fmla="*/ 139 w 1282"/>
              <a:gd name="connsiteY13" fmla="*/ 263 h 1167"/>
              <a:gd name="connsiteX14" fmla="*/ 149 w 1282"/>
              <a:gd name="connsiteY14" fmla="*/ 299 h 1167"/>
              <a:gd name="connsiteX15" fmla="*/ 161 w 1282"/>
              <a:gd name="connsiteY15" fmla="*/ 335 h 1167"/>
              <a:gd name="connsiteX16" fmla="*/ 175 w 1282"/>
              <a:gd name="connsiteY16" fmla="*/ 373 h 1167"/>
              <a:gd name="connsiteX17" fmla="*/ 189 w 1282"/>
              <a:gd name="connsiteY17" fmla="*/ 407 h 1167"/>
              <a:gd name="connsiteX18" fmla="*/ 204 w 1282"/>
              <a:gd name="connsiteY18" fmla="*/ 443 h 1167"/>
              <a:gd name="connsiteX19" fmla="*/ 216 w 1282"/>
              <a:gd name="connsiteY19" fmla="*/ 479 h 1167"/>
              <a:gd name="connsiteX20" fmla="*/ 231 w 1282"/>
              <a:gd name="connsiteY20" fmla="*/ 513 h 1167"/>
              <a:gd name="connsiteX21" fmla="*/ 252 w 1282"/>
              <a:gd name="connsiteY21" fmla="*/ 551 h 1167"/>
              <a:gd name="connsiteX22" fmla="*/ 264 w 1282"/>
              <a:gd name="connsiteY22" fmla="*/ 587 h 1167"/>
              <a:gd name="connsiteX23" fmla="*/ 287 w 1282"/>
              <a:gd name="connsiteY23" fmla="*/ 625 h 1167"/>
              <a:gd name="connsiteX24" fmla="*/ 301 w 1282"/>
              <a:gd name="connsiteY24" fmla="*/ 655 h 1167"/>
              <a:gd name="connsiteX25" fmla="*/ 321 w 1282"/>
              <a:gd name="connsiteY25" fmla="*/ 687 h 1167"/>
              <a:gd name="connsiteX26" fmla="*/ 343 w 1282"/>
              <a:gd name="connsiteY26" fmla="*/ 719 h 1167"/>
              <a:gd name="connsiteX27" fmla="*/ 363 w 1282"/>
              <a:gd name="connsiteY27" fmla="*/ 747 h 1167"/>
              <a:gd name="connsiteX28" fmla="*/ 383 w 1282"/>
              <a:gd name="connsiteY28" fmla="*/ 779 h 1167"/>
              <a:gd name="connsiteX29" fmla="*/ 407 w 1282"/>
              <a:gd name="connsiteY29" fmla="*/ 805 h 1167"/>
              <a:gd name="connsiteX30" fmla="*/ 435 w 1282"/>
              <a:gd name="connsiteY30" fmla="*/ 835 h 1167"/>
              <a:gd name="connsiteX31" fmla="*/ 465 w 1282"/>
              <a:gd name="connsiteY31" fmla="*/ 869 h 1167"/>
              <a:gd name="connsiteX32" fmla="*/ 467 w 1282"/>
              <a:gd name="connsiteY32" fmla="*/ 555 h 1167"/>
              <a:gd name="connsiteX33" fmla="*/ 504 w 1282"/>
              <a:gd name="connsiteY33" fmla="*/ 899 h 1167"/>
              <a:gd name="connsiteX34" fmla="*/ 528 w 1282"/>
              <a:gd name="connsiteY34" fmla="*/ 911 h 1167"/>
              <a:gd name="connsiteX35" fmla="*/ 559 w 1282"/>
              <a:gd name="connsiteY35" fmla="*/ 633 h 1167"/>
              <a:gd name="connsiteX36" fmla="*/ 593 w 1282"/>
              <a:gd name="connsiteY36" fmla="*/ 651 h 1167"/>
              <a:gd name="connsiteX37" fmla="*/ 633 w 1282"/>
              <a:gd name="connsiteY37" fmla="*/ 654 h 1167"/>
              <a:gd name="connsiteX38" fmla="*/ 634 w 1282"/>
              <a:gd name="connsiteY38" fmla="*/ 663 h 1167"/>
              <a:gd name="connsiteX39" fmla="*/ 675 w 1282"/>
              <a:gd name="connsiteY39" fmla="*/ 716 h 1167"/>
              <a:gd name="connsiteX40" fmla="*/ 709 w 1282"/>
              <a:gd name="connsiteY40" fmla="*/ 746 h 1167"/>
              <a:gd name="connsiteX41" fmla="*/ 741 w 1282"/>
              <a:gd name="connsiteY41" fmla="*/ 760 h 1167"/>
              <a:gd name="connsiteX42" fmla="*/ 771 w 1282"/>
              <a:gd name="connsiteY42" fmla="*/ 770 h 1167"/>
              <a:gd name="connsiteX43" fmla="*/ 773 w 1282"/>
              <a:gd name="connsiteY43" fmla="*/ 771 h 1167"/>
              <a:gd name="connsiteX44" fmla="*/ 776 w 1282"/>
              <a:gd name="connsiteY44" fmla="*/ 771 h 1167"/>
              <a:gd name="connsiteX45" fmla="*/ 803 w 1282"/>
              <a:gd name="connsiteY45" fmla="*/ 788 h 1167"/>
              <a:gd name="connsiteX46" fmla="*/ 845 w 1282"/>
              <a:gd name="connsiteY46" fmla="*/ 811 h 1167"/>
              <a:gd name="connsiteX47" fmla="*/ 825 w 1282"/>
              <a:gd name="connsiteY47" fmla="*/ 813 h 1167"/>
              <a:gd name="connsiteX48" fmla="*/ 867 w 1282"/>
              <a:gd name="connsiteY48" fmla="*/ 835 h 1167"/>
              <a:gd name="connsiteX49" fmla="*/ 870 w 1282"/>
              <a:gd name="connsiteY49" fmla="*/ 820 h 1167"/>
              <a:gd name="connsiteX50" fmla="*/ 899 w 1282"/>
              <a:gd name="connsiteY50" fmla="*/ 864 h 1167"/>
              <a:gd name="connsiteX51" fmla="*/ 899 w 1282"/>
              <a:gd name="connsiteY51" fmla="*/ 853 h 1167"/>
              <a:gd name="connsiteX52" fmla="*/ 903 w 1282"/>
              <a:gd name="connsiteY52" fmla="*/ 837 h 1167"/>
              <a:gd name="connsiteX53" fmla="*/ 954 w 1282"/>
              <a:gd name="connsiteY53" fmla="*/ 892 h 1167"/>
              <a:gd name="connsiteX54" fmla="*/ 955 w 1282"/>
              <a:gd name="connsiteY54" fmla="*/ 878 h 1167"/>
              <a:gd name="connsiteX55" fmla="*/ 952 w 1282"/>
              <a:gd name="connsiteY55" fmla="*/ 878 h 1167"/>
              <a:gd name="connsiteX56" fmla="*/ 1038 w 1282"/>
              <a:gd name="connsiteY56" fmla="*/ 902 h 1167"/>
              <a:gd name="connsiteX57" fmla="*/ 1086 w 1282"/>
              <a:gd name="connsiteY57" fmla="*/ 947 h 1167"/>
              <a:gd name="connsiteX58" fmla="*/ 1079 w 1282"/>
              <a:gd name="connsiteY58" fmla="*/ 928 h 1167"/>
              <a:gd name="connsiteX59" fmla="*/ 1087 w 1282"/>
              <a:gd name="connsiteY59" fmla="*/ 980 h 1167"/>
              <a:gd name="connsiteX60" fmla="*/ 1082 w 1282"/>
              <a:gd name="connsiteY60" fmla="*/ 945 h 1167"/>
              <a:gd name="connsiteX61" fmla="*/ 1084 w 1282"/>
              <a:gd name="connsiteY61" fmla="*/ 958 h 1167"/>
              <a:gd name="connsiteX62" fmla="*/ 1082 w 1282"/>
              <a:gd name="connsiteY62" fmla="*/ 1160 h 1167"/>
              <a:gd name="connsiteX63" fmla="*/ 1082 w 1282"/>
              <a:gd name="connsiteY63" fmla="*/ 1160 h 1167"/>
              <a:gd name="connsiteX64" fmla="*/ 1090 w 1282"/>
              <a:gd name="connsiteY64" fmla="*/ 1167 h 1167"/>
              <a:gd name="connsiteX65" fmla="*/ 0 w 1282"/>
              <a:gd name="connsiteY65" fmla="*/ 1163 h 1167"/>
              <a:gd name="connsiteX66" fmla="*/ 6 w 1282"/>
              <a:gd name="connsiteY66" fmla="*/ 132 h 1167"/>
              <a:gd name="connsiteX0" fmla="*/ 6 w 1282"/>
              <a:gd name="connsiteY0" fmla="*/ 149 h 1167"/>
              <a:gd name="connsiteX1" fmla="*/ 12 w 1282"/>
              <a:gd name="connsiteY1" fmla="*/ 223 h 1167"/>
              <a:gd name="connsiteX2" fmla="*/ 23 w 1282"/>
              <a:gd name="connsiteY2" fmla="*/ 141 h 1167"/>
              <a:gd name="connsiteX3" fmla="*/ 37 w 1282"/>
              <a:gd name="connsiteY3" fmla="*/ 137 h 1167"/>
              <a:gd name="connsiteX4" fmla="*/ 49 w 1282"/>
              <a:gd name="connsiteY4" fmla="*/ 161 h 1167"/>
              <a:gd name="connsiteX5" fmla="*/ 59 w 1282"/>
              <a:gd name="connsiteY5" fmla="*/ 182 h 1167"/>
              <a:gd name="connsiteX6" fmla="*/ 71 w 1282"/>
              <a:gd name="connsiteY6" fmla="*/ 13 h 1167"/>
              <a:gd name="connsiteX7" fmla="*/ 84 w 1282"/>
              <a:gd name="connsiteY7" fmla="*/ 196 h 1167"/>
              <a:gd name="connsiteX8" fmla="*/ 87 w 1282"/>
              <a:gd name="connsiteY8" fmla="*/ 201 h 1167"/>
              <a:gd name="connsiteX9" fmla="*/ 99 w 1282"/>
              <a:gd name="connsiteY9" fmla="*/ 216 h 1167"/>
              <a:gd name="connsiteX10" fmla="*/ 108 w 1282"/>
              <a:gd name="connsiteY10" fmla="*/ 155 h 1167"/>
              <a:gd name="connsiteX11" fmla="*/ 120 w 1282"/>
              <a:gd name="connsiteY11" fmla="*/ 191 h 1167"/>
              <a:gd name="connsiteX12" fmla="*/ 125 w 1282"/>
              <a:gd name="connsiteY12" fmla="*/ 225 h 1167"/>
              <a:gd name="connsiteX13" fmla="*/ 139 w 1282"/>
              <a:gd name="connsiteY13" fmla="*/ 263 h 1167"/>
              <a:gd name="connsiteX14" fmla="*/ 149 w 1282"/>
              <a:gd name="connsiteY14" fmla="*/ 299 h 1167"/>
              <a:gd name="connsiteX15" fmla="*/ 161 w 1282"/>
              <a:gd name="connsiteY15" fmla="*/ 335 h 1167"/>
              <a:gd name="connsiteX16" fmla="*/ 175 w 1282"/>
              <a:gd name="connsiteY16" fmla="*/ 373 h 1167"/>
              <a:gd name="connsiteX17" fmla="*/ 189 w 1282"/>
              <a:gd name="connsiteY17" fmla="*/ 407 h 1167"/>
              <a:gd name="connsiteX18" fmla="*/ 204 w 1282"/>
              <a:gd name="connsiteY18" fmla="*/ 443 h 1167"/>
              <a:gd name="connsiteX19" fmla="*/ 216 w 1282"/>
              <a:gd name="connsiteY19" fmla="*/ 479 h 1167"/>
              <a:gd name="connsiteX20" fmla="*/ 231 w 1282"/>
              <a:gd name="connsiteY20" fmla="*/ 513 h 1167"/>
              <a:gd name="connsiteX21" fmla="*/ 252 w 1282"/>
              <a:gd name="connsiteY21" fmla="*/ 551 h 1167"/>
              <a:gd name="connsiteX22" fmla="*/ 264 w 1282"/>
              <a:gd name="connsiteY22" fmla="*/ 587 h 1167"/>
              <a:gd name="connsiteX23" fmla="*/ 287 w 1282"/>
              <a:gd name="connsiteY23" fmla="*/ 625 h 1167"/>
              <a:gd name="connsiteX24" fmla="*/ 301 w 1282"/>
              <a:gd name="connsiteY24" fmla="*/ 655 h 1167"/>
              <a:gd name="connsiteX25" fmla="*/ 321 w 1282"/>
              <a:gd name="connsiteY25" fmla="*/ 687 h 1167"/>
              <a:gd name="connsiteX26" fmla="*/ 343 w 1282"/>
              <a:gd name="connsiteY26" fmla="*/ 719 h 1167"/>
              <a:gd name="connsiteX27" fmla="*/ 363 w 1282"/>
              <a:gd name="connsiteY27" fmla="*/ 747 h 1167"/>
              <a:gd name="connsiteX28" fmla="*/ 383 w 1282"/>
              <a:gd name="connsiteY28" fmla="*/ 779 h 1167"/>
              <a:gd name="connsiteX29" fmla="*/ 407 w 1282"/>
              <a:gd name="connsiteY29" fmla="*/ 805 h 1167"/>
              <a:gd name="connsiteX30" fmla="*/ 435 w 1282"/>
              <a:gd name="connsiteY30" fmla="*/ 835 h 1167"/>
              <a:gd name="connsiteX31" fmla="*/ 465 w 1282"/>
              <a:gd name="connsiteY31" fmla="*/ 869 h 1167"/>
              <a:gd name="connsiteX32" fmla="*/ 467 w 1282"/>
              <a:gd name="connsiteY32" fmla="*/ 555 h 1167"/>
              <a:gd name="connsiteX33" fmla="*/ 504 w 1282"/>
              <a:gd name="connsiteY33" fmla="*/ 899 h 1167"/>
              <a:gd name="connsiteX34" fmla="*/ 528 w 1282"/>
              <a:gd name="connsiteY34" fmla="*/ 911 h 1167"/>
              <a:gd name="connsiteX35" fmla="*/ 559 w 1282"/>
              <a:gd name="connsiteY35" fmla="*/ 633 h 1167"/>
              <a:gd name="connsiteX36" fmla="*/ 593 w 1282"/>
              <a:gd name="connsiteY36" fmla="*/ 651 h 1167"/>
              <a:gd name="connsiteX37" fmla="*/ 633 w 1282"/>
              <a:gd name="connsiteY37" fmla="*/ 654 h 1167"/>
              <a:gd name="connsiteX38" fmla="*/ 634 w 1282"/>
              <a:gd name="connsiteY38" fmla="*/ 663 h 1167"/>
              <a:gd name="connsiteX39" fmla="*/ 675 w 1282"/>
              <a:gd name="connsiteY39" fmla="*/ 716 h 1167"/>
              <a:gd name="connsiteX40" fmla="*/ 709 w 1282"/>
              <a:gd name="connsiteY40" fmla="*/ 746 h 1167"/>
              <a:gd name="connsiteX41" fmla="*/ 741 w 1282"/>
              <a:gd name="connsiteY41" fmla="*/ 760 h 1167"/>
              <a:gd name="connsiteX42" fmla="*/ 771 w 1282"/>
              <a:gd name="connsiteY42" fmla="*/ 770 h 1167"/>
              <a:gd name="connsiteX43" fmla="*/ 773 w 1282"/>
              <a:gd name="connsiteY43" fmla="*/ 771 h 1167"/>
              <a:gd name="connsiteX44" fmla="*/ 776 w 1282"/>
              <a:gd name="connsiteY44" fmla="*/ 771 h 1167"/>
              <a:gd name="connsiteX45" fmla="*/ 803 w 1282"/>
              <a:gd name="connsiteY45" fmla="*/ 788 h 1167"/>
              <a:gd name="connsiteX46" fmla="*/ 845 w 1282"/>
              <a:gd name="connsiteY46" fmla="*/ 811 h 1167"/>
              <a:gd name="connsiteX47" fmla="*/ 825 w 1282"/>
              <a:gd name="connsiteY47" fmla="*/ 813 h 1167"/>
              <a:gd name="connsiteX48" fmla="*/ 867 w 1282"/>
              <a:gd name="connsiteY48" fmla="*/ 835 h 1167"/>
              <a:gd name="connsiteX49" fmla="*/ 870 w 1282"/>
              <a:gd name="connsiteY49" fmla="*/ 820 h 1167"/>
              <a:gd name="connsiteX50" fmla="*/ 899 w 1282"/>
              <a:gd name="connsiteY50" fmla="*/ 864 h 1167"/>
              <a:gd name="connsiteX51" fmla="*/ 899 w 1282"/>
              <a:gd name="connsiteY51" fmla="*/ 853 h 1167"/>
              <a:gd name="connsiteX52" fmla="*/ 903 w 1282"/>
              <a:gd name="connsiteY52" fmla="*/ 837 h 1167"/>
              <a:gd name="connsiteX53" fmla="*/ 954 w 1282"/>
              <a:gd name="connsiteY53" fmla="*/ 892 h 1167"/>
              <a:gd name="connsiteX54" fmla="*/ 955 w 1282"/>
              <a:gd name="connsiteY54" fmla="*/ 878 h 1167"/>
              <a:gd name="connsiteX55" fmla="*/ 952 w 1282"/>
              <a:gd name="connsiteY55" fmla="*/ 878 h 1167"/>
              <a:gd name="connsiteX56" fmla="*/ 1038 w 1282"/>
              <a:gd name="connsiteY56" fmla="*/ 902 h 1167"/>
              <a:gd name="connsiteX57" fmla="*/ 1086 w 1282"/>
              <a:gd name="connsiteY57" fmla="*/ 947 h 1167"/>
              <a:gd name="connsiteX58" fmla="*/ 1079 w 1282"/>
              <a:gd name="connsiteY58" fmla="*/ 928 h 1167"/>
              <a:gd name="connsiteX59" fmla="*/ 1087 w 1282"/>
              <a:gd name="connsiteY59" fmla="*/ 980 h 1167"/>
              <a:gd name="connsiteX60" fmla="*/ 1082 w 1282"/>
              <a:gd name="connsiteY60" fmla="*/ 945 h 1167"/>
              <a:gd name="connsiteX61" fmla="*/ 1084 w 1282"/>
              <a:gd name="connsiteY61" fmla="*/ 958 h 1167"/>
              <a:gd name="connsiteX62" fmla="*/ 1082 w 1282"/>
              <a:gd name="connsiteY62" fmla="*/ 1160 h 1167"/>
              <a:gd name="connsiteX63" fmla="*/ 1082 w 1282"/>
              <a:gd name="connsiteY63" fmla="*/ 1160 h 1167"/>
              <a:gd name="connsiteX64" fmla="*/ 1090 w 1282"/>
              <a:gd name="connsiteY64" fmla="*/ 1167 h 1167"/>
              <a:gd name="connsiteX65" fmla="*/ 0 w 1282"/>
              <a:gd name="connsiteY65" fmla="*/ 1163 h 1167"/>
              <a:gd name="connsiteX66" fmla="*/ 6 w 1282"/>
              <a:gd name="connsiteY66" fmla="*/ 132 h 1167"/>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753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605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431 h 1085"/>
              <a:gd name="connsiteX21" fmla="*/ 252 w 1282"/>
              <a:gd name="connsiteY21" fmla="*/ 295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274 h 1085"/>
              <a:gd name="connsiteX21" fmla="*/ 252 w 1282"/>
              <a:gd name="connsiteY21" fmla="*/ 295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370 h 1388"/>
              <a:gd name="connsiteX1" fmla="*/ 12 w 1282"/>
              <a:gd name="connsiteY1" fmla="*/ 444 h 1388"/>
              <a:gd name="connsiteX2" fmla="*/ 23 w 1282"/>
              <a:gd name="connsiteY2" fmla="*/ 362 h 1388"/>
              <a:gd name="connsiteX3" fmla="*/ 37 w 1282"/>
              <a:gd name="connsiteY3" fmla="*/ 358 h 1388"/>
              <a:gd name="connsiteX4" fmla="*/ 49 w 1282"/>
              <a:gd name="connsiteY4" fmla="*/ 382 h 1388"/>
              <a:gd name="connsiteX5" fmla="*/ 59 w 1282"/>
              <a:gd name="connsiteY5" fmla="*/ 403 h 1388"/>
              <a:gd name="connsiteX6" fmla="*/ 71 w 1282"/>
              <a:gd name="connsiteY6" fmla="*/ 400 h 1388"/>
              <a:gd name="connsiteX7" fmla="*/ 84 w 1282"/>
              <a:gd name="connsiteY7" fmla="*/ 417 h 1388"/>
              <a:gd name="connsiteX8" fmla="*/ 87 w 1282"/>
              <a:gd name="connsiteY8" fmla="*/ 422 h 1388"/>
              <a:gd name="connsiteX9" fmla="*/ 99 w 1282"/>
              <a:gd name="connsiteY9" fmla="*/ 437 h 1388"/>
              <a:gd name="connsiteX10" fmla="*/ 108 w 1282"/>
              <a:gd name="connsiteY10" fmla="*/ 376 h 1388"/>
              <a:gd name="connsiteX11" fmla="*/ 120 w 1282"/>
              <a:gd name="connsiteY11" fmla="*/ 412 h 1388"/>
              <a:gd name="connsiteX12" fmla="*/ 125 w 1282"/>
              <a:gd name="connsiteY12" fmla="*/ 446 h 1388"/>
              <a:gd name="connsiteX13" fmla="*/ 139 w 1282"/>
              <a:gd name="connsiteY13" fmla="*/ 484 h 1388"/>
              <a:gd name="connsiteX14" fmla="*/ 149 w 1282"/>
              <a:gd name="connsiteY14" fmla="*/ 520 h 1388"/>
              <a:gd name="connsiteX15" fmla="*/ 161 w 1282"/>
              <a:gd name="connsiteY15" fmla="*/ 556 h 1388"/>
              <a:gd name="connsiteX16" fmla="*/ 175 w 1282"/>
              <a:gd name="connsiteY16" fmla="*/ 97 h 1388"/>
              <a:gd name="connsiteX17" fmla="*/ 189 w 1282"/>
              <a:gd name="connsiteY17" fmla="*/ 520 h 1388"/>
              <a:gd name="connsiteX18" fmla="*/ 204 w 1282"/>
              <a:gd name="connsiteY18" fmla="*/ 565 h 1388"/>
              <a:gd name="connsiteX19" fmla="*/ 202 w 1282"/>
              <a:gd name="connsiteY19" fmla="*/ 536 h 1388"/>
              <a:gd name="connsiteX20" fmla="*/ 216 w 1282"/>
              <a:gd name="connsiteY20" fmla="*/ 534 h 1388"/>
              <a:gd name="connsiteX21" fmla="*/ 231 w 1282"/>
              <a:gd name="connsiteY21" fmla="*/ 577 h 1388"/>
              <a:gd name="connsiteX22" fmla="*/ 252 w 1282"/>
              <a:gd name="connsiteY22" fmla="*/ 598 h 1388"/>
              <a:gd name="connsiteX23" fmla="*/ 264 w 1282"/>
              <a:gd name="connsiteY23" fmla="*/ 576 h 1388"/>
              <a:gd name="connsiteX24" fmla="*/ 287 w 1282"/>
              <a:gd name="connsiteY24" fmla="*/ 589 h 1388"/>
              <a:gd name="connsiteX25" fmla="*/ 301 w 1282"/>
              <a:gd name="connsiteY25" fmla="*/ 652 h 1388"/>
              <a:gd name="connsiteX26" fmla="*/ 321 w 1282"/>
              <a:gd name="connsiteY26" fmla="*/ 626 h 1388"/>
              <a:gd name="connsiteX27" fmla="*/ 343 w 1282"/>
              <a:gd name="connsiteY27" fmla="*/ 667 h 1388"/>
              <a:gd name="connsiteX28" fmla="*/ 363 w 1282"/>
              <a:gd name="connsiteY28" fmla="*/ 678 h 1388"/>
              <a:gd name="connsiteX29" fmla="*/ 383 w 1282"/>
              <a:gd name="connsiteY29" fmla="*/ 693 h 1388"/>
              <a:gd name="connsiteX30" fmla="*/ 407 w 1282"/>
              <a:gd name="connsiteY30" fmla="*/ 719 h 1388"/>
              <a:gd name="connsiteX31" fmla="*/ 435 w 1282"/>
              <a:gd name="connsiteY31" fmla="*/ 733 h 1388"/>
              <a:gd name="connsiteX32" fmla="*/ 465 w 1282"/>
              <a:gd name="connsiteY32" fmla="*/ 750 h 1388"/>
              <a:gd name="connsiteX33" fmla="*/ 467 w 1282"/>
              <a:gd name="connsiteY33" fmla="*/ 776 h 1388"/>
              <a:gd name="connsiteX34" fmla="*/ 504 w 1282"/>
              <a:gd name="connsiteY34" fmla="*/ 797 h 1388"/>
              <a:gd name="connsiteX35" fmla="*/ 528 w 1282"/>
              <a:gd name="connsiteY35" fmla="*/ 817 h 1388"/>
              <a:gd name="connsiteX36" fmla="*/ 559 w 1282"/>
              <a:gd name="connsiteY36" fmla="*/ 854 h 1388"/>
              <a:gd name="connsiteX37" fmla="*/ 593 w 1282"/>
              <a:gd name="connsiteY37" fmla="*/ 872 h 1388"/>
              <a:gd name="connsiteX38" fmla="*/ 633 w 1282"/>
              <a:gd name="connsiteY38" fmla="*/ 875 h 1388"/>
              <a:gd name="connsiteX39" fmla="*/ 634 w 1282"/>
              <a:gd name="connsiteY39" fmla="*/ 884 h 1388"/>
              <a:gd name="connsiteX40" fmla="*/ 675 w 1282"/>
              <a:gd name="connsiteY40" fmla="*/ 937 h 1388"/>
              <a:gd name="connsiteX41" fmla="*/ 709 w 1282"/>
              <a:gd name="connsiteY41" fmla="*/ 967 h 1388"/>
              <a:gd name="connsiteX42" fmla="*/ 741 w 1282"/>
              <a:gd name="connsiteY42" fmla="*/ 981 h 1388"/>
              <a:gd name="connsiteX43" fmla="*/ 771 w 1282"/>
              <a:gd name="connsiteY43" fmla="*/ 991 h 1388"/>
              <a:gd name="connsiteX44" fmla="*/ 773 w 1282"/>
              <a:gd name="connsiteY44" fmla="*/ 992 h 1388"/>
              <a:gd name="connsiteX45" fmla="*/ 776 w 1282"/>
              <a:gd name="connsiteY45" fmla="*/ 992 h 1388"/>
              <a:gd name="connsiteX46" fmla="*/ 803 w 1282"/>
              <a:gd name="connsiteY46" fmla="*/ 1009 h 1388"/>
              <a:gd name="connsiteX47" fmla="*/ 845 w 1282"/>
              <a:gd name="connsiteY47" fmla="*/ 1032 h 1388"/>
              <a:gd name="connsiteX48" fmla="*/ 825 w 1282"/>
              <a:gd name="connsiteY48" fmla="*/ 1034 h 1388"/>
              <a:gd name="connsiteX49" fmla="*/ 867 w 1282"/>
              <a:gd name="connsiteY49" fmla="*/ 1056 h 1388"/>
              <a:gd name="connsiteX50" fmla="*/ 870 w 1282"/>
              <a:gd name="connsiteY50" fmla="*/ 1041 h 1388"/>
              <a:gd name="connsiteX51" fmla="*/ 899 w 1282"/>
              <a:gd name="connsiteY51" fmla="*/ 1085 h 1388"/>
              <a:gd name="connsiteX52" fmla="*/ 899 w 1282"/>
              <a:gd name="connsiteY52" fmla="*/ 1074 h 1388"/>
              <a:gd name="connsiteX53" fmla="*/ 903 w 1282"/>
              <a:gd name="connsiteY53" fmla="*/ 1058 h 1388"/>
              <a:gd name="connsiteX54" fmla="*/ 954 w 1282"/>
              <a:gd name="connsiteY54" fmla="*/ 1113 h 1388"/>
              <a:gd name="connsiteX55" fmla="*/ 955 w 1282"/>
              <a:gd name="connsiteY55" fmla="*/ 1099 h 1388"/>
              <a:gd name="connsiteX56" fmla="*/ 952 w 1282"/>
              <a:gd name="connsiteY56" fmla="*/ 1099 h 1388"/>
              <a:gd name="connsiteX57" fmla="*/ 1038 w 1282"/>
              <a:gd name="connsiteY57" fmla="*/ 1123 h 1388"/>
              <a:gd name="connsiteX58" fmla="*/ 1086 w 1282"/>
              <a:gd name="connsiteY58" fmla="*/ 1168 h 1388"/>
              <a:gd name="connsiteX59" fmla="*/ 1079 w 1282"/>
              <a:gd name="connsiteY59" fmla="*/ 1149 h 1388"/>
              <a:gd name="connsiteX60" fmla="*/ 1087 w 1282"/>
              <a:gd name="connsiteY60" fmla="*/ 1201 h 1388"/>
              <a:gd name="connsiteX61" fmla="*/ 1082 w 1282"/>
              <a:gd name="connsiteY61" fmla="*/ 1166 h 1388"/>
              <a:gd name="connsiteX62" fmla="*/ 1084 w 1282"/>
              <a:gd name="connsiteY62" fmla="*/ 1179 h 1388"/>
              <a:gd name="connsiteX63" fmla="*/ 1082 w 1282"/>
              <a:gd name="connsiteY63" fmla="*/ 1381 h 1388"/>
              <a:gd name="connsiteX64" fmla="*/ 1082 w 1282"/>
              <a:gd name="connsiteY64" fmla="*/ 1381 h 1388"/>
              <a:gd name="connsiteX65" fmla="*/ 1090 w 1282"/>
              <a:gd name="connsiteY65" fmla="*/ 1388 h 1388"/>
              <a:gd name="connsiteX66" fmla="*/ 0 w 1282"/>
              <a:gd name="connsiteY66" fmla="*/ 1384 h 1388"/>
              <a:gd name="connsiteX67" fmla="*/ 6 w 1282"/>
              <a:gd name="connsiteY67" fmla="*/ 353 h 1388"/>
              <a:gd name="connsiteX0" fmla="*/ 6 w 1282"/>
              <a:gd name="connsiteY0" fmla="*/ 370 h 1388"/>
              <a:gd name="connsiteX1" fmla="*/ 12 w 1282"/>
              <a:gd name="connsiteY1" fmla="*/ 444 h 1388"/>
              <a:gd name="connsiteX2" fmla="*/ 23 w 1282"/>
              <a:gd name="connsiteY2" fmla="*/ 362 h 1388"/>
              <a:gd name="connsiteX3" fmla="*/ 37 w 1282"/>
              <a:gd name="connsiteY3" fmla="*/ 358 h 1388"/>
              <a:gd name="connsiteX4" fmla="*/ 49 w 1282"/>
              <a:gd name="connsiteY4" fmla="*/ 382 h 1388"/>
              <a:gd name="connsiteX5" fmla="*/ 59 w 1282"/>
              <a:gd name="connsiteY5" fmla="*/ 403 h 1388"/>
              <a:gd name="connsiteX6" fmla="*/ 71 w 1282"/>
              <a:gd name="connsiteY6" fmla="*/ 400 h 1388"/>
              <a:gd name="connsiteX7" fmla="*/ 84 w 1282"/>
              <a:gd name="connsiteY7" fmla="*/ 417 h 1388"/>
              <a:gd name="connsiteX8" fmla="*/ 87 w 1282"/>
              <a:gd name="connsiteY8" fmla="*/ 422 h 1388"/>
              <a:gd name="connsiteX9" fmla="*/ 99 w 1282"/>
              <a:gd name="connsiteY9" fmla="*/ 437 h 1388"/>
              <a:gd name="connsiteX10" fmla="*/ 108 w 1282"/>
              <a:gd name="connsiteY10" fmla="*/ 376 h 1388"/>
              <a:gd name="connsiteX11" fmla="*/ 120 w 1282"/>
              <a:gd name="connsiteY11" fmla="*/ 412 h 1388"/>
              <a:gd name="connsiteX12" fmla="*/ 125 w 1282"/>
              <a:gd name="connsiteY12" fmla="*/ 446 h 1388"/>
              <a:gd name="connsiteX13" fmla="*/ 139 w 1282"/>
              <a:gd name="connsiteY13" fmla="*/ 484 h 1388"/>
              <a:gd name="connsiteX14" fmla="*/ 149 w 1282"/>
              <a:gd name="connsiteY14" fmla="*/ 520 h 1388"/>
              <a:gd name="connsiteX15" fmla="*/ 161 w 1282"/>
              <a:gd name="connsiteY15" fmla="*/ 556 h 1388"/>
              <a:gd name="connsiteX16" fmla="*/ 175 w 1282"/>
              <a:gd name="connsiteY16" fmla="*/ 97 h 1388"/>
              <a:gd name="connsiteX17" fmla="*/ 189 w 1282"/>
              <a:gd name="connsiteY17" fmla="*/ 520 h 1388"/>
              <a:gd name="connsiteX18" fmla="*/ 204 w 1282"/>
              <a:gd name="connsiteY18" fmla="*/ 565 h 1388"/>
              <a:gd name="connsiteX19" fmla="*/ 202 w 1282"/>
              <a:gd name="connsiteY19" fmla="*/ 536 h 1388"/>
              <a:gd name="connsiteX20" fmla="*/ 216 w 1282"/>
              <a:gd name="connsiteY20" fmla="*/ 534 h 1388"/>
              <a:gd name="connsiteX21" fmla="*/ 231 w 1282"/>
              <a:gd name="connsiteY21" fmla="*/ 577 h 1388"/>
              <a:gd name="connsiteX22" fmla="*/ 252 w 1282"/>
              <a:gd name="connsiteY22" fmla="*/ 598 h 1388"/>
              <a:gd name="connsiteX23" fmla="*/ 264 w 1282"/>
              <a:gd name="connsiteY23" fmla="*/ 576 h 1388"/>
              <a:gd name="connsiteX24" fmla="*/ 287 w 1282"/>
              <a:gd name="connsiteY24" fmla="*/ 589 h 1388"/>
              <a:gd name="connsiteX25" fmla="*/ 301 w 1282"/>
              <a:gd name="connsiteY25" fmla="*/ 652 h 1388"/>
              <a:gd name="connsiteX26" fmla="*/ 321 w 1282"/>
              <a:gd name="connsiteY26" fmla="*/ 626 h 1388"/>
              <a:gd name="connsiteX27" fmla="*/ 343 w 1282"/>
              <a:gd name="connsiteY27" fmla="*/ 667 h 1388"/>
              <a:gd name="connsiteX28" fmla="*/ 363 w 1282"/>
              <a:gd name="connsiteY28" fmla="*/ 678 h 1388"/>
              <a:gd name="connsiteX29" fmla="*/ 383 w 1282"/>
              <a:gd name="connsiteY29" fmla="*/ 693 h 1388"/>
              <a:gd name="connsiteX30" fmla="*/ 407 w 1282"/>
              <a:gd name="connsiteY30" fmla="*/ 719 h 1388"/>
              <a:gd name="connsiteX31" fmla="*/ 435 w 1282"/>
              <a:gd name="connsiteY31" fmla="*/ 733 h 1388"/>
              <a:gd name="connsiteX32" fmla="*/ 465 w 1282"/>
              <a:gd name="connsiteY32" fmla="*/ 750 h 1388"/>
              <a:gd name="connsiteX33" fmla="*/ 467 w 1282"/>
              <a:gd name="connsiteY33" fmla="*/ 776 h 1388"/>
              <a:gd name="connsiteX34" fmla="*/ 504 w 1282"/>
              <a:gd name="connsiteY34" fmla="*/ 797 h 1388"/>
              <a:gd name="connsiteX35" fmla="*/ 528 w 1282"/>
              <a:gd name="connsiteY35" fmla="*/ 817 h 1388"/>
              <a:gd name="connsiteX36" fmla="*/ 559 w 1282"/>
              <a:gd name="connsiteY36" fmla="*/ 854 h 1388"/>
              <a:gd name="connsiteX37" fmla="*/ 593 w 1282"/>
              <a:gd name="connsiteY37" fmla="*/ 872 h 1388"/>
              <a:gd name="connsiteX38" fmla="*/ 633 w 1282"/>
              <a:gd name="connsiteY38" fmla="*/ 875 h 1388"/>
              <a:gd name="connsiteX39" fmla="*/ 634 w 1282"/>
              <a:gd name="connsiteY39" fmla="*/ 884 h 1388"/>
              <a:gd name="connsiteX40" fmla="*/ 675 w 1282"/>
              <a:gd name="connsiteY40" fmla="*/ 937 h 1388"/>
              <a:gd name="connsiteX41" fmla="*/ 709 w 1282"/>
              <a:gd name="connsiteY41" fmla="*/ 967 h 1388"/>
              <a:gd name="connsiteX42" fmla="*/ 741 w 1282"/>
              <a:gd name="connsiteY42" fmla="*/ 981 h 1388"/>
              <a:gd name="connsiteX43" fmla="*/ 771 w 1282"/>
              <a:gd name="connsiteY43" fmla="*/ 991 h 1388"/>
              <a:gd name="connsiteX44" fmla="*/ 773 w 1282"/>
              <a:gd name="connsiteY44" fmla="*/ 992 h 1388"/>
              <a:gd name="connsiteX45" fmla="*/ 776 w 1282"/>
              <a:gd name="connsiteY45" fmla="*/ 992 h 1388"/>
              <a:gd name="connsiteX46" fmla="*/ 803 w 1282"/>
              <a:gd name="connsiteY46" fmla="*/ 1009 h 1388"/>
              <a:gd name="connsiteX47" fmla="*/ 845 w 1282"/>
              <a:gd name="connsiteY47" fmla="*/ 1032 h 1388"/>
              <a:gd name="connsiteX48" fmla="*/ 825 w 1282"/>
              <a:gd name="connsiteY48" fmla="*/ 1034 h 1388"/>
              <a:gd name="connsiteX49" fmla="*/ 867 w 1282"/>
              <a:gd name="connsiteY49" fmla="*/ 1056 h 1388"/>
              <a:gd name="connsiteX50" fmla="*/ 870 w 1282"/>
              <a:gd name="connsiteY50" fmla="*/ 1041 h 1388"/>
              <a:gd name="connsiteX51" fmla="*/ 899 w 1282"/>
              <a:gd name="connsiteY51" fmla="*/ 1085 h 1388"/>
              <a:gd name="connsiteX52" fmla="*/ 899 w 1282"/>
              <a:gd name="connsiteY52" fmla="*/ 1074 h 1388"/>
              <a:gd name="connsiteX53" fmla="*/ 903 w 1282"/>
              <a:gd name="connsiteY53" fmla="*/ 1058 h 1388"/>
              <a:gd name="connsiteX54" fmla="*/ 954 w 1282"/>
              <a:gd name="connsiteY54" fmla="*/ 1113 h 1388"/>
              <a:gd name="connsiteX55" fmla="*/ 955 w 1282"/>
              <a:gd name="connsiteY55" fmla="*/ 1099 h 1388"/>
              <a:gd name="connsiteX56" fmla="*/ 952 w 1282"/>
              <a:gd name="connsiteY56" fmla="*/ 1099 h 1388"/>
              <a:gd name="connsiteX57" fmla="*/ 1038 w 1282"/>
              <a:gd name="connsiteY57" fmla="*/ 1123 h 1388"/>
              <a:gd name="connsiteX58" fmla="*/ 1086 w 1282"/>
              <a:gd name="connsiteY58" fmla="*/ 1168 h 1388"/>
              <a:gd name="connsiteX59" fmla="*/ 1079 w 1282"/>
              <a:gd name="connsiteY59" fmla="*/ 1149 h 1388"/>
              <a:gd name="connsiteX60" fmla="*/ 1087 w 1282"/>
              <a:gd name="connsiteY60" fmla="*/ 1201 h 1388"/>
              <a:gd name="connsiteX61" fmla="*/ 1082 w 1282"/>
              <a:gd name="connsiteY61" fmla="*/ 1166 h 1388"/>
              <a:gd name="connsiteX62" fmla="*/ 1084 w 1282"/>
              <a:gd name="connsiteY62" fmla="*/ 1179 h 1388"/>
              <a:gd name="connsiteX63" fmla="*/ 1082 w 1282"/>
              <a:gd name="connsiteY63" fmla="*/ 1381 h 1388"/>
              <a:gd name="connsiteX64" fmla="*/ 1082 w 1282"/>
              <a:gd name="connsiteY64" fmla="*/ 1381 h 1388"/>
              <a:gd name="connsiteX65" fmla="*/ 1090 w 1282"/>
              <a:gd name="connsiteY65" fmla="*/ 1388 h 1388"/>
              <a:gd name="connsiteX66" fmla="*/ 0 w 1282"/>
              <a:gd name="connsiteY66" fmla="*/ 1384 h 1388"/>
              <a:gd name="connsiteX67" fmla="*/ 6 w 1282"/>
              <a:gd name="connsiteY67" fmla="*/ 353 h 1388"/>
              <a:gd name="connsiteX0" fmla="*/ 6 w 1282"/>
              <a:gd name="connsiteY0" fmla="*/ 273 h 1291"/>
              <a:gd name="connsiteX1" fmla="*/ 12 w 1282"/>
              <a:gd name="connsiteY1" fmla="*/ 347 h 1291"/>
              <a:gd name="connsiteX2" fmla="*/ 23 w 1282"/>
              <a:gd name="connsiteY2" fmla="*/ 265 h 1291"/>
              <a:gd name="connsiteX3" fmla="*/ 37 w 1282"/>
              <a:gd name="connsiteY3" fmla="*/ 261 h 1291"/>
              <a:gd name="connsiteX4" fmla="*/ 49 w 1282"/>
              <a:gd name="connsiteY4" fmla="*/ 285 h 1291"/>
              <a:gd name="connsiteX5" fmla="*/ 59 w 1282"/>
              <a:gd name="connsiteY5" fmla="*/ 306 h 1291"/>
              <a:gd name="connsiteX6" fmla="*/ 71 w 1282"/>
              <a:gd name="connsiteY6" fmla="*/ 303 h 1291"/>
              <a:gd name="connsiteX7" fmla="*/ 84 w 1282"/>
              <a:gd name="connsiteY7" fmla="*/ 320 h 1291"/>
              <a:gd name="connsiteX8" fmla="*/ 87 w 1282"/>
              <a:gd name="connsiteY8" fmla="*/ 325 h 1291"/>
              <a:gd name="connsiteX9" fmla="*/ 99 w 1282"/>
              <a:gd name="connsiteY9" fmla="*/ 340 h 1291"/>
              <a:gd name="connsiteX10" fmla="*/ 108 w 1282"/>
              <a:gd name="connsiteY10" fmla="*/ 279 h 1291"/>
              <a:gd name="connsiteX11" fmla="*/ 120 w 1282"/>
              <a:gd name="connsiteY11" fmla="*/ 315 h 1291"/>
              <a:gd name="connsiteX12" fmla="*/ 125 w 1282"/>
              <a:gd name="connsiteY12" fmla="*/ 349 h 1291"/>
              <a:gd name="connsiteX13" fmla="*/ 139 w 1282"/>
              <a:gd name="connsiteY13" fmla="*/ 387 h 1291"/>
              <a:gd name="connsiteX14" fmla="*/ 149 w 1282"/>
              <a:gd name="connsiteY14" fmla="*/ 423 h 1291"/>
              <a:gd name="connsiteX15" fmla="*/ 161 w 1282"/>
              <a:gd name="connsiteY15" fmla="*/ 459 h 1291"/>
              <a:gd name="connsiteX16" fmla="*/ 175 w 1282"/>
              <a:gd name="connsiteY16" fmla="*/ 0 h 1291"/>
              <a:gd name="connsiteX17" fmla="*/ 189 w 1282"/>
              <a:gd name="connsiteY17" fmla="*/ 423 h 1291"/>
              <a:gd name="connsiteX18" fmla="*/ 204 w 1282"/>
              <a:gd name="connsiteY18" fmla="*/ 468 h 1291"/>
              <a:gd name="connsiteX19" fmla="*/ 202 w 1282"/>
              <a:gd name="connsiteY19" fmla="*/ 439 h 1291"/>
              <a:gd name="connsiteX20" fmla="*/ 216 w 1282"/>
              <a:gd name="connsiteY20" fmla="*/ 437 h 1291"/>
              <a:gd name="connsiteX21" fmla="*/ 231 w 1282"/>
              <a:gd name="connsiteY21" fmla="*/ 480 h 1291"/>
              <a:gd name="connsiteX22" fmla="*/ 252 w 1282"/>
              <a:gd name="connsiteY22" fmla="*/ 501 h 1291"/>
              <a:gd name="connsiteX23" fmla="*/ 264 w 1282"/>
              <a:gd name="connsiteY23" fmla="*/ 479 h 1291"/>
              <a:gd name="connsiteX24" fmla="*/ 287 w 1282"/>
              <a:gd name="connsiteY24" fmla="*/ 492 h 1291"/>
              <a:gd name="connsiteX25" fmla="*/ 301 w 1282"/>
              <a:gd name="connsiteY25" fmla="*/ 555 h 1291"/>
              <a:gd name="connsiteX26" fmla="*/ 321 w 1282"/>
              <a:gd name="connsiteY26" fmla="*/ 529 h 1291"/>
              <a:gd name="connsiteX27" fmla="*/ 343 w 1282"/>
              <a:gd name="connsiteY27" fmla="*/ 570 h 1291"/>
              <a:gd name="connsiteX28" fmla="*/ 363 w 1282"/>
              <a:gd name="connsiteY28" fmla="*/ 581 h 1291"/>
              <a:gd name="connsiteX29" fmla="*/ 383 w 1282"/>
              <a:gd name="connsiteY29" fmla="*/ 596 h 1291"/>
              <a:gd name="connsiteX30" fmla="*/ 407 w 1282"/>
              <a:gd name="connsiteY30" fmla="*/ 622 h 1291"/>
              <a:gd name="connsiteX31" fmla="*/ 435 w 1282"/>
              <a:gd name="connsiteY31" fmla="*/ 636 h 1291"/>
              <a:gd name="connsiteX32" fmla="*/ 465 w 1282"/>
              <a:gd name="connsiteY32" fmla="*/ 653 h 1291"/>
              <a:gd name="connsiteX33" fmla="*/ 467 w 1282"/>
              <a:gd name="connsiteY33" fmla="*/ 679 h 1291"/>
              <a:gd name="connsiteX34" fmla="*/ 504 w 1282"/>
              <a:gd name="connsiteY34" fmla="*/ 700 h 1291"/>
              <a:gd name="connsiteX35" fmla="*/ 528 w 1282"/>
              <a:gd name="connsiteY35" fmla="*/ 720 h 1291"/>
              <a:gd name="connsiteX36" fmla="*/ 559 w 1282"/>
              <a:gd name="connsiteY36" fmla="*/ 757 h 1291"/>
              <a:gd name="connsiteX37" fmla="*/ 593 w 1282"/>
              <a:gd name="connsiteY37" fmla="*/ 775 h 1291"/>
              <a:gd name="connsiteX38" fmla="*/ 633 w 1282"/>
              <a:gd name="connsiteY38" fmla="*/ 778 h 1291"/>
              <a:gd name="connsiteX39" fmla="*/ 634 w 1282"/>
              <a:gd name="connsiteY39" fmla="*/ 787 h 1291"/>
              <a:gd name="connsiteX40" fmla="*/ 675 w 1282"/>
              <a:gd name="connsiteY40" fmla="*/ 840 h 1291"/>
              <a:gd name="connsiteX41" fmla="*/ 709 w 1282"/>
              <a:gd name="connsiteY41" fmla="*/ 870 h 1291"/>
              <a:gd name="connsiteX42" fmla="*/ 741 w 1282"/>
              <a:gd name="connsiteY42" fmla="*/ 884 h 1291"/>
              <a:gd name="connsiteX43" fmla="*/ 771 w 1282"/>
              <a:gd name="connsiteY43" fmla="*/ 894 h 1291"/>
              <a:gd name="connsiteX44" fmla="*/ 773 w 1282"/>
              <a:gd name="connsiteY44" fmla="*/ 895 h 1291"/>
              <a:gd name="connsiteX45" fmla="*/ 776 w 1282"/>
              <a:gd name="connsiteY45" fmla="*/ 895 h 1291"/>
              <a:gd name="connsiteX46" fmla="*/ 803 w 1282"/>
              <a:gd name="connsiteY46" fmla="*/ 912 h 1291"/>
              <a:gd name="connsiteX47" fmla="*/ 845 w 1282"/>
              <a:gd name="connsiteY47" fmla="*/ 935 h 1291"/>
              <a:gd name="connsiteX48" fmla="*/ 825 w 1282"/>
              <a:gd name="connsiteY48" fmla="*/ 937 h 1291"/>
              <a:gd name="connsiteX49" fmla="*/ 867 w 1282"/>
              <a:gd name="connsiteY49" fmla="*/ 959 h 1291"/>
              <a:gd name="connsiteX50" fmla="*/ 870 w 1282"/>
              <a:gd name="connsiteY50" fmla="*/ 944 h 1291"/>
              <a:gd name="connsiteX51" fmla="*/ 899 w 1282"/>
              <a:gd name="connsiteY51" fmla="*/ 988 h 1291"/>
              <a:gd name="connsiteX52" fmla="*/ 899 w 1282"/>
              <a:gd name="connsiteY52" fmla="*/ 977 h 1291"/>
              <a:gd name="connsiteX53" fmla="*/ 903 w 1282"/>
              <a:gd name="connsiteY53" fmla="*/ 961 h 1291"/>
              <a:gd name="connsiteX54" fmla="*/ 954 w 1282"/>
              <a:gd name="connsiteY54" fmla="*/ 1016 h 1291"/>
              <a:gd name="connsiteX55" fmla="*/ 955 w 1282"/>
              <a:gd name="connsiteY55" fmla="*/ 1002 h 1291"/>
              <a:gd name="connsiteX56" fmla="*/ 952 w 1282"/>
              <a:gd name="connsiteY56" fmla="*/ 1002 h 1291"/>
              <a:gd name="connsiteX57" fmla="*/ 1038 w 1282"/>
              <a:gd name="connsiteY57" fmla="*/ 1026 h 1291"/>
              <a:gd name="connsiteX58" fmla="*/ 1086 w 1282"/>
              <a:gd name="connsiteY58" fmla="*/ 1071 h 1291"/>
              <a:gd name="connsiteX59" fmla="*/ 1079 w 1282"/>
              <a:gd name="connsiteY59" fmla="*/ 1052 h 1291"/>
              <a:gd name="connsiteX60" fmla="*/ 1087 w 1282"/>
              <a:gd name="connsiteY60" fmla="*/ 1104 h 1291"/>
              <a:gd name="connsiteX61" fmla="*/ 1082 w 1282"/>
              <a:gd name="connsiteY61" fmla="*/ 1069 h 1291"/>
              <a:gd name="connsiteX62" fmla="*/ 1084 w 1282"/>
              <a:gd name="connsiteY62" fmla="*/ 1082 h 1291"/>
              <a:gd name="connsiteX63" fmla="*/ 1082 w 1282"/>
              <a:gd name="connsiteY63" fmla="*/ 1284 h 1291"/>
              <a:gd name="connsiteX64" fmla="*/ 1082 w 1282"/>
              <a:gd name="connsiteY64" fmla="*/ 1284 h 1291"/>
              <a:gd name="connsiteX65" fmla="*/ 1090 w 1282"/>
              <a:gd name="connsiteY65" fmla="*/ 1291 h 1291"/>
              <a:gd name="connsiteX66" fmla="*/ 0 w 1282"/>
              <a:gd name="connsiteY66" fmla="*/ 1287 h 1291"/>
              <a:gd name="connsiteX67" fmla="*/ 6 w 1282"/>
              <a:gd name="connsiteY67" fmla="*/ 256 h 1291"/>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479 h 1497"/>
              <a:gd name="connsiteX1" fmla="*/ 12 w 1282"/>
              <a:gd name="connsiteY1" fmla="*/ 553 h 1497"/>
              <a:gd name="connsiteX2" fmla="*/ 23 w 1282"/>
              <a:gd name="connsiteY2" fmla="*/ 471 h 1497"/>
              <a:gd name="connsiteX3" fmla="*/ 37 w 1282"/>
              <a:gd name="connsiteY3" fmla="*/ 467 h 1497"/>
              <a:gd name="connsiteX4" fmla="*/ 49 w 1282"/>
              <a:gd name="connsiteY4" fmla="*/ 491 h 1497"/>
              <a:gd name="connsiteX5" fmla="*/ 59 w 1282"/>
              <a:gd name="connsiteY5" fmla="*/ 512 h 1497"/>
              <a:gd name="connsiteX6" fmla="*/ 71 w 1282"/>
              <a:gd name="connsiteY6" fmla="*/ 509 h 1497"/>
              <a:gd name="connsiteX7" fmla="*/ 84 w 1282"/>
              <a:gd name="connsiteY7" fmla="*/ 526 h 1497"/>
              <a:gd name="connsiteX8" fmla="*/ 87 w 1282"/>
              <a:gd name="connsiteY8" fmla="*/ 531 h 1497"/>
              <a:gd name="connsiteX9" fmla="*/ 99 w 1282"/>
              <a:gd name="connsiteY9" fmla="*/ 546 h 1497"/>
              <a:gd name="connsiteX10" fmla="*/ 179 w 1282"/>
              <a:gd name="connsiteY10" fmla="*/ 112 h 1497"/>
              <a:gd name="connsiteX11" fmla="*/ 120 w 1282"/>
              <a:gd name="connsiteY11" fmla="*/ 521 h 1497"/>
              <a:gd name="connsiteX12" fmla="*/ 125 w 1282"/>
              <a:gd name="connsiteY12" fmla="*/ 555 h 1497"/>
              <a:gd name="connsiteX13" fmla="*/ 139 w 1282"/>
              <a:gd name="connsiteY13" fmla="*/ 593 h 1497"/>
              <a:gd name="connsiteX14" fmla="*/ 149 w 1282"/>
              <a:gd name="connsiteY14" fmla="*/ 629 h 1497"/>
              <a:gd name="connsiteX15" fmla="*/ 161 w 1282"/>
              <a:gd name="connsiteY15" fmla="*/ 665 h 1497"/>
              <a:gd name="connsiteX16" fmla="*/ 157 w 1282"/>
              <a:gd name="connsiteY16" fmla="*/ 670 h 1497"/>
              <a:gd name="connsiteX17" fmla="*/ 153 w 1282"/>
              <a:gd name="connsiteY17" fmla="*/ 670 h 1497"/>
              <a:gd name="connsiteX18" fmla="*/ 157 w 1282"/>
              <a:gd name="connsiteY18" fmla="*/ 678 h 1497"/>
              <a:gd name="connsiteX19" fmla="*/ 175 w 1282"/>
              <a:gd name="connsiteY19" fmla="*/ 612 h 1497"/>
              <a:gd name="connsiteX20" fmla="*/ 189 w 1282"/>
              <a:gd name="connsiteY20" fmla="*/ 629 h 1497"/>
              <a:gd name="connsiteX21" fmla="*/ 204 w 1282"/>
              <a:gd name="connsiteY21" fmla="*/ 674 h 1497"/>
              <a:gd name="connsiteX22" fmla="*/ 202 w 1282"/>
              <a:gd name="connsiteY22" fmla="*/ 645 h 1497"/>
              <a:gd name="connsiteX23" fmla="*/ 216 w 1282"/>
              <a:gd name="connsiteY23" fmla="*/ 643 h 1497"/>
              <a:gd name="connsiteX24" fmla="*/ 231 w 1282"/>
              <a:gd name="connsiteY24" fmla="*/ 686 h 1497"/>
              <a:gd name="connsiteX25" fmla="*/ 252 w 1282"/>
              <a:gd name="connsiteY25" fmla="*/ 707 h 1497"/>
              <a:gd name="connsiteX26" fmla="*/ 264 w 1282"/>
              <a:gd name="connsiteY26" fmla="*/ 685 h 1497"/>
              <a:gd name="connsiteX27" fmla="*/ 287 w 1282"/>
              <a:gd name="connsiteY27" fmla="*/ 698 h 1497"/>
              <a:gd name="connsiteX28" fmla="*/ 301 w 1282"/>
              <a:gd name="connsiteY28" fmla="*/ 761 h 1497"/>
              <a:gd name="connsiteX29" fmla="*/ 321 w 1282"/>
              <a:gd name="connsiteY29" fmla="*/ 735 h 1497"/>
              <a:gd name="connsiteX30" fmla="*/ 343 w 1282"/>
              <a:gd name="connsiteY30" fmla="*/ 776 h 1497"/>
              <a:gd name="connsiteX31" fmla="*/ 363 w 1282"/>
              <a:gd name="connsiteY31" fmla="*/ 787 h 1497"/>
              <a:gd name="connsiteX32" fmla="*/ 383 w 1282"/>
              <a:gd name="connsiteY32" fmla="*/ 802 h 1497"/>
              <a:gd name="connsiteX33" fmla="*/ 407 w 1282"/>
              <a:gd name="connsiteY33" fmla="*/ 828 h 1497"/>
              <a:gd name="connsiteX34" fmla="*/ 435 w 1282"/>
              <a:gd name="connsiteY34" fmla="*/ 842 h 1497"/>
              <a:gd name="connsiteX35" fmla="*/ 465 w 1282"/>
              <a:gd name="connsiteY35" fmla="*/ 859 h 1497"/>
              <a:gd name="connsiteX36" fmla="*/ 467 w 1282"/>
              <a:gd name="connsiteY36" fmla="*/ 885 h 1497"/>
              <a:gd name="connsiteX37" fmla="*/ 504 w 1282"/>
              <a:gd name="connsiteY37" fmla="*/ 906 h 1497"/>
              <a:gd name="connsiteX38" fmla="*/ 528 w 1282"/>
              <a:gd name="connsiteY38" fmla="*/ 926 h 1497"/>
              <a:gd name="connsiteX39" fmla="*/ 559 w 1282"/>
              <a:gd name="connsiteY39" fmla="*/ 963 h 1497"/>
              <a:gd name="connsiteX40" fmla="*/ 593 w 1282"/>
              <a:gd name="connsiteY40" fmla="*/ 981 h 1497"/>
              <a:gd name="connsiteX41" fmla="*/ 633 w 1282"/>
              <a:gd name="connsiteY41" fmla="*/ 984 h 1497"/>
              <a:gd name="connsiteX42" fmla="*/ 634 w 1282"/>
              <a:gd name="connsiteY42" fmla="*/ 993 h 1497"/>
              <a:gd name="connsiteX43" fmla="*/ 675 w 1282"/>
              <a:gd name="connsiteY43" fmla="*/ 1046 h 1497"/>
              <a:gd name="connsiteX44" fmla="*/ 709 w 1282"/>
              <a:gd name="connsiteY44" fmla="*/ 1076 h 1497"/>
              <a:gd name="connsiteX45" fmla="*/ 741 w 1282"/>
              <a:gd name="connsiteY45" fmla="*/ 1090 h 1497"/>
              <a:gd name="connsiteX46" fmla="*/ 771 w 1282"/>
              <a:gd name="connsiteY46" fmla="*/ 1100 h 1497"/>
              <a:gd name="connsiteX47" fmla="*/ 773 w 1282"/>
              <a:gd name="connsiteY47" fmla="*/ 1101 h 1497"/>
              <a:gd name="connsiteX48" fmla="*/ 776 w 1282"/>
              <a:gd name="connsiteY48" fmla="*/ 1101 h 1497"/>
              <a:gd name="connsiteX49" fmla="*/ 803 w 1282"/>
              <a:gd name="connsiteY49" fmla="*/ 1118 h 1497"/>
              <a:gd name="connsiteX50" fmla="*/ 845 w 1282"/>
              <a:gd name="connsiteY50" fmla="*/ 1141 h 1497"/>
              <a:gd name="connsiteX51" fmla="*/ 825 w 1282"/>
              <a:gd name="connsiteY51" fmla="*/ 1143 h 1497"/>
              <a:gd name="connsiteX52" fmla="*/ 867 w 1282"/>
              <a:gd name="connsiteY52" fmla="*/ 1165 h 1497"/>
              <a:gd name="connsiteX53" fmla="*/ 870 w 1282"/>
              <a:gd name="connsiteY53" fmla="*/ 1150 h 1497"/>
              <a:gd name="connsiteX54" fmla="*/ 899 w 1282"/>
              <a:gd name="connsiteY54" fmla="*/ 1194 h 1497"/>
              <a:gd name="connsiteX55" fmla="*/ 899 w 1282"/>
              <a:gd name="connsiteY55" fmla="*/ 1183 h 1497"/>
              <a:gd name="connsiteX56" fmla="*/ 903 w 1282"/>
              <a:gd name="connsiteY56" fmla="*/ 1167 h 1497"/>
              <a:gd name="connsiteX57" fmla="*/ 954 w 1282"/>
              <a:gd name="connsiteY57" fmla="*/ 1222 h 1497"/>
              <a:gd name="connsiteX58" fmla="*/ 955 w 1282"/>
              <a:gd name="connsiteY58" fmla="*/ 1208 h 1497"/>
              <a:gd name="connsiteX59" fmla="*/ 952 w 1282"/>
              <a:gd name="connsiteY59" fmla="*/ 1208 h 1497"/>
              <a:gd name="connsiteX60" fmla="*/ 1038 w 1282"/>
              <a:gd name="connsiteY60" fmla="*/ 1232 h 1497"/>
              <a:gd name="connsiteX61" fmla="*/ 1086 w 1282"/>
              <a:gd name="connsiteY61" fmla="*/ 1277 h 1497"/>
              <a:gd name="connsiteX62" fmla="*/ 1079 w 1282"/>
              <a:gd name="connsiteY62" fmla="*/ 1258 h 1497"/>
              <a:gd name="connsiteX63" fmla="*/ 1087 w 1282"/>
              <a:gd name="connsiteY63" fmla="*/ 1310 h 1497"/>
              <a:gd name="connsiteX64" fmla="*/ 1082 w 1282"/>
              <a:gd name="connsiteY64" fmla="*/ 1275 h 1497"/>
              <a:gd name="connsiteX65" fmla="*/ 1084 w 1282"/>
              <a:gd name="connsiteY65" fmla="*/ 1288 h 1497"/>
              <a:gd name="connsiteX66" fmla="*/ 1082 w 1282"/>
              <a:gd name="connsiteY66" fmla="*/ 1490 h 1497"/>
              <a:gd name="connsiteX67" fmla="*/ 1082 w 1282"/>
              <a:gd name="connsiteY67" fmla="*/ 1490 h 1497"/>
              <a:gd name="connsiteX68" fmla="*/ 1090 w 1282"/>
              <a:gd name="connsiteY68" fmla="*/ 1497 h 1497"/>
              <a:gd name="connsiteX69" fmla="*/ 0 w 1282"/>
              <a:gd name="connsiteY69" fmla="*/ 1493 h 1497"/>
              <a:gd name="connsiteX70" fmla="*/ 6 w 1282"/>
              <a:gd name="connsiteY70" fmla="*/ 462 h 1497"/>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36 h 1654"/>
              <a:gd name="connsiteX1" fmla="*/ 12 w 1282"/>
              <a:gd name="connsiteY1" fmla="*/ 710 h 1654"/>
              <a:gd name="connsiteX2" fmla="*/ 23 w 1282"/>
              <a:gd name="connsiteY2" fmla="*/ 628 h 1654"/>
              <a:gd name="connsiteX3" fmla="*/ 37 w 1282"/>
              <a:gd name="connsiteY3" fmla="*/ 624 h 1654"/>
              <a:gd name="connsiteX4" fmla="*/ 49 w 1282"/>
              <a:gd name="connsiteY4" fmla="*/ 648 h 1654"/>
              <a:gd name="connsiteX5" fmla="*/ 59 w 1282"/>
              <a:gd name="connsiteY5" fmla="*/ 669 h 1654"/>
              <a:gd name="connsiteX6" fmla="*/ 71 w 1282"/>
              <a:gd name="connsiteY6" fmla="*/ 666 h 1654"/>
              <a:gd name="connsiteX7" fmla="*/ 84 w 1282"/>
              <a:gd name="connsiteY7" fmla="*/ 683 h 1654"/>
              <a:gd name="connsiteX8" fmla="*/ 87 w 1282"/>
              <a:gd name="connsiteY8" fmla="*/ 688 h 1654"/>
              <a:gd name="connsiteX9" fmla="*/ 99 w 1282"/>
              <a:gd name="connsiteY9" fmla="*/ 703 h 1654"/>
              <a:gd name="connsiteX10" fmla="*/ 108 w 1282"/>
              <a:gd name="connsiteY10" fmla="*/ 725 h 1654"/>
              <a:gd name="connsiteX11" fmla="*/ 120 w 1282"/>
              <a:gd name="connsiteY11" fmla="*/ 678 h 1654"/>
              <a:gd name="connsiteX12" fmla="*/ 125 w 1282"/>
              <a:gd name="connsiteY12" fmla="*/ 712 h 1654"/>
              <a:gd name="connsiteX13" fmla="*/ 139 w 1282"/>
              <a:gd name="connsiteY13" fmla="*/ 750 h 1654"/>
              <a:gd name="connsiteX14" fmla="*/ 149 w 1282"/>
              <a:gd name="connsiteY14" fmla="*/ 786 h 1654"/>
              <a:gd name="connsiteX15" fmla="*/ 161 w 1282"/>
              <a:gd name="connsiteY15" fmla="*/ 822 h 1654"/>
              <a:gd name="connsiteX16" fmla="*/ 157 w 1282"/>
              <a:gd name="connsiteY16" fmla="*/ 827 h 1654"/>
              <a:gd name="connsiteX17" fmla="*/ 153 w 1282"/>
              <a:gd name="connsiteY17" fmla="*/ 827 h 1654"/>
              <a:gd name="connsiteX18" fmla="*/ 295 w 1282"/>
              <a:gd name="connsiteY18" fmla="*/ 172 h 1654"/>
              <a:gd name="connsiteX19" fmla="*/ 175 w 1282"/>
              <a:gd name="connsiteY19" fmla="*/ 769 h 1654"/>
              <a:gd name="connsiteX20" fmla="*/ 189 w 1282"/>
              <a:gd name="connsiteY20" fmla="*/ 786 h 1654"/>
              <a:gd name="connsiteX21" fmla="*/ 204 w 1282"/>
              <a:gd name="connsiteY21" fmla="*/ 831 h 1654"/>
              <a:gd name="connsiteX22" fmla="*/ 202 w 1282"/>
              <a:gd name="connsiteY22" fmla="*/ 802 h 1654"/>
              <a:gd name="connsiteX23" fmla="*/ 216 w 1282"/>
              <a:gd name="connsiteY23" fmla="*/ 800 h 1654"/>
              <a:gd name="connsiteX24" fmla="*/ 231 w 1282"/>
              <a:gd name="connsiteY24" fmla="*/ 843 h 1654"/>
              <a:gd name="connsiteX25" fmla="*/ 252 w 1282"/>
              <a:gd name="connsiteY25" fmla="*/ 864 h 1654"/>
              <a:gd name="connsiteX26" fmla="*/ 264 w 1282"/>
              <a:gd name="connsiteY26" fmla="*/ 842 h 1654"/>
              <a:gd name="connsiteX27" fmla="*/ 287 w 1282"/>
              <a:gd name="connsiteY27" fmla="*/ 855 h 1654"/>
              <a:gd name="connsiteX28" fmla="*/ 301 w 1282"/>
              <a:gd name="connsiteY28" fmla="*/ 918 h 1654"/>
              <a:gd name="connsiteX29" fmla="*/ 321 w 1282"/>
              <a:gd name="connsiteY29" fmla="*/ 892 h 1654"/>
              <a:gd name="connsiteX30" fmla="*/ 343 w 1282"/>
              <a:gd name="connsiteY30" fmla="*/ 933 h 1654"/>
              <a:gd name="connsiteX31" fmla="*/ 363 w 1282"/>
              <a:gd name="connsiteY31" fmla="*/ 944 h 1654"/>
              <a:gd name="connsiteX32" fmla="*/ 383 w 1282"/>
              <a:gd name="connsiteY32" fmla="*/ 959 h 1654"/>
              <a:gd name="connsiteX33" fmla="*/ 407 w 1282"/>
              <a:gd name="connsiteY33" fmla="*/ 985 h 1654"/>
              <a:gd name="connsiteX34" fmla="*/ 435 w 1282"/>
              <a:gd name="connsiteY34" fmla="*/ 999 h 1654"/>
              <a:gd name="connsiteX35" fmla="*/ 465 w 1282"/>
              <a:gd name="connsiteY35" fmla="*/ 1016 h 1654"/>
              <a:gd name="connsiteX36" fmla="*/ 467 w 1282"/>
              <a:gd name="connsiteY36" fmla="*/ 1042 h 1654"/>
              <a:gd name="connsiteX37" fmla="*/ 504 w 1282"/>
              <a:gd name="connsiteY37" fmla="*/ 1063 h 1654"/>
              <a:gd name="connsiteX38" fmla="*/ 528 w 1282"/>
              <a:gd name="connsiteY38" fmla="*/ 1083 h 1654"/>
              <a:gd name="connsiteX39" fmla="*/ 559 w 1282"/>
              <a:gd name="connsiteY39" fmla="*/ 1120 h 1654"/>
              <a:gd name="connsiteX40" fmla="*/ 593 w 1282"/>
              <a:gd name="connsiteY40" fmla="*/ 1138 h 1654"/>
              <a:gd name="connsiteX41" fmla="*/ 633 w 1282"/>
              <a:gd name="connsiteY41" fmla="*/ 1141 h 1654"/>
              <a:gd name="connsiteX42" fmla="*/ 634 w 1282"/>
              <a:gd name="connsiteY42" fmla="*/ 1150 h 1654"/>
              <a:gd name="connsiteX43" fmla="*/ 675 w 1282"/>
              <a:gd name="connsiteY43" fmla="*/ 1203 h 1654"/>
              <a:gd name="connsiteX44" fmla="*/ 709 w 1282"/>
              <a:gd name="connsiteY44" fmla="*/ 1233 h 1654"/>
              <a:gd name="connsiteX45" fmla="*/ 741 w 1282"/>
              <a:gd name="connsiteY45" fmla="*/ 1247 h 1654"/>
              <a:gd name="connsiteX46" fmla="*/ 771 w 1282"/>
              <a:gd name="connsiteY46" fmla="*/ 1257 h 1654"/>
              <a:gd name="connsiteX47" fmla="*/ 773 w 1282"/>
              <a:gd name="connsiteY47" fmla="*/ 1258 h 1654"/>
              <a:gd name="connsiteX48" fmla="*/ 776 w 1282"/>
              <a:gd name="connsiteY48" fmla="*/ 1258 h 1654"/>
              <a:gd name="connsiteX49" fmla="*/ 803 w 1282"/>
              <a:gd name="connsiteY49" fmla="*/ 1275 h 1654"/>
              <a:gd name="connsiteX50" fmla="*/ 845 w 1282"/>
              <a:gd name="connsiteY50" fmla="*/ 1298 h 1654"/>
              <a:gd name="connsiteX51" fmla="*/ 825 w 1282"/>
              <a:gd name="connsiteY51" fmla="*/ 1300 h 1654"/>
              <a:gd name="connsiteX52" fmla="*/ 867 w 1282"/>
              <a:gd name="connsiteY52" fmla="*/ 1322 h 1654"/>
              <a:gd name="connsiteX53" fmla="*/ 870 w 1282"/>
              <a:gd name="connsiteY53" fmla="*/ 1307 h 1654"/>
              <a:gd name="connsiteX54" fmla="*/ 899 w 1282"/>
              <a:gd name="connsiteY54" fmla="*/ 1351 h 1654"/>
              <a:gd name="connsiteX55" fmla="*/ 899 w 1282"/>
              <a:gd name="connsiteY55" fmla="*/ 1340 h 1654"/>
              <a:gd name="connsiteX56" fmla="*/ 903 w 1282"/>
              <a:gd name="connsiteY56" fmla="*/ 1324 h 1654"/>
              <a:gd name="connsiteX57" fmla="*/ 954 w 1282"/>
              <a:gd name="connsiteY57" fmla="*/ 1379 h 1654"/>
              <a:gd name="connsiteX58" fmla="*/ 955 w 1282"/>
              <a:gd name="connsiteY58" fmla="*/ 1365 h 1654"/>
              <a:gd name="connsiteX59" fmla="*/ 952 w 1282"/>
              <a:gd name="connsiteY59" fmla="*/ 1365 h 1654"/>
              <a:gd name="connsiteX60" fmla="*/ 1038 w 1282"/>
              <a:gd name="connsiteY60" fmla="*/ 1389 h 1654"/>
              <a:gd name="connsiteX61" fmla="*/ 1086 w 1282"/>
              <a:gd name="connsiteY61" fmla="*/ 1434 h 1654"/>
              <a:gd name="connsiteX62" fmla="*/ 1079 w 1282"/>
              <a:gd name="connsiteY62" fmla="*/ 1415 h 1654"/>
              <a:gd name="connsiteX63" fmla="*/ 1087 w 1282"/>
              <a:gd name="connsiteY63" fmla="*/ 1467 h 1654"/>
              <a:gd name="connsiteX64" fmla="*/ 1082 w 1282"/>
              <a:gd name="connsiteY64" fmla="*/ 1432 h 1654"/>
              <a:gd name="connsiteX65" fmla="*/ 1084 w 1282"/>
              <a:gd name="connsiteY65" fmla="*/ 1445 h 1654"/>
              <a:gd name="connsiteX66" fmla="*/ 1082 w 1282"/>
              <a:gd name="connsiteY66" fmla="*/ 1647 h 1654"/>
              <a:gd name="connsiteX67" fmla="*/ 1082 w 1282"/>
              <a:gd name="connsiteY67" fmla="*/ 1647 h 1654"/>
              <a:gd name="connsiteX68" fmla="*/ 1090 w 1282"/>
              <a:gd name="connsiteY68" fmla="*/ 1654 h 1654"/>
              <a:gd name="connsiteX69" fmla="*/ 0 w 1282"/>
              <a:gd name="connsiteY69" fmla="*/ 1650 h 1654"/>
              <a:gd name="connsiteX70" fmla="*/ 6 w 1282"/>
              <a:gd name="connsiteY70" fmla="*/ 619 h 1654"/>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282" h="1085">
                <a:moveTo>
                  <a:pt x="6" y="67"/>
                </a:moveTo>
                <a:cubicBezTo>
                  <a:pt x="8" y="208"/>
                  <a:pt x="10" y="0"/>
                  <a:pt x="12" y="141"/>
                </a:cubicBezTo>
                <a:cubicBezTo>
                  <a:pt x="16" y="152"/>
                  <a:pt x="19" y="48"/>
                  <a:pt x="23" y="59"/>
                </a:cubicBezTo>
                <a:cubicBezTo>
                  <a:pt x="28" y="74"/>
                  <a:pt x="32" y="40"/>
                  <a:pt x="37" y="55"/>
                </a:cubicBezTo>
                <a:cubicBezTo>
                  <a:pt x="41" y="66"/>
                  <a:pt x="45" y="68"/>
                  <a:pt x="49" y="79"/>
                </a:cubicBezTo>
                <a:cubicBezTo>
                  <a:pt x="52" y="92"/>
                  <a:pt x="56" y="87"/>
                  <a:pt x="59" y="100"/>
                </a:cubicBezTo>
                <a:cubicBezTo>
                  <a:pt x="63" y="113"/>
                  <a:pt x="67" y="84"/>
                  <a:pt x="71" y="97"/>
                </a:cubicBezTo>
                <a:cubicBezTo>
                  <a:pt x="75" y="108"/>
                  <a:pt x="80" y="103"/>
                  <a:pt x="84" y="114"/>
                </a:cubicBezTo>
                <a:cubicBezTo>
                  <a:pt x="85" y="127"/>
                  <a:pt x="86" y="106"/>
                  <a:pt x="87" y="119"/>
                </a:cubicBezTo>
                <a:cubicBezTo>
                  <a:pt x="91" y="130"/>
                  <a:pt x="95" y="123"/>
                  <a:pt x="99" y="134"/>
                </a:cubicBezTo>
                <a:cubicBezTo>
                  <a:pt x="109" y="197"/>
                  <a:pt x="31" y="77"/>
                  <a:pt x="108" y="156"/>
                </a:cubicBezTo>
                <a:cubicBezTo>
                  <a:pt x="216" y="226"/>
                  <a:pt x="71" y="114"/>
                  <a:pt x="120" y="109"/>
                </a:cubicBezTo>
                <a:cubicBezTo>
                  <a:pt x="129" y="178"/>
                  <a:pt x="123" y="132"/>
                  <a:pt x="125" y="143"/>
                </a:cubicBezTo>
                <a:cubicBezTo>
                  <a:pt x="130" y="156"/>
                  <a:pt x="134" y="168"/>
                  <a:pt x="139" y="181"/>
                </a:cubicBezTo>
                <a:cubicBezTo>
                  <a:pt x="142" y="193"/>
                  <a:pt x="146" y="205"/>
                  <a:pt x="149" y="217"/>
                </a:cubicBezTo>
                <a:cubicBezTo>
                  <a:pt x="173" y="182"/>
                  <a:pt x="104" y="164"/>
                  <a:pt x="221" y="220"/>
                </a:cubicBezTo>
                <a:cubicBezTo>
                  <a:pt x="345" y="368"/>
                  <a:pt x="215" y="160"/>
                  <a:pt x="157" y="159"/>
                </a:cubicBezTo>
                <a:cubicBezTo>
                  <a:pt x="156" y="160"/>
                  <a:pt x="169" y="169"/>
                  <a:pt x="213" y="258"/>
                </a:cubicBezTo>
                <a:cubicBezTo>
                  <a:pt x="213" y="259"/>
                  <a:pt x="48" y="69"/>
                  <a:pt x="153" y="183"/>
                </a:cubicBezTo>
                <a:cubicBezTo>
                  <a:pt x="332" y="339"/>
                  <a:pt x="170" y="208"/>
                  <a:pt x="175" y="200"/>
                </a:cubicBezTo>
                <a:cubicBezTo>
                  <a:pt x="206" y="253"/>
                  <a:pt x="184" y="206"/>
                  <a:pt x="189" y="217"/>
                </a:cubicBezTo>
                <a:cubicBezTo>
                  <a:pt x="194" y="196"/>
                  <a:pt x="188" y="184"/>
                  <a:pt x="204" y="262"/>
                </a:cubicBezTo>
                <a:cubicBezTo>
                  <a:pt x="206" y="266"/>
                  <a:pt x="200" y="238"/>
                  <a:pt x="202" y="233"/>
                </a:cubicBezTo>
                <a:cubicBezTo>
                  <a:pt x="204" y="228"/>
                  <a:pt x="211" y="243"/>
                  <a:pt x="216" y="231"/>
                </a:cubicBezTo>
                <a:cubicBezTo>
                  <a:pt x="221" y="242"/>
                  <a:pt x="226" y="263"/>
                  <a:pt x="231" y="274"/>
                </a:cubicBezTo>
                <a:cubicBezTo>
                  <a:pt x="238" y="287"/>
                  <a:pt x="245" y="282"/>
                  <a:pt x="252" y="295"/>
                </a:cubicBezTo>
                <a:cubicBezTo>
                  <a:pt x="256" y="230"/>
                  <a:pt x="260" y="338"/>
                  <a:pt x="264" y="273"/>
                </a:cubicBezTo>
                <a:cubicBezTo>
                  <a:pt x="272" y="286"/>
                  <a:pt x="279" y="273"/>
                  <a:pt x="287" y="286"/>
                </a:cubicBezTo>
                <a:cubicBezTo>
                  <a:pt x="288" y="271"/>
                  <a:pt x="296" y="339"/>
                  <a:pt x="301" y="349"/>
                </a:cubicBezTo>
                <a:cubicBezTo>
                  <a:pt x="308" y="360"/>
                  <a:pt x="314" y="321"/>
                  <a:pt x="321" y="323"/>
                </a:cubicBezTo>
                <a:cubicBezTo>
                  <a:pt x="328" y="326"/>
                  <a:pt x="336" y="353"/>
                  <a:pt x="343" y="364"/>
                </a:cubicBezTo>
                <a:cubicBezTo>
                  <a:pt x="350" y="373"/>
                  <a:pt x="356" y="366"/>
                  <a:pt x="363" y="375"/>
                </a:cubicBezTo>
                <a:cubicBezTo>
                  <a:pt x="370" y="386"/>
                  <a:pt x="376" y="379"/>
                  <a:pt x="383" y="390"/>
                </a:cubicBezTo>
                <a:cubicBezTo>
                  <a:pt x="391" y="399"/>
                  <a:pt x="398" y="409"/>
                  <a:pt x="407" y="416"/>
                </a:cubicBezTo>
                <a:cubicBezTo>
                  <a:pt x="416" y="423"/>
                  <a:pt x="425" y="425"/>
                  <a:pt x="435" y="430"/>
                </a:cubicBezTo>
                <a:cubicBezTo>
                  <a:pt x="445" y="435"/>
                  <a:pt x="460" y="441"/>
                  <a:pt x="465" y="447"/>
                </a:cubicBezTo>
                <a:cubicBezTo>
                  <a:pt x="466" y="447"/>
                  <a:pt x="466" y="473"/>
                  <a:pt x="467" y="473"/>
                </a:cubicBezTo>
                <a:cubicBezTo>
                  <a:pt x="479" y="483"/>
                  <a:pt x="492" y="484"/>
                  <a:pt x="504" y="494"/>
                </a:cubicBezTo>
                <a:cubicBezTo>
                  <a:pt x="512" y="501"/>
                  <a:pt x="520" y="507"/>
                  <a:pt x="528" y="514"/>
                </a:cubicBezTo>
                <a:cubicBezTo>
                  <a:pt x="538" y="521"/>
                  <a:pt x="549" y="544"/>
                  <a:pt x="559" y="551"/>
                </a:cubicBezTo>
                <a:cubicBezTo>
                  <a:pt x="570" y="557"/>
                  <a:pt x="581" y="566"/>
                  <a:pt x="593" y="569"/>
                </a:cubicBezTo>
                <a:cubicBezTo>
                  <a:pt x="605" y="572"/>
                  <a:pt x="626" y="570"/>
                  <a:pt x="633" y="572"/>
                </a:cubicBezTo>
                <a:cubicBezTo>
                  <a:pt x="640" y="574"/>
                  <a:pt x="627" y="571"/>
                  <a:pt x="634" y="581"/>
                </a:cubicBezTo>
                <a:cubicBezTo>
                  <a:pt x="641" y="591"/>
                  <a:pt x="663" y="627"/>
                  <a:pt x="675" y="634"/>
                </a:cubicBezTo>
                <a:cubicBezTo>
                  <a:pt x="686" y="639"/>
                  <a:pt x="698" y="657"/>
                  <a:pt x="709" y="664"/>
                </a:cubicBezTo>
                <a:cubicBezTo>
                  <a:pt x="720" y="671"/>
                  <a:pt x="730" y="673"/>
                  <a:pt x="741" y="678"/>
                </a:cubicBezTo>
                <a:cubicBezTo>
                  <a:pt x="751" y="681"/>
                  <a:pt x="761" y="685"/>
                  <a:pt x="771" y="688"/>
                </a:cubicBezTo>
                <a:cubicBezTo>
                  <a:pt x="776" y="733"/>
                  <a:pt x="772" y="689"/>
                  <a:pt x="773" y="689"/>
                </a:cubicBezTo>
                <a:cubicBezTo>
                  <a:pt x="774" y="689"/>
                  <a:pt x="771" y="686"/>
                  <a:pt x="776" y="689"/>
                </a:cubicBezTo>
                <a:cubicBezTo>
                  <a:pt x="781" y="692"/>
                  <a:pt x="792" y="699"/>
                  <a:pt x="803" y="706"/>
                </a:cubicBezTo>
                <a:cubicBezTo>
                  <a:pt x="817" y="711"/>
                  <a:pt x="831" y="724"/>
                  <a:pt x="845" y="729"/>
                </a:cubicBezTo>
                <a:cubicBezTo>
                  <a:pt x="838" y="727"/>
                  <a:pt x="832" y="733"/>
                  <a:pt x="825" y="731"/>
                </a:cubicBezTo>
                <a:cubicBezTo>
                  <a:pt x="839" y="736"/>
                  <a:pt x="853" y="748"/>
                  <a:pt x="867" y="753"/>
                </a:cubicBezTo>
                <a:cubicBezTo>
                  <a:pt x="875" y="796"/>
                  <a:pt x="865" y="733"/>
                  <a:pt x="870" y="738"/>
                </a:cubicBezTo>
                <a:cubicBezTo>
                  <a:pt x="875" y="743"/>
                  <a:pt x="894" y="777"/>
                  <a:pt x="899" y="782"/>
                </a:cubicBezTo>
                <a:cubicBezTo>
                  <a:pt x="904" y="787"/>
                  <a:pt x="898" y="775"/>
                  <a:pt x="899" y="771"/>
                </a:cubicBezTo>
                <a:cubicBezTo>
                  <a:pt x="900" y="767"/>
                  <a:pt x="894" y="749"/>
                  <a:pt x="903" y="755"/>
                </a:cubicBezTo>
                <a:cubicBezTo>
                  <a:pt x="912" y="762"/>
                  <a:pt x="945" y="803"/>
                  <a:pt x="954" y="810"/>
                </a:cubicBezTo>
                <a:cubicBezTo>
                  <a:pt x="963" y="817"/>
                  <a:pt x="955" y="798"/>
                  <a:pt x="955" y="796"/>
                </a:cubicBezTo>
                <a:cubicBezTo>
                  <a:pt x="955" y="794"/>
                  <a:pt x="938" y="825"/>
                  <a:pt x="952" y="796"/>
                </a:cubicBezTo>
                <a:cubicBezTo>
                  <a:pt x="992" y="804"/>
                  <a:pt x="1009" y="878"/>
                  <a:pt x="1038" y="820"/>
                </a:cubicBezTo>
                <a:lnTo>
                  <a:pt x="1086" y="865"/>
                </a:lnTo>
                <a:cubicBezTo>
                  <a:pt x="1093" y="865"/>
                  <a:pt x="1079" y="841"/>
                  <a:pt x="1079" y="846"/>
                </a:cubicBezTo>
                <a:cubicBezTo>
                  <a:pt x="1079" y="851"/>
                  <a:pt x="1087" y="868"/>
                  <a:pt x="1087" y="898"/>
                </a:cubicBezTo>
                <a:cubicBezTo>
                  <a:pt x="1088" y="928"/>
                  <a:pt x="1083" y="867"/>
                  <a:pt x="1082" y="863"/>
                </a:cubicBezTo>
                <a:cubicBezTo>
                  <a:pt x="1082" y="859"/>
                  <a:pt x="1084" y="840"/>
                  <a:pt x="1084" y="876"/>
                </a:cubicBezTo>
                <a:cubicBezTo>
                  <a:pt x="1084" y="912"/>
                  <a:pt x="1082" y="1044"/>
                  <a:pt x="1082" y="1078"/>
                </a:cubicBezTo>
                <a:lnTo>
                  <a:pt x="1082" y="1078"/>
                </a:lnTo>
                <a:cubicBezTo>
                  <a:pt x="1083" y="1079"/>
                  <a:pt x="1282" y="1085"/>
                  <a:pt x="1090" y="1085"/>
                </a:cubicBezTo>
                <a:lnTo>
                  <a:pt x="0" y="1081"/>
                </a:lnTo>
                <a:cubicBezTo>
                  <a:pt x="2" y="737"/>
                  <a:pt x="4" y="394"/>
                  <a:pt x="6" y="50"/>
                </a:cubicBezTo>
              </a:path>
            </a:pathLst>
          </a:custGeom>
          <a:pattFill prst="wdUpDiag">
            <a:fgClr>
              <a:srgbClr val="FFC000"/>
            </a:fgClr>
            <a:bgClr>
              <a:schemeClr val="tx1"/>
            </a:bgClr>
          </a:pattFill>
          <a:ln>
            <a:noFill/>
          </a:ln>
        </p:spPr>
        <p:txBody>
          <a:bodyPr wrap="none"/>
          <a:lstStyle/>
          <a:p>
            <a:endParaRPr lang="es-CL"/>
          </a:p>
        </p:txBody>
      </p:sp>
      <p:sp>
        <p:nvSpPr>
          <p:cNvPr id="24" name="Line 4"/>
          <p:cNvSpPr>
            <a:spLocks noChangeShapeType="1"/>
          </p:cNvSpPr>
          <p:nvPr/>
        </p:nvSpPr>
        <p:spPr bwMode="auto">
          <a:xfrm flipH="1">
            <a:off x="3439284" y="2926191"/>
            <a:ext cx="1474" cy="3141768"/>
          </a:xfrm>
          <a:prstGeom prst="line">
            <a:avLst/>
          </a:prstGeom>
          <a:noFill/>
          <a:ln w="12700">
            <a:solidFill>
              <a:schemeClr val="bg1"/>
            </a:solidFill>
            <a:round/>
            <a:headEnd/>
            <a:tailEnd/>
          </a:ln>
          <a:effectLst/>
        </p:spPr>
        <p:txBody>
          <a:bodyPr wrap="none" anchor="ctr"/>
          <a:lstStyle/>
          <a:p>
            <a:endParaRPr lang="es-CL"/>
          </a:p>
        </p:txBody>
      </p:sp>
      <p:sp>
        <p:nvSpPr>
          <p:cNvPr id="25" name="Rectangle 9"/>
          <p:cNvSpPr>
            <a:spLocks noChangeArrowheads="1"/>
          </p:cNvSpPr>
          <p:nvPr/>
        </p:nvSpPr>
        <p:spPr bwMode="auto">
          <a:xfrm>
            <a:off x="3283055" y="6030117"/>
            <a:ext cx="336632"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a:t>
            </a:r>
          </a:p>
        </p:txBody>
      </p:sp>
      <p:sp>
        <p:nvSpPr>
          <p:cNvPr id="26" name="Rectangle 10"/>
          <p:cNvSpPr>
            <a:spLocks noChangeArrowheads="1"/>
          </p:cNvSpPr>
          <p:nvPr/>
        </p:nvSpPr>
        <p:spPr bwMode="auto">
          <a:xfrm>
            <a:off x="4705553" y="6033065"/>
            <a:ext cx="678072" cy="459100"/>
          </a:xfrm>
          <a:prstGeom prst="rect">
            <a:avLst/>
          </a:prstGeom>
          <a:noFill/>
          <a:ln w="12700">
            <a:noFill/>
            <a:miter lim="800000"/>
            <a:headEnd/>
            <a:tailEnd/>
          </a:ln>
          <a:effectLst/>
        </p:spPr>
        <p:txBody>
          <a:bodyPr wrap="none" lIns="90488" tIns="44450" rIns="90488" bIns="44450">
            <a:spAutoFit/>
          </a:bodyPr>
          <a:lstStyle/>
          <a:p>
            <a:pPr algn="l"/>
            <a:r>
              <a:rPr lang="es-CL" sz="2400" i="1" dirty="0">
                <a:solidFill>
                  <a:schemeClr val="bg1"/>
                </a:solidFill>
                <a:effectLst/>
              </a:rPr>
              <a:t>z</a:t>
            </a:r>
            <a:r>
              <a:rPr lang="es-CL" sz="2400" baseline="-25000" dirty="0">
                <a:solidFill>
                  <a:schemeClr val="bg1"/>
                </a:solidFill>
                <a:effectLst/>
              </a:rPr>
              <a:t>0,05</a:t>
            </a:r>
          </a:p>
        </p:txBody>
      </p:sp>
      <p:sp>
        <p:nvSpPr>
          <p:cNvPr id="27" name="Line 12"/>
          <p:cNvSpPr>
            <a:spLocks noChangeShapeType="1"/>
          </p:cNvSpPr>
          <p:nvPr/>
        </p:nvSpPr>
        <p:spPr bwMode="auto">
          <a:xfrm>
            <a:off x="1143004" y="5953476"/>
            <a:ext cx="4644147" cy="0"/>
          </a:xfrm>
          <a:prstGeom prst="line">
            <a:avLst/>
          </a:prstGeom>
          <a:noFill/>
          <a:ln w="12700">
            <a:solidFill>
              <a:schemeClr val="bg1"/>
            </a:solidFill>
            <a:round/>
            <a:headEnd/>
            <a:tailEnd/>
          </a:ln>
          <a:effectLst/>
        </p:spPr>
        <p:txBody>
          <a:bodyPr wrap="none" anchor="ctr"/>
          <a:lstStyle/>
          <a:p>
            <a:endParaRPr lang="es-CL"/>
          </a:p>
        </p:txBody>
      </p:sp>
      <p:sp>
        <p:nvSpPr>
          <p:cNvPr id="28" name="Rectangle 21"/>
          <p:cNvSpPr>
            <a:spLocks noChangeArrowheads="1"/>
          </p:cNvSpPr>
          <p:nvPr/>
        </p:nvSpPr>
        <p:spPr bwMode="auto">
          <a:xfrm>
            <a:off x="5894742" y="5729449"/>
            <a:ext cx="318999" cy="459100"/>
          </a:xfrm>
          <a:prstGeom prst="rect">
            <a:avLst/>
          </a:prstGeom>
          <a:noFill/>
          <a:ln w="12700">
            <a:noFill/>
            <a:miter lim="800000"/>
            <a:headEnd/>
            <a:tailEnd/>
          </a:ln>
          <a:effectLst/>
        </p:spPr>
        <p:txBody>
          <a:bodyPr wrap="none" lIns="90488" tIns="44450" rIns="90488" bIns="44450">
            <a:spAutoFit/>
          </a:bodyPr>
          <a:lstStyle/>
          <a:p>
            <a:pPr algn="l"/>
            <a:r>
              <a:rPr lang="es-CL" sz="2400" i="1" dirty="0">
                <a:solidFill>
                  <a:schemeClr val="bg1"/>
                </a:solidFill>
                <a:effectLst/>
              </a:rPr>
              <a:t>z</a:t>
            </a:r>
          </a:p>
        </p:txBody>
      </p:sp>
      <p:sp>
        <p:nvSpPr>
          <p:cNvPr id="29" name="Line 24"/>
          <p:cNvSpPr>
            <a:spLocks noChangeShapeType="1"/>
          </p:cNvSpPr>
          <p:nvPr/>
        </p:nvSpPr>
        <p:spPr bwMode="auto">
          <a:xfrm rot="10800000" flipH="1">
            <a:off x="4882798" y="5660647"/>
            <a:ext cx="0" cy="396000"/>
          </a:xfrm>
          <a:prstGeom prst="line">
            <a:avLst/>
          </a:prstGeom>
          <a:noFill/>
          <a:ln w="12700">
            <a:solidFill>
              <a:schemeClr val="accent3">
                <a:lumMod val="50000"/>
              </a:schemeClr>
            </a:solidFill>
            <a:prstDash val="dash"/>
            <a:round/>
            <a:headEnd/>
            <a:tailEnd/>
          </a:ln>
          <a:effectLst/>
        </p:spPr>
        <p:txBody>
          <a:bodyPr wrap="none" anchor="ctr"/>
          <a:lstStyle/>
          <a:p>
            <a:endParaRPr lang="es-CL"/>
          </a:p>
        </p:txBody>
      </p:sp>
      <p:grpSp>
        <p:nvGrpSpPr>
          <p:cNvPr id="30" name="Group 25"/>
          <p:cNvGrpSpPr>
            <a:grpSpLocks/>
          </p:cNvGrpSpPr>
          <p:nvPr/>
        </p:nvGrpSpPr>
        <p:grpSpPr bwMode="auto">
          <a:xfrm>
            <a:off x="1266809" y="3045542"/>
            <a:ext cx="4381799" cy="2734018"/>
            <a:chOff x="1312" y="1785"/>
            <a:chExt cx="2973" cy="1855"/>
          </a:xfrm>
        </p:grpSpPr>
        <p:sp>
          <p:nvSpPr>
            <p:cNvPr id="31" name="Arc 5"/>
            <p:cNvSpPr>
              <a:spLocks/>
            </p:cNvSpPr>
            <p:nvPr/>
          </p:nvSpPr>
          <p:spPr bwMode="auto">
            <a:xfrm rot="6300000">
              <a:off x="2072" y="2155"/>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1750" cap="rnd">
              <a:solidFill>
                <a:srgbClr val="FF0000"/>
              </a:solidFill>
              <a:round/>
              <a:headEnd/>
              <a:tailEnd/>
            </a:ln>
            <a:effectLst/>
          </p:spPr>
          <p:txBody>
            <a:bodyPr wrap="none" anchor="ctr"/>
            <a:lstStyle/>
            <a:p>
              <a:endParaRPr lang="es-CL"/>
            </a:p>
          </p:txBody>
        </p:sp>
        <p:sp>
          <p:nvSpPr>
            <p:cNvPr id="32" name="Arc 6"/>
            <p:cNvSpPr>
              <a:spLocks/>
            </p:cNvSpPr>
            <p:nvPr/>
          </p:nvSpPr>
          <p:spPr bwMode="auto">
            <a:xfrm rot="16980000">
              <a:off x="1695" y="2911"/>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31750" cap="rnd">
              <a:solidFill>
                <a:srgbClr val="FF0000"/>
              </a:solidFill>
              <a:round/>
              <a:headEnd/>
              <a:tailEnd/>
            </a:ln>
            <a:effectLst/>
          </p:spPr>
          <p:txBody>
            <a:bodyPr wrap="none" anchor="ctr"/>
            <a:lstStyle/>
            <a:p>
              <a:endParaRPr lang="es-CL"/>
            </a:p>
          </p:txBody>
        </p:sp>
        <p:sp>
          <p:nvSpPr>
            <p:cNvPr id="33" name="Arc 8"/>
            <p:cNvSpPr>
              <a:spLocks/>
            </p:cNvSpPr>
            <p:nvPr/>
          </p:nvSpPr>
          <p:spPr bwMode="auto">
            <a:xfrm rot="20700000">
              <a:off x="1312" y="3468"/>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35" name="Arc 15"/>
            <p:cNvSpPr>
              <a:spLocks/>
            </p:cNvSpPr>
            <p:nvPr/>
          </p:nvSpPr>
          <p:spPr bwMode="auto">
            <a:xfrm rot="15300000">
              <a:off x="2531" y="2151"/>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31750" cap="rnd">
              <a:solidFill>
                <a:srgbClr val="FF0000"/>
              </a:solidFill>
              <a:round/>
              <a:headEnd/>
              <a:tailEnd/>
            </a:ln>
            <a:effectLst/>
          </p:spPr>
          <p:txBody>
            <a:bodyPr wrap="none" anchor="ctr"/>
            <a:lstStyle/>
            <a:p>
              <a:endParaRPr lang="es-CL"/>
            </a:p>
          </p:txBody>
        </p:sp>
        <p:sp>
          <p:nvSpPr>
            <p:cNvPr id="36" name="Arc 16"/>
            <p:cNvSpPr>
              <a:spLocks/>
            </p:cNvSpPr>
            <p:nvPr/>
          </p:nvSpPr>
          <p:spPr bwMode="auto">
            <a:xfrm rot="4587037">
              <a:off x="3070" y="2905"/>
              <a:ext cx="802" cy="284"/>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34" name="Arc 13"/>
            <p:cNvSpPr>
              <a:spLocks/>
            </p:cNvSpPr>
            <p:nvPr/>
          </p:nvSpPr>
          <p:spPr bwMode="auto">
            <a:xfrm rot="816431">
              <a:off x="3561" y="3467"/>
              <a:ext cx="724" cy="173"/>
            </a:xfrm>
            <a:custGeom>
              <a:avLst/>
              <a:gdLst>
                <a:gd name="G0" fmla="+- 20765 0 0"/>
                <a:gd name="G1" fmla="+- 0 0 0"/>
                <a:gd name="G2" fmla="+- 21600 0 0"/>
                <a:gd name="T0" fmla="*/ 20314 w 20765"/>
                <a:gd name="T1" fmla="*/ 21595 h 21595"/>
                <a:gd name="T2" fmla="*/ 0 w 20765"/>
                <a:gd name="T3" fmla="*/ 5948 h 21595"/>
                <a:gd name="T4" fmla="*/ 20765 w 20765"/>
                <a:gd name="T5" fmla="*/ 0 h 21595"/>
              </a:gdLst>
              <a:ahLst/>
              <a:cxnLst>
                <a:cxn ang="0">
                  <a:pos x="T0" y="T1"/>
                </a:cxn>
                <a:cxn ang="0">
                  <a:pos x="T2" y="T3"/>
                </a:cxn>
                <a:cxn ang="0">
                  <a:pos x="T4" y="T5"/>
                </a:cxn>
              </a:cxnLst>
              <a:rect l="0" t="0" r="r" b="b"/>
              <a:pathLst>
                <a:path w="20765" h="21595" fill="none" extrusionOk="0">
                  <a:moveTo>
                    <a:pt x="20313" y="21595"/>
                  </a:moveTo>
                  <a:cubicBezTo>
                    <a:pt x="10844" y="21397"/>
                    <a:pt x="2608" y="15053"/>
                    <a:pt x="0" y="5947"/>
                  </a:cubicBezTo>
                </a:path>
                <a:path w="20765" h="21595" stroke="0" extrusionOk="0">
                  <a:moveTo>
                    <a:pt x="20313" y="21595"/>
                  </a:moveTo>
                  <a:cubicBezTo>
                    <a:pt x="10844" y="21397"/>
                    <a:pt x="2608" y="15053"/>
                    <a:pt x="0" y="5947"/>
                  </a:cubicBezTo>
                  <a:lnTo>
                    <a:pt x="20765" y="0"/>
                  </a:lnTo>
                  <a:close/>
                </a:path>
              </a:pathLst>
            </a:custGeom>
            <a:noFill/>
            <a:ln w="31750" cap="rnd">
              <a:solidFill>
                <a:srgbClr val="FF0000"/>
              </a:solidFill>
              <a:round/>
              <a:headEnd/>
              <a:tailEnd/>
            </a:ln>
            <a:effectLst/>
          </p:spPr>
          <p:txBody>
            <a:bodyPr wrap="none" anchor="ctr"/>
            <a:lstStyle/>
            <a:p>
              <a:endParaRPr lang="es-CL"/>
            </a:p>
          </p:txBody>
        </p:sp>
      </p:grpSp>
      <p:sp>
        <p:nvSpPr>
          <p:cNvPr id="40" name="Line 7"/>
          <p:cNvSpPr>
            <a:spLocks noChangeShapeType="1"/>
          </p:cNvSpPr>
          <p:nvPr/>
        </p:nvSpPr>
        <p:spPr bwMode="auto">
          <a:xfrm>
            <a:off x="1519519" y="4410634"/>
            <a:ext cx="1304363" cy="1008531"/>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41" name="Line 20"/>
          <p:cNvSpPr>
            <a:spLocks noChangeShapeType="1"/>
          </p:cNvSpPr>
          <p:nvPr/>
        </p:nvSpPr>
        <p:spPr bwMode="auto">
          <a:xfrm flipH="1">
            <a:off x="5068100" y="5237016"/>
            <a:ext cx="390589" cy="644432"/>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42" name="Rectangle 10"/>
          <p:cNvSpPr>
            <a:spLocks noChangeArrowheads="1"/>
          </p:cNvSpPr>
          <p:nvPr/>
        </p:nvSpPr>
        <p:spPr bwMode="auto">
          <a:xfrm>
            <a:off x="178383" y="3912910"/>
            <a:ext cx="2545570"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a:t>
            </a:r>
            <a:r>
              <a:rPr lang="es-CL" sz="2400" i="1" dirty="0">
                <a:solidFill>
                  <a:schemeClr val="bg1"/>
                </a:solidFill>
                <a:effectLst/>
              </a:rPr>
              <a:t>z</a:t>
            </a:r>
            <a:r>
              <a:rPr lang="es-CL" sz="2400" baseline="-25000" dirty="0">
                <a:solidFill>
                  <a:schemeClr val="bg1"/>
                </a:solidFill>
                <a:effectLst/>
              </a:rPr>
              <a:t>0,05</a:t>
            </a:r>
            <a:r>
              <a:rPr lang="es-CL" sz="2400" dirty="0">
                <a:solidFill>
                  <a:schemeClr val="bg1"/>
                </a:solidFill>
                <a:effectLst/>
              </a:rPr>
              <a:t>) = 0,95</a:t>
            </a:r>
          </a:p>
        </p:txBody>
      </p:sp>
      <p:sp>
        <p:nvSpPr>
          <p:cNvPr id="43" name="Rectangle 10"/>
          <p:cNvSpPr>
            <a:spLocks noChangeArrowheads="1"/>
          </p:cNvSpPr>
          <p:nvPr/>
        </p:nvSpPr>
        <p:spPr bwMode="auto">
          <a:xfrm>
            <a:off x="4741009" y="4749076"/>
            <a:ext cx="2527937"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a:t>
            </a:r>
            <a:r>
              <a:rPr lang="es-CL" sz="2400" i="1" dirty="0">
                <a:solidFill>
                  <a:schemeClr val="bg1"/>
                </a:solidFill>
                <a:effectLst/>
              </a:rPr>
              <a:t>z</a:t>
            </a:r>
            <a:r>
              <a:rPr lang="es-CL" sz="2400" baseline="-25000" dirty="0">
                <a:solidFill>
                  <a:schemeClr val="bg1"/>
                </a:solidFill>
                <a:effectLst/>
              </a:rPr>
              <a:t>0,05</a:t>
            </a:r>
            <a:r>
              <a:rPr lang="es-CL" sz="2400" dirty="0">
                <a:solidFill>
                  <a:schemeClr val="bg1"/>
                </a:solidFill>
                <a:effectLst/>
              </a:rPr>
              <a:t>) = 0,05</a:t>
            </a:r>
          </a:p>
        </p:txBody>
      </p:sp>
      <p:sp>
        <p:nvSpPr>
          <p:cNvPr id="44" name="Rectangle 10"/>
          <p:cNvSpPr>
            <a:spLocks noChangeArrowheads="1"/>
          </p:cNvSpPr>
          <p:nvPr/>
        </p:nvSpPr>
        <p:spPr bwMode="auto">
          <a:xfrm>
            <a:off x="4262209" y="2958173"/>
            <a:ext cx="4698403" cy="1197764"/>
          </a:xfrm>
          <a:prstGeom prst="rect">
            <a:avLst/>
          </a:prstGeom>
          <a:noFill/>
          <a:ln w="12700">
            <a:noFill/>
            <a:miter lim="800000"/>
            <a:headEnd/>
            <a:tailEnd/>
          </a:ln>
          <a:effectLst/>
        </p:spPr>
        <p:txBody>
          <a:bodyPr wrap="none" lIns="90488" tIns="44450" rIns="90488" bIns="44450">
            <a:spAutoFit/>
          </a:bodyPr>
          <a:lstStyle/>
          <a:p>
            <a:pPr algn="r"/>
            <a:r>
              <a:rPr lang="es-CL" sz="2400" dirty="0">
                <a:solidFill>
                  <a:schemeClr val="bg1"/>
                </a:solidFill>
                <a:effectLst/>
              </a:rPr>
              <a:t>Donde </a:t>
            </a:r>
            <a:r>
              <a:rPr lang="es-CL" sz="2400" i="1" dirty="0">
                <a:solidFill>
                  <a:schemeClr val="bg1"/>
                </a:solidFill>
                <a:effectLst/>
              </a:rPr>
              <a:t>z</a:t>
            </a:r>
            <a:r>
              <a:rPr lang="es-CL" sz="2400" baseline="-25000" dirty="0">
                <a:solidFill>
                  <a:schemeClr val="bg1"/>
                </a:solidFill>
                <a:effectLst/>
              </a:rPr>
              <a:t>0,05</a:t>
            </a:r>
            <a:r>
              <a:rPr lang="es-CL" sz="2400" dirty="0">
                <a:solidFill>
                  <a:schemeClr val="bg1"/>
                </a:solidFill>
                <a:effectLst/>
              </a:rPr>
              <a:t> representa el valor de</a:t>
            </a:r>
          </a:p>
          <a:p>
            <a:pPr algn="r"/>
            <a:r>
              <a:rPr lang="es-CL" sz="2400" i="1" dirty="0">
                <a:solidFill>
                  <a:schemeClr val="bg1"/>
                </a:solidFill>
                <a:effectLst/>
              </a:rPr>
              <a:t>z</a:t>
            </a:r>
            <a:r>
              <a:rPr lang="es-CL" sz="2400" dirty="0">
                <a:solidFill>
                  <a:schemeClr val="bg1"/>
                </a:solidFill>
                <a:effectLst/>
              </a:rPr>
              <a:t> que deja el área bajo la curva</a:t>
            </a:r>
          </a:p>
          <a:p>
            <a:pPr algn="r"/>
            <a:r>
              <a:rPr lang="es-CL" sz="2400" dirty="0">
                <a:solidFill>
                  <a:schemeClr val="bg1"/>
                </a:solidFill>
                <a:effectLst/>
              </a:rPr>
              <a:t>sobre ese valor igual a 0,05.-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0" grpId="0" animBg="1"/>
      <p:bldP spid="41" grpId="0" animBg="1"/>
      <p:bldP spid="42" grpId="0"/>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695325" y="1117600"/>
            <a:ext cx="7772400" cy="5100638"/>
          </a:xfrm>
          <a:noFill/>
          <a:ln/>
        </p:spPr>
        <p:txBody>
          <a:bodyPr/>
          <a:lstStyle/>
          <a:p>
            <a:r>
              <a:rPr lang="es-CL" dirty="0">
                <a:solidFill>
                  <a:schemeClr val="bg1"/>
                </a:solidFill>
                <a:effectLst/>
              </a:rPr>
              <a:t>Usando la tabla de </a:t>
            </a:r>
            <a:r>
              <a:rPr lang="es-CL" dirty="0" err="1">
                <a:solidFill>
                  <a:schemeClr val="bg1"/>
                </a:solidFill>
                <a:effectLst/>
              </a:rPr>
              <a:t>prob</a:t>
            </a:r>
            <a:r>
              <a:rPr lang="es-CL" dirty="0">
                <a:solidFill>
                  <a:schemeClr val="bg1"/>
                </a:solidFill>
                <a:effectLst/>
              </a:rPr>
              <a:t>. de la Normal Estándar</a:t>
            </a:r>
          </a:p>
        </p:txBody>
      </p:sp>
      <p:sp>
        <p:nvSpPr>
          <p:cNvPr id="16388" name="Rectangle 4"/>
          <p:cNvSpPr>
            <a:spLocks noGrp="1" noChangeArrowheads="1"/>
          </p:cNvSpPr>
          <p:nvPr>
            <p:ph type="title"/>
          </p:nvPr>
        </p:nvSpPr>
        <p:spPr>
          <a:xfrm>
            <a:off x="685800" y="92075"/>
            <a:ext cx="7772400" cy="7191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endParaRPr lang="es-CL" dirty="0"/>
          </a:p>
        </p:txBody>
      </p:sp>
      <p:pic>
        <p:nvPicPr>
          <p:cNvPr id="1061892" name="Picture 4"/>
          <p:cNvPicPr>
            <a:picLocks noChangeAspect="1" noChangeArrowheads="1"/>
          </p:cNvPicPr>
          <p:nvPr/>
        </p:nvPicPr>
        <p:blipFill>
          <a:blip r:embed="rId3"/>
          <a:srcRect l="7134" t="24811" r="35685" b="14316"/>
          <a:stretch>
            <a:fillRect/>
          </a:stretch>
        </p:blipFill>
        <p:spPr bwMode="auto">
          <a:xfrm>
            <a:off x="309282" y="1586345"/>
            <a:ext cx="8650533" cy="5177526"/>
          </a:xfrm>
          <a:prstGeom prst="rect">
            <a:avLst/>
          </a:prstGeom>
          <a:noFill/>
          <a:ln w="9525">
            <a:noFill/>
            <a:miter lim="800000"/>
            <a:headEnd/>
            <a:tailEnd/>
          </a:ln>
          <a:effectLst/>
        </p:spPr>
      </p:pic>
      <p:sp>
        <p:nvSpPr>
          <p:cNvPr id="8" name="7 Rectángulo"/>
          <p:cNvSpPr/>
          <p:nvPr/>
        </p:nvSpPr>
        <p:spPr bwMode="auto">
          <a:xfrm>
            <a:off x="407896" y="6001865"/>
            <a:ext cx="600634" cy="18377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9" name="8 Rectángulo"/>
          <p:cNvSpPr/>
          <p:nvPr/>
        </p:nvSpPr>
        <p:spPr bwMode="auto">
          <a:xfrm>
            <a:off x="4123762" y="2698378"/>
            <a:ext cx="1564344" cy="20618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cxnSp>
        <p:nvCxnSpPr>
          <p:cNvPr id="11" name="10 Conector recto de flecha"/>
          <p:cNvCxnSpPr>
            <a:stCxn id="8" idx="3"/>
            <a:endCxn id="14" idx="1"/>
          </p:cNvCxnSpPr>
          <p:nvPr/>
        </p:nvCxnSpPr>
        <p:spPr bwMode="auto">
          <a:xfrm>
            <a:off x="1008530" y="6093753"/>
            <a:ext cx="3137648" cy="7"/>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3" name="12 Conector recto de flecha"/>
          <p:cNvCxnSpPr>
            <a:stCxn id="9" idx="2"/>
            <a:endCxn id="14" idx="0"/>
          </p:cNvCxnSpPr>
          <p:nvPr/>
        </p:nvCxnSpPr>
        <p:spPr bwMode="auto">
          <a:xfrm rot="16200000" flipH="1">
            <a:off x="3369608" y="4440890"/>
            <a:ext cx="3097307" cy="2465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14" name="13 Rectángulo"/>
          <p:cNvSpPr/>
          <p:nvPr/>
        </p:nvSpPr>
        <p:spPr bwMode="auto">
          <a:xfrm>
            <a:off x="4146178" y="6001872"/>
            <a:ext cx="1568821" cy="183776"/>
          </a:xfrm>
          <a:prstGeom prst="rect">
            <a:avLst/>
          </a:prstGeom>
          <a:noFill/>
          <a:ln w="44450" cap="flat" cmpd="sng" algn="ctr">
            <a:solidFill>
              <a:schemeClr val="accent5">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687388" y="1117600"/>
            <a:ext cx="7772400" cy="4643438"/>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Por lo tanto, utilizar </a:t>
            </a:r>
            <a:r>
              <a:rPr lang="es-CL" i="1" dirty="0">
                <a:solidFill>
                  <a:schemeClr val="bg1"/>
                </a:solidFill>
                <a:effectLst/>
              </a:rPr>
              <a:t>z</a:t>
            </a:r>
            <a:r>
              <a:rPr lang="es-CL" baseline="-25000" dirty="0">
                <a:solidFill>
                  <a:schemeClr val="bg1"/>
                </a:solidFill>
                <a:effectLst/>
              </a:rPr>
              <a:t>0,05</a:t>
            </a:r>
            <a:r>
              <a:rPr lang="es-CL" dirty="0">
                <a:solidFill>
                  <a:schemeClr val="bg1"/>
                </a:solidFill>
                <a:effectLst/>
              </a:rPr>
              <a:t> = 1,645 es una razonable aproximación.</a:t>
            </a:r>
            <a:r>
              <a:rPr lang="es-CL" dirty="0"/>
              <a:t>	</a:t>
            </a:r>
          </a:p>
          <a:p>
            <a:pPr lvl="1"/>
            <a:r>
              <a:rPr lang="es-CL" dirty="0">
                <a:solidFill>
                  <a:schemeClr val="bg1"/>
                </a:solidFill>
                <a:effectLst/>
              </a:rPr>
              <a:t>Realizando el proceso inverso a la estandarización</a:t>
            </a:r>
          </a:p>
          <a:p>
            <a:pPr lvl="1">
              <a:buNone/>
            </a:pPr>
            <a:r>
              <a:rPr lang="es-CL" i="1" dirty="0">
                <a:solidFill>
                  <a:schemeClr val="bg1"/>
                </a:solidFill>
                <a:effectLst/>
              </a:rPr>
              <a:t>				x</a:t>
            </a:r>
            <a:r>
              <a:rPr lang="es-CL" dirty="0">
                <a:solidFill>
                  <a:schemeClr val="bg1"/>
                </a:solidFill>
                <a:effectLst/>
              </a:rPr>
              <a:t> = </a:t>
            </a:r>
            <a:r>
              <a:rPr lang="es-CL" i="1" dirty="0">
                <a:solidFill>
                  <a:schemeClr val="bg1"/>
                </a:solidFill>
                <a:effectLst/>
                <a:latin typeface="Symbol" pitchFamily="18" charset="2"/>
              </a:rPr>
              <a:t></a:t>
            </a:r>
            <a:r>
              <a:rPr lang="es-CL" dirty="0">
                <a:solidFill>
                  <a:schemeClr val="bg1"/>
                </a:solidFill>
                <a:effectLst/>
              </a:rPr>
              <a:t> + </a:t>
            </a:r>
            <a:r>
              <a:rPr lang="es-CL" i="1" dirty="0">
                <a:solidFill>
                  <a:schemeClr val="bg1"/>
                </a:solidFill>
                <a:effectLst/>
              </a:rPr>
              <a:t>z</a:t>
            </a:r>
            <a:r>
              <a:rPr lang="es-CL" baseline="-25000" dirty="0">
                <a:solidFill>
                  <a:schemeClr val="bg1"/>
                </a:solidFill>
                <a:effectLst/>
              </a:rPr>
              <a:t>0,05</a:t>
            </a:r>
            <a:r>
              <a:rPr lang="es-CL" i="1" dirty="0">
                <a:solidFill>
                  <a:schemeClr val="bg1"/>
                </a:solidFill>
                <a:effectLst/>
                <a:latin typeface="Symbol" pitchFamily="18" charset="2"/>
              </a:rPr>
              <a:t></a:t>
            </a:r>
          </a:p>
          <a:p>
            <a:pPr>
              <a:buFont typeface="Monotype Sorts" pitchFamily="2" charset="2"/>
              <a:buNone/>
            </a:pPr>
            <a:r>
              <a:rPr lang="es-CL" i="1" dirty="0">
                <a:solidFill>
                  <a:schemeClr val="bg1"/>
                </a:solidFill>
                <a:effectLst/>
                <a:latin typeface="Symbol" pitchFamily="18" charset="2"/>
              </a:rPr>
              <a:t>				 </a:t>
            </a:r>
            <a:r>
              <a:rPr lang="es-CL" dirty="0">
                <a:solidFill>
                  <a:schemeClr val="bg1"/>
                </a:solidFill>
                <a:effectLst/>
              </a:rPr>
              <a:t>= 15 + 1,645</a:t>
            </a:r>
            <a:r>
              <a:rPr lang="es-CL" sz="1200" dirty="0">
                <a:solidFill>
                  <a:schemeClr val="bg1"/>
                </a:solidFill>
                <a:effectLst/>
              </a:rPr>
              <a:t> </a:t>
            </a:r>
            <a:r>
              <a:rPr lang="es-CL" dirty="0">
                <a:solidFill>
                  <a:schemeClr val="bg1"/>
                </a:solidFill>
                <a:effectLst/>
              </a:rPr>
              <a:t>∙</a:t>
            </a:r>
            <a:r>
              <a:rPr lang="es-CL" sz="1200" dirty="0">
                <a:solidFill>
                  <a:schemeClr val="bg1"/>
                </a:solidFill>
                <a:effectLst/>
              </a:rPr>
              <a:t> </a:t>
            </a:r>
            <a:r>
              <a:rPr lang="es-CL" dirty="0">
                <a:solidFill>
                  <a:schemeClr val="bg1"/>
                </a:solidFill>
                <a:effectLst/>
              </a:rPr>
              <a:t>(6)</a:t>
            </a:r>
          </a:p>
          <a:p>
            <a:pPr>
              <a:buFont typeface="Monotype Sorts" pitchFamily="2" charset="2"/>
              <a:buNone/>
            </a:pPr>
            <a:r>
              <a:rPr lang="es-CL" dirty="0">
                <a:solidFill>
                  <a:schemeClr val="bg1"/>
                </a:solidFill>
                <a:effectLst/>
              </a:rPr>
              <a:t>				   = 24,87</a:t>
            </a:r>
          </a:p>
          <a:p>
            <a:pPr lvl="1"/>
            <a:r>
              <a:rPr lang="es-CL" dirty="0">
                <a:solidFill>
                  <a:schemeClr val="bg1"/>
                </a:solidFill>
                <a:effectLst/>
              </a:rPr>
              <a:t>Utilizar el valor 24,87 como punto para solicitar la reposición permite que la probabilidad de quedarse sin stock sea de 0,05.</a:t>
            </a:r>
          </a:p>
          <a:p>
            <a:pPr lvl="1"/>
            <a:r>
              <a:rPr lang="es-CL" dirty="0">
                <a:solidFill>
                  <a:schemeClr val="bg1"/>
                </a:solidFill>
                <a:effectLst/>
              </a:rPr>
              <a:t>Así, podemos concluir que “</a:t>
            </a:r>
            <a:r>
              <a:rPr lang="es-CL" dirty="0" err="1">
                <a:solidFill>
                  <a:schemeClr val="bg1"/>
                </a:solidFill>
                <a:effectLst/>
              </a:rPr>
              <a:t>Pep</a:t>
            </a:r>
            <a:r>
              <a:rPr lang="es-CL" dirty="0">
                <a:solidFill>
                  <a:schemeClr val="bg1"/>
                </a:solidFill>
                <a:effectLst/>
              </a:rPr>
              <a:t> </a:t>
            </a:r>
            <a:r>
              <a:rPr lang="es-CL" dirty="0" err="1">
                <a:solidFill>
                  <a:schemeClr val="bg1"/>
                </a:solidFill>
                <a:effectLst/>
              </a:rPr>
              <a:t>Zone</a:t>
            </a:r>
            <a:r>
              <a:rPr lang="es-CL" dirty="0">
                <a:solidFill>
                  <a:schemeClr val="bg1"/>
                </a:solidFill>
                <a:effectLst/>
              </a:rPr>
              <a:t>” debe fijar el punto para </a:t>
            </a:r>
            <a:r>
              <a:rPr lang="es-CL" dirty="0" err="1">
                <a:solidFill>
                  <a:schemeClr val="bg1"/>
                </a:solidFill>
                <a:effectLst/>
              </a:rPr>
              <a:t>reorden</a:t>
            </a:r>
            <a:r>
              <a:rPr lang="es-CL" dirty="0">
                <a:solidFill>
                  <a:schemeClr val="bg1"/>
                </a:solidFill>
                <a:effectLst/>
              </a:rPr>
              <a:t> en 25 galones, para que la probabilidad se encuentre bajo 0,05.</a:t>
            </a:r>
          </a:p>
        </p:txBody>
      </p:sp>
      <p:sp>
        <p:nvSpPr>
          <p:cNvPr id="19459" name="Rectangle 3"/>
          <p:cNvSpPr>
            <a:spLocks noGrp="1" noChangeArrowheads="1"/>
          </p:cNvSpPr>
          <p:nvPr>
            <p:ph type="title"/>
          </p:nvPr>
        </p:nvSpPr>
        <p:spPr>
          <a:xfrm>
            <a:off x="685800" y="104775"/>
            <a:ext cx="7772400" cy="6937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endParaRPr lang="es-CL"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Normal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el Valor Esperado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Como </a:t>
            </a:r>
            <a:r>
              <a:rPr lang="es-CL" i="1" dirty="0">
                <a:solidFill>
                  <a:schemeClr val="bg1"/>
                </a:solidFill>
                <a:effectLst/>
              </a:rPr>
              <a:t>x</a:t>
            </a:r>
            <a:r>
              <a:rPr lang="es-CL" dirty="0">
                <a:solidFill>
                  <a:schemeClr val="bg1"/>
                </a:solidFill>
                <a:effectLst/>
              </a:rPr>
              <a:t> es una variable continua,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dirty="0">
                <a:solidFill>
                  <a:schemeClr val="bg1"/>
                </a:solidFill>
                <a:effectLst/>
              </a:rPr>
              <a:t>) será:</a:t>
            </a:r>
          </a:p>
        </p:txBody>
      </p:sp>
      <p:graphicFrame>
        <p:nvGraphicFramePr>
          <p:cNvPr id="16" name="Object 2"/>
          <p:cNvGraphicFramePr>
            <a:graphicFrameLocks noChangeAspect="1"/>
          </p:cNvGraphicFramePr>
          <p:nvPr>
            <p:extLst>
              <p:ext uri="{D42A27DB-BD31-4B8C-83A1-F6EECF244321}">
                <p14:modId xmlns:p14="http://schemas.microsoft.com/office/powerpoint/2010/main" val="3293375811"/>
              </p:ext>
            </p:extLst>
          </p:nvPr>
        </p:nvGraphicFramePr>
        <p:xfrm>
          <a:off x="1136650" y="2062163"/>
          <a:ext cx="1985963" cy="798512"/>
        </p:xfrm>
        <a:graphic>
          <a:graphicData uri="http://schemas.openxmlformats.org/presentationml/2006/ole">
            <mc:AlternateContent xmlns:mc="http://schemas.openxmlformats.org/markup-compatibility/2006">
              <mc:Choice xmlns:v="urn:schemas-microsoft-com:vml" Requires="v">
                <p:oleObj spid="_x0000_s1133776" name="Ecuación" r:id="rId4" imgW="1168200" imgH="469800" progId="Equation.3">
                  <p:embed/>
                </p:oleObj>
              </mc:Choice>
              <mc:Fallback>
                <p:oleObj name="Ecuación" r:id="rId4" imgW="1168200" imgH="469800" progId="Equation.3">
                  <p:embed/>
                  <p:pic>
                    <p:nvPicPr>
                      <p:cNvPr id="0" name="Picture 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650" y="2062163"/>
                        <a:ext cx="1985963" cy="79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
          <p:cNvGraphicFramePr>
            <a:graphicFrameLocks noChangeAspect="1"/>
          </p:cNvGraphicFramePr>
          <p:nvPr/>
        </p:nvGraphicFramePr>
        <p:xfrm>
          <a:off x="3195260" y="2031813"/>
          <a:ext cx="3495675" cy="862013"/>
        </p:xfrm>
        <a:graphic>
          <a:graphicData uri="http://schemas.openxmlformats.org/presentationml/2006/ole">
            <mc:AlternateContent xmlns:mc="http://schemas.openxmlformats.org/markup-compatibility/2006">
              <mc:Choice xmlns:v="urn:schemas-microsoft-com:vml" Requires="v">
                <p:oleObj spid="_x0000_s1133777" name="Ecuación" r:id="rId6" imgW="2057400" imgH="508000" progId="Equation.3">
                  <p:embed/>
                </p:oleObj>
              </mc:Choice>
              <mc:Fallback>
                <p:oleObj name="Ecuación" r:id="rId6" imgW="2057400" imgH="508000" progId="Equation.3">
                  <p:embed/>
                  <p:pic>
                    <p:nvPicPr>
                      <p:cNvPr id="0" name="Picture 18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5260" y="2031813"/>
                        <a:ext cx="3495675"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0"/>
          <p:cNvSpPr>
            <a:spLocks noChangeArrowheads="1"/>
          </p:cNvSpPr>
          <p:nvPr/>
        </p:nvSpPr>
        <p:spPr bwMode="auto">
          <a:xfrm>
            <a:off x="7152593" y="2227547"/>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19" name="Object 10"/>
          <p:cNvGraphicFramePr>
            <a:graphicFrameLocks noChangeAspect="1"/>
          </p:cNvGraphicFramePr>
          <p:nvPr>
            <p:extLst>
              <p:ext uri="{D42A27DB-BD31-4B8C-83A1-F6EECF244321}">
                <p14:modId xmlns:p14="http://schemas.microsoft.com/office/powerpoint/2010/main" val="3814367794"/>
              </p:ext>
            </p:extLst>
          </p:nvPr>
        </p:nvGraphicFramePr>
        <p:xfrm>
          <a:off x="7218541" y="2467909"/>
          <a:ext cx="1617662" cy="258763"/>
        </p:xfrm>
        <a:graphic>
          <a:graphicData uri="http://schemas.openxmlformats.org/presentationml/2006/ole">
            <mc:AlternateContent xmlns:mc="http://schemas.openxmlformats.org/markup-compatibility/2006">
              <mc:Choice xmlns:v="urn:schemas-microsoft-com:vml" Requires="v">
                <p:oleObj spid="_x0000_s1133778" name="Ecuación" r:id="rId8" imgW="1244520" imgH="203040" progId="Equation.3">
                  <p:embed/>
                </p:oleObj>
              </mc:Choice>
              <mc:Fallback>
                <p:oleObj name="Ecuación" r:id="rId8" imgW="1244520" imgH="203040" progId="Equation.3">
                  <p:embed/>
                  <p:pic>
                    <p:nvPicPr>
                      <p:cNvPr id="0" name="Picture 18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18541" y="2467909"/>
                        <a:ext cx="1617662"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1"/>
          <p:cNvGraphicFramePr>
            <a:graphicFrameLocks noChangeAspect="1"/>
          </p:cNvGraphicFramePr>
          <p:nvPr/>
        </p:nvGraphicFramePr>
        <p:xfrm>
          <a:off x="850524" y="3009149"/>
          <a:ext cx="3951288" cy="842963"/>
        </p:xfrm>
        <a:graphic>
          <a:graphicData uri="http://schemas.openxmlformats.org/presentationml/2006/ole">
            <mc:AlternateContent xmlns:mc="http://schemas.openxmlformats.org/markup-compatibility/2006">
              <mc:Choice xmlns:v="urn:schemas-microsoft-com:vml" Requires="v">
                <p:oleObj spid="_x0000_s1133779" name="Ecuación" r:id="rId10" imgW="2324100" imgH="495300" progId="Equation.3">
                  <p:embed/>
                </p:oleObj>
              </mc:Choice>
              <mc:Fallback>
                <p:oleObj name="Ecuación" r:id="rId10" imgW="2324100" imgH="495300" progId="Equation.3">
                  <p:embed/>
                  <p:pic>
                    <p:nvPicPr>
                      <p:cNvPr id="0" name="Picture 18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0524" y="3009149"/>
                        <a:ext cx="3951288"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582" name="Object 14"/>
          <p:cNvGraphicFramePr>
            <a:graphicFrameLocks noChangeAspect="1"/>
          </p:cNvGraphicFramePr>
          <p:nvPr/>
        </p:nvGraphicFramePr>
        <p:xfrm>
          <a:off x="853048" y="3950354"/>
          <a:ext cx="7472362" cy="842962"/>
        </p:xfrm>
        <a:graphic>
          <a:graphicData uri="http://schemas.openxmlformats.org/presentationml/2006/ole">
            <mc:AlternateContent xmlns:mc="http://schemas.openxmlformats.org/markup-compatibility/2006">
              <mc:Choice xmlns:v="urn:schemas-microsoft-com:vml" Requires="v">
                <p:oleObj spid="_x0000_s1133780" name="Ecuación" r:id="rId12" imgW="4394200" imgH="495300" progId="Equation.3">
                  <p:embed/>
                </p:oleObj>
              </mc:Choice>
              <mc:Fallback>
                <p:oleObj name="Ecuación" r:id="rId12" imgW="4394200" imgH="495300" progId="Equation.3">
                  <p:embed/>
                  <p:pic>
                    <p:nvPicPr>
                      <p:cNvPr id="0" name="Picture 18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3048" y="3950354"/>
                        <a:ext cx="7472362"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583" name="Object 15"/>
          <p:cNvGraphicFramePr>
            <a:graphicFrameLocks noChangeAspect="1"/>
          </p:cNvGraphicFramePr>
          <p:nvPr/>
        </p:nvGraphicFramePr>
        <p:xfrm>
          <a:off x="848192" y="4838700"/>
          <a:ext cx="4918075" cy="939800"/>
        </p:xfrm>
        <a:graphic>
          <a:graphicData uri="http://schemas.openxmlformats.org/presentationml/2006/ole">
            <mc:AlternateContent xmlns:mc="http://schemas.openxmlformats.org/markup-compatibility/2006">
              <mc:Choice xmlns:v="urn:schemas-microsoft-com:vml" Requires="v">
                <p:oleObj spid="_x0000_s1133781" name="Ecuación" r:id="rId14" imgW="2895480" imgH="558720" progId="Equation.3">
                  <p:embed/>
                </p:oleObj>
              </mc:Choice>
              <mc:Fallback>
                <p:oleObj name="Ecuación" r:id="rId14" imgW="2895480" imgH="558720" progId="Equation.3">
                  <p:embed/>
                  <p:pic>
                    <p:nvPicPr>
                      <p:cNvPr id="0" name="Picture 18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8192" y="4838700"/>
                        <a:ext cx="4918075"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584" name="Object 16"/>
          <p:cNvGraphicFramePr>
            <a:graphicFrameLocks noChangeAspect="1"/>
          </p:cNvGraphicFramePr>
          <p:nvPr/>
        </p:nvGraphicFramePr>
        <p:xfrm>
          <a:off x="5824611" y="5144989"/>
          <a:ext cx="1296988" cy="366713"/>
        </p:xfrm>
        <a:graphic>
          <a:graphicData uri="http://schemas.openxmlformats.org/presentationml/2006/ole">
            <mc:AlternateContent xmlns:mc="http://schemas.openxmlformats.org/markup-compatibility/2006">
              <mc:Choice xmlns:v="urn:schemas-microsoft-com:vml" Requires="v">
                <p:oleObj spid="_x0000_s1133782" name="Ecuación" r:id="rId16" imgW="761669" imgH="215806" progId="Equation.3">
                  <p:embed/>
                </p:oleObj>
              </mc:Choice>
              <mc:Fallback>
                <p:oleObj name="Ecuación" r:id="rId16" imgW="761669" imgH="215806" progId="Equation.3">
                  <p:embed/>
                  <p:pic>
                    <p:nvPicPr>
                      <p:cNvPr id="0" name="Picture 18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24611" y="5144989"/>
                        <a:ext cx="129698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585" name="Object 17"/>
          <p:cNvGraphicFramePr>
            <a:graphicFrameLocks noChangeAspect="1"/>
          </p:cNvGraphicFramePr>
          <p:nvPr/>
        </p:nvGraphicFramePr>
        <p:xfrm>
          <a:off x="1050922" y="5978708"/>
          <a:ext cx="1296988" cy="366713"/>
        </p:xfrm>
        <a:graphic>
          <a:graphicData uri="http://schemas.openxmlformats.org/presentationml/2006/ole">
            <mc:AlternateContent xmlns:mc="http://schemas.openxmlformats.org/markup-compatibility/2006">
              <mc:Choice xmlns:v="urn:schemas-microsoft-com:vml" Requires="v">
                <p:oleObj spid="_x0000_s1133783" name="Ecuación" r:id="rId18" imgW="761669" imgH="215806" progId="Equation.3">
                  <p:embed/>
                </p:oleObj>
              </mc:Choice>
              <mc:Fallback>
                <p:oleObj name="Ecuación" r:id="rId18" imgW="761669" imgH="215806" progId="Equation.3">
                  <p:embed/>
                  <p:pic>
                    <p:nvPicPr>
                      <p:cNvPr id="0" name="Picture 18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50922" y="5978708"/>
                        <a:ext cx="129698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29 Rectángulo redondeado"/>
          <p:cNvSpPr/>
          <p:nvPr/>
        </p:nvSpPr>
        <p:spPr bwMode="auto">
          <a:xfrm>
            <a:off x="5392270" y="3899647"/>
            <a:ext cx="2998695" cy="927847"/>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grpSp>
        <p:nvGrpSpPr>
          <p:cNvPr id="33" name="32 Grupo"/>
          <p:cNvGrpSpPr/>
          <p:nvPr/>
        </p:nvGrpSpPr>
        <p:grpSpPr>
          <a:xfrm>
            <a:off x="6938682" y="2796988"/>
            <a:ext cx="2030506" cy="1156447"/>
            <a:chOff x="6938682" y="2756647"/>
            <a:chExt cx="2030506" cy="1156447"/>
          </a:xfrm>
        </p:grpSpPr>
        <p:sp>
          <p:nvSpPr>
            <p:cNvPr id="31" name="30 Llamada de nube"/>
            <p:cNvSpPr/>
            <p:nvPr/>
          </p:nvSpPr>
          <p:spPr bwMode="auto">
            <a:xfrm>
              <a:off x="6938682" y="2756647"/>
              <a:ext cx="2030506" cy="1156447"/>
            </a:xfrm>
            <a:prstGeom prst="cloudCallout">
              <a:avLst>
                <a:gd name="adj1" fmla="val -59906"/>
                <a:gd name="adj2" fmla="val 56686"/>
              </a:avLst>
            </a:prstGeom>
            <a:solidFill>
              <a:schemeClr val="tx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32" name="31 Forma libre"/>
            <p:cNvSpPr/>
            <p:nvPr/>
          </p:nvSpPr>
          <p:spPr bwMode="auto">
            <a:xfrm>
              <a:off x="8463757" y="3293381"/>
              <a:ext cx="291574" cy="228486"/>
            </a:xfrm>
            <a:custGeom>
              <a:avLst/>
              <a:gdLst>
                <a:gd name="connsiteX0" fmla="*/ 3969 w 291574"/>
                <a:gd name="connsiteY0" fmla="*/ 126093 h 228486"/>
                <a:gd name="connsiteX1" fmla="*/ 15875 w 291574"/>
                <a:gd name="connsiteY1" fmla="*/ 137999 h 228486"/>
                <a:gd name="connsiteX2" fmla="*/ 23019 w 291574"/>
                <a:gd name="connsiteY2" fmla="*/ 142761 h 228486"/>
                <a:gd name="connsiteX3" fmla="*/ 30163 w 291574"/>
                <a:gd name="connsiteY3" fmla="*/ 149905 h 228486"/>
                <a:gd name="connsiteX4" fmla="*/ 37307 w 291574"/>
                <a:gd name="connsiteY4" fmla="*/ 154668 h 228486"/>
                <a:gd name="connsiteX5" fmla="*/ 51594 w 291574"/>
                <a:gd name="connsiteY5" fmla="*/ 168955 h 228486"/>
                <a:gd name="connsiteX6" fmla="*/ 53975 w 291574"/>
                <a:gd name="connsiteY6" fmla="*/ 176099 h 228486"/>
                <a:gd name="connsiteX7" fmla="*/ 68263 w 291574"/>
                <a:gd name="connsiteY7" fmla="*/ 188005 h 228486"/>
                <a:gd name="connsiteX8" fmla="*/ 73025 w 291574"/>
                <a:gd name="connsiteY8" fmla="*/ 195149 h 228486"/>
                <a:gd name="connsiteX9" fmla="*/ 80169 w 291574"/>
                <a:gd name="connsiteY9" fmla="*/ 197530 h 228486"/>
                <a:gd name="connsiteX10" fmla="*/ 89694 w 291574"/>
                <a:gd name="connsiteY10" fmla="*/ 211818 h 228486"/>
                <a:gd name="connsiteX11" fmla="*/ 94457 w 291574"/>
                <a:gd name="connsiteY11" fmla="*/ 226105 h 228486"/>
                <a:gd name="connsiteX12" fmla="*/ 101600 w 291574"/>
                <a:gd name="connsiteY12" fmla="*/ 228486 h 228486"/>
                <a:gd name="connsiteX13" fmla="*/ 192088 w 291574"/>
                <a:gd name="connsiteY13" fmla="*/ 223724 h 228486"/>
                <a:gd name="connsiteX14" fmla="*/ 215900 w 291574"/>
                <a:gd name="connsiteY14" fmla="*/ 216580 h 228486"/>
                <a:gd name="connsiteX15" fmla="*/ 223044 w 291574"/>
                <a:gd name="connsiteY15" fmla="*/ 214199 h 228486"/>
                <a:gd name="connsiteX16" fmla="*/ 263525 w 291574"/>
                <a:gd name="connsiteY16" fmla="*/ 207055 h 228486"/>
                <a:gd name="connsiteX17" fmla="*/ 270669 w 291574"/>
                <a:gd name="connsiteY17" fmla="*/ 204674 h 228486"/>
                <a:gd name="connsiteX18" fmla="*/ 287338 w 291574"/>
                <a:gd name="connsiteY18" fmla="*/ 199911 h 228486"/>
                <a:gd name="connsiteX19" fmla="*/ 273050 w 291574"/>
                <a:gd name="connsiteY19" fmla="*/ 142761 h 228486"/>
                <a:gd name="connsiteX20" fmla="*/ 256382 w 291574"/>
                <a:gd name="connsiteY20" fmla="*/ 109424 h 228486"/>
                <a:gd name="connsiteX21" fmla="*/ 251619 w 291574"/>
                <a:gd name="connsiteY21" fmla="*/ 95136 h 228486"/>
                <a:gd name="connsiteX22" fmla="*/ 246857 w 291574"/>
                <a:gd name="connsiteY22" fmla="*/ 83230 h 228486"/>
                <a:gd name="connsiteX23" fmla="*/ 234950 w 291574"/>
                <a:gd name="connsiteY23" fmla="*/ 59418 h 228486"/>
                <a:gd name="connsiteX24" fmla="*/ 220663 w 291574"/>
                <a:gd name="connsiteY24" fmla="*/ 52274 h 228486"/>
                <a:gd name="connsiteX25" fmla="*/ 199232 w 291574"/>
                <a:gd name="connsiteY25" fmla="*/ 45130 h 228486"/>
                <a:gd name="connsiteX26" fmla="*/ 192088 w 291574"/>
                <a:gd name="connsiteY26" fmla="*/ 40368 h 228486"/>
                <a:gd name="connsiteX27" fmla="*/ 161132 w 291574"/>
                <a:gd name="connsiteY27" fmla="*/ 33224 h 228486"/>
                <a:gd name="connsiteX28" fmla="*/ 153988 w 291574"/>
                <a:gd name="connsiteY28" fmla="*/ 30843 h 228486"/>
                <a:gd name="connsiteX29" fmla="*/ 142082 w 291574"/>
                <a:gd name="connsiteY29" fmla="*/ 28461 h 228486"/>
                <a:gd name="connsiteX30" fmla="*/ 134938 w 291574"/>
                <a:gd name="connsiteY30" fmla="*/ 23699 h 228486"/>
                <a:gd name="connsiteX31" fmla="*/ 123032 w 291574"/>
                <a:gd name="connsiteY31" fmla="*/ 21318 h 228486"/>
                <a:gd name="connsiteX32" fmla="*/ 115888 w 291574"/>
                <a:gd name="connsiteY32" fmla="*/ 18936 h 228486"/>
                <a:gd name="connsiteX33" fmla="*/ 87313 w 291574"/>
                <a:gd name="connsiteY33" fmla="*/ 16555 h 228486"/>
                <a:gd name="connsiteX34" fmla="*/ 73025 w 291574"/>
                <a:gd name="connsiteY34" fmla="*/ 14174 h 228486"/>
                <a:gd name="connsiteX35" fmla="*/ 56357 w 291574"/>
                <a:gd name="connsiteY35" fmla="*/ 11793 h 228486"/>
                <a:gd name="connsiteX36" fmla="*/ 30163 w 291574"/>
                <a:gd name="connsiteY36" fmla="*/ 4649 h 228486"/>
                <a:gd name="connsiteX37" fmla="*/ 8732 w 291574"/>
                <a:gd name="connsiteY37" fmla="*/ 7030 h 228486"/>
                <a:gd name="connsiteX38" fmla="*/ 3969 w 291574"/>
                <a:gd name="connsiteY38" fmla="*/ 126093 h 22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91574" h="228486">
                  <a:moveTo>
                    <a:pt x="3969" y="126093"/>
                  </a:moveTo>
                  <a:cubicBezTo>
                    <a:pt x="5159" y="147921"/>
                    <a:pt x="0" y="122124"/>
                    <a:pt x="15875" y="137999"/>
                  </a:cubicBezTo>
                  <a:cubicBezTo>
                    <a:pt x="17899" y="140023"/>
                    <a:pt x="20820" y="140929"/>
                    <a:pt x="23019" y="142761"/>
                  </a:cubicBezTo>
                  <a:cubicBezTo>
                    <a:pt x="25606" y="144917"/>
                    <a:pt x="27576" y="147749"/>
                    <a:pt x="30163" y="149905"/>
                  </a:cubicBezTo>
                  <a:cubicBezTo>
                    <a:pt x="32362" y="151737"/>
                    <a:pt x="35168" y="152767"/>
                    <a:pt x="37307" y="154668"/>
                  </a:cubicBezTo>
                  <a:cubicBezTo>
                    <a:pt x="42341" y="159142"/>
                    <a:pt x="51594" y="168955"/>
                    <a:pt x="51594" y="168955"/>
                  </a:cubicBezTo>
                  <a:cubicBezTo>
                    <a:pt x="52388" y="171336"/>
                    <a:pt x="52583" y="174010"/>
                    <a:pt x="53975" y="176099"/>
                  </a:cubicBezTo>
                  <a:cubicBezTo>
                    <a:pt x="57642" y="181600"/>
                    <a:pt x="62991" y="184491"/>
                    <a:pt x="68263" y="188005"/>
                  </a:cubicBezTo>
                  <a:cubicBezTo>
                    <a:pt x="69850" y="190386"/>
                    <a:pt x="70790" y="193361"/>
                    <a:pt x="73025" y="195149"/>
                  </a:cubicBezTo>
                  <a:cubicBezTo>
                    <a:pt x="74985" y="196717"/>
                    <a:pt x="78394" y="195755"/>
                    <a:pt x="80169" y="197530"/>
                  </a:cubicBezTo>
                  <a:cubicBezTo>
                    <a:pt x="84216" y="201577"/>
                    <a:pt x="87884" y="206388"/>
                    <a:pt x="89694" y="211818"/>
                  </a:cubicBezTo>
                  <a:cubicBezTo>
                    <a:pt x="91282" y="216580"/>
                    <a:pt x="89695" y="224518"/>
                    <a:pt x="94457" y="226105"/>
                  </a:cubicBezTo>
                  <a:lnTo>
                    <a:pt x="101600" y="228486"/>
                  </a:lnTo>
                  <a:cubicBezTo>
                    <a:pt x="114239" y="227912"/>
                    <a:pt x="174729" y="225460"/>
                    <a:pt x="192088" y="223724"/>
                  </a:cubicBezTo>
                  <a:cubicBezTo>
                    <a:pt x="197233" y="223210"/>
                    <a:pt x="212698" y="217647"/>
                    <a:pt x="215900" y="216580"/>
                  </a:cubicBezTo>
                  <a:cubicBezTo>
                    <a:pt x="218281" y="215786"/>
                    <a:pt x="220568" y="214612"/>
                    <a:pt x="223044" y="214199"/>
                  </a:cubicBezTo>
                  <a:cubicBezTo>
                    <a:pt x="225002" y="213873"/>
                    <a:pt x="254979" y="209191"/>
                    <a:pt x="263525" y="207055"/>
                  </a:cubicBezTo>
                  <a:cubicBezTo>
                    <a:pt x="265960" y="206446"/>
                    <a:pt x="268255" y="205364"/>
                    <a:pt x="270669" y="204674"/>
                  </a:cubicBezTo>
                  <a:cubicBezTo>
                    <a:pt x="291574" y="198702"/>
                    <a:pt x="270229" y="205616"/>
                    <a:pt x="287338" y="199911"/>
                  </a:cubicBezTo>
                  <a:cubicBezTo>
                    <a:pt x="283378" y="180113"/>
                    <a:pt x="281143" y="161258"/>
                    <a:pt x="273050" y="142761"/>
                  </a:cubicBezTo>
                  <a:cubicBezTo>
                    <a:pt x="247856" y="85177"/>
                    <a:pt x="278014" y="165669"/>
                    <a:pt x="256382" y="109424"/>
                  </a:cubicBezTo>
                  <a:cubicBezTo>
                    <a:pt x="254580" y="104738"/>
                    <a:pt x="253335" y="99854"/>
                    <a:pt x="251619" y="95136"/>
                  </a:cubicBezTo>
                  <a:cubicBezTo>
                    <a:pt x="250158" y="91119"/>
                    <a:pt x="248209" y="87285"/>
                    <a:pt x="246857" y="83230"/>
                  </a:cubicBezTo>
                  <a:cubicBezTo>
                    <a:pt x="243788" y="74022"/>
                    <a:pt x="245064" y="66162"/>
                    <a:pt x="234950" y="59418"/>
                  </a:cubicBezTo>
                  <a:cubicBezTo>
                    <a:pt x="225719" y="53262"/>
                    <a:pt x="230522" y="55560"/>
                    <a:pt x="220663" y="52274"/>
                  </a:cubicBezTo>
                  <a:cubicBezTo>
                    <a:pt x="204432" y="41453"/>
                    <a:pt x="224894" y="53683"/>
                    <a:pt x="199232" y="45130"/>
                  </a:cubicBezTo>
                  <a:cubicBezTo>
                    <a:pt x="196517" y="44225"/>
                    <a:pt x="194778" y="41346"/>
                    <a:pt x="192088" y="40368"/>
                  </a:cubicBezTo>
                  <a:cubicBezTo>
                    <a:pt x="179043" y="35624"/>
                    <a:pt x="173316" y="36270"/>
                    <a:pt x="161132" y="33224"/>
                  </a:cubicBezTo>
                  <a:cubicBezTo>
                    <a:pt x="158697" y="32615"/>
                    <a:pt x="156423" y="31452"/>
                    <a:pt x="153988" y="30843"/>
                  </a:cubicBezTo>
                  <a:cubicBezTo>
                    <a:pt x="150062" y="29861"/>
                    <a:pt x="146051" y="29255"/>
                    <a:pt x="142082" y="28461"/>
                  </a:cubicBezTo>
                  <a:cubicBezTo>
                    <a:pt x="139701" y="26874"/>
                    <a:pt x="137618" y="24704"/>
                    <a:pt x="134938" y="23699"/>
                  </a:cubicBezTo>
                  <a:cubicBezTo>
                    <a:pt x="131148" y="22278"/>
                    <a:pt x="126958" y="22300"/>
                    <a:pt x="123032" y="21318"/>
                  </a:cubicBezTo>
                  <a:cubicBezTo>
                    <a:pt x="120597" y="20709"/>
                    <a:pt x="118376" y="19268"/>
                    <a:pt x="115888" y="18936"/>
                  </a:cubicBezTo>
                  <a:cubicBezTo>
                    <a:pt x="106414" y="17673"/>
                    <a:pt x="96813" y="17610"/>
                    <a:pt x="87313" y="16555"/>
                  </a:cubicBezTo>
                  <a:cubicBezTo>
                    <a:pt x="82514" y="16022"/>
                    <a:pt x="77797" y="14908"/>
                    <a:pt x="73025" y="14174"/>
                  </a:cubicBezTo>
                  <a:cubicBezTo>
                    <a:pt x="67478" y="13321"/>
                    <a:pt x="61860" y="12894"/>
                    <a:pt x="56357" y="11793"/>
                  </a:cubicBezTo>
                  <a:cubicBezTo>
                    <a:pt x="42935" y="9108"/>
                    <a:pt x="40425" y="8069"/>
                    <a:pt x="30163" y="4649"/>
                  </a:cubicBezTo>
                  <a:cubicBezTo>
                    <a:pt x="23019" y="5443"/>
                    <a:pt x="10228" y="0"/>
                    <a:pt x="8732" y="7030"/>
                  </a:cubicBezTo>
                  <a:cubicBezTo>
                    <a:pt x="6298" y="18468"/>
                    <a:pt x="2779" y="104265"/>
                    <a:pt x="3969" y="126093"/>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grpSp>
      <p:graphicFrame>
        <p:nvGraphicFramePr>
          <p:cNvPr id="1133586" name="Object 18"/>
          <p:cNvGraphicFramePr>
            <a:graphicFrameLocks noChangeAspect="1"/>
          </p:cNvGraphicFramePr>
          <p:nvPr/>
        </p:nvGraphicFramePr>
        <p:xfrm>
          <a:off x="7270471" y="2956440"/>
          <a:ext cx="1468437" cy="800100"/>
        </p:xfrm>
        <a:graphic>
          <a:graphicData uri="http://schemas.openxmlformats.org/presentationml/2006/ole">
            <mc:AlternateContent xmlns:mc="http://schemas.openxmlformats.org/markup-compatibility/2006">
              <mc:Choice xmlns:v="urn:schemas-microsoft-com:vml" Requires="v">
                <p:oleObj spid="_x0000_s1133784" name="Ecuación" r:id="rId20" imgW="863225" imgH="469696" progId="Equation.3">
                  <p:embed/>
                </p:oleObj>
              </mc:Choice>
              <mc:Fallback>
                <p:oleObj name="Ecuación" r:id="rId20" imgW="863225" imgH="469696" progId="Equation.3">
                  <p:embed/>
                  <p:pic>
                    <p:nvPicPr>
                      <p:cNvPr id="0" name="Picture 18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70471" y="2956440"/>
                        <a:ext cx="1468437"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35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358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3358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3358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33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Normal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Sabemos que la varianza puede calcularse como:</a:t>
            </a:r>
            <a:endParaRPr lang="es-CL" sz="2000" dirty="0">
              <a:solidFill>
                <a:schemeClr val="bg1"/>
              </a:solidFill>
              <a:effectLst/>
            </a:endParaRPr>
          </a:p>
          <a:p>
            <a:pPr lvl="1"/>
            <a:endParaRPr lang="es-CL" sz="2000" dirty="0">
              <a:solidFill>
                <a:schemeClr val="bg1"/>
              </a:solidFill>
              <a:effectLst/>
            </a:endParaRPr>
          </a:p>
          <a:p>
            <a:pPr lvl="1"/>
            <a:endParaRPr lang="es-CL" sz="2000" dirty="0">
              <a:solidFill>
                <a:schemeClr val="bg1"/>
              </a:solidFill>
              <a:effectLst/>
            </a:endParaRPr>
          </a:p>
          <a:p>
            <a:pPr lvl="1"/>
            <a:r>
              <a:rPr lang="es-CL" dirty="0">
                <a:solidFill>
                  <a:schemeClr val="bg1"/>
                </a:solidFill>
                <a:effectLst/>
              </a:rPr>
              <a:t>Así que, para encontrar la varianza, necesitamos encontrar el valor de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 así…</a:t>
            </a:r>
          </a:p>
          <a:p>
            <a:endParaRPr lang="es-CL" dirty="0">
              <a:solidFill>
                <a:schemeClr val="bg1"/>
              </a:solidFill>
              <a:effectLst/>
            </a:endParaRPr>
          </a:p>
        </p:txBody>
      </p:sp>
      <p:graphicFrame>
        <p:nvGraphicFramePr>
          <p:cNvPr id="1122307" name="Object 3"/>
          <p:cNvGraphicFramePr>
            <a:graphicFrameLocks noChangeAspect="1"/>
          </p:cNvGraphicFramePr>
          <p:nvPr/>
        </p:nvGraphicFramePr>
        <p:xfrm>
          <a:off x="3166222" y="2058428"/>
          <a:ext cx="2870200" cy="474662"/>
        </p:xfrm>
        <a:graphic>
          <a:graphicData uri="http://schemas.openxmlformats.org/presentationml/2006/ole">
            <mc:AlternateContent xmlns:mc="http://schemas.openxmlformats.org/markup-compatibility/2006">
              <mc:Choice xmlns:v="urn:schemas-microsoft-com:vml" Requires="v">
                <p:oleObj spid="_x0000_s1134616" name="Ecuación" r:id="rId4" imgW="1435100" imgH="241300" progId="Equation.3">
                  <p:embed/>
                </p:oleObj>
              </mc:Choice>
              <mc:Fallback>
                <p:oleObj name="Ecuación" r:id="rId4" imgW="1435100" imgH="241300" progId="Equation.3">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6222" y="2058428"/>
                        <a:ext cx="2870200"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Normal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Cálculo de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a:t>
            </a:r>
          </a:p>
          <a:p>
            <a:endParaRPr lang="es-CL" dirty="0">
              <a:solidFill>
                <a:schemeClr val="bg1"/>
              </a:solidFill>
              <a:effectLst/>
            </a:endParaRPr>
          </a:p>
        </p:txBody>
      </p:sp>
      <p:graphicFrame>
        <p:nvGraphicFramePr>
          <p:cNvPr id="30" name="Object 2"/>
          <p:cNvGraphicFramePr>
            <a:graphicFrameLocks noChangeAspect="1"/>
          </p:cNvGraphicFramePr>
          <p:nvPr>
            <p:extLst>
              <p:ext uri="{D42A27DB-BD31-4B8C-83A1-F6EECF244321}">
                <p14:modId xmlns:p14="http://schemas.microsoft.com/office/powerpoint/2010/main" val="942513864"/>
              </p:ext>
            </p:extLst>
          </p:nvPr>
        </p:nvGraphicFramePr>
        <p:xfrm>
          <a:off x="211138" y="2058988"/>
          <a:ext cx="1746250" cy="633412"/>
        </p:xfrm>
        <a:graphic>
          <a:graphicData uri="http://schemas.openxmlformats.org/presentationml/2006/ole">
            <mc:AlternateContent xmlns:mc="http://schemas.openxmlformats.org/markup-compatibility/2006">
              <mc:Choice xmlns:v="urn:schemas-microsoft-com:vml" Requires="v">
                <p:oleObj spid="_x0000_s1135933" name="Ecuación" r:id="rId4" imgW="1295280" imgH="469800" progId="Equation.3">
                  <p:embed/>
                </p:oleObj>
              </mc:Choice>
              <mc:Fallback>
                <p:oleObj name="Ecuación" r:id="rId4" imgW="1295280" imgH="469800" progId="Equation.3">
                  <p:embed/>
                  <p:pic>
                    <p:nvPicPr>
                      <p:cNvPr id="0" name="Picture 2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138" y="2058988"/>
                        <a:ext cx="1746250" cy="633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4"/>
          <p:cNvGraphicFramePr>
            <a:graphicFrameLocks noChangeAspect="1"/>
          </p:cNvGraphicFramePr>
          <p:nvPr/>
        </p:nvGraphicFramePr>
        <p:xfrm>
          <a:off x="2012295" y="2045446"/>
          <a:ext cx="2774950" cy="684213"/>
        </p:xfrm>
        <a:graphic>
          <a:graphicData uri="http://schemas.openxmlformats.org/presentationml/2006/ole">
            <mc:AlternateContent xmlns:mc="http://schemas.openxmlformats.org/markup-compatibility/2006">
              <mc:Choice xmlns:v="urn:schemas-microsoft-com:vml" Requires="v">
                <p:oleObj spid="_x0000_s1135934" name="Ecuación" r:id="rId6" imgW="2057400" imgH="508000" progId="Equation.3">
                  <p:embed/>
                </p:oleObj>
              </mc:Choice>
              <mc:Fallback>
                <p:oleObj name="Ecuación" r:id="rId6" imgW="2057400" imgH="508000" progId="Equation.3">
                  <p:embed/>
                  <p:pic>
                    <p:nvPicPr>
                      <p:cNvPr id="0" name="Picture 2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2295" y="2045446"/>
                        <a:ext cx="2774950"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10"/>
          <p:cNvSpPr>
            <a:spLocks noChangeArrowheads="1"/>
          </p:cNvSpPr>
          <p:nvPr/>
        </p:nvSpPr>
        <p:spPr bwMode="auto">
          <a:xfrm>
            <a:off x="5135536" y="2093076"/>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33" name="Object 10"/>
          <p:cNvGraphicFramePr>
            <a:graphicFrameLocks noChangeAspect="1"/>
          </p:cNvGraphicFramePr>
          <p:nvPr>
            <p:extLst>
              <p:ext uri="{D42A27DB-BD31-4B8C-83A1-F6EECF244321}">
                <p14:modId xmlns:p14="http://schemas.microsoft.com/office/powerpoint/2010/main" val="2244523925"/>
              </p:ext>
            </p:extLst>
          </p:nvPr>
        </p:nvGraphicFramePr>
        <p:xfrm>
          <a:off x="5201484" y="2333438"/>
          <a:ext cx="1617662" cy="258763"/>
        </p:xfrm>
        <a:graphic>
          <a:graphicData uri="http://schemas.openxmlformats.org/presentationml/2006/ole">
            <mc:AlternateContent xmlns:mc="http://schemas.openxmlformats.org/markup-compatibility/2006">
              <mc:Choice xmlns:v="urn:schemas-microsoft-com:vml" Requires="v">
                <p:oleObj spid="_x0000_s1135935" name="Ecuación" r:id="rId8" imgW="1244520" imgH="203040" progId="Equation.3">
                  <p:embed/>
                </p:oleObj>
              </mc:Choice>
              <mc:Fallback>
                <p:oleObj name="Ecuación" r:id="rId8" imgW="1244520" imgH="203040" progId="Equation.3">
                  <p:embed/>
                  <p:pic>
                    <p:nvPicPr>
                      <p:cNvPr id="0" name="Picture 2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1484" y="2333438"/>
                        <a:ext cx="1617662"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11"/>
          <p:cNvGraphicFramePr>
            <a:graphicFrameLocks noChangeAspect="1"/>
          </p:cNvGraphicFramePr>
          <p:nvPr/>
        </p:nvGraphicFramePr>
        <p:xfrm>
          <a:off x="79467" y="2794000"/>
          <a:ext cx="3206750" cy="669925"/>
        </p:xfrm>
        <a:graphic>
          <a:graphicData uri="http://schemas.openxmlformats.org/presentationml/2006/ole">
            <mc:AlternateContent xmlns:mc="http://schemas.openxmlformats.org/markup-compatibility/2006">
              <mc:Choice xmlns:v="urn:schemas-microsoft-com:vml" Requires="v">
                <p:oleObj spid="_x0000_s1135936" name="Ecuación" r:id="rId10" imgW="2373870" imgH="495085" progId="Equation.3">
                  <p:embed/>
                </p:oleObj>
              </mc:Choice>
              <mc:Fallback>
                <p:oleObj name="Ecuación" r:id="rId10" imgW="2373870" imgH="495085" progId="Equation.3">
                  <p:embed/>
                  <p:pic>
                    <p:nvPicPr>
                      <p:cNvPr id="0" name="Picture 2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467" y="2794000"/>
                        <a:ext cx="3206750"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14"/>
          <p:cNvGraphicFramePr>
            <a:graphicFrameLocks noChangeAspect="1"/>
          </p:cNvGraphicFramePr>
          <p:nvPr/>
        </p:nvGraphicFramePr>
        <p:xfrm>
          <a:off x="77788" y="3519488"/>
          <a:ext cx="8947150" cy="668337"/>
        </p:xfrm>
        <a:graphic>
          <a:graphicData uri="http://schemas.openxmlformats.org/presentationml/2006/ole">
            <mc:AlternateContent xmlns:mc="http://schemas.openxmlformats.org/markup-compatibility/2006">
              <mc:Choice xmlns:v="urn:schemas-microsoft-com:vml" Requires="v">
                <p:oleObj spid="_x0000_s1135937" name="Ecuación" r:id="rId12" imgW="6642100" imgH="495300" progId="Equation.3">
                  <p:embed/>
                </p:oleObj>
              </mc:Choice>
              <mc:Fallback>
                <p:oleObj name="Ecuación" r:id="rId12" imgW="6642100" imgH="495300" progId="Equation.3">
                  <p:embed/>
                  <p:pic>
                    <p:nvPicPr>
                      <p:cNvPr id="0" name="Picture 28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88" y="3519488"/>
                        <a:ext cx="8947150"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38 Rectángulo redondeado"/>
          <p:cNvSpPr/>
          <p:nvPr/>
        </p:nvSpPr>
        <p:spPr bwMode="auto">
          <a:xfrm>
            <a:off x="6669741" y="3455896"/>
            <a:ext cx="2407021" cy="820271"/>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grpSp>
        <p:nvGrpSpPr>
          <p:cNvPr id="44" name="43 Grupo"/>
          <p:cNvGrpSpPr/>
          <p:nvPr/>
        </p:nvGrpSpPr>
        <p:grpSpPr>
          <a:xfrm>
            <a:off x="7368988" y="2433918"/>
            <a:ext cx="1627093" cy="860614"/>
            <a:chOff x="6979023" y="2689412"/>
            <a:chExt cx="2030506" cy="1156447"/>
          </a:xfrm>
        </p:grpSpPr>
        <p:sp>
          <p:nvSpPr>
            <p:cNvPr id="41" name="40 Llamada de nube"/>
            <p:cNvSpPr/>
            <p:nvPr/>
          </p:nvSpPr>
          <p:spPr bwMode="auto">
            <a:xfrm>
              <a:off x="6979023" y="2689412"/>
              <a:ext cx="2030506" cy="1156447"/>
            </a:xfrm>
            <a:prstGeom prst="cloudCallout">
              <a:avLst>
                <a:gd name="adj1" fmla="val -24807"/>
                <a:gd name="adj2" fmla="val 72965"/>
              </a:avLst>
            </a:prstGeom>
            <a:solidFill>
              <a:schemeClr val="tx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42" name="41 Forma libre"/>
            <p:cNvSpPr/>
            <p:nvPr/>
          </p:nvSpPr>
          <p:spPr bwMode="auto">
            <a:xfrm>
              <a:off x="8504098" y="3226146"/>
              <a:ext cx="291574" cy="228486"/>
            </a:xfrm>
            <a:custGeom>
              <a:avLst/>
              <a:gdLst>
                <a:gd name="connsiteX0" fmla="*/ 3969 w 291574"/>
                <a:gd name="connsiteY0" fmla="*/ 126093 h 228486"/>
                <a:gd name="connsiteX1" fmla="*/ 15875 w 291574"/>
                <a:gd name="connsiteY1" fmla="*/ 137999 h 228486"/>
                <a:gd name="connsiteX2" fmla="*/ 23019 w 291574"/>
                <a:gd name="connsiteY2" fmla="*/ 142761 h 228486"/>
                <a:gd name="connsiteX3" fmla="*/ 30163 w 291574"/>
                <a:gd name="connsiteY3" fmla="*/ 149905 h 228486"/>
                <a:gd name="connsiteX4" fmla="*/ 37307 w 291574"/>
                <a:gd name="connsiteY4" fmla="*/ 154668 h 228486"/>
                <a:gd name="connsiteX5" fmla="*/ 51594 w 291574"/>
                <a:gd name="connsiteY5" fmla="*/ 168955 h 228486"/>
                <a:gd name="connsiteX6" fmla="*/ 53975 w 291574"/>
                <a:gd name="connsiteY6" fmla="*/ 176099 h 228486"/>
                <a:gd name="connsiteX7" fmla="*/ 68263 w 291574"/>
                <a:gd name="connsiteY7" fmla="*/ 188005 h 228486"/>
                <a:gd name="connsiteX8" fmla="*/ 73025 w 291574"/>
                <a:gd name="connsiteY8" fmla="*/ 195149 h 228486"/>
                <a:gd name="connsiteX9" fmla="*/ 80169 w 291574"/>
                <a:gd name="connsiteY9" fmla="*/ 197530 h 228486"/>
                <a:gd name="connsiteX10" fmla="*/ 89694 w 291574"/>
                <a:gd name="connsiteY10" fmla="*/ 211818 h 228486"/>
                <a:gd name="connsiteX11" fmla="*/ 94457 w 291574"/>
                <a:gd name="connsiteY11" fmla="*/ 226105 h 228486"/>
                <a:gd name="connsiteX12" fmla="*/ 101600 w 291574"/>
                <a:gd name="connsiteY12" fmla="*/ 228486 h 228486"/>
                <a:gd name="connsiteX13" fmla="*/ 192088 w 291574"/>
                <a:gd name="connsiteY13" fmla="*/ 223724 h 228486"/>
                <a:gd name="connsiteX14" fmla="*/ 215900 w 291574"/>
                <a:gd name="connsiteY14" fmla="*/ 216580 h 228486"/>
                <a:gd name="connsiteX15" fmla="*/ 223044 w 291574"/>
                <a:gd name="connsiteY15" fmla="*/ 214199 h 228486"/>
                <a:gd name="connsiteX16" fmla="*/ 263525 w 291574"/>
                <a:gd name="connsiteY16" fmla="*/ 207055 h 228486"/>
                <a:gd name="connsiteX17" fmla="*/ 270669 w 291574"/>
                <a:gd name="connsiteY17" fmla="*/ 204674 h 228486"/>
                <a:gd name="connsiteX18" fmla="*/ 287338 w 291574"/>
                <a:gd name="connsiteY18" fmla="*/ 199911 h 228486"/>
                <a:gd name="connsiteX19" fmla="*/ 273050 w 291574"/>
                <a:gd name="connsiteY19" fmla="*/ 142761 h 228486"/>
                <a:gd name="connsiteX20" fmla="*/ 256382 w 291574"/>
                <a:gd name="connsiteY20" fmla="*/ 109424 h 228486"/>
                <a:gd name="connsiteX21" fmla="*/ 251619 w 291574"/>
                <a:gd name="connsiteY21" fmla="*/ 95136 h 228486"/>
                <a:gd name="connsiteX22" fmla="*/ 246857 w 291574"/>
                <a:gd name="connsiteY22" fmla="*/ 83230 h 228486"/>
                <a:gd name="connsiteX23" fmla="*/ 234950 w 291574"/>
                <a:gd name="connsiteY23" fmla="*/ 59418 h 228486"/>
                <a:gd name="connsiteX24" fmla="*/ 220663 w 291574"/>
                <a:gd name="connsiteY24" fmla="*/ 52274 h 228486"/>
                <a:gd name="connsiteX25" fmla="*/ 199232 w 291574"/>
                <a:gd name="connsiteY25" fmla="*/ 45130 h 228486"/>
                <a:gd name="connsiteX26" fmla="*/ 192088 w 291574"/>
                <a:gd name="connsiteY26" fmla="*/ 40368 h 228486"/>
                <a:gd name="connsiteX27" fmla="*/ 161132 w 291574"/>
                <a:gd name="connsiteY27" fmla="*/ 33224 h 228486"/>
                <a:gd name="connsiteX28" fmla="*/ 153988 w 291574"/>
                <a:gd name="connsiteY28" fmla="*/ 30843 h 228486"/>
                <a:gd name="connsiteX29" fmla="*/ 142082 w 291574"/>
                <a:gd name="connsiteY29" fmla="*/ 28461 h 228486"/>
                <a:gd name="connsiteX30" fmla="*/ 134938 w 291574"/>
                <a:gd name="connsiteY30" fmla="*/ 23699 h 228486"/>
                <a:gd name="connsiteX31" fmla="*/ 123032 w 291574"/>
                <a:gd name="connsiteY31" fmla="*/ 21318 h 228486"/>
                <a:gd name="connsiteX32" fmla="*/ 115888 w 291574"/>
                <a:gd name="connsiteY32" fmla="*/ 18936 h 228486"/>
                <a:gd name="connsiteX33" fmla="*/ 87313 w 291574"/>
                <a:gd name="connsiteY33" fmla="*/ 16555 h 228486"/>
                <a:gd name="connsiteX34" fmla="*/ 73025 w 291574"/>
                <a:gd name="connsiteY34" fmla="*/ 14174 h 228486"/>
                <a:gd name="connsiteX35" fmla="*/ 56357 w 291574"/>
                <a:gd name="connsiteY35" fmla="*/ 11793 h 228486"/>
                <a:gd name="connsiteX36" fmla="*/ 30163 w 291574"/>
                <a:gd name="connsiteY36" fmla="*/ 4649 h 228486"/>
                <a:gd name="connsiteX37" fmla="*/ 8732 w 291574"/>
                <a:gd name="connsiteY37" fmla="*/ 7030 h 228486"/>
                <a:gd name="connsiteX38" fmla="*/ 3969 w 291574"/>
                <a:gd name="connsiteY38" fmla="*/ 126093 h 22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91574" h="228486">
                  <a:moveTo>
                    <a:pt x="3969" y="126093"/>
                  </a:moveTo>
                  <a:cubicBezTo>
                    <a:pt x="5159" y="147921"/>
                    <a:pt x="0" y="122124"/>
                    <a:pt x="15875" y="137999"/>
                  </a:cubicBezTo>
                  <a:cubicBezTo>
                    <a:pt x="17899" y="140023"/>
                    <a:pt x="20820" y="140929"/>
                    <a:pt x="23019" y="142761"/>
                  </a:cubicBezTo>
                  <a:cubicBezTo>
                    <a:pt x="25606" y="144917"/>
                    <a:pt x="27576" y="147749"/>
                    <a:pt x="30163" y="149905"/>
                  </a:cubicBezTo>
                  <a:cubicBezTo>
                    <a:pt x="32362" y="151737"/>
                    <a:pt x="35168" y="152767"/>
                    <a:pt x="37307" y="154668"/>
                  </a:cubicBezTo>
                  <a:cubicBezTo>
                    <a:pt x="42341" y="159142"/>
                    <a:pt x="51594" y="168955"/>
                    <a:pt x="51594" y="168955"/>
                  </a:cubicBezTo>
                  <a:cubicBezTo>
                    <a:pt x="52388" y="171336"/>
                    <a:pt x="52583" y="174010"/>
                    <a:pt x="53975" y="176099"/>
                  </a:cubicBezTo>
                  <a:cubicBezTo>
                    <a:pt x="57642" y="181600"/>
                    <a:pt x="62991" y="184491"/>
                    <a:pt x="68263" y="188005"/>
                  </a:cubicBezTo>
                  <a:cubicBezTo>
                    <a:pt x="69850" y="190386"/>
                    <a:pt x="70790" y="193361"/>
                    <a:pt x="73025" y="195149"/>
                  </a:cubicBezTo>
                  <a:cubicBezTo>
                    <a:pt x="74985" y="196717"/>
                    <a:pt x="78394" y="195755"/>
                    <a:pt x="80169" y="197530"/>
                  </a:cubicBezTo>
                  <a:cubicBezTo>
                    <a:pt x="84216" y="201577"/>
                    <a:pt x="87884" y="206388"/>
                    <a:pt x="89694" y="211818"/>
                  </a:cubicBezTo>
                  <a:cubicBezTo>
                    <a:pt x="91282" y="216580"/>
                    <a:pt x="89695" y="224518"/>
                    <a:pt x="94457" y="226105"/>
                  </a:cubicBezTo>
                  <a:lnTo>
                    <a:pt x="101600" y="228486"/>
                  </a:lnTo>
                  <a:cubicBezTo>
                    <a:pt x="114239" y="227912"/>
                    <a:pt x="174729" y="225460"/>
                    <a:pt x="192088" y="223724"/>
                  </a:cubicBezTo>
                  <a:cubicBezTo>
                    <a:pt x="197233" y="223210"/>
                    <a:pt x="212698" y="217647"/>
                    <a:pt x="215900" y="216580"/>
                  </a:cubicBezTo>
                  <a:cubicBezTo>
                    <a:pt x="218281" y="215786"/>
                    <a:pt x="220568" y="214612"/>
                    <a:pt x="223044" y="214199"/>
                  </a:cubicBezTo>
                  <a:cubicBezTo>
                    <a:pt x="225002" y="213873"/>
                    <a:pt x="254979" y="209191"/>
                    <a:pt x="263525" y="207055"/>
                  </a:cubicBezTo>
                  <a:cubicBezTo>
                    <a:pt x="265960" y="206446"/>
                    <a:pt x="268255" y="205364"/>
                    <a:pt x="270669" y="204674"/>
                  </a:cubicBezTo>
                  <a:cubicBezTo>
                    <a:pt x="291574" y="198702"/>
                    <a:pt x="270229" y="205616"/>
                    <a:pt x="287338" y="199911"/>
                  </a:cubicBezTo>
                  <a:cubicBezTo>
                    <a:pt x="283378" y="180113"/>
                    <a:pt x="281143" y="161258"/>
                    <a:pt x="273050" y="142761"/>
                  </a:cubicBezTo>
                  <a:cubicBezTo>
                    <a:pt x="247856" y="85177"/>
                    <a:pt x="278014" y="165669"/>
                    <a:pt x="256382" y="109424"/>
                  </a:cubicBezTo>
                  <a:cubicBezTo>
                    <a:pt x="254580" y="104738"/>
                    <a:pt x="253335" y="99854"/>
                    <a:pt x="251619" y="95136"/>
                  </a:cubicBezTo>
                  <a:cubicBezTo>
                    <a:pt x="250158" y="91119"/>
                    <a:pt x="248209" y="87285"/>
                    <a:pt x="246857" y="83230"/>
                  </a:cubicBezTo>
                  <a:cubicBezTo>
                    <a:pt x="243788" y="74022"/>
                    <a:pt x="245064" y="66162"/>
                    <a:pt x="234950" y="59418"/>
                  </a:cubicBezTo>
                  <a:cubicBezTo>
                    <a:pt x="225719" y="53262"/>
                    <a:pt x="230522" y="55560"/>
                    <a:pt x="220663" y="52274"/>
                  </a:cubicBezTo>
                  <a:cubicBezTo>
                    <a:pt x="204432" y="41453"/>
                    <a:pt x="224894" y="53683"/>
                    <a:pt x="199232" y="45130"/>
                  </a:cubicBezTo>
                  <a:cubicBezTo>
                    <a:pt x="196517" y="44225"/>
                    <a:pt x="194778" y="41346"/>
                    <a:pt x="192088" y="40368"/>
                  </a:cubicBezTo>
                  <a:cubicBezTo>
                    <a:pt x="179043" y="35624"/>
                    <a:pt x="173316" y="36270"/>
                    <a:pt x="161132" y="33224"/>
                  </a:cubicBezTo>
                  <a:cubicBezTo>
                    <a:pt x="158697" y="32615"/>
                    <a:pt x="156423" y="31452"/>
                    <a:pt x="153988" y="30843"/>
                  </a:cubicBezTo>
                  <a:cubicBezTo>
                    <a:pt x="150062" y="29861"/>
                    <a:pt x="146051" y="29255"/>
                    <a:pt x="142082" y="28461"/>
                  </a:cubicBezTo>
                  <a:cubicBezTo>
                    <a:pt x="139701" y="26874"/>
                    <a:pt x="137618" y="24704"/>
                    <a:pt x="134938" y="23699"/>
                  </a:cubicBezTo>
                  <a:cubicBezTo>
                    <a:pt x="131148" y="22278"/>
                    <a:pt x="126958" y="22300"/>
                    <a:pt x="123032" y="21318"/>
                  </a:cubicBezTo>
                  <a:cubicBezTo>
                    <a:pt x="120597" y="20709"/>
                    <a:pt x="118376" y="19268"/>
                    <a:pt x="115888" y="18936"/>
                  </a:cubicBezTo>
                  <a:cubicBezTo>
                    <a:pt x="106414" y="17673"/>
                    <a:pt x="96813" y="17610"/>
                    <a:pt x="87313" y="16555"/>
                  </a:cubicBezTo>
                  <a:cubicBezTo>
                    <a:pt x="82514" y="16022"/>
                    <a:pt x="77797" y="14908"/>
                    <a:pt x="73025" y="14174"/>
                  </a:cubicBezTo>
                  <a:cubicBezTo>
                    <a:pt x="67478" y="13321"/>
                    <a:pt x="61860" y="12894"/>
                    <a:pt x="56357" y="11793"/>
                  </a:cubicBezTo>
                  <a:cubicBezTo>
                    <a:pt x="42935" y="9108"/>
                    <a:pt x="40425" y="8069"/>
                    <a:pt x="30163" y="4649"/>
                  </a:cubicBezTo>
                  <a:cubicBezTo>
                    <a:pt x="23019" y="5443"/>
                    <a:pt x="10228" y="0"/>
                    <a:pt x="8732" y="7030"/>
                  </a:cubicBezTo>
                  <a:cubicBezTo>
                    <a:pt x="6298" y="18468"/>
                    <a:pt x="2779" y="104265"/>
                    <a:pt x="3969" y="126093"/>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grpSp>
      <p:graphicFrame>
        <p:nvGraphicFramePr>
          <p:cNvPr id="43" name="Object 18"/>
          <p:cNvGraphicFramePr>
            <a:graphicFrameLocks noChangeAspect="1"/>
          </p:cNvGraphicFramePr>
          <p:nvPr/>
        </p:nvGraphicFramePr>
        <p:xfrm>
          <a:off x="7619721" y="2539160"/>
          <a:ext cx="1169987" cy="638175"/>
        </p:xfrm>
        <a:graphic>
          <a:graphicData uri="http://schemas.openxmlformats.org/presentationml/2006/ole">
            <mc:AlternateContent xmlns:mc="http://schemas.openxmlformats.org/markup-compatibility/2006">
              <mc:Choice xmlns:v="urn:schemas-microsoft-com:vml" Requires="v">
                <p:oleObj spid="_x0000_s1135938" name="Ecuación" r:id="rId14" imgW="863225" imgH="469696" progId="Equation.3">
                  <p:embed/>
                </p:oleObj>
              </mc:Choice>
              <mc:Fallback>
                <p:oleObj name="Ecuación" r:id="rId14" imgW="863225" imgH="469696" progId="Equation.3">
                  <p:embed/>
                  <p:pic>
                    <p:nvPicPr>
                      <p:cNvPr id="0" name="Picture 2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19721" y="2539160"/>
                        <a:ext cx="1169987"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44 Rectángulo redondeado"/>
          <p:cNvSpPr/>
          <p:nvPr/>
        </p:nvSpPr>
        <p:spPr bwMode="auto">
          <a:xfrm>
            <a:off x="3926542" y="3460379"/>
            <a:ext cx="2312893" cy="820271"/>
          </a:xfrm>
          <a:prstGeom prst="round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grpSp>
        <p:nvGrpSpPr>
          <p:cNvPr id="49" name="48 Grupo"/>
          <p:cNvGrpSpPr/>
          <p:nvPr/>
        </p:nvGrpSpPr>
        <p:grpSpPr>
          <a:xfrm>
            <a:off x="4406152" y="2671763"/>
            <a:ext cx="1309689" cy="707929"/>
            <a:chOff x="4419599" y="2671763"/>
            <a:chExt cx="1309689" cy="707929"/>
          </a:xfrm>
        </p:grpSpPr>
        <p:sp>
          <p:nvSpPr>
            <p:cNvPr id="46" name="45 Llamada de nube"/>
            <p:cNvSpPr/>
            <p:nvPr/>
          </p:nvSpPr>
          <p:spPr bwMode="auto">
            <a:xfrm>
              <a:off x="4419599" y="2671763"/>
              <a:ext cx="1309689" cy="707929"/>
            </a:xfrm>
            <a:prstGeom prst="cloudCallout">
              <a:avLst>
                <a:gd name="adj1" fmla="val -17146"/>
                <a:gd name="adj2" fmla="val 84298"/>
              </a:avLst>
            </a:prstGeom>
            <a:solidFill>
              <a:schemeClr val="tx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sp>
          <p:nvSpPr>
            <p:cNvPr id="48" name="47 Forma libre"/>
            <p:cNvSpPr/>
            <p:nvPr/>
          </p:nvSpPr>
          <p:spPr bwMode="auto">
            <a:xfrm>
              <a:off x="5399516" y="3009506"/>
              <a:ext cx="179546" cy="144856"/>
            </a:xfrm>
            <a:custGeom>
              <a:avLst/>
              <a:gdLst>
                <a:gd name="connsiteX0" fmla="*/ 96409 w 179546"/>
                <a:gd name="connsiteY0" fmla="*/ 143269 h 144856"/>
                <a:gd name="connsiteX1" fmla="*/ 158322 w 179546"/>
                <a:gd name="connsiteY1" fmla="*/ 133744 h 144856"/>
                <a:gd name="connsiteX2" fmla="*/ 172609 w 179546"/>
                <a:gd name="connsiteY2" fmla="*/ 128982 h 144856"/>
                <a:gd name="connsiteX3" fmla="*/ 177372 w 179546"/>
                <a:gd name="connsiteY3" fmla="*/ 114694 h 144856"/>
                <a:gd name="connsiteX4" fmla="*/ 163084 w 179546"/>
                <a:gd name="connsiteY4" fmla="*/ 52782 h 144856"/>
                <a:gd name="connsiteX5" fmla="*/ 148797 w 179546"/>
                <a:gd name="connsiteY5" fmla="*/ 43257 h 144856"/>
                <a:gd name="connsiteX6" fmla="*/ 139272 w 179546"/>
                <a:gd name="connsiteY6" fmla="*/ 28969 h 144856"/>
                <a:gd name="connsiteX7" fmla="*/ 96409 w 179546"/>
                <a:gd name="connsiteY7" fmla="*/ 5157 h 144856"/>
                <a:gd name="connsiteX8" fmla="*/ 63072 w 179546"/>
                <a:gd name="connsiteY8" fmla="*/ 394 h 144856"/>
                <a:gd name="connsiteX9" fmla="*/ 10684 w 179546"/>
                <a:gd name="connsiteY9" fmla="*/ 5157 h 144856"/>
                <a:gd name="connsiteX10" fmla="*/ 1159 w 179546"/>
                <a:gd name="connsiteY10" fmla="*/ 19444 h 144856"/>
                <a:gd name="connsiteX11" fmla="*/ 5922 w 179546"/>
                <a:gd name="connsiteY11" fmla="*/ 57544 h 144856"/>
                <a:gd name="connsiteX12" fmla="*/ 15447 w 179546"/>
                <a:gd name="connsiteY12" fmla="*/ 71832 h 144856"/>
                <a:gd name="connsiteX13" fmla="*/ 44022 w 179546"/>
                <a:gd name="connsiteY13" fmla="*/ 95644 h 144856"/>
                <a:gd name="connsiteX14" fmla="*/ 48784 w 179546"/>
                <a:gd name="connsiteY14" fmla="*/ 109932 h 144856"/>
                <a:gd name="connsiteX15" fmla="*/ 63072 w 179546"/>
                <a:gd name="connsiteY15" fmla="*/ 114694 h 144856"/>
                <a:gd name="connsiteX16" fmla="*/ 77359 w 179546"/>
                <a:gd name="connsiteY16" fmla="*/ 124219 h 144856"/>
                <a:gd name="connsiteX17" fmla="*/ 96409 w 179546"/>
                <a:gd name="connsiteY17" fmla="*/ 143269 h 14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9546" h="144856">
                  <a:moveTo>
                    <a:pt x="96409" y="143269"/>
                  </a:moveTo>
                  <a:cubicBezTo>
                    <a:pt x="109903" y="144856"/>
                    <a:pt x="136498" y="139200"/>
                    <a:pt x="158322" y="133744"/>
                  </a:cubicBezTo>
                  <a:cubicBezTo>
                    <a:pt x="163192" y="132526"/>
                    <a:pt x="167847" y="130569"/>
                    <a:pt x="172609" y="128982"/>
                  </a:cubicBezTo>
                  <a:cubicBezTo>
                    <a:pt x="174197" y="124219"/>
                    <a:pt x="177372" y="119714"/>
                    <a:pt x="177372" y="114694"/>
                  </a:cubicBezTo>
                  <a:cubicBezTo>
                    <a:pt x="177372" y="92313"/>
                    <a:pt x="179546" y="69244"/>
                    <a:pt x="163084" y="52782"/>
                  </a:cubicBezTo>
                  <a:cubicBezTo>
                    <a:pt x="159037" y="48735"/>
                    <a:pt x="153559" y="46432"/>
                    <a:pt x="148797" y="43257"/>
                  </a:cubicBezTo>
                  <a:cubicBezTo>
                    <a:pt x="145622" y="38494"/>
                    <a:pt x="143580" y="32738"/>
                    <a:pt x="139272" y="28969"/>
                  </a:cubicBezTo>
                  <a:cubicBezTo>
                    <a:pt x="127952" y="19064"/>
                    <a:pt x="112158" y="8307"/>
                    <a:pt x="96409" y="5157"/>
                  </a:cubicBezTo>
                  <a:cubicBezTo>
                    <a:pt x="85402" y="2956"/>
                    <a:pt x="74184" y="1982"/>
                    <a:pt x="63072" y="394"/>
                  </a:cubicBezTo>
                  <a:cubicBezTo>
                    <a:pt x="45609" y="1982"/>
                    <a:pt x="27443" y="0"/>
                    <a:pt x="10684" y="5157"/>
                  </a:cubicBezTo>
                  <a:cubicBezTo>
                    <a:pt x="5213" y="6840"/>
                    <a:pt x="1677" y="13744"/>
                    <a:pt x="1159" y="19444"/>
                  </a:cubicBezTo>
                  <a:cubicBezTo>
                    <a:pt x="0" y="32190"/>
                    <a:pt x="2554" y="45196"/>
                    <a:pt x="5922" y="57544"/>
                  </a:cubicBezTo>
                  <a:cubicBezTo>
                    <a:pt x="7428" y="63066"/>
                    <a:pt x="11783" y="67435"/>
                    <a:pt x="15447" y="71832"/>
                  </a:cubicBezTo>
                  <a:cubicBezTo>
                    <a:pt x="26906" y="85583"/>
                    <a:pt x="29974" y="86279"/>
                    <a:pt x="44022" y="95644"/>
                  </a:cubicBezTo>
                  <a:cubicBezTo>
                    <a:pt x="45609" y="100407"/>
                    <a:pt x="45234" y="106382"/>
                    <a:pt x="48784" y="109932"/>
                  </a:cubicBezTo>
                  <a:cubicBezTo>
                    <a:pt x="52334" y="113482"/>
                    <a:pt x="58582" y="112449"/>
                    <a:pt x="63072" y="114694"/>
                  </a:cubicBezTo>
                  <a:cubicBezTo>
                    <a:pt x="68191" y="117254"/>
                    <a:pt x="72597" y="121044"/>
                    <a:pt x="77359" y="124219"/>
                  </a:cubicBezTo>
                  <a:cubicBezTo>
                    <a:pt x="83245" y="141875"/>
                    <a:pt x="82915" y="141682"/>
                    <a:pt x="96409" y="143269"/>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grpSp>
      <p:sp>
        <p:nvSpPr>
          <p:cNvPr id="47" name="Rectangle 10"/>
          <p:cNvSpPr>
            <a:spLocks noChangeArrowheads="1"/>
          </p:cNvSpPr>
          <p:nvPr/>
        </p:nvSpPr>
        <p:spPr bwMode="auto">
          <a:xfrm>
            <a:off x="4472828" y="2736844"/>
            <a:ext cx="1214438" cy="551433"/>
          </a:xfrm>
          <a:prstGeom prst="rect">
            <a:avLst/>
          </a:prstGeom>
          <a:noFill/>
          <a:ln w="12700">
            <a:noFill/>
            <a:miter lim="800000"/>
            <a:headEnd/>
            <a:tailEnd/>
          </a:ln>
          <a:effectLst/>
        </p:spPr>
        <p:txBody>
          <a:bodyPr wrap="square" lIns="90488" tIns="44450" rIns="90488" bIns="44450">
            <a:spAutoFit/>
          </a:bodyPr>
          <a:lstStyle/>
          <a:p>
            <a:r>
              <a:rPr lang="es-CL" sz="1000" dirty="0">
                <a:solidFill>
                  <a:schemeClr val="bg1"/>
                </a:solidFill>
                <a:effectLst/>
              </a:rPr>
              <a:t>esta integral                            es cero por lo que                   se vio antes</a:t>
            </a:r>
          </a:p>
        </p:txBody>
      </p:sp>
      <p:graphicFrame>
        <p:nvGraphicFramePr>
          <p:cNvPr id="1135639" name="Object 23"/>
          <p:cNvGraphicFramePr>
            <a:graphicFrameLocks noChangeAspect="1"/>
          </p:cNvGraphicFramePr>
          <p:nvPr/>
        </p:nvGraphicFramePr>
        <p:xfrm>
          <a:off x="76200" y="4300538"/>
          <a:ext cx="3814763" cy="668337"/>
        </p:xfrm>
        <a:graphic>
          <a:graphicData uri="http://schemas.openxmlformats.org/presentationml/2006/ole">
            <mc:AlternateContent xmlns:mc="http://schemas.openxmlformats.org/markup-compatibility/2006">
              <mc:Choice xmlns:v="urn:schemas-microsoft-com:vml" Requires="v">
                <p:oleObj spid="_x0000_s1135939" name="Ecuación" r:id="rId16" imgW="2832100" imgH="495300" progId="Equation.3">
                  <p:embed/>
                </p:oleObj>
              </mc:Choice>
              <mc:Fallback>
                <p:oleObj name="Ecuación" r:id="rId16" imgW="2832100" imgH="495300" progId="Equation.3">
                  <p:embed/>
                  <p:pic>
                    <p:nvPicPr>
                      <p:cNvPr id="0" name="Picture 28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200" y="4300538"/>
                        <a:ext cx="3814763"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Rectangle 10"/>
          <p:cNvSpPr>
            <a:spLocks noChangeArrowheads="1"/>
          </p:cNvSpPr>
          <p:nvPr/>
        </p:nvSpPr>
        <p:spPr bwMode="auto">
          <a:xfrm>
            <a:off x="4037375" y="4504580"/>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53" name="Object 13"/>
          <p:cNvGraphicFramePr>
            <a:graphicFrameLocks noChangeAspect="1"/>
          </p:cNvGraphicFramePr>
          <p:nvPr/>
        </p:nvGraphicFramePr>
        <p:xfrm>
          <a:off x="4540810" y="4375711"/>
          <a:ext cx="4089400" cy="595313"/>
        </p:xfrm>
        <a:graphic>
          <a:graphicData uri="http://schemas.openxmlformats.org/presentationml/2006/ole">
            <mc:AlternateContent xmlns:mc="http://schemas.openxmlformats.org/markup-compatibility/2006">
              <mc:Choice xmlns:v="urn:schemas-microsoft-com:vml" Requires="v">
                <p:oleObj spid="_x0000_s1135940" name="Ecuación" r:id="rId18" imgW="3086100" imgH="457200" progId="Equation.3">
                  <p:embed/>
                </p:oleObj>
              </mc:Choice>
              <mc:Fallback>
                <p:oleObj name="Ecuación" r:id="rId18" imgW="3086100" imgH="457200" progId="Equation.3">
                  <p:embed/>
                  <p:pic>
                    <p:nvPicPr>
                      <p:cNvPr id="0" name="Picture 28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40810" y="4375711"/>
                        <a:ext cx="4089400"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5642" name="Object 26"/>
          <p:cNvGraphicFramePr>
            <a:graphicFrameLocks noChangeAspect="1"/>
          </p:cNvGraphicFramePr>
          <p:nvPr/>
        </p:nvGraphicFramePr>
        <p:xfrm>
          <a:off x="77788" y="5046663"/>
          <a:ext cx="5645150" cy="685800"/>
        </p:xfrm>
        <a:graphic>
          <a:graphicData uri="http://schemas.openxmlformats.org/presentationml/2006/ole">
            <mc:AlternateContent xmlns:mc="http://schemas.openxmlformats.org/markup-compatibility/2006">
              <mc:Choice xmlns:v="urn:schemas-microsoft-com:vml" Requires="v">
                <p:oleObj spid="_x0000_s1135941" name="Ecuación" r:id="rId20" imgW="4191000" imgH="508000" progId="Equation.3">
                  <p:embed/>
                </p:oleObj>
              </mc:Choice>
              <mc:Fallback>
                <p:oleObj name="Ecuación" r:id="rId20" imgW="4191000" imgH="508000" progId="Equation.3">
                  <p:embed/>
                  <p:pic>
                    <p:nvPicPr>
                      <p:cNvPr id="0" name="Picture 28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7788" y="5046663"/>
                        <a:ext cx="56451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5643" name="Object 27"/>
          <p:cNvGraphicFramePr>
            <a:graphicFrameLocks noChangeAspect="1"/>
          </p:cNvGraphicFramePr>
          <p:nvPr/>
        </p:nvGraphicFramePr>
        <p:xfrm>
          <a:off x="5699592" y="4983163"/>
          <a:ext cx="3316287" cy="788987"/>
        </p:xfrm>
        <a:graphic>
          <a:graphicData uri="http://schemas.openxmlformats.org/presentationml/2006/ole">
            <mc:AlternateContent xmlns:mc="http://schemas.openxmlformats.org/markup-compatibility/2006">
              <mc:Choice xmlns:v="urn:schemas-microsoft-com:vml" Requires="v">
                <p:oleObj spid="_x0000_s1135942" name="Ecuación" r:id="rId22" imgW="2463800" imgH="584200" progId="Equation.3">
                  <p:embed/>
                </p:oleObj>
              </mc:Choice>
              <mc:Fallback>
                <p:oleObj name="Ecuación" r:id="rId22" imgW="2463800" imgH="584200" progId="Equation.3">
                  <p:embed/>
                  <p:pic>
                    <p:nvPicPr>
                      <p:cNvPr id="0" name="Picture 28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99592" y="4983163"/>
                        <a:ext cx="3316287"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5644" name="Object 28"/>
          <p:cNvGraphicFramePr>
            <a:graphicFrameLocks noChangeAspect="1"/>
          </p:cNvGraphicFramePr>
          <p:nvPr/>
        </p:nvGraphicFramePr>
        <p:xfrm>
          <a:off x="77789" y="5732463"/>
          <a:ext cx="4529137" cy="788987"/>
        </p:xfrm>
        <a:graphic>
          <a:graphicData uri="http://schemas.openxmlformats.org/presentationml/2006/ole">
            <mc:AlternateContent xmlns:mc="http://schemas.openxmlformats.org/markup-compatibility/2006">
              <mc:Choice xmlns:v="urn:schemas-microsoft-com:vml" Requires="v">
                <p:oleObj spid="_x0000_s1135943" name="Ecuación" r:id="rId24" imgW="3365500" imgH="584200" progId="Equation.3">
                  <p:embed/>
                </p:oleObj>
              </mc:Choice>
              <mc:Fallback>
                <p:oleObj name="Ecuación" r:id="rId24" imgW="3365500" imgH="584200" progId="Equation.3">
                  <p:embed/>
                  <p:pic>
                    <p:nvPicPr>
                      <p:cNvPr id="0" name="Picture 28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7789" y="5732463"/>
                        <a:ext cx="4529137"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5645" name="Object 29"/>
          <p:cNvGraphicFramePr>
            <a:graphicFrameLocks noChangeAspect="1"/>
          </p:cNvGraphicFramePr>
          <p:nvPr/>
        </p:nvGraphicFramePr>
        <p:xfrm>
          <a:off x="4677132" y="5972362"/>
          <a:ext cx="1504950" cy="309563"/>
        </p:xfrm>
        <a:graphic>
          <a:graphicData uri="http://schemas.openxmlformats.org/presentationml/2006/ole">
            <mc:AlternateContent xmlns:mc="http://schemas.openxmlformats.org/markup-compatibility/2006">
              <mc:Choice xmlns:v="urn:schemas-microsoft-com:vml" Requires="v">
                <p:oleObj spid="_x0000_s1135944" name="Ecuación" r:id="rId26" imgW="1117600" imgH="228600" progId="Equation.3">
                  <p:embed/>
                </p:oleObj>
              </mc:Choice>
              <mc:Fallback>
                <p:oleObj name="Ecuación" r:id="rId26" imgW="1117600" imgH="228600" progId="Equation.3">
                  <p:embed/>
                  <p:pic>
                    <p:nvPicPr>
                      <p:cNvPr id="0" name="Picture 28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77132" y="5972362"/>
                        <a:ext cx="1504950"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5646" name="Object 30"/>
          <p:cNvGraphicFramePr>
            <a:graphicFrameLocks noChangeAspect="1"/>
          </p:cNvGraphicFramePr>
          <p:nvPr/>
        </p:nvGraphicFramePr>
        <p:xfrm>
          <a:off x="6454775" y="5973763"/>
          <a:ext cx="1587500" cy="309562"/>
        </p:xfrm>
        <a:graphic>
          <a:graphicData uri="http://schemas.openxmlformats.org/presentationml/2006/ole">
            <mc:AlternateContent xmlns:mc="http://schemas.openxmlformats.org/markup-compatibility/2006">
              <mc:Choice xmlns:v="urn:schemas-microsoft-com:vml" Requires="v">
                <p:oleObj spid="_x0000_s1135945" name="Ecuación" r:id="rId28" imgW="1181100" imgH="228600" progId="Equation.3">
                  <p:embed/>
                </p:oleObj>
              </mc:Choice>
              <mc:Fallback>
                <p:oleObj name="Ecuación" r:id="rId28" imgW="1181100" imgH="228600" progId="Equation.3">
                  <p:embed/>
                  <p:pic>
                    <p:nvPicPr>
                      <p:cNvPr id="0" name="Picture 29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454775" y="5973763"/>
                        <a:ext cx="158750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356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356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356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356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356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35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9" grpId="0" animBg="1"/>
      <p:bldP spid="45" grpId="0" animBg="1"/>
      <p:bldP spid="47"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695325" y="1122363"/>
            <a:ext cx="7772400" cy="5157787"/>
          </a:xfrm>
          <a:noFill/>
          <a:ln/>
        </p:spPr>
        <p:txBody>
          <a:bodyPr/>
          <a:lstStyle/>
          <a:p>
            <a:r>
              <a:rPr lang="es-CL" dirty="0">
                <a:solidFill>
                  <a:schemeClr val="bg1"/>
                </a:solidFill>
                <a:effectLst/>
              </a:rPr>
              <a:t>Una variable aleatoria esta </a:t>
            </a:r>
            <a:r>
              <a:rPr lang="es-CL" u="sng" dirty="0">
                <a:solidFill>
                  <a:schemeClr val="bg1"/>
                </a:solidFill>
                <a:effectLst/>
              </a:rPr>
              <a:t>uniformemente distribuida</a:t>
            </a:r>
            <a:r>
              <a:rPr lang="es-CL" dirty="0">
                <a:solidFill>
                  <a:schemeClr val="bg1"/>
                </a:solidFill>
                <a:effectLst/>
              </a:rPr>
              <a:t> cuando la probabilidad es proporcional al largo del intervalo.</a:t>
            </a:r>
          </a:p>
          <a:p>
            <a:r>
              <a:rPr lang="es-CL" dirty="0">
                <a:solidFill>
                  <a:schemeClr val="bg1"/>
                </a:solidFill>
                <a:effectLst/>
              </a:rPr>
              <a:t>La función de Densidad de Probabilidad Uniforme:</a:t>
            </a:r>
          </a:p>
          <a:p>
            <a:pPr lvl="2">
              <a:buFontTx/>
              <a:buNone/>
            </a:pPr>
            <a:r>
              <a:rPr lang="es-CL" sz="1200" dirty="0">
                <a:solidFill>
                  <a:schemeClr val="bg1"/>
                </a:solidFill>
                <a:effectLst/>
              </a:rPr>
              <a:t>		  </a:t>
            </a:r>
          </a:p>
          <a:p>
            <a:pPr lvl="2">
              <a:buFontTx/>
              <a:buNone/>
            </a:pPr>
            <a:r>
              <a:rPr lang="es-CL" dirty="0">
                <a:solidFill>
                  <a:schemeClr val="bg1"/>
                </a:solidFill>
                <a:effectLst/>
              </a:rPr>
              <a:t>		  </a:t>
            </a:r>
            <a:r>
              <a:rPr lang="es-CL" i="1" dirty="0">
                <a:solidFill>
                  <a:schemeClr val="bg1"/>
                </a:solidFill>
                <a:effectLst/>
              </a:rPr>
              <a:t>f</a:t>
            </a:r>
            <a:r>
              <a:rPr lang="es-CL" dirty="0">
                <a:solidFill>
                  <a:schemeClr val="bg1"/>
                </a:solidFill>
                <a:effectLst/>
              </a:rPr>
              <a:t>(</a:t>
            </a:r>
            <a:r>
              <a:rPr lang="es-CL" i="1" dirty="0">
                <a:solidFill>
                  <a:schemeClr val="bg1"/>
                </a:solidFill>
                <a:effectLst/>
              </a:rPr>
              <a:t>x</a:t>
            </a:r>
            <a:r>
              <a:rPr lang="es-CL" dirty="0">
                <a:solidFill>
                  <a:schemeClr val="bg1"/>
                </a:solidFill>
                <a:effectLst/>
              </a:rPr>
              <a:t>) = 1/(</a:t>
            </a:r>
            <a:r>
              <a:rPr lang="es-CL" i="1" dirty="0">
                <a:solidFill>
                  <a:schemeClr val="bg1"/>
                </a:solidFill>
                <a:effectLst/>
              </a:rPr>
              <a:t>b</a:t>
            </a:r>
            <a:r>
              <a:rPr lang="es-CL" dirty="0">
                <a:solidFill>
                  <a:schemeClr val="bg1"/>
                </a:solidFill>
                <a:effectLst/>
              </a:rPr>
              <a:t> - </a:t>
            </a:r>
            <a:r>
              <a:rPr lang="es-CL" i="1" dirty="0">
                <a:solidFill>
                  <a:schemeClr val="bg1"/>
                </a:solidFill>
                <a:effectLst/>
              </a:rPr>
              <a:t>a</a:t>
            </a:r>
            <a:r>
              <a:rPr lang="es-CL" dirty="0">
                <a:solidFill>
                  <a:schemeClr val="bg1"/>
                </a:solidFill>
                <a:effectLst/>
              </a:rPr>
              <a:t>)   para  </a:t>
            </a:r>
            <a:r>
              <a:rPr lang="es-CL" i="1" dirty="0">
                <a:solidFill>
                  <a:schemeClr val="bg1"/>
                </a:solidFill>
                <a:effectLst/>
              </a:rPr>
              <a:t>a</a:t>
            </a:r>
            <a:r>
              <a:rPr lang="es-CL" dirty="0">
                <a:solidFill>
                  <a:schemeClr val="bg1"/>
                </a:solidFill>
                <a:effectLst/>
              </a:rPr>
              <a:t> ≤ </a:t>
            </a:r>
            <a:r>
              <a:rPr lang="es-CL" i="1" dirty="0">
                <a:solidFill>
                  <a:schemeClr val="bg1"/>
                </a:solidFill>
                <a:effectLst/>
              </a:rPr>
              <a:t>x</a:t>
            </a:r>
            <a:r>
              <a:rPr lang="es-CL" dirty="0">
                <a:solidFill>
                  <a:schemeClr val="bg1"/>
                </a:solidFill>
                <a:effectLst/>
              </a:rPr>
              <a:t> ≤ </a:t>
            </a:r>
            <a:r>
              <a:rPr lang="es-CL" i="1" dirty="0">
                <a:solidFill>
                  <a:schemeClr val="bg1"/>
                </a:solidFill>
                <a:effectLst/>
              </a:rPr>
              <a:t>b</a:t>
            </a:r>
            <a:endParaRPr lang="es-CL" dirty="0">
              <a:solidFill>
                <a:schemeClr val="bg1"/>
              </a:solidFill>
              <a:effectLst/>
            </a:endParaRPr>
          </a:p>
          <a:p>
            <a:pPr lvl="2">
              <a:buFontTx/>
              <a:buNone/>
            </a:pPr>
            <a:r>
              <a:rPr lang="es-CL" dirty="0">
                <a:solidFill>
                  <a:schemeClr val="bg1"/>
                </a:solidFill>
                <a:effectLst/>
              </a:rPr>
              <a:t>		         = 0  	      cualquier otro caso</a:t>
            </a:r>
          </a:p>
          <a:p>
            <a:pPr>
              <a:buFont typeface="Monotype Sorts" pitchFamily="2" charset="2"/>
              <a:buNone/>
            </a:pPr>
            <a:endParaRPr lang="es-CL" sz="1200" dirty="0">
              <a:solidFill>
                <a:schemeClr val="bg1"/>
              </a:solidFill>
              <a:effectLst/>
            </a:endParaRPr>
          </a:p>
          <a:p>
            <a:pPr>
              <a:buFont typeface="Monotype Sorts" pitchFamily="2" charset="2"/>
              <a:buNone/>
            </a:pPr>
            <a:r>
              <a:rPr lang="es-CL" dirty="0">
                <a:solidFill>
                  <a:schemeClr val="bg1"/>
                </a:solidFill>
                <a:effectLst/>
              </a:rPr>
              <a:t>	 </a:t>
            </a:r>
          </a:p>
          <a:p>
            <a:pPr>
              <a:buFont typeface="Monotype Sorts" pitchFamily="2" charset="2"/>
              <a:buNone/>
            </a:pPr>
            <a:r>
              <a:rPr lang="es-CL" dirty="0">
                <a:solidFill>
                  <a:schemeClr val="bg1"/>
                </a:solidFill>
                <a:effectLst/>
              </a:rPr>
              <a:t>	 donde:  </a:t>
            </a:r>
            <a:r>
              <a:rPr lang="es-CL" i="1" dirty="0">
                <a:solidFill>
                  <a:schemeClr val="bg1"/>
                </a:solidFill>
                <a:effectLst/>
              </a:rPr>
              <a:t>a</a:t>
            </a:r>
            <a:r>
              <a:rPr lang="es-CL" dirty="0">
                <a:solidFill>
                  <a:schemeClr val="bg1"/>
                </a:solidFill>
                <a:effectLst/>
              </a:rPr>
              <a:t> = valor más pequeño que puede tomar la 			variable.</a:t>
            </a:r>
          </a:p>
          <a:p>
            <a:pPr>
              <a:buFont typeface="Monotype Sorts" pitchFamily="2" charset="2"/>
              <a:buNone/>
            </a:pPr>
            <a:r>
              <a:rPr lang="es-CL" dirty="0">
                <a:solidFill>
                  <a:schemeClr val="bg1"/>
                </a:solidFill>
                <a:effectLst/>
              </a:rPr>
              <a:t>		       </a:t>
            </a:r>
            <a:r>
              <a:rPr lang="es-CL" i="1" dirty="0">
                <a:solidFill>
                  <a:schemeClr val="bg1"/>
                </a:solidFill>
                <a:effectLst/>
              </a:rPr>
              <a:t>b</a:t>
            </a:r>
            <a:r>
              <a:rPr lang="es-CL" dirty="0">
                <a:solidFill>
                  <a:schemeClr val="bg1"/>
                </a:solidFill>
                <a:effectLst/>
              </a:rPr>
              <a:t> = valor más grande que puede tomar la 				variable.</a:t>
            </a:r>
          </a:p>
        </p:txBody>
      </p:sp>
      <p:sp>
        <p:nvSpPr>
          <p:cNvPr id="7170" name="Rectangle 2"/>
          <p:cNvSpPr>
            <a:spLocks noGrp="1" noChangeArrowheads="1"/>
          </p:cNvSpPr>
          <p:nvPr>
            <p:ph type="title"/>
          </p:nvPr>
        </p:nvSpPr>
        <p:spPr>
          <a:xfrm>
            <a:off x="685800" y="114300"/>
            <a:ext cx="7772400" cy="673100"/>
          </a:xfrm>
          <a:noFill/>
          <a:ln/>
        </p:spPr>
        <p:txBody>
          <a:bodyPr/>
          <a:lstStyle/>
          <a:p>
            <a:r>
              <a:rPr lang="es-CL">
                <a:solidFill>
                  <a:schemeClr val="bg1"/>
                </a:solidFill>
                <a:effectLst/>
              </a:rPr>
              <a:t>Distribución de Probabilidad Uniforme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Normal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Dado todo lo anterior, podemos calcular la varianza:</a:t>
            </a:r>
          </a:p>
        </p:txBody>
      </p:sp>
      <p:graphicFrame>
        <p:nvGraphicFramePr>
          <p:cNvPr id="1132553" name="Object 9"/>
          <p:cNvGraphicFramePr>
            <a:graphicFrameLocks noChangeAspect="1"/>
          </p:cNvGraphicFramePr>
          <p:nvPr/>
        </p:nvGraphicFramePr>
        <p:xfrm>
          <a:off x="2207372" y="2410852"/>
          <a:ext cx="2479675" cy="409575"/>
        </p:xfrm>
        <a:graphic>
          <a:graphicData uri="http://schemas.openxmlformats.org/presentationml/2006/ole">
            <mc:AlternateContent xmlns:mc="http://schemas.openxmlformats.org/markup-compatibility/2006">
              <mc:Choice xmlns:v="urn:schemas-microsoft-com:vml" Requires="v">
                <p:oleObj spid="_x0000_s1136730" name="Ecuación" r:id="rId4" imgW="1435100" imgH="241300" progId="Equation.3">
                  <p:embed/>
                </p:oleObj>
              </mc:Choice>
              <mc:Fallback>
                <p:oleObj name="Ecuación" r:id="rId4" imgW="1435100" imgH="241300" progId="Equation.3">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372" y="2410852"/>
                        <a:ext cx="247967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4" name="Object 10"/>
          <p:cNvGraphicFramePr>
            <a:graphicFrameLocks noChangeAspect="1"/>
          </p:cNvGraphicFramePr>
          <p:nvPr/>
        </p:nvGraphicFramePr>
        <p:xfrm>
          <a:off x="4722532" y="2413000"/>
          <a:ext cx="1738313" cy="411163"/>
        </p:xfrm>
        <a:graphic>
          <a:graphicData uri="http://schemas.openxmlformats.org/presentationml/2006/ole">
            <mc:AlternateContent xmlns:mc="http://schemas.openxmlformats.org/markup-compatibility/2006">
              <mc:Choice xmlns:v="urn:schemas-microsoft-com:vml" Requires="v">
                <p:oleObj spid="_x0000_s1136731" name="Ecuación" r:id="rId6" imgW="1002865" imgH="241195" progId="Equation.3">
                  <p:embed/>
                </p:oleObj>
              </mc:Choice>
              <mc:Fallback>
                <p:oleObj name="Ecuación" r:id="rId6" imgW="1002865" imgH="241195" progId="Equation.3">
                  <p:embed/>
                  <p:pic>
                    <p:nvPicPr>
                      <p:cNvPr id="0" name="Picture 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2532" y="2413000"/>
                        <a:ext cx="1738313"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6" name="Object 12"/>
          <p:cNvGraphicFramePr>
            <a:graphicFrameLocks noChangeAspect="1"/>
          </p:cNvGraphicFramePr>
          <p:nvPr/>
        </p:nvGraphicFramePr>
        <p:xfrm>
          <a:off x="4713848" y="2966942"/>
          <a:ext cx="1603375" cy="388938"/>
        </p:xfrm>
        <a:graphic>
          <a:graphicData uri="http://schemas.openxmlformats.org/presentationml/2006/ole">
            <mc:AlternateContent xmlns:mc="http://schemas.openxmlformats.org/markup-compatibility/2006">
              <mc:Choice xmlns:v="urn:schemas-microsoft-com:vml" Requires="v">
                <p:oleObj spid="_x0000_s1136732" name="Ecuación" r:id="rId8" imgW="927100" imgH="228600" progId="Equation.3">
                  <p:embed/>
                </p:oleObj>
              </mc:Choice>
              <mc:Fallback>
                <p:oleObj name="Ecuación" r:id="rId8" imgW="927100" imgH="228600" progId="Equation.3">
                  <p:embed/>
                  <p:pic>
                    <p:nvPicPr>
                      <p:cNvPr id="0" name="Picture 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3848" y="2966942"/>
                        <a:ext cx="1603375"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9" name="Object 15"/>
          <p:cNvGraphicFramePr>
            <a:graphicFrameLocks noChangeAspect="1"/>
          </p:cNvGraphicFramePr>
          <p:nvPr/>
        </p:nvGraphicFramePr>
        <p:xfrm>
          <a:off x="4753163" y="3529476"/>
          <a:ext cx="1579563" cy="388938"/>
        </p:xfrm>
        <a:graphic>
          <a:graphicData uri="http://schemas.openxmlformats.org/presentationml/2006/ole">
            <mc:AlternateContent xmlns:mc="http://schemas.openxmlformats.org/markup-compatibility/2006">
              <mc:Choice xmlns:v="urn:schemas-microsoft-com:vml" Requires="v">
                <p:oleObj spid="_x0000_s1136733" name="Ecuación" r:id="rId10" imgW="914400" imgH="228600" progId="Equation.3">
                  <p:embed/>
                </p:oleObj>
              </mc:Choice>
              <mc:Fallback>
                <p:oleObj name="Ecuación" r:id="rId10" imgW="914400" imgH="228600" progId="Equation.3">
                  <p:embed/>
                  <p:pic>
                    <p:nvPicPr>
                      <p:cNvPr id="0" name="Picture 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53163" y="3529476"/>
                        <a:ext cx="1579563"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25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325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325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32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59964"/>
            <a:ext cx="7772400" cy="814387"/>
          </a:xfrm>
        </p:spPr>
        <p:txBody>
          <a:bodyPr/>
          <a:lstStyle/>
          <a:p>
            <a:r>
              <a:rPr lang="es-CL" dirty="0">
                <a:solidFill>
                  <a:schemeClr val="bg1"/>
                </a:solidFill>
                <a:effectLst/>
              </a:rPr>
              <a:t>Usando la </a:t>
            </a:r>
            <a:r>
              <a:rPr lang="es-CL" dirty="0" err="1">
                <a:solidFill>
                  <a:schemeClr val="bg1"/>
                </a:solidFill>
                <a:effectLst/>
              </a:rPr>
              <a:t>Dist</a:t>
            </a:r>
            <a:r>
              <a:rPr lang="es-CL" dirty="0">
                <a:solidFill>
                  <a:schemeClr val="bg1"/>
                </a:solidFill>
                <a:effectLst/>
              </a:rPr>
              <a:t>. de Probabilidad Normal para aproximar una </a:t>
            </a:r>
            <a:r>
              <a:rPr lang="es-CL" dirty="0" err="1">
                <a:solidFill>
                  <a:schemeClr val="bg1"/>
                </a:solidFill>
                <a:effectLst/>
              </a:rPr>
              <a:t>Dist</a:t>
            </a:r>
            <a:r>
              <a:rPr lang="es-CL" dirty="0">
                <a:solidFill>
                  <a:schemeClr val="bg1"/>
                </a:solidFill>
                <a:effectLst/>
              </a:rPr>
              <a:t>. de Probabilidad Binomial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La Distribución de Probabilidad Normal, es utilizada para casos en que la variable aleatoria </a:t>
            </a:r>
            <a:r>
              <a:rPr lang="es-CL" i="1" dirty="0">
                <a:solidFill>
                  <a:schemeClr val="bg1"/>
                </a:solidFill>
                <a:effectLst/>
              </a:rPr>
              <a:t>x</a:t>
            </a:r>
            <a:r>
              <a:rPr lang="es-CL" dirty="0">
                <a:solidFill>
                  <a:schemeClr val="bg1"/>
                </a:solidFill>
                <a:effectLst/>
              </a:rPr>
              <a:t> es continua. </a:t>
            </a:r>
          </a:p>
          <a:p>
            <a:r>
              <a:rPr lang="es-CL" dirty="0">
                <a:solidFill>
                  <a:schemeClr val="bg1"/>
                </a:solidFill>
                <a:effectLst/>
              </a:rPr>
              <a:t>Sin embargo se sabe que en ciertos escenarios, podemos utilizar la “normal” para aproximar un caso “binomial”, la cual, como ya sabemos, se utiliza para casos en que la variable aleatoria </a:t>
            </a:r>
            <a:r>
              <a:rPr lang="es-CL" i="1" dirty="0">
                <a:solidFill>
                  <a:schemeClr val="bg1"/>
                </a:solidFill>
                <a:effectLst/>
              </a:rPr>
              <a:t>x</a:t>
            </a:r>
            <a:r>
              <a:rPr lang="es-CL" dirty="0">
                <a:solidFill>
                  <a:schemeClr val="bg1"/>
                </a:solidFill>
                <a:effectLst/>
              </a:rPr>
              <a:t> es discreta.</a:t>
            </a:r>
          </a:p>
          <a:p>
            <a:pPr lvl="1"/>
            <a:r>
              <a:rPr lang="es-CL" dirty="0">
                <a:solidFill>
                  <a:schemeClr val="bg1"/>
                </a:solidFill>
                <a:effectLst/>
              </a:rPr>
              <a:t>Más adelante en el curso veremos en detalle estas condiciones.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59964"/>
            <a:ext cx="7772400" cy="814387"/>
          </a:xfrm>
        </p:spPr>
        <p:txBody>
          <a:bodyPr/>
          <a:lstStyle/>
          <a:p>
            <a:r>
              <a:rPr lang="es-CL" dirty="0">
                <a:solidFill>
                  <a:schemeClr val="bg1"/>
                </a:solidFill>
                <a:effectLst/>
              </a:rPr>
              <a:t>Usando la </a:t>
            </a:r>
            <a:r>
              <a:rPr lang="es-CL" dirty="0" err="1">
                <a:solidFill>
                  <a:schemeClr val="bg1"/>
                </a:solidFill>
                <a:effectLst/>
              </a:rPr>
              <a:t>Dist</a:t>
            </a:r>
            <a:r>
              <a:rPr lang="es-CL" dirty="0">
                <a:solidFill>
                  <a:schemeClr val="bg1"/>
                </a:solidFill>
                <a:effectLst/>
              </a:rPr>
              <a:t>. de Probabilidad Normal para aproximar una </a:t>
            </a:r>
            <a:r>
              <a:rPr lang="es-CL" dirty="0" err="1">
                <a:solidFill>
                  <a:schemeClr val="bg1"/>
                </a:solidFill>
                <a:effectLst/>
              </a:rPr>
              <a:t>Dist</a:t>
            </a:r>
            <a:r>
              <a:rPr lang="es-CL" dirty="0">
                <a:solidFill>
                  <a:schemeClr val="bg1"/>
                </a:solidFill>
                <a:effectLst/>
              </a:rPr>
              <a:t>. de Probabilidad Binomial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Veamos el siguiente ejemplo:</a:t>
            </a:r>
          </a:p>
          <a:p>
            <a:pPr lvl="1"/>
            <a:r>
              <a:rPr lang="es-CL" dirty="0">
                <a:solidFill>
                  <a:schemeClr val="bg1"/>
                </a:solidFill>
                <a:effectLst/>
              </a:rPr>
              <a:t>Suponga que quiere saber cual es la probabilidad de obtener 13 éxitos en 40 intentos, considerando que la probabilidad de éxito es </a:t>
            </a:r>
            <a:r>
              <a:rPr lang="es-CL" i="1" dirty="0">
                <a:solidFill>
                  <a:schemeClr val="bg1"/>
                </a:solidFill>
                <a:effectLst/>
              </a:rPr>
              <a:t>p</a:t>
            </a:r>
            <a:r>
              <a:rPr lang="es-CL" dirty="0">
                <a:solidFill>
                  <a:schemeClr val="bg1"/>
                </a:solidFill>
                <a:effectLst/>
              </a:rPr>
              <a:t> = 0,3. Aplicando la función binomial la probabilidad corresponde a:</a:t>
            </a:r>
          </a:p>
        </p:txBody>
      </p:sp>
      <p:graphicFrame>
        <p:nvGraphicFramePr>
          <p:cNvPr id="4" name="3 Objeto"/>
          <p:cNvGraphicFramePr>
            <a:graphicFrameLocks noChangeAspect="1"/>
          </p:cNvGraphicFramePr>
          <p:nvPr/>
        </p:nvGraphicFramePr>
        <p:xfrm>
          <a:off x="1859240" y="3228042"/>
          <a:ext cx="4648200" cy="914400"/>
        </p:xfrm>
        <a:graphic>
          <a:graphicData uri="http://schemas.openxmlformats.org/presentationml/2006/ole">
            <mc:AlternateContent xmlns:mc="http://schemas.openxmlformats.org/markup-compatibility/2006">
              <mc:Choice xmlns:v="urn:schemas-microsoft-com:vml" Requires="v">
                <p:oleObj spid="_x0000_s1212424" name="Ecuación" r:id="rId4" imgW="2323800" imgH="457200" progId="Equation.3">
                  <p:embed/>
                </p:oleObj>
              </mc:Choice>
              <mc:Fallback>
                <p:oleObj name="Ecuación" r:id="rId4" imgW="232380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9240" y="3228042"/>
                        <a:ext cx="4648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2419" name="Object 3"/>
          <p:cNvGraphicFramePr>
            <a:graphicFrameLocks noChangeAspect="1"/>
          </p:cNvGraphicFramePr>
          <p:nvPr/>
        </p:nvGraphicFramePr>
        <p:xfrm>
          <a:off x="6570663" y="3482975"/>
          <a:ext cx="1117600" cy="406400"/>
        </p:xfrm>
        <a:graphic>
          <a:graphicData uri="http://schemas.openxmlformats.org/presentationml/2006/ole">
            <mc:AlternateContent xmlns:mc="http://schemas.openxmlformats.org/markup-compatibility/2006">
              <mc:Choice xmlns:v="urn:schemas-microsoft-com:vml" Requires="v">
                <p:oleObj spid="_x0000_s1212425" name="Ecuación" r:id="rId6" imgW="558720" imgH="203040" progId="Equation.3">
                  <p:embed/>
                </p:oleObj>
              </mc:Choice>
              <mc:Fallback>
                <p:oleObj name="Ecuación" r:id="rId6" imgW="558720" imgH="203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0663" y="3482975"/>
                        <a:ext cx="11176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59964"/>
            <a:ext cx="7772400" cy="814387"/>
          </a:xfrm>
        </p:spPr>
        <p:txBody>
          <a:bodyPr/>
          <a:lstStyle/>
          <a:p>
            <a:r>
              <a:rPr lang="es-CL" dirty="0">
                <a:solidFill>
                  <a:schemeClr val="bg1"/>
                </a:solidFill>
                <a:effectLst/>
              </a:rPr>
              <a:t>Usando la </a:t>
            </a:r>
            <a:r>
              <a:rPr lang="es-CL" dirty="0" err="1">
                <a:solidFill>
                  <a:schemeClr val="bg1"/>
                </a:solidFill>
                <a:effectLst/>
              </a:rPr>
              <a:t>Dist</a:t>
            </a:r>
            <a:r>
              <a:rPr lang="es-CL" dirty="0">
                <a:solidFill>
                  <a:schemeClr val="bg1"/>
                </a:solidFill>
                <a:effectLst/>
              </a:rPr>
              <a:t>. de Probabilidad Normal para aproximar una </a:t>
            </a:r>
            <a:r>
              <a:rPr lang="es-CL" dirty="0" err="1">
                <a:solidFill>
                  <a:schemeClr val="bg1"/>
                </a:solidFill>
                <a:effectLst/>
              </a:rPr>
              <a:t>Dist</a:t>
            </a:r>
            <a:r>
              <a:rPr lang="es-CL" dirty="0">
                <a:solidFill>
                  <a:schemeClr val="bg1"/>
                </a:solidFill>
                <a:effectLst/>
              </a:rPr>
              <a:t>. de Probabilidad Binomial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Veamos el siguiente ejemplo:</a:t>
            </a:r>
          </a:p>
          <a:p>
            <a:pPr lvl="1"/>
            <a:r>
              <a:rPr lang="es-CL" dirty="0">
                <a:solidFill>
                  <a:schemeClr val="bg1"/>
                </a:solidFill>
                <a:effectLst/>
              </a:rPr>
              <a:t>La aproximación con la normal correspondería a:</a:t>
            </a:r>
          </a:p>
          <a:p>
            <a:pPr lvl="1"/>
            <a:endParaRPr lang="es-CL" dirty="0">
              <a:solidFill>
                <a:schemeClr val="bg1"/>
              </a:solidFill>
              <a:effectLst/>
            </a:endParaRPr>
          </a:p>
          <a:p>
            <a:pPr lvl="1"/>
            <a:endParaRPr lang="es-CL" dirty="0">
              <a:solidFill>
                <a:schemeClr val="bg1"/>
              </a:solidFill>
              <a:effectLst/>
            </a:endParaRPr>
          </a:p>
          <a:p>
            <a:pPr lvl="1"/>
            <a:r>
              <a:rPr lang="es-CL" dirty="0">
                <a:solidFill>
                  <a:schemeClr val="bg1"/>
                </a:solidFill>
                <a:effectLst/>
              </a:rPr>
              <a:t>Tomando en consideración que la media y desviación estándar para la binomial corresponden a:</a:t>
            </a:r>
          </a:p>
          <a:p>
            <a:pPr lvl="1"/>
            <a:endParaRPr lang="es-CL" dirty="0">
              <a:solidFill>
                <a:schemeClr val="bg1"/>
              </a:solidFill>
              <a:effectLst/>
            </a:endParaRPr>
          </a:p>
          <a:p>
            <a:pPr lvl="1"/>
            <a:endParaRPr lang="es-CL" dirty="0">
              <a:solidFill>
                <a:schemeClr val="bg1"/>
              </a:solidFill>
              <a:effectLst/>
            </a:endParaRPr>
          </a:p>
          <a:p>
            <a:pPr lvl="1"/>
            <a:endParaRPr lang="es-CL" dirty="0">
              <a:solidFill>
                <a:schemeClr val="bg1"/>
              </a:solidFill>
              <a:effectLst/>
            </a:endParaRPr>
          </a:p>
          <a:p>
            <a:pPr lvl="1"/>
            <a:r>
              <a:rPr lang="es-CL" dirty="0">
                <a:solidFill>
                  <a:schemeClr val="bg1"/>
                </a:solidFill>
                <a:effectLst/>
              </a:rPr>
              <a:t>Con los cuales podemos estandarizar…</a:t>
            </a:r>
          </a:p>
        </p:txBody>
      </p:sp>
      <p:graphicFrame>
        <p:nvGraphicFramePr>
          <p:cNvPr id="4" name="3 Objeto"/>
          <p:cNvGraphicFramePr>
            <a:graphicFrameLocks noChangeAspect="1"/>
          </p:cNvGraphicFramePr>
          <p:nvPr/>
        </p:nvGraphicFramePr>
        <p:xfrm>
          <a:off x="3167058" y="2245005"/>
          <a:ext cx="3403600" cy="431800"/>
        </p:xfrm>
        <a:graphic>
          <a:graphicData uri="http://schemas.openxmlformats.org/presentationml/2006/ole">
            <mc:AlternateContent xmlns:mc="http://schemas.openxmlformats.org/markup-compatibility/2006">
              <mc:Choice xmlns:v="urn:schemas-microsoft-com:vml" Requires="v">
                <p:oleObj spid="_x0000_s1213460" name="Ecuación" r:id="rId4" imgW="1701720" imgH="215640" progId="Equation.3">
                  <p:embed/>
                </p:oleObj>
              </mc:Choice>
              <mc:Fallback>
                <p:oleObj name="Ecuación" r:id="rId4" imgW="170172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7058" y="2245005"/>
                        <a:ext cx="3403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2419" name="Object 3"/>
          <p:cNvGraphicFramePr>
            <a:graphicFrameLocks noChangeAspect="1"/>
          </p:cNvGraphicFramePr>
          <p:nvPr/>
        </p:nvGraphicFramePr>
        <p:xfrm>
          <a:off x="3309565" y="4193428"/>
          <a:ext cx="914400" cy="330200"/>
        </p:xfrm>
        <a:graphic>
          <a:graphicData uri="http://schemas.openxmlformats.org/presentationml/2006/ole">
            <mc:AlternateContent xmlns:mc="http://schemas.openxmlformats.org/markup-compatibility/2006">
              <mc:Choice xmlns:v="urn:schemas-microsoft-com:vml" Requires="v">
                <p:oleObj spid="_x0000_s1213461" name="Ecuación" r:id="rId6" imgW="457200" imgH="164880" progId="Equation.3">
                  <p:embed/>
                </p:oleObj>
              </mc:Choice>
              <mc:Fallback>
                <p:oleObj name="Ecuación" r:id="rId6" imgW="457200" imgH="1648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9565" y="4193428"/>
                        <a:ext cx="914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44" name="Object 4"/>
          <p:cNvGraphicFramePr>
            <a:graphicFrameLocks noChangeAspect="1"/>
          </p:cNvGraphicFramePr>
          <p:nvPr/>
        </p:nvGraphicFramePr>
        <p:xfrm>
          <a:off x="1828335" y="2245752"/>
          <a:ext cx="1295400" cy="431800"/>
        </p:xfrm>
        <a:graphic>
          <a:graphicData uri="http://schemas.openxmlformats.org/presentationml/2006/ole">
            <mc:AlternateContent xmlns:mc="http://schemas.openxmlformats.org/markup-compatibility/2006">
              <mc:Choice xmlns:v="urn:schemas-microsoft-com:vml" Requires="v">
                <p:oleObj spid="_x0000_s1213462" name="Ecuación" r:id="rId8" imgW="647640" imgH="215640" progId="Equation.3">
                  <p:embed/>
                </p:oleObj>
              </mc:Choice>
              <mc:Fallback>
                <p:oleObj name="Ecuación" r:id="rId8" imgW="647640" imgH="2156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335" y="2245752"/>
                        <a:ext cx="1295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45" name="Object 5"/>
          <p:cNvGraphicFramePr>
            <a:graphicFrameLocks noChangeAspect="1"/>
          </p:cNvGraphicFramePr>
          <p:nvPr/>
        </p:nvGraphicFramePr>
        <p:xfrm>
          <a:off x="4208644" y="4116295"/>
          <a:ext cx="1727200" cy="406400"/>
        </p:xfrm>
        <a:graphic>
          <a:graphicData uri="http://schemas.openxmlformats.org/presentationml/2006/ole">
            <mc:AlternateContent xmlns:mc="http://schemas.openxmlformats.org/markup-compatibility/2006">
              <mc:Choice xmlns:v="urn:schemas-microsoft-com:vml" Requires="v">
                <p:oleObj spid="_x0000_s1213463" name="Ecuación" r:id="rId10" imgW="863280" imgH="203040" progId="Equation.3">
                  <p:embed/>
                </p:oleObj>
              </mc:Choice>
              <mc:Fallback>
                <p:oleObj name="Ecuación" r:id="rId10" imgW="863280" imgH="2030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08644" y="4116295"/>
                        <a:ext cx="1727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46" name="Object 6"/>
          <p:cNvGraphicFramePr>
            <a:graphicFrameLocks noChangeAspect="1"/>
          </p:cNvGraphicFramePr>
          <p:nvPr/>
        </p:nvGraphicFramePr>
        <p:xfrm>
          <a:off x="2264059" y="4563222"/>
          <a:ext cx="1905000" cy="508000"/>
        </p:xfrm>
        <a:graphic>
          <a:graphicData uri="http://schemas.openxmlformats.org/presentationml/2006/ole">
            <mc:AlternateContent xmlns:mc="http://schemas.openxmlformats.org/markup-compatibility/2006">
              <mc:Choice xmlns:v="urn:schemas-microsoft-com:vml" Requires="v">
                <p:oleObj spid="_x0000_s1213464" name="Ecuación" r:id="rId12" imgW="952200" imgH="253800" progId="Equation.3">
                  <p:embed/>
                </p:oleObj>
              </mc:Choice>
              <mc:Fallback>
                <p:oleObj name="Ecuación" r:id="rId12" imgW="952200" imgH="25380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4059" y="4563222"/>
                        <a:ext cx="19050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47" name="Object 7"/>
          <p:cNvGraphicFramePr>
            <a:graphicFrameLocks noChangeAspect="1"/>
          </p:cNvGraphicFramePr>
          <p:nvPr/>
        </p:nvGraphicFramePr>
        <p:xfrm>
          <a:off x="4260752" y="4563876"/>
          <a:ext cx="3022600" cy="508000"/>
        </p:xfrm>
        <a:graphic>
          <a:graphicData uri="http://schemas.openxmlformats.org/presentationml/2006/ole">
            <mc:AlternateContent xmlns:mc="http://schemas.openxmlformats.org/markup-compatibility/2006">
              <mc:Choice xmlns:v="urn:schemas-microsoft-com:vml" Requires="v">
                <p:oleObj spid="_x0000_s1213465" name="Ecuación" r:id="rId14" imgW="1511280" imgH="253800" progId="Equation.3">
                  <p:embed/>
                </p:oleObj>
              </mc:Choice>
              <mc:Fallback>
                <p:oleObj name="Ecuación" r:id="rId14" imgW="1511280" imgH="25380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60752" y="4563876"/>
                        <a:ext cx="3022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59964"/>
            <a:ext cx="7772400" cy="814387"/>
          </a:xfrm>
        </p:spPr>
        <p:txBody>
          <a:bodyPr/>
          <a:lstStyle/>
          <a:p>
            <a:r>
              <a:rPr lang="es-CL" dirty="0">
                <a:solidFill>
                  <a:schemeClr val="bg1"/>
                </a:solidFill>
                <a:effectLst/>
              </a:rPr>
              <a:t>Usando la </a:t>
            </a:r>
            <a:r>
              <a:rPr lang="es-CL" dirty="0" err="1">
                <a:solidFill>
                  <a:schemeClr val="bg1"/>
                </a:solidFill>
                <a:effectLst/>
              </a:rPr>
              <a:t>Dist</a:t>
            </a:r>
            <a:r>
              <a:rPr lang="es-CL" dirty="0">
                <a:solidFill>
                  <a:schemeClr val="bg1"/>
                </a:solidFill>
                <a:effectLst/>
              </a:rPr>
              <a:t>. de Probabilidad Normal para aproximar una </a:t>
            </a:r>
            <a:r>
              <a:rPr lang="es-CL" dirty="0" err="1">
                <a:solidFill>
                  <a:schemeClr val="bg1"/>
                </a:solidFill>
                <a:effectLst/>
              </a:rPr>
              <a:t>Dist</a:t>
            </a:r>
            <a:r>
              <a:rPr lang="es-CL" dirty="0">
                <a:solidFill>
                  <a:schemeClr val="bg1"/>
                </a:solidFill>
                <a:effectLst/>
              </a:rPr>
              <a:t>. de Probabilidad Binomial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Veamos el siguiente ejemplo:</a:t>
            </a:r>
          </a:p>
          <a:p>
            <a:pPr lvl="1"/>
            <a:r>
              <a:rPr lang="es-CL" dirty="0">
                <a:solidFill>
                  <a:schemeClr val="bg1"/>
                </a:solidFill>
                <a:effectLst/>
              </a:rPr>
              <a:t>Los valores estandarizados corresponden a:</a:t>
            </a:r>
          </a:p>
        </p:txBody>
      </p:sp>
      <p:graphicFrame>
        <p:nvGraphicFramePr>
          <p:cNvPr id="1214472" name="Object 8"/>
          <p:cNvGraphicFramePr>
            <a:graphicFrameLocks noChangeAspect="1"/>
          </p:cNvGraphicFramePr>
          <p:nvPr/>
        </p:nvGraphicFramePr>
        <p:xfrm>
          <a:off x="2618440" y="2179367"/>
          <a:ext cx="3911600" cy="1828800"/>
        </p:xfrm>
        <a:graphic>
          <a:graphicData uri="http://schemas.openxmlformats.org/presentationml/2006/ole">
            <mc:AlternateContent xmlns:mc="http://schemas.openxmlformats.org/markup-compatibility/2006">
              <mc:Choice xmlns:v="urn:schemas-microsoft-com:vml" Requires="v">
                <p:oleObj spid="_x0000_s1214478" name="Ecuación" r:id="rId4" imgW="1955520" imgH="914400" progId="Equation.3">
                  <p:embed/>
                </p:oleObj>
              </mc:Choice>
              <mc:Fallback>
                <p:oleObj name="Ecuación" r:id="rId4" imgW="1955520" imgH="91440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8440" y="2179367"/>
                        <a:ext cx="39116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4473" name="Object 9"/>
          <p:cNvGraphicFramePr>
            <a:graphicFrameLocks noChangeAspect="1"/>
          </p:cNvGraphicFramePr>
          <p:nvPr/>
        </p:nvGraphicFramePr>
        <p:xfrm>
          <a:off x="2619002" y="4385329"/>
          <a:ext cx="3911600" cy="1828800"/>
        </p:xfrm>
        <a:graphic>
          <a:graphicData uri="http://schemas.openxmlformats.org/presentationml/2006/ole">
            <mc:AlternateContent xmlns:mc="http://schemas.openxmlformats.org/markup-compatibility/2006">
              <mc:Choice xmlns:v="urn:schemas-microsoft-com:vml" Requires="v">
                <p:oleObj spid="_x0000_s1214479" name="Ecuación" r:id="rId6" imgW="1955520" imgH="914400" progId="Equation.3">
                  <p:embed/>
                </p:oleObj>
              </mc:Choice>
              <mc:Fallback>
                <p:oleObj name="Ecuación" r:id="rId6" imgW="1955520" imgH="91440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9002" y="4385329"/>
                        <a:ext cx="39116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59964"/>
            <a:ext cx="7772400" cy="814387"/>
          </a:xfrm>
        </p:spPr>
        <p:txBody>
          <a:bodyPr/>
          <a:lstStyle/>
          <a:p>
            <a:r>
              <a:rPr lang="es-CL" dirty="0">
                <a:solidFill>
                  <a:schemeClr val="bg1"/>
                </a:solidFill>
                <a:effectLst/>
              </a:rPr>
              <a:t>Usando la </a:t>
            </a:r>
            <a:r>
              <a:rPr lang="es-CL" dirty="0" err="1">
                <a:solidFill>
                  <a:schemeClr val="bg1"/>
                </a:solidFill>
                <a:effectLst/>
              </a:rPr>
              <a:t>Dist</a:t>
            </a:r>
            <a:r>
              <a:rPr lang="es-CL" dirty="0">
                <a:solidFill>
                  <a:schemeClr val="bg1"/>
                </a:solidFill>
                <a:effectLst/>
              </a:rPr>
              <a:t>. de Probabilidad Normal para aproximar una </a:t>
            </a:r>
            <a:r>
              <a:rPr lang="es-CL" dirty="0" err="1">
                <a:solidFill>
                  <a:schemeClr val="bg1"/>
                </a:solidFill>
                <a:effectLst/>
              </a:rPr>
              <a:t>Dist</a:t>
            </a:r>
            <a:r>
              <a:rPr lang="es-CL" dirty="0">
                <a:solidFill>
                  <a:schemeClr val="bg1"/>
                </a:solidFill>
                <a:effectLst/>
              </a:rPr>
              <a:t>. de Probabilidad Binomial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Veamos el siguiente ejemplo:</a:t>
            </a:r>
          </a:p>
          <a:p>
            <a:pPr lvl="1"/>
            <a:r>
              <a:rPr lang="es-CL" dirty="0">
                <a:solidFill>
                  <a:schemeClr val="bg1"/>
                </a:solidFill>
                <a:effectLst/>
              </a:rPr>
              <a:t>Con lo que finalmente tenemos:</a:t>
            </a:r>
          </a:p>
          <a:p>
            <a:pPr lvl="1"/>
            <a:endParaRPr lang="es-CL" dirty="0">
              <a:solidFill>
                <a:schemeClr val="bg1"/>
              </a:solidFill>
              <a:effectLst/>
            </a:endParaRPr>
          </a:p>
          <a:p>
            <a:pPr lvl="1"/>
            <a:endParaRPr lang="es-CL" dirty="0">
              <a:solidFill>
                <a:schemeClr val="bg1"/>
              </a:solidFill>
              <a:effectLst/>
            </a:endParaRPr>
          </a:p>
          <a:p>
            <a:pPr lvl="1"/>
            <a:endParaRPr lang="es-CL" dirty="0">
              <a:solidFill>
                <a:schemeClr val="bg1"/>
              </a:solidFill>
              <a:effectLst/>
            </a:endParaRPr>
          </a:p>
          <a:p>
            <a:pPr lvl="1"/>
            <a:endParaRPr lang="es-CL" dirty="0">
              <a:solidFill>
                <a:schemeClr val="bg1"/>
              </a:solidFill>
              <a:effectLst/>
            </a:endParaRPr>
          </a:p>
          <a:p>
            <a:pPr lvl="1"/>
            <a:r>
              <a:rPr lang="es-CL" dirty="0">
                <a:solidFill>
                  <a:schemeClr val="bg1"/>
                </a:solidFill>
                <a:effectLst/>
              </a:rPr>
              <a:t>El cual no es el mismo valor (0,1261) pero es una </a:t>
            </a:r>
            <a:r>
              <a:rPr lang="es-CL">
                <a:solidFill>
                  <a:schemeClr val="bg1"/>
                </a:solidFill>
                <a:effectLst/>
              </a:rPr>
              <a:t>razonable aproximación.</a:t>
            </a:r>
            <a:endParaRPr lang="es-CL" dirty="0">
              <a:solidFill>
                <a:schemeClr val="bg1"/>
              </a:solidFill>
              <a:effectLst/>
            </a:endParaRPr>
          </a:p>
        </p:txBody>
      </p:sp>
      <p:graphicFrame>
        <p:nvGraphicFramePr>
          <p:cNvPr id="1215492" name="Object 4"/>
          <p:cNvGraphicFramePr>
            <a:graphicFrameLocks noChangeAspect="1"/>
          </p:cNvGraphicFramePr>
          <p:nvPr/>
        </p:nvGraphicFramePr>
        <p:xfrm>
          <a:off x="3852860" y="2244725"/>
          <a:ext cx="3403600" cy="431800"/>
        </p:xfrm>
        <a:graphic>
          <a:graphicData uri="http://schemas.openxmlformats.org/presentationml/2006/ole">
            <mc:AlternateContent xmlns:mc="http://schemas.openxmlformats.org/markup-compatibility/2006">
              <mc:Choice xmlns:v="urn:schemas-microsoft-com:vml" Requires="v">
                <p:oleObj spid="_x0000_s1215504" name="Ecuación" r:id="rId4" imgW="1701720" imgH="215640" progId="Equation.3">
                  <p:embed/>
                </p:oleObj>
              </mc:Choice>
              <mc:Fallback>
                <p:oleObj name="Ecuación" r:id="rId4" imgW="1701720" imgH="215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2860" y="2244725"/>
                        <a:ext cx="3403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5493" name="Object 5"/>
          <p:cNvGraphicFramePr>
            <a:graphicFrameLocks noChangeAspect="1"/>
          </p:cNvGraphicFramePr>
          <p:nvPr/>
        </p:nvGraphicFramePr>
        <p:xfrm>
          <a:off x="2514597" y="2246313"/>
          <a:ext cx="1295400" cy="431800"/>
        </p:xfrm>
        <a:graphic>
          <a:graphicData uri="http://schemas.openxmlformats.org/presentationml/2006/ole">
            <mc:AlternateContent xmlns:mc="http://schemas.openxmlformats.org/markup-compatibility/2006">
              <mc:Choice xmlns:v="urn:schemas-microsoft-com:vml" Requires="v">
                <p:oleObj spid="_x0000_s1215505" name="Ecuación" r:id="rId6" imgW="647640" imgH="215640" progId="Equation.3">
                  <p:embed/>
                </p:oleObj>
              </mc:Choice>
              <mc:Fallback>
                <p:oleObj name="Ecuación" r:id="rId6" imgW="647640" imgH="2156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597" y="2246313"/>
                        <a:ext cx="1295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5494" name="Object 6"/>
          <p:cNvGraphicFramePr>
            <a:graphicFrameLocks noChangeAspect="1"/>
          </p:cNvGraphicFramePr>
          <p:nvPr/>
        </p:nvGraphicFramePr>
        <p:xfrm>
          <a:off x="3858835" y="2729937"/>
          <a:ext cx="2235201" cy="406400"/>
        </p:xfrm>
        <a:graphic>
          <a:graphicData uri="http://schemas.openxmlformats.org/presentationml/2006/ole">
            <mc:AlternateContent xmlns:mc="http://schemas.openxmlformats.org/markup-compatibility/2006">
              <mc:Choice xmlns:v="urn:schemas-microsoft-com:vml" Requires="v">
                <p:oleObj spid="_x0000_s1215506" name="Ecuación" r:id="rId8" imgW="1117440" imgH="203040" progId="Equation.3">
                  <p:embed/>
                </p:oleObj>
              </mc:Choice>
              <mc:Fallback>
                <p:oleObj name="Ecuación" r:id="rId8" imgW="1117440" imgH="2030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8835" y="2729937"/>
                        <a:ext cx="2235201"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5495" name="Object 7"/>
          <p:cNvGraphicFramePr>
            <a:graphicFrameLocks noChangeAspect="1"/>
          </p:cNvGraphicFramePr>
          <p:nvPr/>
        </p:nvGraphicFramePr>
        <p:xfrm>
          <a:off x="3841000" y="3159964"/>
          <a:ext cx="1117600" cy="406400"/>
        </p:xfrm>
        <a:graphic>
          <a:graphicData uri="http://schemas.openxmlformats.org/presentationml/2006/ole">
            <mc:AlternateContent xmlns:mc="http://schemas.openxmlformats.org/markup-compatibility/2006">
              <mc:Choice xmlns:v="urn:schemas-microsoft-com:vml" Requires="v">
                <p:oleObj spid="_x0000_s1215507" name="Ecuación" r:id="rId10" imgW="558720" imgH="203040" progId="Equation.3">
                  <p:embed/>
                </p:oleObj>
              </mc:Choice>
              <mc:Fallback>
                <p:oleObj name="Ecuación" r:id="rId10" imgW="558720" imgH="203040"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1000" y="3159964"/>
                        <a:ext cx="11176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42875"/>
            <a:ext cx="7772400" cy="630238"/>
          </a:xfrm>
          <a:noFill/>
          <a:ln/>
        </p:spPr>
        <p:txBody>
          <a:bodyPr/>
          <a:lstStyle/>
          <a:p>
            <a:r>
              <a:rPr lang="es-CL" dirty="0">
                <a:solidFill>
                  <a:schemeClr val="bg1"/>
                </a:solidFill>
                <a:effectLst/>
              </a:rPr>
              <a:t>Distribución de Probabilidad Exponencial</a:t>
            </a:r>
          </a:p>
        </p:txBody>
      </p:sp>
      <p:sp>
        <p:nvSpPr>
          <p:cNvPr id="21507" name="Rectangle 3"/>
          <p:cNvSpPr>
            <a:spLocks noGrp="1" noChangeArrowheads="1"/>
          </p:cNvSpPr>
          <p:nvPr>
            <p:ph type="body" idx="1"/>
          </p:nvPr>
        </p:nvSpPr>
        <p:spPr>
          <a:xfrm>
            <a:off x="687388" y="1117600"/>
            <a:ext cx="7772400" cy="4643438"/>
          </a:xfrm>
          <a:noFill/>
          <a:ln/>
        </p:spPr>
        <p:txBody>
          <a:bodyPr/>
          <a:lstStyle/>
          <a:p>
            <a:r>
              <a:rPr lang="es-CL" dirty="0">
                <a:solidFill>
                  <a:schemeClr val="bg1"/>
                </a:solidFill>
                <a:effectLst/>
              </a:rPr>
              <a:t>Función de Densidad de Probabilidad Exponencial</a:t>
            </a:r>
          </a:p>
          <a:p>
            <a:pPr>
              <a:buFont typeface="Monotype Sorts" pitchFamily="2" charset="2"/>
              <a:buNone/>
            </a:pPr>
            <a:endParaRPr lang="es-CL" sz="1200" dirty="0">
              <a:solidFill>
                <a:schemeClr val="bg1"/>
              </a:solidFill>
              <a:effectLst/>
            </a:endParaRPr>
          </a:p>
          <a:p>
            <a:pPr>
              <a:buFont typeface="Monotype Sorts" pitchFamily="2" charset="2"/>
              <a:buNone/>
            </a:pPr>
            <a:endParaRPr lang="es-CL" sz="1200" dirty="0">
              <a:solidFill>
                <a:schemeClr val="bg1"/>
              </a:solidFill>
              <a:effectLst/>
            </a:endParaRPr>
          </a:p>
          <a:p>
            <a:pPr>
              <a:buFont typeface="Monotype Sorts" pitchFamily="2" charset="2"/>
              <a:buNone/>
            </a:pPr>
            <a:r>
              <a:rPr lang="es-CL" sz="1200" dirty="0">
                <a:solidFill>
                  <a:schemeClr val="bg1"/>
                </a:solidFill>
                <a:effectLst/>
              </a:rPr>
              <a:t>			</a:t>
            </a:r>
          </a:p>
          <a:p>
            <a:pPr>
              <a:buFont typeface="Monotype Sorts" pitchFamily="2" charset="2"/>
              <a:buNone/>
            </a:pPr>
            <a:endParaRPr lang="es-CL" sz="1200" dirty="0">
              <a:solidFill>
                <a:schemeClr val="bg1"/>
              </a:solidFill>
              <a:effectLst/>
            </a:endParaRPr>
          </a:p>
          <a:p>
            <a:pPr>
              <a:buFont typeface="Monotype Sorts" pitchFamily="2" charset="2"/>
              <a:buNone/>
            </a:pPr>
            <a:endParaRPr lang="es-CL" sz="1200" dirty="0">
              <a:solidFill>
                <a:schemeClr val="bg1"/>
              </a:solidFill>
              <a:effectLst/>
            </a:endParaRPr>
          </a:p>
          <a:p>
            <a:pPr>
              <a:buFont typeface="Monotype Sorts" pitchFamily="2" charset="2"/>
              <a:buNone/>
            </a:pPr>
            <a:r>
              <a:rPr lang="es-CL" sz="1200" dirty="0">
                <a:solidFill>
                  <a:schemeClr val="bg1"/>
                </a:solidFill>
                <a:effectLst/>
              </a:rPr>
              <a:t>		</a:t>
            </a:r>
          </a:p>
          <a:p>
            <a:pPr>
              <a:buFont typeface="Monotype Sorts" pitchFamily="2" charset="2"/>
              <a:buNone/>
            </a:pPr>
            <a:r>
              <a:rPr lang="es-CL" dirty="0">
                <a:solidFill>
                  <a:schemeClr val="bg1"/>
                </a:solidFill>
                <a:effectLst/>
              </a:rPr>
              <a:t>		       	    donde:      	</a:t>
            </a:r>
            <a:r>
              <a:rPr lang="es-CL" i="1" dirty="0">
                <a:solidFill>
                  <a:schemeClr val="bg1"/>
                </a:solidFill>
                <a:effectLst/>
                <a:latin typeface="Times New Roman" pitchFamily="18" charset="0"/>
                <a:ea typeface="Tahoma"/>
                <a:cs typeface="Times New Roman" pitchFamily="18" charset="0"/>
              </a:rPr>
              <a:t>β</a:t>
            </a:r>
            <a:r>
              <a:rPr lang="es-CL" dirty="0">
                <a:solidFill>
                  <a:schemeClr val="bg1"/>
                </a:solidFill>
                <a:effectLst/>
              </a:rPr>
              <a:t> = media</a:t>
            </a:r>
          </a:p>
          <a:p>
            <a:pPr>
              <a:buFont typeface="Monotype Sorts" pitchFamily="2" charset="2"/>
              <a:buNone/>
            </a:pPr>
            <a:r>
              <a:rPr lang="es-CL" dirty="0">
                <a:solidFill>
                  <a:schemeClr val="bg1"/>
                </a:solidFill>
                <a:effectLst/>
              </a:rPr>
              <a:t>				 	 </a:t>
            </a:r>
            <a:r>
              <a:rPr lang="es-CL" i="1" dirty="0">
                <a:solidFill>
                  <a:schemeClr val="bg1"/>
                </a:solidFill>
                <a:effectLst/>
              </a:rPr>
              <a:t>e</a:t>
            </a:r>
            <a:r>
              <a:rPr lang="es-CL" dirty="0">
                <a:solidFill>
                  <a:schemeClr val="bg1"/>
                </a:solidFill>
                <a:effectLst/>
              </a:rPr>
              <a:t> = 2,71828…</a:t>
            </a:r>
          </a:p>
          <a:p>
            <a:endParaRPr lang="es-CL" dirty="0">
              <a:solidFill>
                <a:schemeClr val="bg1"/>
              </a:solidFill>
              <a:effectLst/>
            </a:endParaRPr>
          </a:p>
          <a:p>
            <a:r>
              <a:rPr lang="es-CL" dirty="0">
                <a:solidFill>
                  <a:schemeClr val="bg1"/>
                </a:solidFill>
                <a:effectLst/>
              </a:rPr>
              <a:t>Valor Esperado de </a:t>
            </a:r>
            <a:r>
              <a:rPr lang="es-CL" i="1" dirty="0">
                <a:solidFill>
                  <a:schemeClr val="bg1"/>
                </a:solidFill>
                <a:effectLst/>
              </a:rPr>
              <a:t>x</a:t>
            </a:r>
            <a:r>
              <a:rPr lang="es-CL" dirty="0">
                <a:solidFill>
                  <a:schemeClr val="bg1"/>
                </a:solidFill>
                <a:effectLst/>
              </a:rPr>
              <a:t>:</a:t>
            </a:r>
          </a:p>
          <a:p>
            <a:pPr>
              <a:buNone/>
            </a:pPr>
            <a:r>
              <a:rPr lang="es-CL" sz="1000" dirty="0">
                <a:solidFill>
                  <a:schemeClr val="bg1"/>
                </a:solidFill>
                <a:effectLst/>
              </a:rPr>
              <a:t>				</a:t>
            </a:r>
          </a:p>
          <a:p>
            <a:pPr>
              <a:buNone/>
            </a:pPr>
            <a:r>
              <a:rPr lang="es-CL" dirty="0">
                <a:solidFill>
                  <a:schemeClr val="bg1"/>
                </a:solidFill>
                <a:effectLst/>
              </a:rPr>
              <a:t>				E(</a:t>
            </a:r>
            <a:r>
              <a:rPr lang="es-CL" i="1" dirty="0">
                <a:solidFill>
                  <a:schemeClr val="bg1"/>
                </a:solidFill>
                <a:effectLst/>
              </a:rPr>
              <a:t>x</a:t>
            </a:r>
            <a:r>
              <a:rPr lang="es-CL" dirty="0">
                <a:solidFill>
                  <a:schemeClr val="bg1"/>
                </a:solidFill>
                <a:effectLst/>
              </a:rPr>
              <a:t>) = </a:t>
            </a:r>
            <a:r>
              <a:rPr lang="es-CL" i="1" dirty="0">
                <a:solidFill>
                  <a:schemeClr val="bg1"/>
                </a:solidFill>
                <a:effectLst/>
                <a:latin typeface="Times New Roman" pitchFamily="18" charset="0"/>
                <a:ea typeface="Tahoma"/>
                <a:cs typeface="Times New Roman" pitchFamily="18" charset="0"/>
              </a:rPr>
              <a:t>β</a:t>
            </a:r>
            <a:endParaRPr lang="es-CL" dirty="0">
              <a:solidFill>
                <a:schemeClr val="bg1"/>
              </a:solidFill>
              <a:effectLst/>
            </a:endParaRPr>
          </a:p>
          <a:p>
            <a:pPr>
              <a:buNone/>
            </a:pPr>
            <a:endParaRPr lang="es-CL" sz="1000" dirty="0">
              <a:solidFill>
                <a:schemeClr val="bg1"/>
              </a:solidFill>
              <a:effectLst/>
            </a:endParaRPr>
          </a:p>
          <a:p>
            <a:r>
              <a:rPr lang="es-CL" dirty="0">
                <a:solidFill>
                  <a:schemeClr val="bg1"/>
                </a:solidFill>
                <a:effectLst/>
              </a:rPr>
              <a:t>Varianza de </a:t>
            </a:r>
            <a:r>
              <a:rPr lang="es-CL" i="1" dirty="0">
                <a:solidFill>
                  <a:schemeClr val="bg1"/>
                </a:solidFill>
                <a:effectLst/>
              </a:rPr>
              <a:t>x</a:t>
            </a:r>
            <a:r>
              <a:rPr lang="es-CL" dirty="0">
                <a:solidFill>
                  <a:schemeClr val="bg1"/>
                </a:solidFill>
                <a:effectLst/>
              </a:rPr>
              <a:t>:</a:t>
            </a:r>
          </a:p>
          <a:p>
            <a:pPr>
              <a:buNone/>
            </a:pPr>
            <a:endParaRPr lang="es-CL" sz="1000" i="1" dirty="0">
              <a:solidFill>
                <a:schemeClr val="bg1"/>
              </a:solidFill>
              <a:effectLst/>
            </a:endParaRPr>
          </a:p>
          <a:p>
            <a:pPr>
              <a:buNone/>
            </a:pPr>
            <a:r>
              <a:rPr lang="es-CL" dirty="0">
                <a:solidFill>
                  <a:schemeClr val="bg1"/>
                </a:solidFill>
                <a:effectLst/>
              </a:rPr>
              <a:t>				Var(</a:t>
            </a:r>
            <a:r>
              <a:rPr lang="es-CL" i="1" dirty="0">
                <a:solidFill>
                  <a:schemeClr val="bg1"/>
                </a:solidFill>
                <a:effectLst/>
              </a:rPr>
              <a:t>x</a:t>
            </a:r>
            <a:r>
              <a:rPr lang="es-CL" dirty="0">
                <a:solidFill>
                  <a:schemeClr val="bg1"/>
                </a:solidFill>
                <a:effectLst/>
              </a:rPr>
              <a:t>) = </a:t>
            </a:r>
            <a:r>
              <a:rPr lang="es-CL" i="1" dirty="0">
                <a:solidFill>
                  <a:schemeClr val="bg1"/>
                </a:solidFill>
                <a:effectLst/>
                <a:latin typeface="Times New Roman" pitchFamily="18" charset="0"/>
                <a:ea typeface="Tahoma"/>
                <a:cs typeface="Times New Roman" pitchFamily="18" charset="0"/>
              </a:rPr>
              <a:t>β</a:t>
            </a:r>
            <a:r>
              <a:rPr lang="es-CL" sz="1000" i="1" dirty="0">
                <a:solidFill>
                  <a:schemeClr val="bg1"/>
                </a:solidFill>
                <a:effectLst/>
                <a:latin typeface="Times New Roman" pitchFamily="18" charset="0"/>
                <a:ea typeface="Tahoma"/>
                <a:cs typeface="Times New Roman" pitchFamily="18" charset="0"/>
              </a:rPr>
              <a:t> </a:t>
            </a:r>
            <a:r>
              <a:rPr lang="es-CL" baseline="30000" dirty="0">
                <a:solidFill>
                  <a:schemeClr val="bg1"/>
                </a:solidFill>
                <a:effectLst/>
              </a:rPr>
              <a:t>2</a:t>
            </a:r>
          </a:p>
        </p:txBody>
      </p:sp>
      <p:graphicFrame>
        <p:nvGraphicFramePr>
          <p:cNvPr id="1063939" name="Object 3"/>
          <p:cNvGraphicFramePr>
            <a:graphicFrameLocks noChangeAspect="1"/>
          </p:cNvGraphicFramePr>
          <p:nvPr/>
        </p:nvGraphicFramePr>
        <p:xfrm>
          <a:off x="2701177" y="1847756"/>
          <a:ext cx="3683000" cy="827087"/>
        </p:xfrm>
        <a:graphic>
          <a:graphicData uri="http://schemas.openxmlformats.org/presentationml/2006/ole">
            <mc:AlternateContent xmlns:mc="http://schemas.openxmlformats.org/markup-compatibility/2006">
              <mc:Choice xmlns:v="urn:schemas-microsoft-com:vml" Requires="v">
                <p:oleObj spid="_x0000_s1063964" name="Ecuación" r:id="rId4" imgW="1841500" imgH="419100" progId="Equation.3">
                  <p:embed/>
                </p:oleObj>
              </mc:Choice>
              <mc:Fallback>
                <p:oleObj name="Ecuación" r:id="rId4" imgW="1841500" imgH="419100"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1177" y="1847756"/>
                        <a:ext cx="3683000"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Exponencial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el Valor Esperado de </a:t>
            </a:r>
            <a:r>
              <a:rPr lang="es-CL" i="1" dirty="0">
                <a:solidFill>
                  <a:schemeClr val="bg1"/>
                </a:solidFill>
                <a:effectLst/>
              </a:rPr>
              <a:t>x</a:t>
            </a:r>
          </a:p>
          <a:p>
            <a:pPr lvl="1"/>
            <a:r>
              <a:rPr lang="es-CL" dirty="0">
                <a:solidFill>
                  <a:schemeClr val="bg1"/>
                </a:solidFill>
                <a:effectLst/>
              </a:rPr>
              <a:t>Como </a:t>
            </a:r>
            <a:r>
              <a:rPr lang="es-CL" i="1" dirty="0">
                <a:solidFill>
                  <a:schemeClr val="bg1"/>
                </a:solidFill>
                <a:effectLst/>
              </a:rPr>
              <a:t>x</a:t>
            </a:r>
            <a:r>
              <a:rPr lang="es-CL" dirty="0">
                <a:solidFill>
                  <a:schemeClr val="bg1"/>
                </a:solidFill>
                <a:effectLst/>
              </a:rPr>
              <a:t> es una variable continua,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dirty="0">
                <a:solidFill>
                  <a:schemeClr val="bg1"/>
                </a:solidFill>
                <a:effectLst/>
              </a:rPr>
              <a:t>) será:</a:t>
            </a:r>
          </a:p>
        </p:txBody>
      </p:sp>
      <p:graphicFrame>
        <p:nvGraphicFramePr>
          <p:cNvPr id="16" name="Object 2"/>
          <p:cNvGraphicFramePr>
            <a:graphicFrameLocks noChangeAspect="1"/>
          </p:cNvGraphicFramePr>
          <p:nvPr/>
        </p:nvGraphicFramePr>
        <p:xfrm>
          <a:off x="714186" y="1997263"/>
          <a:ext cx="1943100" cy="820738"/>
        </p:xfrm>
        <a:graphic>
          <a:graphicData uri="http://schemas.openxmlformats.org/presentationml/2006/ole">
            <mc:AlternateContent xmlns:mc="http://schemas.openxmlformats.org/markup-compatibility/2006">
              <mc:Choice xmlns:v="urn:schemas-microsoft-com:vml" Requires="v">
                <p:oleObj spid="_x0000_s1129745" name="Ecuación" r:id="rId4" imgW="1143000" imgH="482600" progId="Equation.3">
                  <p:embed/>
                </p:oleObj>
              </mc:Choice>
              <mc:Fallback>
                <p:oleObj name="Ecuación" r:id="rId4" imgW="1143000" imgH="482600" progId="Equation.3">
                  <p:embed/>
                  <p:pic>
                    <p:nvPicPr>
                      <p:cNvPr id="0" name="Picture 2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186" y="1997263"/>
                        <a:ext cx="1943100"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
          <p:cNvGraphicFramePr>
            <a:graphicFrameLocks noChangeAspect="1"/>
          </p:cNvGraphicFramePr>
          <p:nvPr/>
        </p:nvGraphicFramePr>
        <p:xfrm>
          <a:off x="2884292" y="1998010"/>
          <a:ext cx="2071687" cy="820738"/>
        </p:xfrm>
        <a:graphic>
          <a:graphicData uri="http://schemas.openxmlformats.org/presentationml/2006/ole">
            <mc:AlternateContent xmlns:mc="http://schemas.openxmlformats.org/markup-compatibility/2006">
              <mc:Choice xmlns:v="urn:schemas-microsoft-com:vml" Requires="v">
                <p:oleObj spid="_x0000_s1129746" name="Ecuación" r:id="rId6" imgW="1218671" imgH="482391" progId="Equation.3">
                  <p:embed/>
                </p:oleObj>
              </mc:Choice>
              <mc:Fallback>
                <p:oleObj name="Ecuación" r:id="rId6" imgW="1218671" imgH="482391" progId="Equation.3">
                  <p:embed/>
                  <p:pic>
                    <p:nvPicPr>
                      <p:cNvPr id="0" name="Picture 2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4292" y="1998010"/>
                        <a:ext cx="2071687"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0"/>
          <p:cNvSpPr>
            <a:spLocks noChangeArrowheads="1"/>
          </p:cNvSpPr>
          <p:nvPr/>
        </p:nvSpPr>
        <p:spPr bwMode="auto">
          <a:xfrm>
            <a:off x="5404488" y="2227547"/>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19" name="Object 10"/>
          <p:cNvGraphicFramePr>
            <a:graphicFrameLocks noChangeAspect="1"/>
          </p:cNvGraphicFramePr>
          <p:nvPr/>
        </p:nvGraphicFramePr>
        <p:xfrm>
          <a:off x="5908389" y="2140979"/>
          <a:ext cx="1684337" cy="534987"/>
        </p:xfrm>
        <a:graphic>
          <a:graphicData uri="http://schemas.openxmlformats.org/presentationml/2006/ole">
            <mc:AlternateContent xmlns:mc="http://schemas.openxmlformats.org/markup-compatibility/2006">
              <mc:Choice xmlns:v="urn:schemas-microsoft-com:vml" Requires="v">
                <p:oleObj spid="_x0000_s1129747" name="Ecuación" r:id="rId8" imgW="1295400" imgH="419100" progId="Equation.3">
                  <p:embed/>
                </p:oleObj>
              </mc:Choice>
              <mc:Fallback>
                <p:oleObj name="Ecuación" r:id="rId8" imgW="1295400" imgH="419100" progId="Equation.3">
                  <p:embed/>
                  <p:pic>
                    <p:nvPicPr>
                      <p:cNvPr id="0" name="Picture 2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8389" y="2140979"/>
                        <a:ext cx="1684337"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1"/>
          <p:cNvGraphicFramePr>
            <a:graphicFrameLocks noChangeAspect="1"/>
          </p:cNvGraphicFramePr>
          <p:nvPr/>
        </p:nvGraphicFramePr>
        <p:xfrm>
          <a:off x="399954" y="2912781"/>
          <a:ext cx="3130551" cy="820738"/>
        </p:xfrm>
        <a:graphic>
          <a:graphicData uri="http://schemas.openxmlformats.org/presentationml/2006/ole">
            <mc:AlternateContent xmlns:mc="http://schemas.openxmlformats.org/markup-compatibility/2006">
              <mc:Choice xmlns:v="urn:schemas-microsoft-com:vml" Requires="v">
                <p:oleObj spid="_x0000_s1129748" name="Ecuación" r:id="rId10" imgW="1841500" imgH="482600" progId="Equation.3">
                  <p:embed/>
                </p:oleObj>
              </mc:Choice>
              <mc:Fallback>
                <p:oleObj name="Ecuación" r:id="rId10" imgW="1841500" imgH="482600" progId="Equation.3">
                  <p:embed/>
                  <p:pic>
                    <p:nvPicPr>
                      <p:cNvPr id="0" name="Picture 2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954" y="2912781"/>
                        <a:ext cx="3130551"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nvGraphicFramePr>
        <p:xfrm>
          <a:off x="3642646" y="2914369"/>
          <a:ext cx="2179638" cy="820737"/>
        </p:xfrm>
        <a:graphic>
          <a:graphicData uri="http://schemas.openxmlformats.org/presentationml/2006/ole">
            <mc:AlternateContent xmlns:mc="http://schemas.openxmlformats.org/markup-compatibility/2006">
              <mc:Choice xmlns:v="urn:schemas-microsoft-com:vml" Requires="v">
                <p:oleObj spid="_x0000_s1129749" name="Ecuación" r:id="rId12" imgW="1282700" imgH="482600" progId="Equation.3">
                  <p:embed/>
                </p:oleObj>
              </mc:Choice>
              <mc:Fallback>
                <p:oleObj name="Ecuación" r:id="rId12" imgW="1282700" imgH="482600" progId="Equation.3">
                  <p:embed/>
                  <p:pic>
                    <p:nvPicPr>
                      <p:cNvPr id="0" name="Picture 2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42646" y="2914369"/>
                        <a:ext cx="2179638"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0"/>
          <p:cNvSpPr>
            <a:spLocks noChangeArrowheads="1"/>
          </p:cNvSpPr>
          <p:nvPr/>
        </p:nvSpPr>
        <p:spPr bwMode="auto">
          <a:xfrm>
            <a:off x="5960305" y="2837144"/>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23" name="Object 13"/>
          <p:cNvGraphicFramePr>
            <a:graphicFrameLocks noChangeAspect="1"/>
          </p:cNvGraphicFramePr>
          <p:nvPr/>
        </p:nvGraphicFramePr>
        <p:xfrm>
          <a:off x="6010180" y="3100387"/>
          <a:ext cx="2760662" cy="561975"/>
        </p:xfrm>
        <a:graphic>
          <a:graphicData uri="http://schemas.openxmlformats.org/presentationml/2006/ole">
            <mc:AlternateContent xmlns:mc="http://schemas.openxmlformats.org/markup-compatibility/2006">
              <mc:Choice xmlns:v="urn:schemas-microsoft-com:vml" Requires="v">
                <p:oleObj spid="_x0000_s1129750" name="Ecuación" r:id="rId14" imgW="2082800" imgH="431800" progId="Equation.3">
                  <p:embed/>
                </p:oleObj>
              </mc:Choice>
              <mc:Fallback>
                <p:oleObj name="Ecuación" r:id="rId14" imgW="2082800" imgH="431800" progId="Equation.3">
                  <p:embed/>
                  <p:pic>
                    <p:nvPicPr>
                      <p:cNvPr id="0" name="Picture 2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10180" y="3100387"/>
                        <a:ext cx="2760662"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4"/>
          <p:cNvGraphicFramePr>
            <a:graphicFrameLocks noChangeAspect="1"/>
          </p:cNvGraphicFramePr>
          <p:nvPr/>
        </p:nvGraphicFramePr>
        <p:xfrm>
          <a:off x="409482" y="3793653"/>
          <a:ext cx="4424362" cy="865187"/>
        </p:xfrm>
        <a:graphic>
          <a:graphicData uri="http://schemas.openxmlformats.org/presentationml/2006/ole">
            <mc:AlternateContent xmlns:mc="http://schemas.openxmlformats.org/markup-compatibility/2006">
              <mc:Choice xmlns:v="urn:schemas-microsoft-com:vml" Requires="v">
                <p:oleObj spid="_x0000_s1129751" name="Ecuación" r:id="rId16" imgW="2603500" imgH="508000" progId="Equation.3">
                  <p:embed/>
                </p:oleObj>
              </mc:Choice>
              <mc:Fallback>
                <p:oleObj name="Ecuación" r:id="rId16" imgW="2603500" imgH="508000" progId="Equation.3">
                  <p:embed/>
                  <p:pic>
                    <p:nvPicPr>
                      <p:cNvPr id="0" name="Picture 2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9482" y="3793653"/>
                        <a:ext cx="4424362"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5"/>
          <p:cNvGraphicFramePr>
            <a:graphicFrameLocks noChangeAspect="1"/>
          </p:cNvGraphicFramePr>
          <p:nvPr/>
        </p:nvGraphicFramePr>
        <p:xfrm>
          <a:off x="5015736" y="3961834"/>
          <a:ext cx="3281363" cy="476250"/>
        </p:xfrm>
        <a:graphic>
          <a:graphicData uri="http://schemas.openxmlformats.org/presentationml/2006/ole">
            <mc:AlternateContent xmlns:mc="http://schemas.openxmlformats.org/markup-compatibility/2006">
              <mc:Choice xmlns:v="urn:schemas-microsoft-com:vml" Requires="v">
                <p:oleObj spid="_x0000_s1129752" name="Ecuación" r:id="rId18" imgW="1930400" imgH="279400" progId="Equation.3">
                  <p:embed/>
                </p:oleObj>
              </mc:Choice>
              <mc:Fallback>
                <p:oleObj name="Ecuación" r:id="rId18" imgW="1930400" imgH="279400" progId="Equation.3">
                  <p:embed/>
                  <p:pic>
                    <p:nvPicPr>
                      <p:cNvPr id="0" name="Picture 2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15736" y="3961834"/>
                        <a:ext cx="328136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6"/>
          <p:cNvGraphicFramePr>
            <a:graphicFrameLocks noChangeAspect="1"/>
          </p:cNvGraphicFramePr>
          <p:nvPr/>
        </p:nvGraphicFramePr>
        <p:xfrm>
          <a:off x="407071" y="4851581"/>
          <a:ext cx="3582987" cy="474663"/>
        </p:xfrm>
        <a:graphic>
          <a:graphicData uri="http://schemas.openxmlformats.org/presentationml/2006/ole">
            <mc:AlternateContent xmlns:mc="http://schemas.openxmlformats.org/markup-compatibility/2006">
              <mc:Choice xmlns:v="urn:schemas-microsoft-com:vml" Requires="v">
                <p:oleObj spid="_x0000_s1129753" name="Ecuación" r:id="rId20" imgW="2108200" imgH="279400" progId="Equation.3">
                  <p:embed/>
                </p:oleObj>
              </mc:Choice>
              <mc:Fallback>
                <p:oleObj name="Ecuación" r:id="rId20" imgW="2108200" imgH="279400" progId="Equation.3">
                  <p:embed/>
                  <p:pic>
                    <p:nvPicPr>
                      <p:cNvPr id="0" name="Picture 24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7071" y="4851581"/>
                        <a:ext cx="3582987"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7"/>
          <p:cNvGraphicFramePr>
            <a:graphicFrameLocks noChangeAspect="1"/>
          </p:cNvGraphicFramePr>
          <p:nvPr/>
        </p:nvGraphicFramePr>
        <p:xfrm>
          <a:off x="4097621" y="4614392"/>
          <a:ext cx="3194050" cy="949325"/>
        </p:xfrm>
        <a:graphic>
          <a:graphicData uri="http://schemas.openxmlformats.org/presentationml/2006/ole">
            <mc:AlternateContent xmlns:mc="http://schemas.openxmlformats.org/markup-compatibility/2006">
              <mc:Choice xmlns:v="urn:schemas-microsoft-com:vml" Requires="v">
                <p:oleObj spid="_x0000_s1129754" name="Ecuación" r:id="rId22" imgW="1879600" imgH="558800" progId="Equation.3">
                  <p:embed/>
                </p:oleObj>
              </mc:Choice>
              <mc:Fallback>
                <p:oleObj name="Ecuación" r:id="rId22" imgW="1879600" imgH="558800" progId="Equation.3">
                  <p:embed/>
                  <p:pic>
                    <p:nvPicPr>
                      <p:cNvPr id="0" name="Picture 24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97621" y="4614392"/>
                        <a:ext cx="319405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8"/>
          <p:cNvGraphicFramePr>
            <a:graphicFrameLocks noChangeAspect="1"/>
          </p:cNvGraphicFramePr>
          <p:nvPr/>
        </p:nvGraphicFramePr>
        <p:xfrm>
          <a:off x="7399432" y="4920219"/>
          <a:ext cx="1489075" cy="366712"/>
        </p:xfrm>
        <a:graphic>
          <a:graphicData uri="http://schemas.openxmlformats.org/presentationml/2006/ole">
            <mc:AlternateContent xmlns:mc="http://schemas.openxmlformats.org/markup-compatibility/2006">
              <mc:Choice xmlns:v="urn:schemas-microsoft-com:vml" Requires="v">
                <p:oleObj spid="_x0000_s1129755" name="Ecuación" r:id="rId24" imgW="875920" imgH="215806" progId="Equation.3">
                  <p:embed/>
                </p:oleObj>
              </mc:Choice>
              <mc:Fallback>
                <p:oleObj name="Ecuación" r:id="rId24" imgW="875920" imgH="215806" progId="Equation.3">
                  <p:embed/>
                  <p:pic>
                    <p:nvPicPr>
                      <p:cNvPr id="0" name="Picture 24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399432" y="4920219"/>
                        <a:ext cx="1489075"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492" name="Object 20"/>
          <p:cNvGraphicFramePr>
            <a:graphicFrameLocks noChangeAspect="1"/>
          </p:cNvGraphicFramePr>
          <p:nvPr/>
        </p:nvGraphicFramePr>
        <p:xfrm>
          <a:off x="630985" y="5781112"/>
          <a:ext cx="1295400" cy="366713"/>
        </p:xfrm>
        <a:graphic>
          <a:graphicData uri="http://schemas.openxmlformats.org/presentationml/2006/ole">
            <mc:AlternateContent xmlns:mc="http://schemas.openxmlformats.org/markup-compatibility/2006">
              <mc:Choice xmlns:v="urn:schemas-microsoft-com:vml" Requires="v">
                <p:oleObj spid="_x0000_s1129756" name="Ecuación" r:id="rId26" imgW="761669" imgH="215806" progId="Equation.3">
                  <p:embed/>
                </p:oleObj>
              </mc:Choice>
              <mc:Fallback>
                <p:oleObj name="Ecuación" r:id="rId26" imgW="761669" imgH="215806" progId="Equation.3">
                  <p:embed/>
                  <p:pic>
                    <p:nvPicPr>
                      <p:cNvPr id="0" name="Picture 24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30985" y="5781112"/>
                        <a:ext cx="12954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29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Exponencial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Anteriormente, se mostró que:</a:t>
            </a:r>
          </a:p>
          <a:p>
            <a:pPr lvl="1"/>
            <a:endParaRPr lang="es-CL" sz="2000" dirty="0">
              <a:solidFill>
                <a:schemeClr val="bg1"/>
              </a:solidFill>
              <a:effectLst/>
            </a:endParaRPr>
          </a:p>
          <a:p>
            <a:pPr lvl="1"/>
            <a:endParaRPr lang="es-CL" sz="2000" dirty="0">
              <a:solidFill>
                <a:schemeClr val="bg1"/>
              </a:solidFill>
              <a:effectLst/>
            </a:endParaRPr>
          </a:p>
          <a:p>
            <a:pPr lvl="1"/>
            <a:r>
              <a:rPr lang="es-CL" dirty="0">
                <a:solidFill>
                  <a:schemeClr val="bg1"/>
                </a:solidFill>
                <a:effectLst/>
              </a:rPr>
              <a:t>Por lo tanto, solo basta encontrar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 para poder encontrar la varianza, pues ya hemos calculado el valor esperado de </a:t>
            </a:r>
            <a:r>
              <a:rPr lang="es-CL" i="1" dirty="0">
                <a:solidFill>
                  <a:schemeClr val="bg1"/>
                </a:solidFill>
                <a:effectLst/>
              </a:rPr>
              <a:t>x</a:t>
            </a:r>
            <a:r>
              <a:rPr lang="es-CL" dirty="0">
                <a:solidFill>
                  <a:schemeClr val="bg1"/>
                </a:solidFill>
                <a:effectLst/>
              </a:rPr>
              <a:t>. Por ende…</a:t>
            </a:r>
          </a:p>
          <a:p>
            <a:endParaRPr lang="es-CL" dirty="0">
              <a:solidFill>
                <a:schemeClr val="bg1"/>
              </a:solidFill>
              <a:effectLst/>
            </a:endParaRPr>
          </a:p>
        </p:txBody>
      </p:sp>
      <p:graphicFrame>
        <p:nvGraphicFramePr>
          <p:cNvPr id="1122307" name="Object 3"/>
          <p:cNvGraphicFramePr>
            <a:graphicFrameLocks noChangeAspect="1"/>
          </p:cNvGraphicFramePr>
          <p:nvPr/>
        </p:nvGraphicFramePr>
        <p:xfrm>
          <a:off x="3166222" y="2058428"/>
          <a:ext cx="2870200" cy="474662"/>
        </p:xfrm>
        <a:graphic>
          <a:graphicData uri="http://schemas.openxmlformats.org/presentationml/2006/ole">
            <mc:AlternateContent xmlns:mc="http://schemas.openxmlformats.org/markup-compatibility/2006">
              <mc:Choice xmlns:v="urn:schemas-microsoft-com:vml" Requires="v">
                <p:oleObj spid="_x0000_s1130520" name="Ecuación" r:id="rId4" imgW="1435100" imgH="241300" progId="Equation.3">
                  <p:embed/>
                </p:oleObj>
              </mc:Choice>
              <mc:Fallback>
                <p:oleObj name="Ecuación" r:id="rId4" imgW="1435100" imgH="241300" progId="Equation.3">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6222" y="2058428"/>
                        <a:ext cx="2870200"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Exponencial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Cálculo de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a:t>
            </a:r>
          </a:p>
          <a:p>
            <a:endParaRPr lang="es-CL" dirty="0">
              <a:solidFill>
                <a:schemeClr val="bg1"/>
              </a:solidFill>
              <a:effectLst/>
            </a:endParaRPr>
          </a:p>
        </p:txBody>
      </p:sp>
      <p:graphicFrame>
        <p:nvGraphicFramePr>
          <p:cNvPr id="16" name="Object 2"/>
          <p:cNvGraphicFramePr>
            <a:graphicFrameLocks noChangeAspect="1"/>
          </p:cNvGraphicFramePr>
          <p:nvPr/>
        </p:nvGraphicFramePr>
        <p:xfrm>
          <a:off x="606425" y="1997075"/>
          <a:ext cx="2159000" cy="820738"/>
        </p:xfrm>
        <a:graphic>
          <a:graphicData uri="http://schemas.openxmlformats.org/presentationml/2006/ole">
            <mc:AlternateContent xmlns:mc="http://schemas.openxmlformats.org/markup-compatibility/2006">
              <mc:Choice xmlns:v="urn:schemas-microsoft-com:vml" Requires="v">
                <p:oleObj spid="_x0000_s1131793" name="Ecuación" r:id="rId4" imgW="1269449" imgH="482391" progId="Equation.3">
                  <p:embed/>
                </p:oleObj>
              </mc:Choice>
              <mc:Fallback>
                <p:oleObj name="Ecuación" r:id="rId4" imgW="1269449" imgH="482391" progId="Equation.3">
                  <p:embed/>
                  <p:pic>
                    <p:nvPicPr>
                      <p:cNvPr id="0" name="Picture 2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25" y="1997075"/>
                        <a:ext cx="2159000"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
          <p:cNvGraphicFramePr>
            <a:graphicFrameLocks noChangeAspect="1"/>
          </p:cNvGraphicFramePr>
          <p:nvPr/>
        </p:nvGraphicFramePr>
        <p:xfrm>
          <a:off x="2852738" y="1998663"/>
          <a:ext cx="2136775" cy="820737"/>
        </p:xfrm>
        <a:graphic>
          <a:graphicData uri="http://schemas.openxmlformats.org/presentationml/2006/ole">
            <mc:AlternateContent xmlns:mc="http://schemas.openxmlformats.org/markup-compatibility/2006">
              <mc:Choice xmlns:v="urn:schemas-microsoft-com:vml" Requires="v">
                <p:oleObj spid="_x0000_s1131794" name="Ecuación" r:id="rId6" imgW="1256755" imgH="482391" progId="Equation.3">
                  <p:embed/>
                </p:oleObj>
              </mc:Choice>
              <mc:Fallback>
                <p:oleObj name="Ecuación" r:id="rId6" imgW="1256755" imgH="482391" progId="Equation.3">
                  <p:embed/>
                  <p:pic>
                    <p:nvPicPr>
                      <p:cNvPr id="0" name="Picture 2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2738" y="1998663"/>
                        <a:ext cx="2136775"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0"/>
          <p:cNvSpPr>
            <a:spLocks noChangeArrowheads="1"/>
          </p:cNvSpPr>
          <p:nvPr/>
        </p:nvSpPr>
        <p:spPr bwMode="auto">
          <a:xfrm>
            <a:off x="5404488" y="2227547"/>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19" name="Object 10"/>
          <p:cNvGraphicFramePr>
            <a:graphicFrameLocks noChangeAspect="1"/>
          </p:cNvGraphicFramePr>
          <p:nvPr/>
        </p:nvGraphicFramePr>
        <p:xfrm>
          <a:off x="5908389" y="2140979"/>
          <a:ext cx="1684337" cy="534987"/>
        </p:xfrm>
        <a:graphic>
          <a:graphicData uri="http://schemas.openxmlformats.org/presentationml/2006/ole">
            <mc:AlternateContent xmlns:mc="http://schemas.openxmlformats.org/markup-compatibility/2006">
              <mc:Choice xmlns:v="urn:schemas-microsoft-com:vml" Requires="v">
                <p:oleObj spid="_x0000_s1131795" name="Ecuación" r:id="rId8" imgW="1295400" imgH="419100" progId="Equation.3">
                  <p:embed/>
                </p:oleObj>
              </mc:Choice>
              <mc:Fallback>
                <p:oleObj name="Ecuación" r:id="rId8" imgW="1295400" imgH="419100" progId="Equation.3">
                  <p:embed/>
                  <p:pic>
                    <p:nvPicPr>
                      <p:cNvPr id="0" name="Picture 2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8389" y="2140979"/>
                        <a:ext cx="1684337"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1"/>
          <p:cNvGraphicFramePr>
            <a:graphicFrameLocks noChangeAspect="1"/>
          </p:cNvGraphicFramePr>
          <p:nvPr/>
        </p:nvGraphicFramePr>
        <p:xfrm>
          <a:off x="117475" y="2913063"/>
          <a:ext cx="3562350" cy="820737"/>
        </p:xfrm>
        <a:graphic>
          <a:graphicData uri="http://schemas.openxmlformats.org/presentationml/2006/ole">
            <mc:AlternateContent xmlns:mc="http://schemas.openxmlformats.org/markup-compatibility/2006">
              <mc:Choice xmlns:v="urn:schemas-microsoft-com:vml" Requires="v">
                <p:oleObj spid="_x0000_s1131796" name="Ecuación" r:id="rId10" imgW="2095500" imgH="482600" progId="Equation.3">
                  <p:embed/>
                </p:oleObj>
              </mc:Choice>
              <mc:Fallback>
                <p:oleObj name="Ecuación" r:id="rId10" imgW="2095500" imgH="482600" progId="Equation.3">
                  <p:embed/>
                  <p:pic>
                    <p:nvPicPr>
                      <p:cNvPr id="0" name="Picture 2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7475" y="2913063"/>
                        <a:ext cx="3562350"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227693224"/>
              </p:ext>
            </p:extLst>
          </p:nvPr>
        </p:nvGraphicFramePr>
        <p:xfrm>
          <a:off x="3683000" y="2914650"/>
          <a:ext cx="2395538" cy="820738"/>
        </p:xfrm>
        <a:graphic>
          <a:graphicData uri="http://schemas.openxmlformats.org/presentationml/2006/ole">
            <mc:AlternateContent xmlns:mc="http://schemas.openxmlformats.org/markup-compatibility/2006">
              <mc:Choice xmlns:v="urn:schemas-microsoft-com:vml" Requires="v">
                <p:oleObj spid="_x0000_s1131797" name="Ecuación" r:id="rId12" imgW="1409400" imgH="482400" progId="Equation.3">
                  <p:embed/>
                </p:oleObj>
              </mc:Choice>
              <mc:Fallback>
                <p:oleObj name="Ecuación" r:id="rId12" imgW="1409400" imgH="482400" progId="Equation.3">
                  <p:embed/>
                  <p:pic>
                    <p:nvPicPr>
                      <p:cNvPr id="0" name="Picture 2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83000" y="2914650"/>
                        <a:ext cx="2395538"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0"/>
          <p:cNvSpPr>
            <a:spLocks noChangeArrowheads="1"/>
          </p:cNvSpPr>
          <p:nvPr/>
        </p:nvSpPr>
        <p:spPr bwMode="auto">
          <a:xfrm>
            <a:off x="6175457" y="2796803"/>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23" name="Object 13"/>
          <p:cNvGraphicFramePr>
            <a:graphicFrameLocks noChangeAspect="1"/>
          </p:cNvGraphicFramePr>
          <p:nvPr/>
        </p:nvGraphicFramePr>
        <p:xfrm>
          <a:off x="6225427" y="3044172"/>
          <a:ext cx="2760663" cy="595312"/>
        </p:xfrm>
        <a:graphic>
          <a:graphicData uri="http://schemas.openxmlformats.org/presentationml/2006/ole">
            <mc:AlternateContent xmlns:mc="http://schemas.openxmlformats.org/markup-compatibility/2006">
              <mc:Choice xmlns:v="urn:schemas-microsoft-com:vml" Requires="v">
                <p:oleObj spid="_x0000_s1131798" name="Ecuación" r:id="rId14" imgW="2082800" imgH="457200" progId="Equation.3">
                  <p:embed/>
                </p:oleObj>
              </mc:Choice>
              <mc:Fallback>
                <p:oleObj name="Ecuación" r:id="rId14" imgW="2082800" imgH="457200" progId="Equation.3">
                  <p:embed/>
                  <p:pic>
                    <p:nvPicPr>
                      <p:cNvPr id="0" name="Picture 2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25427" y="3044172"/>
                        <a:ext cx="2760663"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4"/>
          <p:cNvGraphicFramePr>
            <a:graphicFrameLocks noChangeAspect="1"/>
          </p:cNvGraphicFramePr>
          <p:nvPr/>
        </p:nvGraphicFramePr>
        <p:xfrm>
          <a:off x="116355" y="3713443"/>
          <a:ext cx="5138738" cy="865188"/>
        </p:xfrm>
        <a:graphic>
          <a:graphicData uri="http://schemas.openxmlformats.org/presentationml/2006/ole">
            <mc:AlternateContent xmlns:mc="http://schemas.openxmlformats.org/markup-compatibility/2006">
              <mc:Choice xmlns:v="urn:schemas-microsoft-com:vml" Requires="v">
                <p:oleObj spid="_x0000_s1131799" name="Ecuación" r:id="rId16" imgW="3022600" imgH="508000" progId="Equation.3">
                  <p:embed/>
                </p:oleObj>
              </mc:Choice>
              <mc:Fallback>
                <p:oleObj name="Ecuación" r:id="rId16" imgW="3022600" imgH="508000" progId="Equation.3">
                  <p:embed/>
                  <p:pic>
                    <p:nvPicPr>
                      <p:cNvPr id="0" name="Picture 2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6355" y="3713443"/>
                        <a:ext cx="5138738"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5"/>
          <p:cNvGraphicFramePr>
            <a:graphicFrameLocks noChangeAspect="1"/>
          </p:cNvGraphicFramePr>
          <p:nvPr/>
        </p:nvGraphicFramePr>
        <p:xfrm>
          <a:off x="117058" y="4592264"/>
          <a:ext cx="6259513" cy="561975"/>
        </p:xfrm>
        <a:graphic>
          <a:graphicData uri="http://schemas.openxmlformats.org/presentationml/2006/ole">
            <mc:AlternateContent xmlns:mc="http://schemas.openxmlformats.org/markup-compatibility/2006">
              <mc:Choice xmlns:v="urn:schemas-microsoft-com:vml" Requires="v">
                <p:oleObj spid="_x0000_s1131800" name="Ecuación" r:id="rId18" imgW="3683000" imgH="330200" progId="Equation.3">
                  <p:embed/>
                </p:oleObj>
              </mc:Choice>
              <mc:Fallback>
                <p:oleObj name="Ecuación" r:id="rId18" imgW="3683000" imgH="330200" progId="Equation.3">
                  <p:embed/>
                  <p:pic>
                    <p:nvPicPr>
                      <p:cNvPr id="0" name="Picture 2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7058" y="4592264"/>
                        <a:ext cx="6259513"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6"/>
          <p:cNvGraphicFramePr>
            <a:graphicFrameLocks noChangeAspect="1"/>
          </p:cNvGraphicFramePr>
          <p:nvPr/>
        </p:nvGraphicFramePr>
        <p:xfrm>
          <a:off x="116076" y="5413372"/>
          <a:ext cx="4424363" cy="560388"/>
        </p:xfrm>
        <a:graphic>
          <a:graphicData uri="http://schemas.openxmlformats.org/presentationml/2006/ole">
            <mc:AlternateContent xmlns:mc="http://schemas.openxmlformats.org/markup-compatibility/2006">
              <mc:Choice xmlns:v="urn:schemas-microsoft-com:vml" Requires="v">
                <p:oleObj spid="_x0000_s1131801" name="Ecuación" r:id="rId20" imgW="2603500" imgH="330200" progId="Equation.3">
                  <p:embed/>
                </p:oleObj>
              </mc:Choice>
              <mc:Fallback>
                <p:oleObj name="Ecuación" r:id="rId20" imgW="2603500" imgH="330200" progId="Equation.3">
                  <p:embed/>
                  <p:pic>
                    <p:nvPicPr>
                      <p:cNvPr id="0" name="Picture 24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6076" y="5413372"/>
                        <a:ext cx="4424363"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7"/>
          <p:cNvGraphicFramePr>
            <a:graphicFrameLocks noChangeAspect="1"/>
          </p:cNvGraphicFramePr>
          <p:nvPr/>
        </p:nvGraphicFramePr>
        <p:xfrm>
          <a:off x="4597400" y="5141913"/>
          <a:ext cx="4251325" cy="1077912"/>
        </p:xfrm>
        <a:graphic>
          <a:graphicData uri="http://schemas.openxmlformats.org/presentationml/2006/ole">
            <mc:AlternateContent xmlns:mc="http://schemas.openxmlformats.org/markup-compatibility/2006">
              <mc:Choice xmlns:v="urn:schemas-microsoft-com:vml" Requires="v">
                <p:oleObj spid="_x0000_s1131802" name="Ecuación" r:id="rId22" imgW="2501900" imgH="635000" progId="Equation.3">
                  <p:embed/>
                </p:oleObj>
              </mc:Choice>
              <mc:Fallback>
                <p:oleObj name="Ecuación" r:id="rId22" imgW="2501900" imgH="635000" progId="Equation.3">
                  <p:embed/>
                  <p:pic>
                    <p:nvPicPr>
                      <p:cNvPr id="0" name="Picture 24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97400" y="5141913"/>
                        <a:ext cx="4251325" cy="1077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8"/>
          <p:cNvGraphicFramePr>
            <a:graphicFrameLocks noChangeAspect="1"/>
          </p:cNvGraphicFramePr>
          <p:nvPr/>
        </p:nvGraphicFramePr>
        <p:xfrm>
          <a:off x="115888" y="6242050"/>
          <a:ext cx="2459038" cy="387350"/>
        </p:xfrm>
        <a:graphic>
          <a:graphicData uri="http://schemas.openxmlformats.org/presentationml/2006/ole">
            <mc:AlternateContent xmlns:mc="http://schemas.openxmlformats.org/markup-compatibility/2006">
              <mc:Choice xmlns:v="urn:schemas-microsoft-com:vml" Requires="v">
                <p:oleObj spid="_x0000_s1131803" name="Ecuación" r:id="rId24" imgW="1447800" imgH="228600" progId="Equation.3">
                  <p:embed/>
                </p:oleObj>
              </mc:Choice>
              <mc:Fallback>
                <p:oleObj name="Ecuación" r:id="rId24" imgW="1447800" imgH="228600" progId="Equation.3">
                  <p:embed/>
                  <p:pic>
                    <p:nvPicPr>
                      <p:cNvPr id="0" name="Picture 24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5888" y="6242050"/>
                        <a:ext cx="2459038"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0"/>
          <p:cNvGraphicFramePr>
            <a:graphicFrameLocks noChangeAspect="1"/>
          </p:cNvGraphicFramePr>
          <p:nvPr/>
        </p:nvGraphicFramePr>
        <p:xfrm>
          <a:off x="3002665" y="6240463"/>
          <a:ext cx="1619250" cy="388937"/>
        </p:xfrm>
        <a:graphic>
          <a:graphicData uri="http://schemas.openxmlformats.org/presentationml/2006/ole">
            <mc:AlternateContent xmlns:mc="http://schemas.openxmlformats.org/markup-compatibility/2006">
              <mc:Choice xmlns:v="urn:schemas-microsoft-com:vml" Requires="v">
                <p:oleObj spid="_x0000_s1131804" name="Ecuación" r:id="rId26" imgW="952087" imgH="228501" progId="Equation.3">
                  <p:embed/>
                </p:oleObj>
              </mc:Choice>
              <mc:Fallback>
                <p:oleObj name="Ecuación" r:id="rId26" imgW="952087" imgH="228501" progId="Equation.3">
                  <p:embed/>
                  <p:pic>
                    <p:nvPicPr>
                      <p:cNvPr id="0" name="Picture 24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002665" y="6240463"/>
                        <a:ext cx="161925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Valor Esperado de </a:t>
            </a:r>
            <a:r>
              <a:rPr lang="es-CL" i="1" dirty="0">
                <a:solidFill>
                  <a:schemeClr val="bg1"/>
                </a:solidFill>
                <a:effectLst/>
              </a:rPr>
              <a:t>x</a:t>
            </a:r>
            <a:endParaRPr lang="es-CL" dirty="0">
              <a:solidFill>
                <a:schemeClr val="bg1"/>
              </a:solidFill>
              <a:effectLst/>
            </a:endParaRPr>
          </a:p>
          <a:p>
            <a:pPr>
              <a:buFont typeface="Monotype Sorts" pitchFamily="2" charset="2"/>
              <a:buNone/>
            </a:pPr>
            <a:r>
              <a:rPr lang="es-CL" sz="1000" dirty="0">
                <a:solidFill>
                  <a:schemeClr val="bg1"/>
                </a:solidFill>
                <a:effectLst/>
              </a:rPr>
              <a:t>				</a:t>
            </a:r>
          </a:p>
          <a:p>
            <a:pPr>
              <a:buFont typeface="Monotype Sorts" pitchFamily="2" charset="2"/>
              <a:buNone/>
            </a:pPr>
            <a:r>
              <a:rPr lang="es-CL" dirty="0">
                <a:solidFill>
                  <a:schemeClr val="bg1"/>
                </a:solidFill>
                <a:effectLst/>
              </a:rPr>
              <a:t>				E(</a:t>
            </a:r>
            <a:r>
              <a:rPr lang="es-CL" i="1" dirty="0">
                <a:solidFill>
                  <a:schemeClr val="bg1"/>
                </a:solidFill>
                <a:effectLst/>
              </a:rPr>
              <a:t>x</a:t>
            </a:r>
            <a:r>
              <a:rPr lang="es-CL" dirty="0">
                <a:solidFill>
                  <a:schemeClr val="bg1"/>
                </a:solidFill>
                <a:effectLst/>
              </a:rPr>
              <a:t>) = (</a:t>
            </a:r>
            <a:r>
              <a:rPr lang="es-CL" i="1" dirty="0">
                <a:solidFill>
                  <a:schemeClr val="bg1"/>
                </a:solidFill>
                <a:effectLst/>
              </a:rPr>
              <a:t>a</a:t>
            </a:r>
            <a:r>
              <a:rPr lang="es-CL" dirty="0">
                <a:solidFill>
                  <a:schemeClr val="bg1"/>
                </a:solidFill>
                <a:effectLst/>
              </a:rPr>
              <a:t> + </a:t>
            </a:r>
            <a:r>
              <a:rPr lang="es-CL" i="1" dirty="0">
                <a:solidFill>
                  <a:schemeClr val="bg1"/>
                </a:solidFill>
                <a:effectLst/>
              </a:rPr>
              <a:t>b</a:t>
            </a:r>
            <a:r>
              <a:rPr lang="es-CL" dirty="0">
                <a:solidFill>
                  <a:schemeClr val="bg1"/>
                </a:solidFill>
                <a:effectLst/>
              </a:rPr>
              <a:t>)/2</a:t>
            </a:r>
          </a:p>
          <a:p>
            <a:pPr>
              <a:buFont typeface="Monotype Sorts" pitchFamily="2" charset="2"/>
              <a:buNone/>
            </a:pPr>
            <a:endParaRPr lang="es-CL" sz="1000" dirty="0">
              <a:solidFill>
                <a:schemeClr val="bg1"/>
              </a:solidFill>
              <a:effectLst/>
            </a:endParaRPr>
          </a:p>
          <a:p>
            <a:r>
              <a:rPr lang="es-CL" dirty="0">
                <a:solidFill>
                  <a:schemeClr val="bg1"/>
                </a:solidFill>
                <a:effectLst/>
              </a:rPr>
              <a:t>Varianza de </a:t>
            </a:r>
            <a:r>
              <a:rPr lang="es-CL" i="1" dirty="0">
                <a:solidFill>
                  <a:schemeClr val="bg1"/>
                </a:solidFill>
                <a:effectLst/>
              </a:rPr>
              <a:t>x</a:t>
            </a:r>
          </a:p>
          <a:p>
            <a:pPr>
              <a:buFont typeface="Monotype Sorts" pitchFamily="2" charset="2"/>
              <a:buNone/>
            </a:pPr>
            <a:endParaRPr lang="es-CL" sz="1000" i="1" dirty="0">
              <a:solidFill>
                <a:schemeClr val="bg1"/>
              </a:solidFill>
              <a:effectLst/>
            </a:endParaRPr>
          </a:p>
          <a:p>
            <a:pPr>
              <a:buFont typeface="Monotype Sorts" pitchFamily="2" charset="2"/>
              <a:buNone/>
            </a:pPr>
            <a:r>
              <a:rPr lang="es-CL" i="1" dirty="0">
                <a:solidFill>
                  <a:schemeClr val="bg1"/>
                </a:solidFill>
                <a:effectLst/>
              </a:rPr>
              <a:t>			         </a:t>
            </a:r>
            <a:r>
              <a:rPr lang="es-CL" dirty="0">
                <a:solidFill>
                  <a:schemeClr val="bg1"/>
                </a:solidFill>
                <a:effectLst/>
              </a:rPr>
              <a:t>Var(</a:t>
            </a:r>
            <a:r>
              <a:rPr lang="es-CL" i="1" dirty="0">
                <a:solidFill>
                  <a:schemeClr val="bg1"/>
                </a:solidFill>
                <a:effectLst/>
              </a:rPr>
              <a:t>x</a:t>
            </a:r>
            <a:r>
              <a:rPr lang="es-CL" dirty="0">
                <a:solidFill>
                  <a:schemeClr val="bg1"/>
                </a:solidFill>
                <a:effectLst/>
              </a:rPr>
              <a:t>) = (</a:t>
            </a:r>
            <a:r>
              <a:rPr lang="es-CL" i="1" dirty="0">
                <a:solidFill>
                  <a:schemeClr val="bg1"/>
                </a:solidFill>
                <a:effectLst/>
              </a:rPr>
              <a:t>b</a:t>
            </a:r>
            <a:r>
              <a:rPr lang="es-CL" dirty="0">
                <a:solidFill>
                  <a:schemeClr val="bg1"/>
                </a:solidFill>
                <a:effectLst/>
              </a:rPr>
              <a:t> - </a:t>
            </a:r>
            <a:r>
              <a:rPr lang="es-CL" i="1" dirty="0">
                <a:solidFill>
                  <a:schemeClr val="bg1"/>
                </a:solidFill>
                <a:effectLst/>
              </a:rPr>
              <a:t>a</a:t>
            </a:r>
            <a:r>
              <a:rPr lang="es-CL" dirty="0">
                <a:solidFill>
                  <a:schemeClr val="bg1"/>
                </a:solidFill>
                <a:effectLst/>
              </a:rPr>
              <a:t>)</a:t>
            </a:r>
            <a:r>
              <a:rPr lang="es-CL" baseline="30000" dirty="0">
                <a:solidFill>
                  <a:schemeClr val="bg1"/>
                </a:solidFill>
                <a:effectLst/>
              </a:rPr>
              <a:t>2</a:t>
            </a:r>
            <a:r>
              <a:rPr lang="es-CL" dirty="0">
                <a:solidFill>
                  <a:schemeClr val="bg1"/>
                </a:solidFill>
                <a:effectLst/>
              </a:rPr>
              <a:t>/12</a:t>
            </a:r>
          </a:p>
          <a:p>
            <a:pPr>
              <a:buFont typeface="Monotype Sorts" pitchFamily="2" charset="2"/>
              <a:buNone/>
            </a:pPr>
            <a:r>
              <a:rPr lang="es-CL" dirty="0">
                <a:solidFill>
                  <a:schemeClr val="bg1"/>
                </a:solidFill>
                <a:effectLst/>
              </a:rPr>
              <a:t>	 </a:t>
            </a:r>
          </a:p>
          <a:p>
            <a:pPr>
              <a:buNone/>
            </a:pPr>
            <a:r>
              <a:rPr lang="es-CL" dirty="0">
                <a:solidFill>
                  <a:schemeClr val="bg1"/>
                </a:solidFill>
                <a:effectLst/>
              </a:rPr>
              <a:t>	 donde:  </a:t>
            </a:r>
            <a:r>
              <a:rPr lang="es-CL" i="1" dirty="0">
                <a:solidFill>
                  <a:schemeClr val="bg1"/>
                </a:solidFill>
                <a:effectLst/>
              </a:rPr>
              <a:t>a</a:t>
            </a:r>
            <a:r>
              <a:rPr lang="es-CL" dirty="0">
                <a:solidFill>
                  <a:schemeClr val="bg1"/>
                </a:solidFill>
                <a:effectLst/>
              </a:rPr>
              <a:t> = valor más pequeño que puede tomar la 			variable.</a:t>
            </a:r>
          </a:p>
          <a:p>
            <a:pPr>
              <a:buNone/>
            </a:pPr>
            <a:r>
              <a:rPr lang="es-CL" dirty="0">
                <a:solidFill>
                  <a:schemeClr val="bg1"/>
                </a:solidFill>
                <a:effectLst/>
              </a:rPr>
              <a:t>		       </a:t>
            </a:r>
            <a:r>
              <a:rPr lang="es-CL" i="1" dirty="0">
                <a:solidFill>
                  <a:schemeClr val="bg1"/>
                </a:solidFill>
                <a:effectLst/>
              </a:rPr>
              <a:t>b</a:t>
            </a:r>
            <a:r>
              <a:rPr lang="es-CL" dirty="0">
                <a:solidFill>
                  <a:schemeClr val="bg1"/>
                </a:solidFill>
                <a:effectLst/>
              </a:rPr>
              <a:t> = valor más grande que puede tomar la 				variable.</a:t>
            </a:r>
          </a:p>
          <a:p>
            <a:pPr>
              <a:buFont typeface="Monotype Sorts" pitchFamily="2" charset="2"/>
              <a:buNone/>
            </a:pPr>
            <a:endParaRPr lang="es-CL" dirty="0">
              <a:solidFill>
                <a:schemeClr val="bg1"/>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Exponencial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Finalmente, la varianza de </a:t>
            </a:r>
            <a:r>
              <a:rPr lang="es-CL" i="1" dirty="0">
                <a:solidFill>
                  <a:schemeClr val="bg1"/>
                </a:solidFill>
                <a:effectLst/>
              </a:rPr>
              <a:t>x</a:t>
            </a:r>
            <a:r>
              <a:rPr lang="es-CL" dirty="0">
                <a:solidFill>
                  <a:schemeClr val="bg1"/>
                </a:solidFill>
                <a:effectLst/>
              </a:rPr>
              <a:t> corresponde a:</a:t>
            </a:r>
          </a:p>
        </p:txBody>
      </p:sp>
      <p:graphicFrame>
        <p:nvGraphicFramePr>
          <p:cNvPr id="1132553" name="Object 9"/>
          <p:cNvGraphicFramePr>
            <a:graphicFrameLocks noChangeAspect="1"/>
          </p:cNvGraphicFramePr>
          <p:nvPr/>
        </p:nvGraphicFramePr>
        <p:xfrm>
          <a:off x="2207372" y="2249488"/>
          <a:ext cx="2479675" cy="409575"/>
        </p:xfrm>
        <a:graphic>
          <a:graphicData uri="http://schemas.openxmlformats.org/presentationml/2006/ole">
            <mc:AlternateContent xmlns:mc="http://schemas.openxmlformats.org/markup-compatibility/2006">
              <mc:Choice xmlns:v="urn:schemas-microsoft-com:vml" Requires="v">
                <p:oleObj spid="_x0000_s1132644" name="Ecuación" r:id="rId4" imgW="1435100" imgH="241300" progId="Equation.3">
                  <p:embed/>
                </p:oleObj>
              </mc:Choice>
              <mc:Fallback>
                <p:oleObj name="Ecuación" r:id="rId4" imgW="1435100" imgH="241300" progId="Equation.3">
                  <p:embed/>
                  <p:pic>
                    <p:nvPicPr>
                      <p:cNvPr id="0" name="Picture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372" y="2249488"/>
                        <a:ext cx="247967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4" name="Object 10"/>
          <p:cNvGraphicFramePr>
            <a:graphicFrameLocks noChangeAspect="1"/>
          </p:cNvGraphicFramePr>
          <p:nvPr/>
        </p:nvGraphicFramePr>
        <p:xfrm>
          <a:off x="4828980" y="2251822"/>
          <a:ext cx="1363663" cy="411163"/>
        </p:xfrm>
        <a:graphic>
          <a:graphicData uri="http://schemas.openxmlformats.org/presentationml/2006/ole">
            <mc:AlternateContent xmlns:mc="http://schemas.openxmlformats.org/markup-compatibility/2006">
              <mc:Choice xmlns:v="urn:schemas-microsoft-com:vml" Requires="v">
                <p:oleObj spid="_x0000_s1132645" name="Ecuación" r:id="rId6" imgW="787400" imgH="241300" progId="Equation.3">
                  <p:embed/>
                </p:oleObj>
              </mc:Choice>
              <mc:Fallback>
                <p:oleObj name="Ecuación" r:id="rId6" imgW="787400" imgH="241300" progId="Equation.3">
                  <p:embed/>
                  <p:pic>
                    <p:nvPicPr>
                      <p:cNvPr id="0" name="Picture 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8980" y="2251822"/>
                        <a:ext cx="1363663"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6" name="Object 12"/>
          <p:cNvGraphicFramePr>
            <a:graphicFrameLocks noChangeAspect="1"/>
          </p:cNvGraphicFramePr>
          <p:nvPr/>
        </p:nvGraphicFramePr>
        <p:xfrm>
          <a:off x="4832350" y="2779057"/>
          <a:ext cx="1230313" cy="388938"/>
        </p:xfrm>
        <a:graphic>
          <a:graphicData uri="http://schemas.openxmlformats.org/presentationml/2006/ole">
            <mc:AlternateContent xmlns:mc="http://schemas.openxmlformats.org/markup-compatibility/2006">
              <mc:Choice xmlns:v="urn:schemas-microsoft-com:vml" Requires="v">
                <p:oleObj spid="_x0000_s1132646" name="Ecuación" r:id="rId8" imgW="711200" imgH="228600" progId="Equation.3">
                  <p:embed/>
                </p:oleObj>
              </mc:Choice>
              <mc:Fallback>
                <p:oleObj name="Ecuación" r:id="rId8" imgW="711200" imgH="228600" progId="Equation.3">
                  <p:embed/>
                  <p:pic>
                    <p:nvPicPr>
                      <p:cNvPr id="0" name="Picture 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32350" y="2779057"/>
                        <a:ext cx="1230313"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9" name="Object 15"/>
          <p:cNvGraphicFramePr>
            <a:graphicFrameLocks noChangeAspect="1"/>
          </p:cNvGraphicFramePr>
          <p:nvPr/>
        </p:nvGraphicFramePr>
        <p:xfrm>
          <a:off x="4833845" y="3354667"/>
          <a:ext cx="1579563" cy="388938"/>
        </p:xfrm>
        <a:graphic>
          <a:graphicData uri="http://schemas.openxmlformats.org/presentationml/2006/ole">
            <mc:AlternateContent xmlns:mc="http://schemas.openxmlformats.org/markup-compatibility/2006">
              <mc:Choice xmlns:v="urn:schemas-microsoft-com:vml" Requires="v">
                <p:oleObj spid="_x0000_s1132647" name="Ecuación" r:id="rId10" imgW="914400" imgH="228600" progId="Equation.3">
                  <p:embed/>
                </p:oleObj>
              </mc:Choice>
              <mc:Fallback>
                <p:oleObj name="Ecuación" r:id="rId10" imgW="914400" imgH="228600" progId="Equation.3">
                  <p:embed/>
                  <p:pic>
                    <p:nvPicPr>
                      <p:cNvPr id="0" name="Picture 9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33845" y="3354667"/>
                        <a:ext cx="1579563"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25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325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325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32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s-CL" dirty="0">
                <a:solidFill>
                  <a:schemeClr val="bg1"/>
                </a:solidFill>
                <a:effectLst/>
              </a:rPr>
              <a:t>Distribución de Probabilidad Exponencial</a:t>
            </a:r>
          </a:p>
        </p:txBody>
      </p:sp>
      <p:sp>
        <p:nvSpPr>
          <p:cNvPr id="78851"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Función de Distribución Acumulada Exponencial</a:t>
            </a:r>
          </a:p>
          <a:p>
            <a:pPr lvl="1"/>
            <a:r>
              <a:rPr lang="es-CL" dirty="0">
                <a:solidFill>
                  <a:schemeClr val="bg1"/>
                </a:solidFill>
                <a:effectLst/>
              </a:rPr>
              <a:t>Si queremos conocer el área que existe entre 0 y un valor </a:t>
            </a:r>
            <a:r>
              <a:rPr lang="es-CL" i="1" dirty="0">
                <a:solidFill>
                  <a:schemeClr val="bg1"/>
                </a:solidFill>
                <a:effectLst/>
              </a:rPr>
              <a:t>x</a:t>
            </a:r>
            <a:r>
              <a:rPr lang="es-CL" baseline="-25000" dirty="0">
                <a:solidFill>
                  <a:schemeClr val="bg1"/>
                </a:solidFill>
                <a:effectLst/>
              </a:rPr>
              <a:t>0</a:t>
            </a:r>
            <a:r>
              <a:rPr lang="es-CL" dirty="0">
                <a:solidFill>
                  <a:schemeClr val="bg1"/>
                </a:solidFill>
                <a:effectLst/>
              </a:rPr>
              <a:t> cualquiera, es decir, la Pr(</a:t>
            </a:r>
            <a:r>
              <a:rPr lang="es-CL" i="1" dirty="0">
                <a:solidFill>
                  <a:schemeClr val="bg1"/>
                </a:solidFill>
                <a:effectLst/>
              </a:rPr>
              <a:t>x</a:t>
            </a:r>
            <a:r>
              <a:rPr lang="es-CL" dirty="0">
                <a:solidFill>
                  <a:schemeClr val="bg1"/>
                </a:solidFill>
                <a:effectLst/>
              </a:rPr>
              <a:t> ≤ </a:t>
            </a:r>
            <a:r>
              <a:rPr lang="es-CL" i="1" dirty="0">
                <a:solidFill>
                  <a:schemeClr val="bg1"/>
                </a:solidFill>
                <a:effectLst/>
              </a:rPr>
              <a:t>x</a:t>
            </a:r>
            <a:r>
              <a:rPr lang="es-CL" baseline="-25000" dirty="0">
                <a:solidFill>
                  <a:schemeClr val="bg1"/>
                </a:solidFill>
                <a:effectLst/>
              </a:rPr>
              <a:t>0</a:t>
            </a:r>
            <a:r>
              <a:rPr lang="es-CL" dirty="0">
                <a:solidFill>
                  <a:schemeClr val="bg1"/>
                </a:solidFill>
                <a:effectLst/>
              </a:rPr>
              <a:t>) lo que queremos es la integral en ese rango:</a:t>
            </a:r>
          </a:p>
        </p:txBody>
      </p:sp>
      <p:sp>
        <p:nvSpPr>
          <p:cNvPr id="8" name="7 Forma libre"/>
          <p:cNvSpPr/>
          <p:nvPr/>
        </p:nvSpPr>
        <p:spPr bwMode="auto">
          <a:xfrm>
            <a:off x="8216152" y="2393576"/>
            <a:ext cx="282389" cy="336177"/>
          </a:xfrm>
          <a:custGeom>
            <a:avLst/>
            <a:gdLst>
              <a:gd name="connsiteX0" fmla="*/ 96409 w 179546"/>
              <a:gd name="connsiteY0" fmla="*/ 143269 h 144856"/>
              <a:gd name="connsiteX1" fmla="*/ 158322 w 179546"/>
              <a:gd name="connsiteY1" fmla="*/ 133744 h 144856"/>
              <a:gd name="connsiteX2" fmla="*/ 172609 w 179546"/>
              <a:gd name="connsiteY2" fmla="*/ 128982 h 144856"/>
              <a:gd name="connsiteX3" fmla="*/ 177372 w 179546"/>
              <a:gd name="connsiteY3" fmla="*/ 114694 h 144856"/>
              <a:gd name="connsiteX4" fmla="*/ 163084 w 179546"/>
              <a:gd name="connsiteY4" fmla="*/ 52782 h 144856"/>
              <a:gd name="connsiteX5" fmla="*/ 148797 w 179546"/>
              <a:gd name="connsiteY5" fmla="*/ 43257 h 144856"/>
              <a:gd name="connsiteX6" fmla="*/ 139272 w 179546"/>
              <a:gd name="connsiteY6" fmla="*/ 28969 h 144856"/>
              <a:gd name="connsiteX7" fmla="*/ 96409 w 179546"/>
              <a:gd name="connsiteY7" fmla="*/ 5157 h 144856"/>
              <a:gd name="connsiteX8" fmla="*/ 63072 w 179546"/>
              <a:gd name="connsiteY8" fmla="*/ 394 h 144856"/>
              <a:gd name="connsiteX9" fmla="*/ 10684 w 179546"/>
              <a:gd name="connsiteY9" fmla="*/ 5157 h 144856"/>
              <a:gd name="connsiteX10" fmla="*/ 1159 w 179546"/>
              <a:gd name="connsiteY10" fmla="*/ 19444 h 144856"/>
              <a:gd name="connsiteX11" fmla="*/ 5922 w 179546"/>
              <a:gd name="connsiteY11" fmla="*/ 57544 h 144856"/>
              <a:gd name="connsiteX12" fmla="*/ 15447 w 179546"/>
              <a:gd name="connsiteY12" fmla="*/ 71832 h 144856"/>
              <a:gd name="connsiteX13" fmla="*/ 44022 w 179546"/>
              <a:gd name="connsiteY13" fmla="*/ 95644 h 144856"/>
              <a:gd name="connsiteX14" fmla="*/ 48784 w 179546"/>
              <a:gd name="connsiteY14" fmla="*/ 109932 h 144856"/>
              <a:gd name="connsiteX15" fmla="*/ 63072 w 179546"/>
              <a:gd name="connsiteY15" fmla="*/ 114694 h 144856"/>
              <a:gd name="connsiteX16" fmla="*/ 77359 w 179546"/>
              <a:gd name="connsiteY16" fmla="*/ 124219 h 144856"/>
              <a:gd name="connsiteX17" fmla="*/ 96409 w 179546"/>
              <a:gd name="connsiteY17" fmla="*/ 143269 h 14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9546" h="144856">
                <a:moveTo>
                  <a:pt x="96409" y="143269"/>
                </a:moveTo>
                <a:cubicBezTo>
                  <a:pt x="109903" y="144856"/>
                  <a:pt x="136498" y="139200"/>
                  <a:pt x="158322" y="133744"/>
                </a:cubicBezTo>
                <a:cubicBezTo>
                  <a:pt x="163192" y="132526"/>
                  <a:pt x="167847" y="130569"/>
                  <a:pt x="172609" y="128982"/>
                </a:cubicBezTo>
                <a:cubicBezTo>
                  <a:pt x="174197" y="124219"/>
                  <a:pt x="177372" y="119714"/>
                  <a:pt x="177372" y="114694"/>
                </a:cubicBezTo>
                <a:cubicBezTo>
                  <a:pt x="177372" y="92313"/>
                  <a:pt x="179546" y="69244"/>
                  <a:pt x="163084" y="52782"/>
                </a:cubicBezTo>
                <a:cubicBezTo>
                  <a:pt x="159037" y="48735"/>
                  <a:pt x="153559" y="46432"/>
                  <a:pt x="148797" y="43257"/>
                </a:cubicBezTo>
                <a:cubicBezTo>
                  <a:pt x="145622" y="38494"/>
                  <a:pt x="143580" y="32738"/>
                  <a:pt x="139272" y="28969"/>
                </a:cubicBezTo>
                <a:cubicBezTo>
                  <a:pt x="127952" y="19064"/>
                  <a:pt x="112158" y="8307"/>
                  <a:pt x="96409" y="5157"/>
                </a:cubicBezTo>
                <a:cubicBezTo>
                  <a:pt x="85402" y="2956"/>
                  <a:pt x="74184" y="1982"/>
                  <a:pt x="63072" y="394"/>
                </a:cubicBezTo>
                <a:cubicBezTo>
                  <a:pt x="45609" y="1982"/>
                  <a:pt x="27443" y="0"/>
                  <a:pt x="10684" y="5157"/>
                </a:cubicBezTo>
                <a:cubicBezTo>
                  <a:pt x="5213" y="6840"/>
                  <a:pt x="1677" y="13744"/>
                  <a:pt x="1159" y="19444"/>
                </a:cubicBezTo>
                <a:cubicBezTo>
                  <a:pt x="0" y="32190"/>
                  <a:pt x="2554" y="45196"/>
                  <a:pt x="5922" y="57544"/>
                </a:cubicBezTo>
                <a:cubicBezTo>
                  <a:pt x="7428" y="63066"/>
                  <a:pt x="11783" y="67435"/>
                  <a:pt x="15447" y="71832"/>
                </a:cubicBezTo>
                <a:cubicBezTo>
                  <a:pt x="26906" y="85583"/>
                  <a:pt x="29974" y="86279"/>
                  <a:pt x="44022" y="95644"/>
                </a:cubicBezTo>
                <a:cubicBezTo>
                  <a:pt x="45609" y="100407"/>
                  <a:pt x="45234" y="106382"/>
                  <a:pt x="48784" y="109932"/>
                </a:cubicBezTo>
                <a:cubicBezTo>
                  <a:pt x="52334" y="113482"/>
                  <a:pt x="58582" y="112449"/>
                  <a:pt x="63072" y="114694"/>
                </a:cubicBezTo>
                <a:cubicBezTo>
                  <a:pt x="68191" y="117254"/>
                  <a:pt x="72597" y="121044"/>
                  <a:pt x="77359" y="124219"/>
                </a:cubicBezTo>
                <a:cubicBezTo>
                  <a:pt x="83245" y="141875"/>
                  <a:pt x="82915" y="141682"/>
                  <a:pt x="96409" y="143269"/>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mc:AlternateContent xmlns:mc="http://schemas.openxmlformats.org/markup-compatibility/2006" xmlns:a14="http://schemas.microsoft.com/office/drawing/2010/main">
        <mc:Choice Requires="a14">
          <p:sp>
            <p:nvSpPr>
              <p:cNvPr id="2" name="CuadroTexto 1"/>
              <p:cNvSpPr txBox="1"/>
              <p:nvPr/>
            </p:nvSpPr>
            <p:spPr>
              <a:xfrm>
                <a:off x="2985885" y="2942965"/>
                <a:ext cx="3454920" cy="9927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Pr</m:t>
                      </m:r>
                      <m:d>
                        <m:dPr>
                          <m:ctrlPr>
                            <a:rPr lang="es-CL" b="0" i="1" smtClean="0">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rPr>
                            <m:t>≤</m:t>
                          </m:r>
                          <m:sSub>
                            <m:sSubPr>
                              <m:ctrlPr>
                                <a:rPr lang="es-CL" i="1" smtClean="0">
                                  <a:solidFill>
                                    <a:schemeClr val="bg1"/>
                                  </a:solidFill>
                                  <a:effectLst/>
                                  <a:latin typeface="Cambria Math" panose="02040503050406030204" pitchFamily="18" charset="0"/>
                                </a:rPr>
                              </m:ctrlPr>
                            </m:sSubPr>
                            <m:e>
                              <m:r>
                                <a:rPr lang="es-CL" b="0" i="1" smtClean="0">
                                  <a:solidFill>
                                    <a:schemeClr val="bg1"/>
                                  </a:solidFill>
                                  <a:effectLst/>
                                  <a:latin typeface="Cambria Math" panose="02040503050406030204" pitchFamily="18" charset="0"/>
                                </a:rPr>
                                <m:t>𝑥</m:t>
                              </m:r>
                            </m:e>
                            <m:sub>
                              <m:r>
                                <a:rPr lang="es-CL" b="0" i="1" smtClean="0">
                                  <a:solidFill>
                                    <a:schemeClr val="bg1"/>
                                  </a:solidFill>
                                  <a:effectLst/>
                                  <a:latin typeface="Cambria Math" panose="02040503050406030204" pitchFamily="18" charset="0"/>
                                </a:rPr>
                                <m:t>0</m:t>
                              </m:r>
                            </m:sub>
                          </m:sSub>
                        </m:e>
                      </m:d>
                      <m:r>
                        <a:rPr lang="es-CL" b="0" i="1" smtClean="0">
                          <a:solidFill>
                            <a:schemeClr val="bg1"/>
                          </a:solidFill>
                          <a:effectLst/>
                          <a:latin typeface="Cambria Math" panose="02040503050406030204" pitchFamily="18" charset="0"/>
                        </a:rPr>
                        <m:t>=</m:t>
                      </m:r>
                      <m:nary>
                        <m:naryPr>
                          <m:limLoc m:val="undOvr"/>
                          <m:ctrlPr>
                            <a:rPr lang="es-CL" b="0" i="1" smtClean="0">
                              <a:solidFill>
                                <a:schemeClr val="bg1"/>
                              </a:solidFill>
                              <a:effectLst/>
                              <a:latin typeface="Cambria Math" panose="02040503050406030204" pitchFamily="18" charset="0"/>
                            </a:rPr>
                          </m:ctrlPr>
                        </m:naryPr>
                        <m:sub>
                          <m:r>
                            <m:rPr>
                              <m:brk m:alnAt="24"/>
                            </m:rPr>
                            <a:rPr lang="es-CL" b="0" i="1" smtClean="0">
                              <a:solidFill>
                                <a:schemeClr val="bg1"/>
                              </a:solidFill>
                              <a:effectLst/>
                              <a:latin typeface="Cambria Math" panose="02040503050406030204" pitchFamily="18" charset="0"/>
                            </a:rPr>
                            <m:t>0</m:t>
                          </m:r>
                        </m:sub>
                        <m:sup>
                          <m:sSub>
                            <m:sSubPr>
                              <m:ctrlPr>
                                <a:rPr lang="es-CL" b="0" i="1" smtClean="0">
                                  <a:solidFill>
                                    <a:schemeClr val="bg1"/>
                                  </a:solidFill>
                                  <a:effectLst/>
                                  <a:latin typeface="Cambria Math" panose="02040503050406030204" pitchFamily="18" charset="0"/>
                                </a:rPr>
                              </m:ctrlPr>
                            </m:sSubPr>
                            <m:e>
                              <m:r>
                                <a:rPr lang="es-CL" b="0" i="1" smtClean="0">
                                  <a:solidFill>
                                    <a:schemeClr val="bg1"/>
                                  </a:solidFill>
                                  <a:effectLst/>
                                  <a:latin typeface="Cambria Math" panose="02040503050406030204" pitchFamily="18" charset="0"/>
                                </a:rPr>
                                <m:t>𝑥</m:t>
                              </m:r>
                            </m:e>
                            <m:sub>
                              <m:r>
                                <a:rPr lang="es-CL" b="0" i="1" smtClean="0">
                                  <a:solidFill>
                                    <a:schemeClr val="bg1"/>
                                  </a:solidFill>
                                  <a:effectLst/>
                                  <a:latin typeface="Cambria Math" panose="02040503050406030204" pitchFamily="18" charset="0"/>
                                </a:rPr>
                                <m:t>0</m:t>
                              </m:r>
                            </m:sub>
                          </m:sSub>
                        </m:sup>
                        <m:e>
                          <m:f>
                            <m:fPr>
                              <m:ctrlPr>
                                <a:rPr lang="es-CL" b="0" i="1" smtClean="0">
                                  <a:solidFill>
                                    <a:schemeClr val="bg1"/>
                                  </a:solidFill>
                                  <a:effectLst/>
                                  <a:latin typeface="Cambria Math" panose="02040503050406030204" pitchFamily="18" charset="0"/>
                                </a:rPr>
                              </m:ctrlPr>
                            </m:fPr>
                            <m:num>
                              <m:r>
                                <m:rPr>
                                  <m:nor/>
                                </m:rPr>
                                <a:rPr lang="es-CL" b="0" i="0" smtClean="0">
                                  <a:solidFill>
                                    <a:schemeClr val="bg1"/>
                                  </a:solidFill>
                                  <a:effectLst/>
                                  <a:latin typeface="Cambria Math" panose="02040503050406030204" pitchFamily="18" charset="0"/>
                                </a:rPr>
                                <m:t>exp</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m:t>
                                  </m:r>
                                  <m:r>
                                    <a:rPr lang="es-CL" b="0" i="1" smtClean="0">
                                      <a:solidFill>
                                        <a:schemeClr val="bg1"/>
                                      </a:solidFill>
                                      <a:effectLst/>
                                      <a:latin typeface="Cambria Math" panose="02040503050406030204" pitchFamily="18" charset="0"/>
                                    </a:rPr>
                                    <m:t>𝑥</m:t>
                                  </m:r>
                                  <m:r>
                                    <a:rPr lang="es-CL" b="0" i="1" smtClean="0">
                                      <a:solidFill>
                                        <a:schemeClr val="bg1"/>
                                      </a:solidFill>
                                      <a:effectLst/>
                                      <a:latin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𝛽</m:t>
                                  </m:r>
                                </m:e>
                              </m:d>
                            </m:num>
                            <m:den>
                              <m:r>
                                <a:rPr lang="es-CL" b="0" i="1" smtClean="0">
                                  <a:solidFill>
                                    <a:schemeClr val="bg1"/>
                                  </a:solidFill>
                                  <a:effectLst/>
                                  <a:latin typeface="Cambria Math" panose="02040503050406030204" pitchFamily="18" charset="0"/>
                                  <a:ea typeface="Cambria Math" panose="02040503050406030204" pitchFamily="18" charset="0"/>
                                </a:rPr>
                                <m:t>𝛽</m:t>
                              </m:r>
                            </m:den>
                          </m:f>
                        </m:e>
                      </m:nary>
                    </m:oMath>
                  </m:oMathPara>
                </a14:m>
                <a:endParaRPr lang="es-CL" dirty="0">
                  <a:effectLst/>
                </a:endParaRPr>
              </a:p>
            </p:txBody>
          </p:sp>
        </mc:Choice>
        <mc:Fallback xmlns="">
          <p:sp>
            <p:nvSpPr>
              <p:cNvPr id="2" name="CuadroTexto 1"/>
              <p:cNvSpPr txBox="1">
                <a:spLocks noRot="1" noChangeAspect="1" noMove="1" noResize="1" noEditPoints="1" noAdjustHandles="1" noChangeArrowheads="1" noChangeShapeType="1" noTextEdit="1"/>
              </p:cNvSpPr>
              <p:nvPr/>
            </p:nvSpPr>
            <p:spPr>
              <a:xfrm>
                <a:off x="2985885" y="2942965"/>
                <a:ext cx="3454920" cy="992708"/>
              </a:xfrm>
              <a:prstGeom prst="rect">
                <a:avLst/>
              </a:prstGeom>
              <a:blipFill rotWithShape="0">
                <a:blip r:embed="rId3"/>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372649498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s-CL" dirty="0">
                <a:solidFill>
                  <a:schemeClr val="bg1"/>
                </a:solidFill>
                <a:effectLst/>
              </a:rPr>
              <a:t>Distribución de Probabilidad Exponencial</a:t>
            </a:r>
          </a:p>
        </p:txBody>
      </p:sp>
      <p:sp>
        <p:nvSpPr>
          <p:cNvPr id="78851"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Función de Distribución Acumulada Exponencial</a:t>
            </a:r>
          </a:p>
          <a:p>
            <a:pPr lvl="1"/>
            <a:r>
              <a:rPr lang="es-CL" dirty="0">
                <a:solidFill>
                  <a:schemeClr val="bg1"/>
                </a:solidFill>
                <a:effectLst/>
              </a:rPr>
              <a:t>Resolviendo esta integral:</a:t>
            </a:r>
          </a:p>
        </p:txBody>
      </p:sp>
      <p:sp>
        <p:nvSpPr>
          <p:cNvPr id="8" name="7 Forma libre"/>
          <p:cNvSpPr/>
          <p:nvPr/>
        </p:nvSpPr>
        <p:spPr bwMode="auto">
          <a:xfrm>
            <a:off x="8216152" y="2393576"/>
            <a:ext cx="282389" cy="336177"/>
          </a:xfrm>
          <a:custGeom>
            <a:avLst/>
            <a:gdLst>
              <a:gd name="connsiteX0" fmla="*/ 96409 w 179546"/>
              <a:gd name="connsiteY0" fmla="*/ 143269 h 144856"/>
              <a:gd name="connsiteX1" fmla="*/ 158322 w 179546"/>
              <a:gd name="connsiteY1" fmla="*/ 133744 h 144856"/>
              <a:gd name="connsiteX2" fmla="*/ 172609 w 179546"/>
              <a:gd name="connsiteY2" fmla="*/ 128982 h 144856"/>
              <a:gd name="connsiteX3" fmla="*/ 177372 w 179546"/>
              <a:gd name="connsiteY3" fmla="*/ 114694 h 144856"/>
              <a:gd name="connsiteX4" fmla="*/ 163084 w 179546"/>
              <a:gd name="connsiteY4" fmla="*/ 52782 h 144856"/>
              <a:gd name="connsiteX5" fmla="*/ 148797 w 179546"/>
              <a:gd name="connsiteY5" fmla="*/ 43257 h 144856"/>
              <a:gd name="connsiteX6" fmla="*/ 139272 w 179546"/>
              <a:gd name="connsiteY6" fmla="*/ 28969 h 144856"/>
              <a:gd name="connsiteX7" fmla="*/ 96409 w 179546"/>
              <a:gd name="connsiteY7" fmla="*/ 5157 h 144856"/>
              <a:gd name="connsiteX8" fmla="*/ 63072 w 179546"/>
              <a:gd name="connsiteY8" fmla="*/ 394 h 144856"/>
              <a:gd name="connsiteX9" fmla="*/ 10684 w 179546"/>
              <a:gd name="connsiteY9" fmla="*/ 5157 h 144856"/>
              <a:gd name="connsiteX10" fmla="*/ 1159 w 179546"/>
              <a:gd name="connsiteY10" fmla="*/ 19444 h 144856"/>
              <a:gd name="connsiteX11" fmla="*/ 5922 w 179546"/>
              <a:gd name="connsiteY11" fmla="*/ 57544 h 144856"/>
              <a:gd name="connsiteX12" fmla="*/ 15447 w 179546"/>
              <a:gd name="connsiteY12" fmla="*/ 71832 h 144856"/>
              <a:gd name="connsiteX13" fmla="*/ 44022 w 179546"/>
              <a:gd name="connsiteY13" fmla="*/ 95644 h 144856"/>
              <a:gd name="connsiteX14" fmla="*/ 48784 w 179546"/>
              <a:gd name="connsiteY14" fmla="*/ 109932 h 144856"/>
              <a:gd name="connsiteX15" fmla="*/ 63072 w 179546"/>
              <a:gd name="connsiteY15" fmla="*/ 114694 h 144856"/>
              <a:gd name="connsiteX16" fmla="*/ 77359 w 179546"/>
              <a:gd name="connsiteY16" fmla="*/ 124219 h 144856"/>
              <a:gd name="connsiteX17" fmla="*/ 96409 w 179546"/>
              <a:gd name="connsiteY17" fmla="*/ 143269 h 14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9546" h="144856">
                <a:moveTo>
                  <a:pt x="96409" y="143269"/>
                </a:moveTo>
                <a:cubicBezTo>
                  <a:pt x="109903" y="144856"/>
                  <a:pt x="136498" y="139200"/>
                  <a:pt x="158322" y="133744"/>
                </a:cubicBezTo>
                <a:cubicBezTo>
                  <a:pt x="163192" y="132526"/>
                  <a:pt x="167847" y="130569"/>
                  <a:pt x="172609" y="128982"/>
                </a:cubicBezTo>
                <a:cubicBezTo>
                  <a:pt x="174197" y="124219"/>
                  <a:pt x="177372" y="119714"/>
                  <a:pt x="177372" y="114694"/>
                </a:cubicBezTo>
                <a:cubicBezTo>
                  <a:pt x="177372" y="92313"/>
                  <a:pt x="179546" y="69244"/>
                  <a:pt x="163084" y="52782"/>
                </a:cubicBezTo>
                <a:cubicBezTo>
                  <a:pt x="159037" y="48735"/>
                  <a:pt x="153559" y="46432"/>
                  <a:pt x="148797" y="43257"/>
                </a:cubicBezTo>
                <a:cubicBezTo>
                  <a:pt x="145622" y="38494"/>
                  <a:pt x="143580" y="32738"/>
                  <a:pt x="139272" y="28969"/>
                </a:cubicBezTo>
                <a:cubicBezTo>
                  <a:pt x="127952" y="19064"/>
                  <a:pt x="112158" y="8307"/>
                  <a:pt x="96409" y="5157"/>
                </a:cubicBezTo>
                <a:cubicBezTo>
                  <a:pt x="85402" y="2956"/>
                  <a:pt x="74184" y="1982"/>
                  <a:pt x="63072" y="394"/>
                </a:cubicBezTo>
                <a:cubicBezTo>
                  <a:pt x="45609" y="1982"/>
                  <a:pt x="27443" y="0"/>
                  <a:pt x="10684" y="5157"/>
                </a:cubicBezTo>
                <a:cubicBezTo>
                  <a:pt x="5213" y="6840"/>
                  <a:pt x="1677" y="13744"/>
                  <a:pt x="1159" y="19444"/>
                </a:cubicBezTo>
                <a:cubicBezTo>
                  <a:pt x="0" y="32190"/>
                  <a:pt x="2554" y="45196"/>
                  <a:pt x="5922" y="57544"/>
                </a:cubicBezTo>
                <a:cubicBezTo>
                  <a:pt x="7428" y="63066"/>
                  <a:pt x="11783" y="67435"/>
                  <a:pt x="15447" y="71832"/>
                </a:cubicBezTo>
                <a:cubicBezTo>
                  <a:pt x="26906" y="85583"/>
                  <a:pt x="29974" y="86279"/>
                  <a:pt x="44022" y="95644"/>
                </a:cubicBezTo>
                <a:cubicBezTo>
                  <a:pt x="45609" y="100407"/>
                  <a:pt x="45234" y="106382"/>
                  <a:pt x="48784" y="109932"/>
                </a:cubicBezTo>
                <a:cubicBezTo>
                  <a:pt x="52334" y="113482"/>
                  <a:pt x="58582" y="112449"/>
                  <a:pt x="63072" y="114694"/>
                </a:cubicBezTo>
                <a:cubicBezTo>
                  <a:pt x="68191" y="117254"/>
                  <a:pt x="72597" y="121044"/>
                  <a:pt x="77359" y="124219"/>
                </a:cubicBezTo>
                <a:cubicBezTo>
                  <a:pt x="83245" y="141875"/>
                  <a:pt x="82915" y="141682"/>
                  <a:pt x="96409" y="143269"/>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mc:AlternateContent xmlns:mc="http://schemas.openxmlformats.org/markup-compatibility/2006" xmlns:a14="http://schemas.microsoft.com/office/drawing/2010/main">
        <mc:Choice Requires="a14">
          <p:sp>
            <p:nvSpPr>
              <p:cNvPr id="13" name="CuadroTexto 12"/>
              <p:cNvSpPr txBox="1"/>
              <p:nvPr/>
            </p:nvSpPr>
            <p:spPr>
              <a:xfrm>
                <a:off x="1841845" y="2188506"/>
                <a:ext cx="3662477" cy="9927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Pr</m:t>
                      </m:r>
                      <m:d>
                        <m:dPr>
                          <m:ctrlPr>
                            <a:rPr lang="es-CL" b="0" i="1" smtClean="0">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rPr>
                            <m:t>≤</m:t>
                          </m:r>
                          <m:sSub>
                            <m:sSubPr>
                              <m:ctrlPr>
                                <a:rPr lang="es-CL" i="1" smtClean="0">
                                  <a:solidFill>
                                    <a:schemeClr val="bg1"/>
                                  </a:solidFill>
                                  <a:effectLst/>
                                  <a:latin typeface="Cambria Math" panose="02040503050406030204" pitchFamily="18" charset="0"/>
                                </a:rPr>
                              </m:ctrlPr>
                            </m:sSubPr>
                            <m:e>
                              <m:r>
                                <a:rPr lang="es-CL" b="0" i="1" smtClean="0">
                                  <a:solidFill>
                                    <a:schemeClr val="bg1"/>
                                  </a:solidFill>
                                  <a:effectLst/>
                                  <a:latin typeface="Cambria Math" panose="02040503050406030204" pitchFamily="18" charset="0"/>
                                </a:rPr>
                                <m:t>𝑥</m:t>
                              </m:r>
                            </m:e>
                            <m:sub>
                              <m:r>
                                <a:rPr lang="es-CL" b="0" i="1" smtClean="0">
                                  <a:solidFill>
                                    <a:schemeClr val="bg1"/>
                                  </a:solidFill>
                                  <a:effectLst/>
                                  <a:latin typeface="Cambria Math" panose="02040503050406030204" pitchFamily="18" charset="0"/>
                                </a:rPr>
                                <m:t>0</m:t>
                              </m:r>
                            </m:sub>
                          </m:sSub>
                        </m:e>
                      </m:d>
                      <m:r>
                        <a:rPr lang="es-CL" b="0" i="1" smtClean="0">
                          <a:solidFill>
                            <a:schemeClr val="bg1"/>
                          </a:solidFill>
                          <a:effectLst/>
                          <a:latin typeface="Cambria Math" panose="02040503050406030204" pitchFamily="18" charset="0"/>
                        </a:rPr>
                        <m:t>=</m:t>
                      </m:r>
                      <m:f>
                        <m:fPr>
                          <m:ctrlPr>
                            <a:rPr lang="es-CL" b="0" i="1" smtClean="0">
                              <a:solidFill>
                                <a:schemeClr val="bg1"/>
                              </a:solidFill>
                              <a:effectLst/>
                              <a:latin typeface="Cambria Math" panose="02040503050406030204" pitchFamily="18" charset="0"/>
                            </a:rPr>
                          </m:ctrlPr>
                        </m:fPr>
                        <m:num>
                          <m:r>
                            <a:rPr lang="es-CL" b="0" i="1" smtClean="0">
                              <a:solidFill>
                                <a:schemeClr val="bg1"/>
                              </a:solidFill>
                              <a:effectLst/>
                              <a:latin typeface="Cambria Math" panose="02040503050406030204" pitchFamily="18" charset="0"/>
                            </a:rPr>
                            <m:t>1</m:t>
                          </m:r>
                        </m:num>
                        <m:den>
                          <m:r>
                            <a:rPr lang="es-CL" b="0" i="1" smtClean="0">
                              <a:solidFill>
                                <a:schemeClr val="bg1"/>
                              </a:solidFill>
                              <a:effectLst/>
                              <a:latin typeface="Cambria Math" panose="02040503050406030204" pitchFamily="18" charset="0"/>
                              <a:ea typeface="Cambria Math" panose="02040503050406030204" pitchFamily="18" charset="0"/>
                            </a:rPr>
                            <m:t>𝛽</m:t>
                          </m:r>
                        </m:den>
                      </m:f>
                      <m:nary>
                        <m:naryPr>
                          <m:limLoc m:val="undOvr"/>
                          <m:ctrlPr>
                            <a:rPr lang="es-CL" b="0" i="1" smtClean="0">
                              <a:solidFill>
                                <a:schemeClr val="bg1"/>
                              </a:solidFill>
                              <a:effectLst/>
                              <a:latin typeface="Cambria Math" panose="02040503050406030204" pitchFamily="18" charset="0"/>
                            </a:rPr>
                          </m:ctrlPr>
                        </m:naryPr>
                        <m:sub>
                          <m:r>
                            <m:rPr>
                              <m:brk m:alnAt="24"/>
                            </m:rPr>
                            <a:rPr lang="es-CL" b="0" i="1" smtClean="0">
                              <a:solidFill>
                                <a:schemeClr val="bg1"/>
                              </a:solidFill>
                              <a:effectLst/>
                              <a:latin typeface="Cambria Math" panose="02040503050406030204" pitchFamily="18" charset="0"/>
                            </a:rPr>
                            <m:t>0</m:t>
                          </m:r>
                        </m:sub>
                        <m:sup>
                          <m:sSub>
                            <m:sSubPr>
                              <m:ctrlPr>
                                <a:rPr lang="es-CL" b="0" i="1" smtClean="0">
                                  <a:solidFill>
                                    <a:schemeClr val="bg1"/>
                                  </a:solidFill>
                                  <a:effectLst/>
                                  <a:latin typeface="Cambria Math" panose="02040503050406030204" pitchFamily="18" charset="0"/>
                                </a:rPr>
                              </m:ctrlPr>
                            </m:sSubPr>
                            <m:e>
                              <m:r>
                                <a:rPr lang="es-CL" b="0" i="1" smtClean="0">
                                  <a:solidFill>
                                    <a:schemeClr val="bg1"/>
                                  </a:solidFill>
                                  <a:effectLst/>
                                  <a:latin typeface="Cambria Math" panose="02040503050406030204" pitchFamily="18" charset="0"/>
                                </a:rPr>
                                <m:t>𝑥</m:t>
                              </m:r>
                            </m:e>
                            <m:sub>
                              <m:r>
                                <a:rPr lang="es-CL" b="0" i="1" smtClean="0">
                                  <a:solidFill>
                                    <a:schemeClr val="bg1"/>
                                  </a:solidFill>
                                  <a:effectLst/>
                                  <a:latin typeface="Cambria Math" panose="02040503050406030204" pitchFamily="18" charset="0"/>
                                </a:rPr>
                                <m:t>0</m:t>
                              </m:r>
                            </m:sub>
                          </m:sSub>
                        </m:sup>
                        <m:e>
                          <m:r>
                            <m:rPr>
                              <m:nor/>
                            </m:rPr>
                            <a:rPr lang="es-CL" b="0" i="0" smtClean="0">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𝛽</m:t>
                              </m:r>
                            </m:e>
                          </m:d>
                        </m:e>
                      </m:nary>
                    </m:oMath>
                  </m:oMathPara>
                </a14:m>
                <a:endParaRPr lang="es-CL" dirty="0">
                  <a:effectLst/>
                </a:endParaRPr>
              </a:p>
            </p:txBody>
          </p:sp>
        </mc:Choice>
        <mc:Fallback xmlns="">
          <p:sp>
            <p:nvSpPr>
              <p:cNvPr id="13" name="CuadroTexto 12"/>
              <p:cNvSpPr txBox="1">
                <a:spLocks noRot="1" noChangeAspect="1" noMove="1" noResize="1" noEditPoints="1" noAdjustHandles="1" noChangeArrowheads="1" noChangeShapeType="1" noTextEdit="1"/>
              </p:cNvSpPr>
              <p:nvPr/>
            </p:nvSpPr>
            <p:spPr>
              <a:xfrm>
                <a:off x="1841845" y="2188506"/>
                <a:ext cx="3662477" cy="992708"/>
              </a:xfrm>
              <a:prstGeom prst="rect">
                <a:avLst/>
              </a:prstGeom>
              <a:blipFill rotWithShape="0">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4" name="CuadroTexto 13"/>
              <p:cNvSpPr txBox="1"/>
              <p:nvPr/>
            </p:nvSpPr>
            <p:spPr>
              <a:xfrm>
                <a:off x="3271699" y="4265768"/>
                <a:ext cx="4267066"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r>
                            <a:rPr lang="es-CL" i="1">
                              <a:solidFill>
                                <a:schemeClr val="bg1"/>
                              </a:solidFill>
                              <a:effectLst/>
                              <a:latin typeface="Cambria Math" panose="02040503050406030204" pitchFamily="18" charset="0"/>
                            </a:rPr>
                            <m:t>1</m:t>
                          </m:r>
                        </m:num>
                        <m:den>
                          <m:r>
                            <a:rPr lang="es-CL" i="1">
                              <a:solidFill>
                                <a:schemeClr val="bg1"/>
                              </a:solidFill>
                              <a:effectLst/>
                              <a:latin typeface="Cambria Math" panose="02040503050406030204" pitchFamily="18" charset="0"/>
                              <a:ea typeface="Cambria Math" panose="02040503050406030204" pitchFamily="18" charset="0"/>
                            </a:rPr>
                            <m:t>𝛽</m:t>
                          </m:r>
                        </m:den>
                      </m:f>
                      <m:d>
                        <m:dPr>
                          <m:begChr m:val="["/>
                          <m:endChr m:val="]"/>
                          <m:ctrlPr>
                            <a:rPr lang="es-CL" i="1">
                              <a:solidFill>
                                <a:schemeClr val="bg1"/>
                              </a:solidFill>
                              <a:effectLst/>
                              <a:latin typeface="Cambria Math" panose="02040503050406030204" pitchFamily="18" charset="0"/>
                              <a:ea typeface="Cambria Math" panose="02040503050406030204" pitchFamily="18" charset="0"/>
                            </a:rPr>
                          </m:ctrlPr>
                        </m:dPr>
                        <m:e>
                          <m:r>
                            <a:rPr lang="es-CL" i="1">
                              <a:solidFill>
                                <a:schemeClr val="bg1"/>
                              </a:solidFill>
                              <a:effectLst/>
                              <a:latin typeface="Cambria Math" panose="02040503050406030204" pitchFamily="18" charset="0"/>
                              <a:ea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𝛽</m:t>
                          </m:r>
                          <m:r>
                            <m:rPr>
                              <m:nor/>
                            </m:rPr>
                            <a:rPr lang="es-CL">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sSub>
                                    <m:sSubPr>
                                      <m:ctrlPr>
                                        <a:rPr lang="es-CL" i="1">
                                          <a:solidFill>
                                            <a:schemeClr val="bg1"/>
                                          </a:solidFill>
                                          <a:effectLst/>
                                          <a:latin typeface="Cambria Math" panose="02040503050406030204" pitchFamily="18" charset="0"/>
                                        </a:rPr>
                                      </m:ctrlPr>
                                    </m:sSubPr>
                                    <m:e>
                                      <m:r>
                                        <a:rPr lang="es-CL" i="1">
                                          <a:solidFill>
                                            <a:schemeClr val="bg1"/>
                                          </a:solidFill>
                                          <a:effectLst/>
                                          <a:latin typeface="Cambria Math" panose="02040503050406030204" pitchFamily="18" charset="0"/>
                                        </a:rPr>
                                        <m:t>𝑥</m:t>
                                      </m:r>
                                    </m:e>
                                    <m:sub>
                                      <m:r>
                                        <a:rPr lang="es-CL" i="1">
                                          <a:solidFill>
                                            <a:schemeClr val="bg1"/>
                                          </a:solidFill>
                                          <a:effectLst/>
                                          <a:latin typeface="Cambria Math" panose="02040503050406030204" pitchFamily="18" charset="0"/>
                                        </a:rPr>
                                        <m:t>0</m:t>
                                      </m:r>
                                    </m:sub>
                                  </m:sSub>
                                </m:num>
                                <m:den>
                                  <m:r>
                                    <a:rPr lang="es-CL" i="1">
                                      <a:solidFill>
                                        <a:schemeClr val="bg1"/>
                                      </a:solidFill>
                                      <a:effectLst/>
                                      <a:latin typeface="Cambria Math" panose="02040503050406030204" pitchFamily="18" charset="0"/>
                                      <a:ea typeface="Cambria Math" panose="02040503050406030204" pitchFamily="18" charset="0"/>
                                    </a:rPr>
                                    <m:t>𝛽</m:t>
                                  </m:r>
                                </m:den>
                              </m:f>
                            </m:e>
                          </m:d>
                          <m:r>
                            <a:rPr lang="es-CL" i="1">
                              <a:solidFill>
                                <a:schemeClr val="bg1"/>
                              </a:solidFill>
                              <a:effectLst/>
                              <a:latin typeface="Cambria Math" panose="02040503050406030204" pitchFamily="18" charset="0"/>
                              <a:ea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𝛽</m:t>
                          </m:r>
                          <m:r>
                            <m:rPr>
                              <m:nor/>
                            </m:rPr>
                            <a:rPr lang="es-CL">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r>
                                    <a:rPr lang="es-CL" i="1">
                                      <a:solidFill>
                                        <a:schemeClr val="bg1"/>
                                      </a:solidFill>
                                      <a:effectLst/>
                                      <a:latin typeface="Cambria Math" panose="02040503050406030204" pitchFamily="18" charset="0"/>
                                    </a:rPr>
                                    <m:t>0</m:t>
                                  </m:r>
                                </m:num>
                                <m:den>
                                  <m:r>
                                    <a:rPr lang="es-CL" i="1">
                                      <a:solidFill>
                                        <a:schemeClr val="bg1"/>
                                      </a:solidFill>
                                      <a:effectLst/>
                                      <a:latin typeface="Cambria Math" panose="02040503050406030204" pitchFamily="18" charset="0"/>
                                      <a:ea typeface="Cambria Math" panose="02040503050406030204" pitchFamily="18" charset="0"/>
                                    </a:rPr>
                                    <m:t>𝛽</m:t>
                                  </m:r>
                                </m:den>
                              </m:f>
                            </m:e>
                          </m:d>
                        </m:e>
                      </m:d>
                    </m:oMath>
                  </m:oMathPara>
                </a14:m>
                <a:endParaRPr lang="es-CL" dirty="0">
                  <a:effectLst/>
                </a:endParaRPr>
              </a:p>
            </p:txBody>
          </p:sp>
        </mc:Choice>
        <mc:Fallback xmlns="">
          <p:sp>
            <p:nvSpPr>
              <p:cNvPr id="14" name="CuadroTexto 13"/>
              <p:cNvSpPr txBox="1">
                <a:spLocks noRot="1" noChangeAspect="1" noMove="1" noResize="1" noEditPoints="1" noAdjustHandles="1" noChangeArrowheads="1" noChangeShapeType="1" noTextEdit="1"/>
              </p:cNvSpPr>
              <p:nvPr/>
            </p:nvSpPr>
            <p:spPr>
              <a:xfrm>
                <a:off x="3271699" y="4265768"/>
                <a:ext cx="4267066" cy="760721"/>
              </a:xfrm>
              <a:prstGeom prst="rect">
                <a:avLst/>
              </a:prstGeom>
              <a:blipFill rotWithShape="0">
                <a:blip r:embed="rId4"/>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5" name="CuadroTexto 14"/>
              <p:cNvSpPr txBox="1"/>
              <p:nvPr/>
            </p:nvSpPr>
            <p:spPr>
              <a:xfrm>
                <a:off x="3317377" y="5129370"/>
                <a:ext cx="218694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1−</m:t>
                      </m:r>
                      <m:r>
                        <m:rPr>
                          <m:nor/>
                        </m:rPr>
                        <a:rPr lang="es-CL">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sSub>
                                <m:sSubPr>
                                  <m:ctrlPr>
                                    <a:rPr lang="es-CL" i="1">
                                      <a:solidFill>
                                        <a:schemeClr val="bg1"/>
                                      </a:solidFill>
                                      <a:effectLst/>
                                      <a:latin typeface="Cambria Math" panose="02040503050406030204" pitchFamily="18" charset="0"/>
                                    </a:rPr>
                                  </m:ctrlPr>
                                </m:sSubPr>
                                <m:e>
                                  <m:r>
                                    <a:rPr lang="es-CL" i="1">
                                      <a:solidFill>
                                        <a:schemeClr val="bg1"/>
                                      </a:solidFill>
                                      <a:effectLst/>
                                      <a:latin typeface="Cambria Math" panose="02040503050406030204" pitchFamily="18" charset="0"/>
                                    </a:rPr>
                                    <m:t>𝑥</m:t>
                                  </m:r>
                                </m:e>
                                <m:sub>
                                  <m:r>
                                    <a:rPr lang="es-CL" i="1">
                                      <a:solidFill>
                                        <a:schemeClr val="bg1"/>
                                      </a:solidFill>
                                      <a:effectLst/>
                                      <a:latin typeface="Cambria Math" panose="02040503050406030204" pitchFamily="18" charset="0"/>
                                    </a:rPr>
                                    <m:t>0</m:t>
                                  </m:r>
                                </m:sub>
                              </m:sSub>
                            </m:num>
                            <m:den>
                              <m:r>
                                <a:rPr lang="es-CL" i="1">
                                  <a:solidFill>
                                    <a:schemeClr val="bg1"/>
                                  </a:solidFill>
                                  <a:effectLst/>
                                  <a:latin typeface="Cambria Math" panose="02040503050406030204" pitchFamily="18" charset="0"/>
                                  <a:ea typeface="Cambria Math" panose="02040503050406030204" pitchFamily="18" charset="0"/>
                                </a:rPr>
                                <m:t>𝛽</m:t>
                              </m:r>
                            </m:den>
                          </m:f>
                        </m:e>
                      </m:d>
                    </m:oMath>
                  </m:oMathPara>
                </a14:m>
                <a:endParaRPr lang="es-CL" dirty="0">
                  <a:effectLst/>
                </a:endParaRPr>
              </a:p>
            </p:txBody>
          </p:sp>
        </mc:Choice>
        <mc:Fallback xmlns="">
          <p:sp>
            <p:nvSpPr>
              <p:cNvPr id="15" name="CuadroTexto 14"/>
              <p:cNvSpPr txBox="1">
                <a:spLocks noRot="1" noChangeAspect="1" noMove="1" noResize="1" noEditPoints="1" noAdjustHandles="1" noChangeArrowheads="1" noChangeShapeType="1" noTextEdit="1"/>
              </p:cNvSpPr>
              <p:nvPr/>
            </p:nvSpPr>
            <p:spPr>
              <a:xfrm>
                <a:off x="3317377" y="5129370"/>
                <a:ext cx="2186945" cy="760721"/>
              </a:xfrm>
              <a:prstGeom prst="rect">
                <a:avLst/>
              </a:prstGeom>
              <a:blipFill rotWithShape="0">
                <a:blip r:embed="rId5"/>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9" name="CuadroTexto 8"/>
              <p:cNvSpPr txBox="1"/>
              <p:nvPr/>
            </p:nvSpPr>
            <p:spPr>
              <a:xfrm>
                <a:off x="3265409" y="3185868"/>
                <a:ext cx="2766142" cy="9636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r>
                            <a:rPr lang="es-CL" i="1">
                              <a:solidFill>
                                <a:schemeClr val="bg1"/>
                              </a:solidFill>
                              <a:effectLst/>
                              <a:latin typeface="Cambria Math" panose="02040503050406030204" pitchFamily="18" charset="0"/>
                            </a:rPr>
                            <m:t>1</m:t>
                          </m:r>
                        </m:num>
                        <m:den>
                          <m:r>
                            <a:rPr lang="es-CL" i="1">
                              <a:solidFill>
                                <a:schemeClr val="bg1"/>
                              </a:solidFill>
                              <a:effectLst/>
                              <a:latin typeface="Cambria Math" panose="02040503050406030204" pitchFamily="18" charset="0"/>
                              <a:ea typeface="Cambria Math" panose="02040503050406030204" pitchFamily="18" charset="0"/>
                            </a:rPr>
                            <m:t>𝛽</m:t>
                          </m:r>
                        </m:den>
                      </m:f>
                      <m:sSubSup>
                        <m:sSubSupPr>
                          <m:ctrlPr>
                            <a:rPr lang="es-CL" i="1" smtClean="0">
                              <a:solidFill>
                                <a:schemeClr val="bg1"/>
                              </a:solidFill>
                              <a:effectLst/>
                              <a:latin typeface="Cambria Math" panose="02040503050406030204" pitchFamily="18" charset="0"/>
                              <a:ea typeface="Cambria Math" panose="02040503050406030204" pitchFamily="18" charset="0"/>
                            </a:rPr>
                          </m:ctrlPr>
                        </m:sSubSupPr>
                        <m:e>
                          <m:d>
                            <m:dPr>
                              <m:begChr m:val=""/>
                              <m:endChr m:val="|"/>
                              <m:ctrlPr>
                                <a:rPr lang="es-CL" i="1" smtClean="0">
                                  <a:solidFill>
                                    <a:schemeClr val="bg1"/>
                                  </a:solidFill>
                                  <a:effectLst/>
                                  <a:latin typeface="Cambria Math" panose="02040503050406030204" pitchFamily="18" charset="0"/>
                                  <a:ea typeface="Cambria Math" panose="02040503050406030204" pitchFamily="18" charset="0"/>
                                </a:rPr>
                              </m:ctrlPr>
                            </m:dPr>
                            <m:e>
                              <m:d>
                                <m:dPr>
                                  <m:begChr m:val="["/>
                                  <m:endChr m:val="]"/>
                                  <m:ctrlPr>
                                    <a:rPr lang="es-CL" i="1">
                                      <a:solidFill>
                                        <a:schemeClr val="bg1"/>
                                      </a:solidFill>
                                      <a:effectLst/>
                                      <a:latin typeface="Cambria Math" panose="02040503050406030204" pitchFamily="18" charset="0"/>
                                      <a:ea typeface="Cambria Math" panose="02040503050406030204" pitchFamily="18" charset="0"/>
                                    </a:rPr>
                                  </m:ctrlPr>
                                </m:dPr>
                                <m:e>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𝛽</m:t>
                                  </m:r>
                                  <m:r>
                                    <m:rPr>
                                      <m:nor/>
                                    </m:rPr>
                                    <a:rPr lang="es-CL">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m:t>
                                      </m:r>
                                      <m:f>
                                        <m:fPr>
                                          <m:ctrlPr>
                                            <a:rPr lang="es-CL" i="1" smtClean="0">
                                              <a:solidFill>
                                                <a:schemeClr val="bg1"/>
                                              </a:solidFill>
                                              <a:effectLst/>
                                              <a:latin typeface="Cambria Math" panose="02040503050406030204" pitchFamily="18" charset="0"/>
                                            </a:rPr>
                                          </m:ctrlPr>
                                        </m:fPr>
                                        <m:num>
                                          <m:r>
                                            <a:rPr lang="es-CL" b="0" i="1" smtClean="0">
                                              <a:solidFill>
                                                <a:schemeClr val="bg1"/>
                                              </a:solidFill>
                                              <a:effectLst/>
                                              <a:latin typeface="Cambria Math" panose="02040503050406030204" pitchFamily="18" charset="0"/>
                                            </a:rPr>
                                            <m:t>𝑥</m:t>
                                          </m:r>
                                        </m:num>
                                        <m:den>
                                          <m:r>
                                            <a:rPr lang="es-CL" i="1" smtClean="0">
                                              <a:solidFill>
                                                <a:schemeClr val="bg1"/>
                                              </a:solidFill>
                                              <a:effectLst/>
                                              <a:latin typeface="Cambria Math" panose="02040503050406030204" pitchFamily="18" charset="0"/>
                                              <a:ea typeface="Cambria Math" panose="02040503050406030204" pitchFamily="18" charset="0"/>
                                            </a:rPr>
                                            <m:t>𝛽</m:t>
                                          </m:r>
                                        </m:den>
                                      </m:f>
                                    </m:e>
                                  </m:d>
                                </m:e>
                              </m:d>
                            </m:e>
                          </m:d>
                        </m:e>
                        <m:sub>
                          <m:r>
                            <a:rPr lang="es-CL" b="0" i="1" smtClean="0">
                              <a:solidFill>
                                <a:schemeClr val="bg1"/>
                              </a:solidFill>
                              <a:effectLst/>
                              <a:latin typeface="Cambria Math" panose="02040503050406030204" pitchFamily="18" charset="0"/>
                              <a:ea typeface="Cambria Math" panose="02040503050406030204" pitchFamily="18" charset="0"/>
                            </a:rPr>
                            <m:t>0</m:t>
                          </m:r>
                        </m:sub>
                        <m:sup>
                          <m:sSub>
                            <m:sSubPr>
                              <m:ctrlPr>
                                <a:rPr lang="es-CL" i="1" smtClean="0">
                                  <a:solidFill>
                                    <a:schemeClr val="bg1"/>
                                  </a:solidFill>
                                  <a:effectLst/>
                                  <a:latin typeface="Cambria Math" panose="02040503050406030204" pitchFamily="18" charset="0"/>
                                  <a:ea typeface="Cambria Math" panose="02040503050406030204" pitchFamily="18" charset="0"/>
                                </a:rPr>
                              </m:ctrlPr>
                            </m:sSubPr>
                            <m:e>
                              <m:r>
                                <a:rPr lang="es-CL" b="0" i="1" smtClean="0">
                                  <a:solidFill>
                                    <a:schemeClr val="bg1"/>
                                  </a:solidFill>
                                  <a:effectLst/>
                                  <a:latin typeface="Cambria Math" panose="02040503050406030204" pitchFamily="18" charset="0"/>
                                  <a:ea typeface="Cambria Math" panose="02040503050406030204" pitchFamily="18" charset="0"/>
                                </a:rPr>
                                <m:t>𝑥</m:t>
                              </m:r>
                            </m:e>
                            <m:sub>
                              <m:r>
                                <a:rPr lang="es-CL" b="0" i="1" smtClean="0">
                                  <a:solidFill>
                                    <a:schemeClr val="bg1"/>
                                  </a:solidFill>
                                  <a:effectLst/>
                                  <a:latin typeface="Cambria Math" panose="02040503050406030204" pitchFamily="18" charset="0"/>
                                  <a:ea typeface="Cambria Math" panose="02040503050406030204" pitchFamily="18" charset="0"/>
                                </a:rPr>
                                <m:t>0</m:t>
                              </m:r>
                            </m:sub>
                          </m:sSub>
                        </m:sup>
                      </m:sSubSup>
                    </m:oMath>
                  </m:oMathPara>
                </a14:m>
                <a:endParaRPr lang="es-CL" dirty="0">
                  <a:effectLst/>
                </a:endParaRPr>
              </a:p>
            </p:txBody>
          </p:sp>
        </mc:Choice>
        <mc:Fallback xmlns="">
          <p:sp>
            <p:nvSpPr>
              <p:cNvPr id="9" name="CuadroTexto 8"/>
              <p:cNvSpPr txBox="1">
                <a:spLocks noRot="1" noChangeAspect="1" noMove="1" noResize="1" noEditPoints="1" noAdjustHandles="1" noChangeArrowheads="1" noChangeShapeType="1" noTextEdit="1"/>
              </p:cNvSpPr>
              <p:nvPr/>
            </p:nvSpPr>
            <p:spPr>
              <a:xfrm>
                <a:off x="3265409" y="3185868"/>
                <a:ext cx="2766142" cy="963662"/>
              </a:xfrm>
              <a:prstGeom prst="rect">
                <a:avLst/>
              </a:prstGeom>
              <a:blipFill rotWithShape="0">
                <a:blip r:embed="rId6"/>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16978048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s-CL" dirty="0">
                <a:solidFill>
                  <a:schemeClr val="bg1"/>
                </a:solidFill>
                <a:effectLst/>
              </a:rPr>
              <a:t>Distribución de Probabilidad Exponencial</a:t>
            </a:r>
          </a:p>
        </p:txBody>
      </p:sp>
      <p:sp>
        <p:nvSpPr>
          <p:cNvPr id="78851"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Función de Distribución Acumulada Exponencial</a:t>
            </a:r>
          </a:p>
          <a:p>
            <a:pPr lvl="1"/>
            <a:r>
              <a:rPr lang="es-CL" dirty="0">
                <a:solidFill>
                  <a:schemeClr val="bg1"/>
                </a:solidFill>
                <a:effectLst/>
              </a:rPr>
              <a:t>Por lo tanto</a:t>
            </a:r>
          </a:p>
          <a:p>
            <a:pPr>
              <a:buFont typeface="Monotype Sorts" pitchFamily="2" charset="2"/>
              <a:buNone/>
            </a:pPr>
            <a:endParaRPr lang="es-CL" dirty="0">
              <a:solidFill>
                <a:schemeClr val="bg1"/>
              </a:solidFill>
              <a:effectLst/>
            </a:endParaRPr>
          </a:p>
          <a:p>
            <a:pPr>
              <a:buFont typeface="Monotype Sorts" pitchFamily="2" charset="2"/>
              <a:buNone/>
            </a:pPr>
            <a:r>
              <a:rPr lang="es-CL" dirty="0">
                <a:solidFill>
                  <a:schemeClr val="bg1"/>
                </a:solidFill>
                <a:effectLst/>
              </a:rPr>
              <a:t>		</a:t>
            </a:r>
          </a:p>
          <a:p>
            <a:pPr>
              <a:buFont typeface="Monotype Sorts" pitchFamily="2" charset="2"/>
              <a:buNone/>
            </a:pPr>
            <a:endParaRPr lang="es-CL" dirty="0">
              <a:solidFill>
                <a:schemeClr val="bg1"/>
              </a:solidFill>
              <a:effectLst/>
            </a:endParaRPr>
          </a:p>
          <a:p>
            <a:pPr>
              <a:buFont typeface="Monotype Sorts" pitchFamily="2" charset="2"/>
              <a:buNone/>
            </a:pPr>
            <a:r>
              <a:rPr lang="es-CL" dirty="0">
                <a:solidFill>
                  <a:schemeClr val="bg1"/>
                </a:solidFill>
                <a:effectLst/>
              </a:rPr>
              <a:t>		donde:  </a:t>
            </a:r>
          </a:p>
          <a:p>
            <a:pPr>
              <a:buFont typeface="Monotype Sorts" pitchFamily="2" charset="2"/>
              <a:buNone/>
            </a:pPr>
            <a:r>
              <a:rPr lang="es-CL" dirty="0">
                <a:solidFill>
                  <a:schemeClr val="bg1"/>
                </a:solidFill>
                <a:effectLst/>
              </a:rPr>
              <a:t>			</a:t>
            </a:r>
            <a:r>
              <a:rPr lang="es-CL" i="1" dirty="0">
                <a:solidFill>
                  <a:schemeClr val="bg1"/>
                </a:solidFill>
                <a:effectLst/>
              </a:rPr>
              <a:t>x</a:t>
            </a:r>
            <a:r>
              <a:rPr lang="es-CL" baseline="-25000" dirty="0">
                <a:solidFill>
                  <a:schemeClr val="bg1"/>
                </a:solidFill>
                <a:effectLst/>
              </a:rPr>
              <a:t>0</a:t>
            </a:r>
            <a:r>
              <a:rPr lang="es-CL" dirty="0">
                <a:solidFill>
                  <a:schemeClr val="bg1"/>
                </a:solidFill>
                <a:effectLst/>
              </a:rPr>
              <a:t> = un valor específico de </a:t>
            </a:r>
            <a:r>
              <a:rPr lang="es-CL" i="1" dirty="0">
                <a:solidFill>
                  <a:schemeClr val="bg1"/>
                </a:solidFill>
                <a:effectLst/>
              </a:rPr>
              <a:t>x</a:t>
            </a:r>
            <a:endParaRPr lang="es-CL" dirty="0">
              <a:solidFill>
                <a:schemeClr val="bg1"/>
              </a:solidFill>
              <a:effectLst/>
            </a:endParaRPr>
          </a:p>
          <a:p>
            <a:pPr>
              <a:buFont typeface="Monotype Sorts" pitchFamily="2" charset="2"/>
              <a:buNone/>
            </a:pPr>
            <a:endParaRPr lang="es-CL" dirty="0">
              <a:solidFill>
                <a:schemeClr val="bg1"/>
              </a:solidFill>
              <a:effectLst/>
            </a:endParaRPr>
          </a:p>
        </p:txBody>
      </p:sp>
      <p:graphicFrame>
        <p:nvGraphicFramePr>
          <p:cNvPr id="1064963" name="Object 3"/>
          <p:cNvGraphicFramePr>
            <a:graphicFrameLocks noChangeAspect="1"/>
          </p:cNvGraphicFramePr>
          <p:nvPr>
            <p:extLst>
              <p:ext uri="{D42A27DB-BD31-4B8C-83A1-F6EECF244321}">
                <p14:modId xmlns:p14="http://schemas.microsoft.com/office/powerpoint/2010/main" val="767162053"/>
              </p:ext>
            </p:extLst>
          </p:nvPr>
        </p:nvGraphicFramePr>
        <p:xfrm>
          <a:off x="2668215" y="2267326"/>
          <a:ext cx="3454400" cy="450850"/>
        </p:xfrm>
        <a:graphic>
          <a:graphicData uri="http://schemas.openxmlformats.org/presentationml/2006/ole">
            <mc:AlternateContent xmlns:mc="http://schemas.openxmlformats.org/markup-compatibility/2006">
              <mc:Choice xmlns:v="urn:schemas-microsoft-com:vml" Requires="v">
                <p:oleObj spid="_x0000_s1065010" name="Ecuación" r:id="rId4" imgW="1727200" imgH="228600" progId="Equation.3">
                  <p:embed/>
                </p:oleObj>
              </mc:Choice>
              <mc:Fallback>
                <p:oleObj name="Ecuación" r:id="rId4" imgW="1727200" imgH="228600" progId="Equation.3">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8215" y="2267326"/>
                        <a:ext cx="34544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4 Rectángulo"/>
          <p:cNvSpPr/>
          <p:nvPr/>
        </p:nvSpPr>
        <p:spPr bwMode="auto">
          <a:xfrm>
            <a:off x="4155142" y="2195889"/>
            <a:ext cx="2003611" cy="53788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7" name="6 Llamada de nube"/>
          <p:cNvSpPr/>
          <p:nvPr/>
        </p:nvSpPr>
        <p:spPr bwMode="auto">
          <a:xfrm>
            <a:off x="6575612" y="2047972"/>
            <a:ext cx="2205318" cy="1492623"/>
          </a:xfrm>
          <a:prstGeom prst="cloudCallout">
            <a:avLst>
              <a:gd name="adj1" fmla="val -66768"/>
              <a:gd name="adj2" fmla="val -21592"/>
            </a:avLst>
          </a:prstGeom>
          <a:solidFill>
            <a:schemeClr val="tx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sp>
        <p:nvSpPr>
          <p:cNvPr id="8" name="7 Forma libre"/>
          <p:cNvSpPr/>
          <p:nvPr/>
        </p:nvSpPr>
        <p:spPr bwMode="auto">
          <a:xfrm>
            <a:off x="8216152" y="2666536"/>
            <a:ext cx="282389" cy="336177"/>
          </a:xfrm>
          <a:custGeom>
            <a:avLst/>
            <a:gdLst>
              <a:gd name="connsiteX0" fmla="*/ 96409 w 179546"/>
              <a:gd name="connsiteY0" fmla="*/ 143269 h 144856"/>
              <a:gd name="connsiteX1" fmla="*/ 158322 w 179546"/>
              <a:gd name="connsiteY1" fmla="*/ 133744 h 144856"/>
              <a:gd name="connsiteX2" fmla="*/ 172609 w 179546"/>
              <a:gd name="connsiteY2" fmla="*/ 128982 h 144856"/>
              <a:gd name="connsiteX3" fmla="*/ 177372 w 179546"/>
              <a:gd name="connsiteY3" fmla="*/ 114694 h 144856"/>
              <a:gd name="connsiteX4" fmla="*/ 163084 w 179546"/>
              <a:gd name="connsiteY4" fmla="*/ 52782 h 144856"/>
              <a:gd name="connsiteX5" fmla="*/ 148797 w 179546"/>
              <a:gd name="connsiteY5" fmla="*/ 43257 h 144856"/>
              <a:gd name="connsiteX6" fmla="*/ 139272 w 179546"/>
              <a:gd name="connsiteY6" fmla="*/ 28969 h 144856"/>
              <a:gd name="connsiteX7" fmla="*/ 96409 w 179546"/>
              <a:gd name="connsiteY7" fmla="*/ 5157 h 144856"/>
              <a:gd name="connsiteX8" fmla="*/ 63072 w 179546"/>
              <a:gd name="connsiteY8" fmla="*/ 394 h 144856"/>
              <a:gd name="connsiteX9" fmla="*/ 10684 w 179546"/>
              <a:gd name="connsiteY9" fmla="*/ 5157 h 144856"/>
              <a:gd name="connsiteX10" fmla="*/ 1159 w 179546"/>
              <a:gd name="connsiteY10" fmla="*/ 19444 h 144856"/>
              <a:gd name="connsiteX11" fmla="*/ 5922 w 179546"/>
              <a:gd name="connsiteY11" fmla="*/ 57544 h 144856"/>
              <a:gd name="connsiteX12" fmla="*/ 15447 w 179546"/>
              <a:gd name="connsiteY12" fmla="*/ 71832 h 144856"/>
              <a:gd name="connsiteX13" fmla="*/ 44022 w 179546"/>
              <a:gd name="connsiteY13" fmla="*/ 95644 h 144856"/>
              <a:gd name="connsiteX14" fmla="*/ 48784 w 179546"/>
              <a:gd name="connsiteY14" fmla="*/ 109932 h 144856"/>
              <a:gd name="connsiteX15" fmla="*/ 63072 w 179546"/>
              <a:gd name="connsiteY15" fmla="*/ 114694 h 144856"/>
              <a:gd name="connsiteX16" fmla="*/ 77359 w 179546"/>
              <a:gd name="connsiteY16" fmla="*/ 124219 h 144856"/>
              <a:gd name="connsiteX17" fmla="*/ 96409 w 179546"/>
              <a:gd name="connsiteY17" fmla="*/ 143269 h 14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9546" h="144856">
                <a:moveTo>
                  <a:pt x="96409" y="143269"/>
                </a:moveTo>
                <a:cubicBezTo>
                  <a:pt x="109903" y="144856"/>
                  <a:pt x="136498" y="139200"/>
                  <a:pt x="158322" y="133744"/>
                </a:cubicBezTo>
                <a:cubicBezTo>
                  <a:pt x="163192" y="132526"/>
                  <a:pt x="167847" y="130569"/>
                  <a:pt x="172609" y="128982"/>
                </a:cubicBezTo>
                <a:cubicBezTo>
                  <a:pt x="174197" y="124219"/>
                  <a:pt x="177372" y="119714"/>
                  <a:pt x="177372" y="114694"/>
                </a:cubicBezTo>
                <a:cubicBezTo>
                  <a:pt x="177372" y="92313"/>
                  <a:pt x="179546" y="69244"/>
                  <a:pt x="163084" y="52782"/>
                </a:cubicBezTo>
                <a:cubicBezTo>
                  <a:pt x="159037" y="48735"/>
                  <a:pt x="153559" y="46432"/>
                  <a:pt x="148797" y="43257"/>
                </a:cubicBezTo>
                <a:cubicBezTo>
                  <a:pt x="145622" y="38494"/>
                  <a:pt x="143580" y="32738"/>
                  <a:pt x="139272" y="28969"/>
                </a:cubicBezTo>
                <a:cubicBezTo>
                  <a:pt x="127952" y="19064"/>
                  <a:pt x="112158" y="8307"/>
                  <a:pt x="96409" y="5157"/>
                </a:cubicBezTo>
                <a:cubicBezTo>
                  <a:pt x="85402" y="2956"/>
                  <a:pt x="74184" y="1982"/>
                  <a:pt x="63072" y="394"/>
                </a:cubicBezTo>
                <a:cubicBezTo>
                  <a:pt x="45609" y="1982"/>
                  <a:pt x="27443" y="0"/>
                  <a:pt x="10684" y="5157"/>
                </a:cubicBezTo>
                <a:cubicBezTo>
                  <a:pt x="5213" y="6840"/>
                  <a:pt x="1677" y="13744"/>
                  <a:pt x="1159" y="19444"/>
                </a:cubicBezTo>
                <a:cubicBezTo>
                  <a:pt x="0" y="32190"/>
                  <a:pt x="2554" y="45196"/>
                  <a:pt x="5922" y="57544"/>
                </a:cubicBezTo>
                <a:cubicBezTo>
                  <a:pt x="7428" y="63066"/>
                  <a:pt x="11783" y="67435"/>
                  <a:pt x="15447" y="71832"/>
                </a:cubicBezTo>
                <a:cubicBezTo>
                  <a:pt x="26906" y="85583"/>
                  <a:pt x="29974" y="86279"/>
                  <a:pt x="44022" y="95644"/>
                </a:cubicBezTo>
                <a:cubicBezTo>
                  <a:pt x="45609" y="100407"/>
                  <a:pt x="45234" y="106382"/>
                  <a:pt x="48784" y="109932"/>
                </a:cubicBezTo>
                <a:cubicBezTo>
                  <a:pt x="52334" y="113482"/>
                  <a:pt x="58582" y="112449"/>
                  <a:pt x="63072" y="114694"/>
                </a:cubicBezTo>
                <a:cubicBezTo>
                  <a:pt x="68191" y="117254"/>
                  <a:pt x="72597" y="121044"/>
                  <a:pt x="77359" y="124219"/>
                </a:cubicBezTo>
                <a:cubicBezTo>
                  <a:pt x="83245" y="141875"/>
                  <a:pt x="82915" y="141682"/>
                  <a:pt x="96409" y="143269"/>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9" name="Rectangle 10"/>
          <p:cNvSpPr>
            <a:spLocks noChangeArrowheads="1"/>
          </p:cNvSpPr>
          <p:nvPr/>
        </p:nvSpPr>
        <p:spPr bwMode="auto">
          <a:xfrm>
            <a:off x="6642847" y="2229875"/>
            <a:ext cx="2138082" cy="551433"/>
          </a:xfrm>
          <a:prstGeom prst="rect">
            <a:avLst/>
          </a:prstGeom>
          <a:noFill/>
          <a:ln w="12700">
            <a:noFill/>
            <a:miter lim="800000"/>
            <a:headEnd/>
            <a:tailEnd/>
          </a:ln>
          <a:effectLst/>
        </p:spPr>
        <p:txBody>
          <a:bodyPr wrap="square" lIns="90488" tIns="44450" rIns="90488" bIns="44450">
            <a:spAutoFit/>
          </a:bodyPr>
          <a:lstStyle/>
          <a:p>
            <a:pPr algn="just"/>
            <a:r>
              <a:rPr lang="es-CL" sz="1500" dirty="0">
                <a:solidFill>
                  <a:schemeClr val="bg1"/>
                </a:solidFill>
                <a:effectLst/>
              </a:rPr>
              <a:t>    Esto es el resultado</a:t>
            </a:r>
          </a:p>
          <a:p>
            <a:pPr algn="just"/>
            <a:r>
              <a:rPr lang="es-CL" sz="1500" dirty="0">
                <a:solidFill>
                  <a:schemeClr val="bg1"/>
                </a:solidFill>
                <a:effectLst/>
              </a:rPr>
              <a:t>        de la integral:</a:t>
            </a:r>
          </a:p>
        </p:txBody>
      </p:sp>
      <p:graphicFrame>
        <p:nvGraphicFramePr>
          <p:cNvPr id="1064967" name="Object 7"/>
          <p:cNvGraphicFramePr>
            <a:graphicFrameLocks noChangeAspect="1"/>
          </p:cNvGraphicFramePr>
          <p:nvPr>
            <p:extLst>
              <p:ext uri="{D42A27DB-BD31-4B8C-83A1-F6EECF244321}">
                <p14:modId xmlns:p14="http://schemas.microsoft.com/office/powerpoint/2010/main" val="4211429789"/>
              </p:ext>
            </p:extLst>
          </p:nvPr>
        </p:nvGraphicFramePr>
        <p:xfrm>
          <a:off x="7322017" y="2696792"/>
          <a:ext cx="757237" cy="627063"/>
        </p:xfrm>
        <a:graphic>
          <a:graphicData uri="http://schemas.openxmlformats.org/presentationml/2006/ole">
            <mc:AlternateContent xmlns:mc="http://schemas.openxmlformats.org/markup-compatibility/2006">
              <mc:Choice xmlns:v="urn:schemas-microsoft-com:vml" Requires="v">
                <p:oleObj spid="_x0000_s1065011" name="Ecuación" r:id="rId6" imgW="571252" imgH="482391" progId="Equation.3">
                  <p:embed/>
                </p:oleObj>
              </mc:Choice>
              <mc:Fallback>
                <p:oleObj name="Ecuación" r:id="rId6" imgW="571252" imgH="482391" progId="Equation.3">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2017" y="2696792"/>
                        <a:ext cx="757237"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49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90563" y="1114425"/>
            <a:ext cx="7772400" cy="4795838"/>
          </a:xfrm>
          <a:noFill/>
          <a:ln/>
        </p:spPr>
        <p:txBody>
          <a:bodyPr/>
          <a:lstStyle/>
          <a:p>
            <a:r>
              <a:rPr lang="es-CL" dirty="0">
                <a:solidFill>
                  <a:schemeClr val="bg1"/>
                </a:solidFill>
                <a:effectLst/>
              </a:rPr>
              <a:t>Distribución de Probabilidad Exponencial</a:t>
            </a:r>
          </a:p>
          <a:p>
            <a:pPr lvl="1"/>
            <a:r>
              <a:rPr lang="es-CL" dirty="0">
                <a:solidFill>
                  <a:schemeClr val="bg1"/>
                </a:solidFill>
                <a:effectLst/>
              </a:rPr>
              <a:t>El tiempo entre los autos que llegan al “</a:t>
            </a:r>
            <a:r>
              <a:rPr lang="es-CL" dirty="0" err="1">
                <a:solidFill>
                  <a:schemeClr val="bg1"/>
                </a:solidFill>
                <a:effectLst/>
              </a:rPr>
              <a:t>autolavado</a:t>
            </a:r>
            <a:r>
              <a:rPr lang="es-CL" dirty="0">
                <a:solidFill>
                  <a:schemeClr val="bg1"/>
                </a:solidFill>
                <a:effectLst/>
              </a:rPr>
              <a:t> de Al” sigue una distribución de probabilidad exponencial, con una media de 3 minutos entre las llegadas de los autos.</a:t>
            </a:r>
          </a:p>
          <a:p>
            <a:pPr lvl="1"/>
            <a:r>
              <a:rPr lang="es-CL" dirty="0">
                <a:solidFill>
                  <a:schemeClr val="bg1"/>
                </a:solidFill>
                <a:effectLst/>
              </a:rPr>
              <a:t>A Al le gustaría saber la probabilidad de que el tiempo entre dos llegadas sucesivas sea de dos minutos o menos.</a:t>
            </a:r>
          </a:p>
          <a:p>
            <a:pPr>
              <a:buFont typeface="Monotype Sorts" pitchFamily="2" charset="2"/>
              <a:buNone/>
            </a:pPr>
            <a:endParaRPr lang="es-CL" sz="1000" dirty="0">
              <a:solidFill>
                <a:schemeClr val="bg1"/>
              </a:solidFill>
              <a:effectLst/>
            </a:endParaRPr>
          </a:p>
          <a:p>
            <a:pPr>
              <a:buNone/>
            </a:pPr>
            <a:r>
              <a:rPr lang="es-CL" dirty="0">
                <a:solidFill>
                  <a:schemeClr val="bg1"/>
                </a:solidFill>
                <a:effectLst/>
              </a:rPr>
              <a:t>			Pr(</a:t>
            </a:r>
            <a:r>
              <a:rPr lang="es-CL" i="1" dirty="0">
                <a:solidFill>
                  <a:schemeClr val="bg1"/>
                </a:solidFill>
                <a:effectLst/>
              </a:rPr>
              <a:t>x</a:t>
            </a:r>
            <a:r>
              <a:rPr lang="es-CL" dirty="0">
                <a:solidFill>
                  <a:schemeClr val="bg1"/>
                </a:solidFill>
                <a:effectLst/>
              </a:rPr>
              <a:t> ≤ 2) = 1 – 2,71828</a:t>
            </a:r>
            <a:r>
              <a:rPr lang="es-CL" baseline="30000" dirty="0">
                <a:solidFill>
                  <a:schemeClr val="bg1"/>
                </a:solidFill>
                <a:effectLst/>
              </a:rPr>
              <a:t>–2/3</a:t>
            </a:r>
            <a:endParaRPr lang="es-CL" dirty="0">
              <a:solidFill>
                <a:schemeClr val="bg1"/>
              </a:solidFill>
              <a:effectLst/>
            </a:endParaRPr>
          </a:p>
          <a:p>
            <a:pPr>
              <a:buNone/>
            </a:pPr>
            <a:r>
              <a:rPr lang="es-CL" dirty="0">
                <a:solidFill>
                  <a:schemeClr val="bg1"/>
                </a:solidFill>
                <a:effectLst/>
              </a:rPr>
              <a:t>				    = 1 – 0,5134</a:t>
            </a:r>
          </a:p>
          <a:p>
            <a:pPr>
              <a:buNone/>
            </a:pPr>
            <a:r>
              <a:rPr lang="es-CL" dirty="0">
                <a:solidFill>
                  <a:schemeClr val="bg1"/>
                </a:solidFill>
                <a:effectLst/>
              </a:rPr>
              <a:t>				    = 0,4866</a:t>
            </a:r>
          </a:p>
        </p:txBody>
      </p:sp>
      <p:sp>
        <p:nvSpPr>
          <p:cNvPr id="22531" name="Rectangle 3"/>
          <p:cNvSpPr>
            <a:spLocks noGrp="1" noChangeArrowheads="1"/>
          </p:cNvSpPr>
          <p:nvPr>
            <p:ph type="title"/>
          </p:nvPr>
        </p:nvSpPr>
        <p:spPr>
          <a:xfrm>
            <a:off x="685800" y="114300"/>
            <a:ext cx="7772400" cy="685800"/>
          </a:xfrm>
          <a:noFill/>
          <a:ln/>
        </p:spPr>
        <p:txBody>
          <a:bodyPr/>
          <a:lstStyle/>
          <a:p>
            <a:r>
              <a:rPr lang="es-CL" dirty="0">
                <a:solidFill>
                  <a:schemeClr val="bg1"/>
                </a:solidFill>
                <a:effectLst/>
              </a:rPr>
              <a:t>Ejemplo:  “</a:t>
            </a:r>
            <a:r>
              <a:rPr lang="es-CL" i="1" dirty="0">
                <a:solidFill>
                  <a:schemeClr val="bg1"/>
                </a:solidFill>
                <a:effectLst/>
              </a:rPr>
              <a:t>el </a:t>
            </a:r>
            <a:r>
              <a:rPr lang="es-CL" i="1" dirty="0" err="1">
                <a:solidFill>
                  <a:schemeClr val="bg1"/>
                </a:solidFill>
                <a:effectLst/>
              </a:rPr>
              <a:t>Autolavado</a:t>
            </a:r>
            <a:r>
              <a:rPr lang="es-CL" i="1" dirty="0">
                <a:solidFill>
                  <a:schemeClr val="bg1"/>
                </a:solidFill>
                <a:effectLst/>
              </a:rPr>
              <a:t> de Al</a:t>
            </a:r>
            <a:r>
              <a:rPr lang="es-CL" dirty="0">
                <a:solidFill>
                  <a:schemeClr val="bg1"/>
                </a:solidFill>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8" name="Freeform 26"/>
          <p:cNvSpPr>
            <a:spLocks/>
          </p:cNvSpPr>
          <p:nvPr/>
        </p:nvSpPr>
        <p:spPr bwMode="auto">
          <a:xfrm>
            <a:off x="2166938" y="3189940"/>
            <a:ext cx="911225" cy="1698625"/>
          </a:xfrm>
          <a:custGeom>
            <a:avLst/>
            <a:gdLst/>
            <a:ahLst/>
            <a:cxnLst>
              <a:cxn ang="0">
                <a:pos x="2" y="0"/>
              </a:cxn>
              <a:cxn ang="0">
                <a:pos x="0" y="1070"/>
              </a:cxn>
              <a:cxn ang="0">
                <a:pos x="576" y="1070"/>
              </a:cxn>
              <a:cxn ang="0">
                <a:pos x="564" y="602"/>
              </a:cxn>
              <a:cxn ang="0">
                <a:pos x="562" y="598"/>
              </a:cxn>
              <a:cxn ang="0">
                <a:pos x="536" y="584"/>
              </a:cxn>
              <a:cxn ang="0">
                <a:pos x="512" y="574"/>
              </a:cxn>
              <a:cxn ang="0">
                <a:pos x="486" y="558"/>
              </a:cxn>
              <a:cxn ang="0">
                <a:pos x="454" y="540"/>
              </a:cxn>
              <a:cxn ang="0">
                <a:pos x="424" y="520"/>
              </a:cxn>
              <a:cxn ang="0">
                <a:pos x="396" y="506"/>
              </a:cxn>
              <a:cxn ang="0">
                <a:pos x="360" y="482"/>
              </a:cxn>
              <a:cxn ang="0">
                <a:pos x="324" y="458"/>
              </a:cxn>
              <a:cxn ang="0">
                <a:pos x="292" y="438"/>
              </a:cxn>
              <a:cxn ang="0">
                <a:pos x="264" y="410"/>
              </a:cxn>
              <a:cxn ang="0">
                <a:pos x="230" y="388"/>
              </a:cxn>
              <a:cxn ang="0">
                <a:pos x="206" y="364"/>
              </a:cxn>
              <a:cxn ang="0">
                <a:pos x="180" y="338"/>
              </a:cxn>
              <a:cxn ang="0">
                <a:pos x="144" y="300"/>
              </a:cxn>
              <a:cxn ang="0">
                <a:pos x="118" y="262"/>
              </a:cxn>
              <a:cxn ang="0">
                <a:pos x="96" y="232"/>
              </a:cxn>
              <a:cxn ang="0">
                <a:pos x="70" y="190"/>
              </a:cxn>
              <a:cxn ang="0">
                <a:pos x="42" y="132"/>
              </a:cxn>
              <a:cxn ang="0">
                <a:pos x="26" y="74"/>
              </a:cxn>
              <a:cxn ang="0">
                <a:pos x="16" y="24"/>
              </a:cxn>
            </a:cxnLst>
            <a:rect l="0" t="0" r="r" b="b"/>
            <a:pathLst>
              <a:path w="576" h="1070">
                <a:moveTo>
                  <a:pt x="2" y="0"/>
                </a:moveTo>
                <a:lnTo>
                  <a:pt x="0" y="1070"/>
                </a:lnTo>
                <a:lnTo>
                  <a:pt x="576" y="1070"/>
                </a:lnTo>
                <a:lnTo>
                  <a:pt x="564" y="602"/>
                </a:lnTo>
                <a:lnTo>
                  <a:pt x="562" y="598"/>
                </a:lnTo>
                <a:lnTo>
                  <a:pt x="536" y="584"/>
                </a:lnTo>
                <a:lnTo>
                  <a:pt x="512" y="574"/>
                </a:lnTo>
                <a:lnTo>
                  <a:pt x="486" y="558"/>
                </a:lnTo>
                <a:lnTo>
                  <a:pt x="454" y="540"/>
                </a:lnTo>
                <a:lnTo>
                  <a:pt x="424" y="520"/>
                </a:lnTo>
                <a:lnTo>
                  <a:pt x="396" y="506"/>
                </a:lnTo>
                <a:lnTo>
                  <a:pt x="360" y="482"/>
                </a:lnTo>
                <a:lnTo>
                  <a:pt x="324" y="458"/>
                </a:lnTo>
                <a:lnTo>
                  <a:pt x="292" y="438"/>
                </a:lnTo>
                <a:lnTo>
                  <a:pt x="264" y="410"/>
                </a:lnTo>
                <a:lnTo>
                  <a:pt x="230" y="388"/>
                </a:lnTo>
                <a:lnTo>
                  <a:pt x="206" y="364"/>
                </a:lnTo>
                <a:lnTo>
                  <a:pt x="180" y="338"/>
                </a:lnTo>
                <a:lnTo>
                  <a:pt x="144" y="300"/>
                </a:lnTo>
                <a:lnTo>
                  <a:pt x="118" y="262"/>
                </a:lnTo>
                <a:lnTo>
                  <a:pt x="96" y="232"/>
                </a:lnTo>
                <a:lnTo>
                  <a:pt x="70" y="190"/>
                </a:lnTo>
                <a:lnTo>
                  <a:pt x="42" y="132"/>
                </a:lnTo>
                <a:lnTo>
                  <a:pt x="26" y="74"/>
                </a:lnTo>
                <a:lnTo>
                  <a:pt x="16" y="24"/>
                </a:lnTo>
              </a:path>
            </a:pathLst>
          </a:custGeom>
          <a:pattFill prst="wdDnDiag">
            <a:fgClr>
              <a:srgbClr val="43CEFF"/>
            </a:fgClr>
            <a:bgClr>
              <a:schemeClr val="tx1"/>
            </a:bgClr>
          </a:pattFill>
          <a:ln>
            <a:noFill/>
          </a:ln>
        </p:spPr>
        <p:txBody>
          <a:bodyPr wrap="none"/>
          <a:lstStyle/>
          <a:p>
            <a:endParaRPr lang="es-CL"/>
          </a:p>
        </p:txBody>
      </p:sp>
      <p:sp>
        <p:nvSpPr>
          <p:cNvPr id="23554" name="Rectangle 2"/>
          <p:cNvSpPr>
            <a:spLocks noGrp="1" noChangeArrowheads="1"/>
          </p:cNvSpPr>
          <p:nvPr>
            <p:ph type="title"/>
          </p:nvPr>
        </p:nvSpPr>
        <p:spPr>
          <a:xfrm>
            <a:off x="685800" y="114300"/>
            <a:ext cx="7772400" cy="685800"/>
          </a:xfrm>
          <a:noFill/>
          <a:ln/>
        </p:spPr>
        <p:txBody>
          <a:bodyPr/>
          <a:lstStyle/>
          <a:p>
            <a:r>
              <a:rPr lang="es-CL">
                <a:solidFill>
                  <a:schemeClr val="bg1"/>
                </a:solidFill>
                <a:effectLst/>
              </a:rPr>
              <a:t>Ejemplo:  “</a:t>
            </a:r>
            <a:r>
              <a:rPr lang="es-CL" i="1">
                <a:solidFill>
                  <a:schemeClr val="bg1"/>
                </a:solidFill>
                <a:effectLst/>
              </a:rPr>
              <a:t>el Autolavado de Al</a:t>
            </a:r>
            <a:r>
              <a:rPr lang="es-CL">
                <a:solidFill>
                  <a:schemeClr val="bg1"/>
                </a:solidFill>
                <a:effectLst/>
              </a:rPr>
              <a:t>”</a:t>
            </a:r>
          </a:p>
        </p:txBody>
      </p:sp>
      <p:sp>
        <p:nvSpPr>
          <p:cNvPr id="23555" name="Rectangle 3"/>
          <p:cNvSpPr>
            <a:spLocks noGrp="1" noChangeArrowheads="1"/>
          </p:cNvSpPr>
          <p:nvPr>
            <p:ph type="body" idx="1"/>
          </p:nvPr>
        </p:nvSpPr>
        <p:spPr>
          <a:xfrm>
            <a:off x="690563" y="1114425"/>
            <a:ext cx="7772400" cy="4795838"/>
          </a:xfrm>
          <a:noFill/>
          <a:ln/>
        </p:spPr>
        <p:txBody>
          <a:bodyPr/>
          <a:lstStyle/>
          <a:p>
            <a:r>
              <a:rPr lang="es-CL">
                <a:solidFill>
                  <a:schemeClr val="bg1"/>
                </a:solidFill>
                <a:effectLst/>
              </a:rPr>
              <a:t>Gráfico de la Función de Densidad de Probabilidad</a:t>
            </a:r>
          </a:p>
        </p:txBody>
      </p:sp>
      <p:sp>
        <p:nvSpPr>
          <p:cNvPr id="23556" name="Rectangle 4"/>
          <p:cNvSpPr>
            <a:spLocks noChangeArrowheads="1"/>
          </p:cNvSpPr>
          <p:nvPr/>
        </p:nvSpPr>
        <p:spPr bwMode="auto">
          <a:xfrm>
            <a:off x="7181850" y="4664728"/>
            <a:ext cx="336632"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x</a:t>
            </a:r>
          </a:p>
        </p:txBody>
      </p:sp>
      <p:sp>
        <p:nvSpPr>
          <p:cNvPr id="23557" name="Rectangle 5"/>
          <p:cNvSpPr>
            <a:spLocks noChangeArrowheads="1"/>
          </p:cNvSpPr>
          <p:nvPr/>
        </p:nvSpPr>
        <p:spPr bwMode="auto">
          <a:xfrm>
            <a:off x="1885950" y="1902478"/>
            <a:ext cx="626776"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f</a:t>
            </a:r>
            <a:r>
              <a:rPr lang="es-CL" sz="2400">
                <a:solidFill>
                  <a:schemeClr val="bg1"/>
                </a:solidFill>
                <a:effectLst/>
              </a:rPr>
              <a:t>(</a:t>
            </a:r>
            <a:r>
              <a:rPr lang="es-CL" sz="2400" i="1">
                <a:solidFill>
                  <a:schemeClr val="bg1"/>
                </a:solidFill>
                <a:effectLst/>
              </a:rPr>
              <a:t>x</a:t>
            </a:r>
            <a:r>
              <a:rPr lang="es-CL" sz="2400">
                <a:solidFill>
                  <a:schemeClr val="bg1"/>
                </a:solidFill>
                <a:effectLst/>
              </a:rPr>
              <a:t>)</a:t>
            </a:r>
          </a:p>
        </p:txBody>
      </p:sp>
      <p:sp>
        <p:nvSpPr>
          <p:cNvPr id="23558" name="Line 6"/>
          <p:cNvSpPr>
            <a:spLocks noChangeShapeType="1"/>
          </p:cNvSpPr>
          <p:nvPr/>
        </p:nvSpPr>
        <p:spPr bwMode="auto">
          <a:xfrm>
            <a:off x="2058988" y="4374215"/>
            <a:ext cx="196850" cy="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59" name="Line 7"/>
          <p:cNvSpPr>
            <a:spLocks noChangeShapeType="1"/>
          </p:cNvSpPr>
          <p:nvPr/>
        </p:nvSpPr>
        <p:spPr bwMode="auto">
          <a:xfrm>
            <a:off x="2078038" y="3859865"/>
            <a:ext cx="196850" cy="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60" name="Line 8"/>
          <p:cNvSpPr>
            <a:spLocks noChangeShapeType="1"/>
          </p:cNvSpPr>
          <p:nvPr/>
        </p:nvSpPr>
        <p:spPr bwMode="auto">
          <a:xfrm>
            <a:off x="2078038" y="3345515"/>
            <a:ext cx="196850" cy="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61" name="Line 9"/>
          <p:cNvSpPr>
            <a:spLocks noChangeShapeType="1"/>
          </p:cNvSpPr>
          <p:nvPr/>
        </p:nvSpPr>
        <p:spPr bwMode="auto">
          <a:xfrm>
            <a:off x="2078038" y="2812115"/>
            <a:ext cx="196850" cy="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62" name="Rectangle 10"/>
          <p:cNvSpPr>
            <a:spLocks noChangeArrowheads="1"/>
          </p:cNvSpPr>
          <p:nvPr/>
        </p:nvSpPr>
        <p:spPr bwMode="auto">
          <a:xfrm>
            <a:off x="1457886" y="4131328"/>
            <a:ext cx="567464"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0,1</a:t>
            </a:r>
          </a:p>
        </p:txBody>
      </p:sp>
      <p:sp>
        <p:nvSpPr>
          <p:cNvPr id="23563" name="Rectangle 11"/>
          <p:cNvSpPr>
            <a:spLocks noChangeArrowheads="1"/>
          </p:cNvSpPr>
          <p:nvPr/>
        </p:nvSpPr>
        <p:spPr bwMode="auto">
          <a:xfrm>
            <a:off x="1476936" y="3121678"/>
            <a:ext cx="567464"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0,3</a:t>
            </a:r>
          </a:p>
        </p:txBody>
      </p:sp>
      <p:sp>
        <p:nvSpPr>
          <p:cNvPr id="23564" name="Rectangle 12"/>
          <p:cNvSpPr>
            <a:spLocks noChangeArrowheads="1"/>
          </p:cNvSpPr>
          <p:nvPr/>
        </p:nvSpPr>
        <p:spPr bwMode="auto">
          <a:xfrm>
            <a:off x="1476936" y="2607328"/>
            <a:ext cx="567464"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0,4</a:t>
            </a:r>
          </a:p>
        </p:txBody>
      </p:sp>
      <p:sp>
        <p:nvSpPr>
          <p:cNvPr id="23565" name="Rectangle 13"/>
          <p:cNvSpPr>
            <a:spLocks noChangeArrowheads="1"/>
          </p:cNvSpPr>
          <p:nvPr/>
        </p:nvSpPr>
        <p:spPr bwMode="auto">
          <a:xfrm>
            <a:off x="1476936" y="3636028"/>
            <a:ext cx="567464"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0,2</a:t>
            </a:r>
          </a:p>
        </p:txBody>
      </p:sp>
      <p:sp>
        <p:nvSpPr>
          <p:cNvPr id="23566" name="Line 14"/>
          <p:cNvSpPr>
            <a:spLocks noChangeShapeType="1"/>
          </p:cNvSpPr>
          <p:nvPr/>
        </p:nvSpPr>
        <p:spPr bwMode="auto">
          <a:xfrm>
            <a:off x="26146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67" name="Line 15"/>
          <p:cNvSpPr>
            <a:spLocks noChangeShapeType="1"/>
          </p:cNvSpPr>
          <p:nvPr/>
        </p:nvSpPr>
        <p:spPr bwMode="auto">
          <a:xfrm>
            <a:off x="39862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68" name="Line 16"/>
          <p:cNvSpPr>
            <a:spLocks noChangeShapeType="1"/>
          </p:cNvSpPr>
          <p:nvPr/>
        </p:nvSpPr>
        <p:spPr bwMode="auto">
          <a:xfrm>
            <a:off x="44434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69" name="Line 17"/>
          <p:cNvSpPr>
            <a:spLocks noChangeShapeType="1"/>
          </p:cNvSpPr>
          <p:nvPr/>
        </p:nvSpPr>
        <p:spPr bwMode="auto">
          <a:xfrm>
            <a:off x="3062288"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0" name="Line 18"/>
          <p:cNvSpPr>
            <a:spLocks noChangeShapeType="1"/>
          </p:cNvSpPr>
          <p:nvPr/>
        </p:nvSpPr>
        <p:spPr bwMode="auto">
          <a:xfrm>
            <a:off x="35290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1" name="Line 19"/>
          <p:cNvSpPr>
            <a:spLocks noChangeShapeType="1"/>
          </p:cNvSpPr>
          <p:nvPr/>
        </p:nvSpPr>
        <p:spPr bwMode="auto">
          <a:xfrm>
            <a:off x="48625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2" name="Line 20"/>
          <p:cNvSpPr>
            <a:spLocks noChangeShapeType="1"/>
          </p:cNvSpPr>
          <p:nvPr/>
        </p:nvSpPr>
        <p:spPr bwMode="auto">
          <a:xfrm>
            <a:off x="530066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3" name="Line 21"/>
          <p:cNvSpPr>
            <a:spLocks noChangeShapeType="1"/>
          </p:cNvSpPr>
          <p:nvPr/>
        </p:nvSpPr>
        <p:spPr bwMode="auto">
          <a:xfrm>
            <a:off x="62341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4" name="Line 22"/>
          <p:cNvSpPr>
            <a:spLocks noChangeShapeType="1"/>
          </p:cNvSpPr>
          <p:nvPr/>
        </p:nvSpPr>
        <p:spPr bwMode="auto">
          <a:xfrm>
            <a:off x="57769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5" name="Line 23"/>
          <p:cNvSpPr>
            <a:spLocks noChangeShapeType="1"/>
          </p:cNvSpPr>
          <p:nvPr/>
        </p:nvSpPr>
        <p:spPr bwMode="auto">
          <a:xfrm>
            <a:off x="667226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6" name="Rectangle 24"/>
          <p:cNvSpPr>
            <a:spLocks noChangeArrowheads="1"/>
          </p:cNvSpPr>
          <p:nvPr/>
        </p:nvSpPr>
        <p:spPr bwMode="auto">
          <a:xfrm>
            <a:off x="2381250" y="5102878"/>
            <a:ext cx="4645504"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 1    2    3    4    5    6    7    8    9   10</a:t>
            </a:r>
          </a:p>
        </p:txBody>
      </p:sp>
      <p:sp>
        <p:nvSpPr>
          <p:cNvPr id="23577" name="Line 25"/>
          <p:cNvSpPr>
            <a:spLocks noChangeShapeType="1"/>
          </p:cNvSpPr>
          <p:nvPr/>
        </p:nvSpPr>
        <p:spPr bwMode="auto">
          <a:xfrm rot="120000">
            <a:off x="5745163" y="4793222"/>
            <a:ext cx="939800" cy="6350"/>
          </a:xfrm>
          <a:prstGeom prst="line">
            <a:avLst/>
          </a:prstGeom>
          <a:noFill/>
          <a:ln w="31750">
            <a:solidFill>
              <a:srgbClr val="FF0000"/>
            </a:solidFill>
            <a:round/>
            <a:headEnd/>
            <a:tailEnd/>
          </a:ln>
          <a:effectLst/>
        </p:spPr>
        <p:txBody>
          <a:bodyPr wrap="none" anchor="ctr"/>
          <a:lstStyle/>
          <a:p>
            <a:endParaRPr lang="es-CL"/>
          </a:p>
        </p:txBody>
      </p:sp>
      <p:sp>
        <p:nvSpPr>
          <p:cNvPr id="23579" name="Line 27"/>
          <p:cNvSpPr>
            <a:spLocks noChangeShapeType="1"/>
          </p:cNvSpPr>
          <p:nvPr/>
        </p:nvSpPr>
        <p:spPr bwMode="auto">
          <a:xfrm flipV="1">
            <a:off x="3062288" y="4136090"/>
            <a:ext cx="3175" cy="758825"/>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80" name="Line 28"/>
          <p:cNvSpPr>
            <a:spLocks noChangeShapeType="1"/>
          </p:cNvSpPr>
          <p:nvPr/>
        </p:nvSpPr>
        <p:spPr bwMode="auto">
          <a:xfrm>
            <a:off x="2166938" y="2475565"/>
            <a:ext cx="0" cy="240665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81" name="Line 29"/>
          <p:cNvSpPr>
            <a:spLocks noChangeShapeType="1"/>
          </p:cNvSpPr>
          <p:nvPr/>
        </p:nvSpPr>
        <p:spPr bwMode="auto">
          <a:xfrm>
            <a:off x="2173288" y="4888565"/>
            <a:ext cx="4902200" cy="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83" name="Rectangle 31"/>
          <p:cNvSpPr>
            <a:spLocks noChangeArrowheads="1"/>
          </p:cNvSpPr>
          <p:nvPr/>
        </p:nvSpPr>
        <p:spPr bwMode="auto">
          <a:xfrm>
            <a:off x="2570629" y="3088060"/>
            <a:ext cx="3446457"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x</a:t>
            </a:r>
            <a:r>
              <a:rPr lang="es-CL" sz="2400" dirty="0">
                <a:solidFill>
                  <a:schemeClr val="bg1"/>
                </a:solidFill>
                <a:effectLst/>
              </a:rPr>
              <a:t> ≤ 2) = área = 0,4866</a:t>
            </a:r>
          </a:p>
        </p:txBody>
      </p:sp>
      <p:sp>
        <p:nvSpPr>
          <p:cNvPr id="23584" name="Arc 32"/>
          <p:cNvSpPr>
            <a:spLocks/>
          </p:cNvSpPr>
          <p:nvPr/>
        </p:nvSpPr>
        <p:spPr bwMode="auto">
          <a:xfrm rot="157834">
            <a:off x="2162082" y="3212819"/>
            <a:ext cx="3633787" cy="14795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1750">
            <a:solidFill>
              <a:srgbClr val="FF0000"/>
            </a:solidFill>
            <a:round/>
            <a:headEnd/>
            <a:tailEnd/>
          </a:ln>
          <a:effectLst/>
        </p:spPr>
        <p:txBody>
          <a:bodyPr wrap="none" anchor="ctr"/>
          <a:lstStyle/>
          <a:p>
            <a:endParaRPr lang="es-CL"/>
          </a:p>
        </p:txBody>
      </p:sp>
      <p:sp>
        <p:nvSpPr>
          <p:cNvPr id="23585" name="Rectangle 33"/>
          <p:cNvSpPr>
            <a:spLocks noChangeArrowheads="1"/>
          </p:cNvSpPr>
          <p:nvPr/>
        </p:nvSpPr>
        <p:spPr bwMode="auto">
          <a:xfrm>
            <a:off x="2251262" y="5535425"/>
            <a:ext cx="5070300" cy="397545"/>
          </a:xfrm>
          <a:prstGeom prst="rect">
            <a:avLst/>
          </a:prstGeom>
          <a:noFill/>
          <a:ln w="12700">
            <a:noFill/>
            <a:miter lim="800000"/>
            <a:headEnd/>
            <a:tailEnd/>
          </a:ln>
          <a:effectLst/>
        </p:spPr>
        <p:txBody>
          <a:bodyPr wrap="none" lIns="90488" tIns="44450" rIns="90488" bIns="44450">
            <a:spAutoFit/>
          </a:bodyPr>
          <a:lstStyle/>
          <a:p>
            <a:pPr algn="l"/>
            <a:r>
              <a:rPr lang="es-CL" sz="2000">
                <a:solidFill>
                  <a:schemeClr val="bg1"/>
                </a:solidFill>
                <a:effectLst/>
              </a:rPr>
              <a:t>Tiempo entre llegadas sucesivas (minutos).</a:t>
            </a:r>
          </a:p>
        </p:txBody>
      </p:sp>
      <p:sp>
        <p:nvSpPr>
          <p:cNvPr id="23582" name="Line 30"/>
          <p:cNvSpPr>
            <a:spLocks noChangeShapeType="1"/>
          </p:cNvSpPr>
          <p:nvPr/>
        </p:nvSpPr>
        <p:spPr bwMode="auto">
          <a:xfrm flipV="1">
            <a:off x="2757488" y="3529665"/>
            <a:ext cx="0" cy="831850"/>
          </a:xfrm>
          <a:prstGeom prst="line">
            <a:avLst/>
          </a:prstGeom>
          <a:noFill/>
          <a:ln w="12700">
            <a:solidFill>
              <a:schemeClr val="bg1"/>
            </a:solidFill>
            <a:round/>
            <a:headEnd type="triangle" w="med" len="med"/>
            <a:tailEnd/>
          </a:ln>
          <a:effectLst>
            <a:outerShdw dist="17961" dir="2700000" algn="ctr" rotWithShape="0">
              <a:srgbClr val="000000"/>
            </a:outerShdw>
          </a:effectLst>
        </p:spPr>
        <p:txBody>
          <a:bodyPr wrap="none" anchor="ctr"/>
          <a:lstStyle/>
          <a:p>
            <a:endParaRPr lang="es-CL"/>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8" grpId="0" animBg="1"/>
      <p:bldP spid="23583" grpId="0"/>
      <p:bldP spid="2358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147638"/>
            <a:ext cx="7772400" cy="814387"/>
          </a:xfrm>
        </p:spPr>
        <p:txBody>
          <a:bodyPr/>
          <a:lstStyle/>
          <a:p>
            <a:r>
              <a:rPr lang="es-CL">
                <a:solidFill>
                  <a:schemeClr val="bg1"/>
                </a:solidFill>
                <a:effectLst/>
              </a:rPr>
              <a:t>Relación entre las distribuciones</a:t>
            </a:r>
            <a:br>
              <a:rPr lang="es-CL">
                <a:solidFill>
                  <a:schemeClr val="bg1"/>
                </a:solidFill>
                <a:effectLst/>
              </a:rPr>
            </a:br>
            <a:r>
              <a:rPr lang="es-CL">
                <a:solidFill>
                  <a:schemeClr val="bg1"/>
                </a:solidFill>
                <a:effectLst/>
              </a:rPr>
              <a:t>Poisson y Exponencial</a:t>
            </a:r>
          </a:p>
        </p:txBody>
      </p:sp>
      <p:sp>
        <p:nvSpPr>
          <p:cNvPr id="74756" name="Oval 4"/>
          <p:cNvSpPr>
            <a:spLocks noChangeArrowheads="1"/>
          </p:cNvSpPr>
          <p:nvPr/>
        </p:nvSpPr>
        <p:spPr bwMode="auto">
          <a:xfrm>
            <a:off x="1562100" y="1352550"/>
            <a:ext cx="6019800" cy="1924050"/>
          </a:xfrm>
          <a:prstGeom prst="ellipse">
            <a:avLst/>
          </a:prstGeom>
          <a:gradFill>
            <a:gsLst>
              <a:gs pos="0">
                <a:srgbClr val="5E9EFF"/>
              </a:gs>
              <a:gs pos="39999">
                <a:srgbClr val="85C2FF"/>
              </a:gs>
              <a:gs pos="70000">
                <a:srgbClr val="C4D6EB"/>
              </a:gs>
              <a:gs pos="100000">
                <a:srgbClr val="FFEBFA"/>
              </a:gs>
            </a:gsLst>
            <a:lin ang="5400000" scaled="0"/>
          </a:gradFill>
          <a:ln w="12700">
            <a:solidFill>
              <a:schemeClr val="bg1"/>
            </a:solidFill>
            <a:round/>
            <a:headEnd/>
            <a:tailEnd/>
          </a:ln>
          <a:effectLst/>
        </p:spPr>
        <p:txBody>
          <a:bodyPr wrap="none" anchor="ctr"/>
          <a:lstStyle/>
          <a:p>
            <a:r>
              <a:rPr lang="es-CL" sz="2400">
                <a:solidFill>
                  <a:schemeClr val="bg1"/>
                </a:solidFill>
                <a:effectLst/>
              </a:rPr>
              <a:t>(Si) la distribución Poisson</a:t>
            </a:r>
          </a:p>
          <a:p>
            <a:r>
              <a:rPr lang="es-CL" sz="2400">
                <a:solidFill>
                  <a:schemeClr val="bg1"/>
                </a:solidFill>
                <a:effectLst/>
              </a:rPr>
              <a:t>entrega una descripción</a:t>
            </a:r>
          </a:p>
          <a:p>
            <a:r>
              <a:rPr lang="es-CL" sz="2400">
                <a:solidFill>
                  <a:schemeClr val="bg1"/>
                </a:solidFill>
                <a:effectLst/>
              </a:rPr>
              <a:t>apropiada de un número de</a:t>
            </a:r>
          </a:p>
          <a:p>
            <a:r>
              <a:rPr lang="es-CL" sz="2400">
                <a:solidFill>
                  <a:schemeClr val="bg1"/>
                </a:solidFill>
                <a:effectLst/>
              </a:rPr>
              <a:t>ocurrencias por intervalo</a:t>
            </a:r>
          </a:p>
        </p:txBody>
      </p:sp>
      <p:sp>
        <p:nvSpPr>
          <p:cNvPr id="74757" name="Oval 5"/>
          <p:cNvSpPr>
            <a:spLocks noChangeArrowheads="1"/>
          </p:cNvSpPr>
          <p:nvPr/>
        </p:nvSpPr>
        <p:spPr bwMode="auto">
          <a:xfrm>
            <a:off x="1562100" y="4000500"/>
            <a:ext cx="6019800" cy="2057400"/>
          </a:xfrm>
          <a:prstGeom prst="ellipse">
            <a:avLst/>
          </a:prstGeom>
          <a:gradFill>
            <a:gsLst>
              <a:gs pos="0">
                <a:srgbClr val="5E9EFF"/>
              </a:gs>
              <a:gs pos="39999">
                <a:srgbClr val="85C2FF"/>
              </a:gs>
              <a:gs pos="70000">
                <a:srgbClr val="C4D6EB"/>
              </a:gs>
              <a:gs pos="100000">
                <a:srgbClr val="FFEBFA"/>
              </a:gs>
            </a:gsLst>
            <a:lin ang="5400000" scaled="0"/>
          </a:gradFill>
          <a:ln w="12700">
            <a:solidFill>
              <a:schemeClr val="bg1"/>
            </a:solidFill>
            <a:round/>
            <a:headEnd/>
            <a:tailEnd/>
          </a:ln>
          <a:effectLst/>
        </p:spPr>
        <p:txBody>
          <a:bodyPr wrap="none" anchor="ctr"/>
          <a:lstStyle/>
          <a:p>
            <a:r>
              <a:rPr lang="es-CL" sz="2400">
                <a:solidFill>
                  <a:schemeClr val="bg1"/>
                </a:solidFill>
                <a:effectLst/>
              </a:rPr>
              <a:t>(Si) la distribución</a:t>
            </a:r>
          </a:p>
          <a:p>
            <a:r>
              <a:rPr lang="es-CL" sz="2400">
                <a:solidFill>
                  <a:schemeClr val="bg1"/>
                </a:solidFill>
                <a:effectLst/>
              </a:rPr>
              <a:t>Exponencial entrega una descripción</a:t>
            </a:r>
          </a:p>
          <a:p>
            <a:r>
              <a:rPr lang="es-CL" sz="2400">
                <a:solidFill>
                  <a:schemeClr val="bg1"/>
                </a:solidFill>
                <a:effectLst/>
              </a:rPr>
              <a:t>apropiada del largo del</a:t>
            </a:r>
          </a:p>
          <a:p>
            <a:r>
              <a:rPr lang="es-CL" sz="2400">
                <a:solidFill>
                  <a:schemeClr val="bg1"/>
                </a:solidFill>
                <a:effectLst/>
              </a:rPr>
              <a:t>intervalo entre ocurrencias</a:t>
            </a:r>
          </a:p>
        </p:txBody>
      </p:sp>
      <p:sp>
        <p:nvSpPr>
          <p:cNvPr id="74758" name="Line 6"/>
          <p:cNvSpPr>
            <a:spLocks noChangeShapeType="1"/>
          </p:cNvSpPr>
          <p:nvPr/>
        </p:nvSpPr>
        <p:spPr bwMode="auto">
          <a:xfrm>
            <a:off x="4570413" y="3276600"/>
            <a:ext cx="0" cy="723900"/>
          </a:xfrm>
          <a:prstGeom prst="line">
            <a:avLst/>
          </a:prstGeom>
          <a:noFill/>
          <a:ln w="63500">
            <a:solidFill>
              <a:schemeClr val="bg1"/>
            </a:solidFill>
            <a:round/>
            <a:headEnd type="triangle" w="med" len="med"/>
            <a:tailEnd type="triangle" w="med" len="med"/>
          </a:ln>
          <a:effectLst/>
        </p:spPr>
        <p:txBody>
          <a:bodyPr/>
          <a:lstStyle/>
          <a:p>
            <a:endParaRPr lang="es-CL">
              <a:solidFill>
                <a:schemeClr val="bg1"/>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animBg="1"/>
      <p:bldP spid="7475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90563" y="1114425"/>
            <a:ext cx="7772400" cy="4795838"/>
          </a:xfrm>
          <a:noFill/>
          <a:ln/>
        </p:spPr>
        <p:txBody>
          <a:bodyPr/>
          <a:lstStyle/>
          <a:p>
            <a:r>
              <a:rPr lang="es-CL" dirty="0">
                <a:solidFill>
                  <a:schemeClr val="bg1"/>
                </a:solidFill>
                <a:effectLst/>
              </a:rPr>
              <a:t>Dado que </a:t>
            </a:r>
            <a:r>
              <a:rPr lang="es-CL" i="1" dirty="0">
                <a:solidFill>
                  <a:schemeClr val="bg1"/>
                </a:solidFill>
                <a:effectLst/>
              </a:rPr>
              <a:t>z</a:t>
            </a:r>
            <a:r>
              <a:rPr lang="es-CL" dirty="0">
                <a:solidFill>
                  <a:schemeClr val="bg1"/>
                </a:solidFill>
                <a:effectLst/>
              </a:rPr>
              <a:t> es una variable aleatoria normal estándar, calcule las probabilidades siguientes:</a:t>
            </a:r>
          </a:p>
          <a:p>
            <a:pPr lvl="1"/>
            <a:r>
              <a:rPr lang="es-CL" dirty="0">
                <a:solidFill>
                  <a:schemeClr val="bg1"/>
                </a:solidFill>
                <a:effectLst/>
              </a:rPr>
              <a:t>Pr(-1,98 ≤ </a:t>
            </a:r>
            <a:r>
              <a:rPr lang="es-CL" i="1" dirty="0">
                <a:solidFill>
                  <a:schemeClr val="bg1"/>
                </a:solidFill>
                <a:effectLst/>
              </a:rPr>
              <a:t>z</a:t>
            </a:r>
            <a:r>
              <a:rPr lang="es-CL" dirty="0">
                <a:solidFill>
                  <a:schemeClr val="bg1"/>
                </a:solidFill>
                <a:effectLst/>
              </a:rPr>
              <a:t> ≤ 0,49)</a:t>
            </a:r>
          </a:p>
          <a:p>
            <a:pPr lvl="1"/>
            <a:r>
              <a:rPr lang="es-CL" dirty="0">
                <a:solidFill>
                  <a:schemeClr val="bg1"/>
                </a:solidFill>
                <a:effectLst/>
              </a:rPr>
              <a:t>Pr(0,52 ≤ </a:t>
            </a:r>
            <a:r>
              <a:rPr lang="es-CL" i="1" dirty="0">
                <a:solidFill>
                  <a:schemeClr val="bg1"/>
                </a:solidFill>
                <a:effectLst/>
              </a:rPr>
              <a:t>z</a:t>
            </a:r>
            <a:r>
              <a:rPr lang="es-CL" dirty="0">
                <a:solidFill>
                  <a:schemeClr val="bg1"/>
                </a:solidFill>
                <a:effectLst/>
              </a:rPr>
              <a:t> ≤ 1,22)</a:t>
            </a:r>
          </a:p>
          <a:p>
            <a:pPr lvl="1"/>
            <a:r>
              <a:rPr lang="es-CL" dirty="0">
                <a:solidFill>
                  <a:schemeClr val="bg1"/>
                </a:solidFill>
                <a:effectLst/>
              </a:rPr>
              <a:t>Pr(-1,75 ≤ </a:t>
            </a:r>
            <a:r>
              <a:rPr lang="es-CL" i="1" dirty="0">
                <a:solidFill>
                  <a:schemeClr val="bg1"/>
                </a:solidFill>
                <a:effectLst/>
              </a:rPr>
              <a:t>z</a:t>
            </a:r>
            <a:r>
              <a:rPr lang="es-CL" dirty="0">
                <a:solidFill>
                  <a:schemeClr val="bg1"/>
                </a:solidFill>
                <a:effectLst/>
              </a:rPr>
              <a:t> ≤ 1,04)</a:t>
            </a:r>
            <a:endParaRPr lang="es-CL" sz="1000" dirty="0">
              <a:solidFill>
                <a:schemeClr val="bg1"/>
              </a:solidFill>
              <a:effectLst/>
            </a:endParaRPr>
          </a:p>
          <a:p>
            <a:endParaRPr lang="es-CL" dirty="0">
              <a:solidFill>
                <a:schemeClr val="bg1"/>
              </a:solidFill>
              <a:effectLst/>
            </a:endParaRPr>
          </a:p>
          <a:p>
            <a:r>
              <a:rPr lang="es-CL" dirty="0">
                <a:solidFill>
                  <a:schemeClr val="bg1"/>
                </a:solidFill>
                <a:effectLst/>
              </a:rPr>
              <a:t>Dado que </a:t>
            </a:r>
            <a:r>
              <a:rPr lang="es-CL" i="1" dirty="0">
                <a:solidFill>
                  <a:schemeClr val="bg1"/>
                </a:solidFill>
                <a:effectLst/>
              </a:rPr>
              <a:t>z</a:t>
            </a:r>
            <a:r>
              <a:rPr lang="es-CL" dirty="0">
                <a:solidFill>
                  <a:schemeClr val="bg1"/>
                </a:solidFill>
                <a:effectLst/>
              </a:rPr>
              <a:t> es una variable aleatoria normal estándar, calcule </a:t>
            </a:r>
            <a:r>
              <a:rPr lang="es-CL" i="1" dirty="0">
                <a:solidFill>
                  <a:schemeClr val="bg1"/>
                </a:solidFill>
                <a:effectLst/>
              </a:rPr>
              <a:t>z</a:t>
            </a:r>
            <a:r>
              <a:rPr lang="es-CL" dirty="0">
                <a:solidFill>
                  <a:schemeClr val="bg1"/>
                </a:solidFill>
                <a:effectLst/>
              </a:rPr>
              <a:t> para situación:</a:t>
            </a:r>
          </a:p>
          <a:p>
            <a:pPr lvl="1"/>
            <a:r>
              <a:rPr lang="es-CL" dirty="0">
                <a:solidFill>
                  <a:schemeClr val="bg1"/>
                </a:solidFill>
                <a:effectLst/>
              </a:rPr>
              <a:t>El área de la izquierda de </a:t>
            </a:r>
            <a:r>
              <a:rPr lang="es-CL" i="1" dirty="0">
                <a:solidFill>
                  <a:schemeClr val="bg1"/>
                </a:solidFill>
                <a:effectLst/>
              </a:rPr>
              <a:t>z</a:t>
            </a:r>
            <a:r>
              <a:rPr lang="es-CL" dirty="0">
                <a:solidFill>
                  <a:schemeClr val="bg1"/>
                </a:solidFill>
                <a:effectLst/>
              </a:rPr>
              <a:t> es de 0,2119</a:t>
            </a:r>
          </a:p>
          <a:p>
            <a:pPr lvl="1"/>
            <a:r>
              <a:rPr lang="es-CL" dirty="0">
                <a:solidFill>
                  <a:schemeClr val="bg1"/>
                </a:solidFill>
                <a:effectLst/>
              </a:rPr>
              <a:t>El área entre –</a:t>
            </a:r>
            <a:r>
              <a:rPr lang="es-CL" i="1" dirty="0">
                <a:solidFill>
                  <a:schemeClr val="bg1"/>
                </a:solidFill>
                <a:effectLst/>
              </a:rPr>
              <a:t>z</a:t>
            </a:r>
            <a:r>
              <a:rPr lang="es-CL" dirty="0">
                <a:solidFill>
                  <a:schemeClr val="bg1"/>
                </a:solidFill>
                <a:effectLst/>
              </a:rPr>
              <a:t> y </a:t>
            </a:r>
            <a:r>
              <a:rPr lang="es-CL" i="1" dirty="0">
                <a:solidFill>
                  <a:schemeClr val="bg1"/>
                </a:solidFill>
                <a:effectLst/>
              </a:rPr>
              <a:t>z</a:t>
            </a:r>
            <a:r>
              <a:rPr lang="es-CL" dirty="0">
                <a:solidFill>
                  <a:schemeClr val="bg1"/>
                </a:solidFill>
                <a:effectLst/>
              </a:rPr>
              <a:t> es de 0,9030</a:t>
            </a:r>
          </a:p>
          <a:p>
            <a:pPr lvl="1"/>
            <a:r>
              <a:rPr lang="es-CL" dirty="0">
                <a:solidFill>
                  <a:schemeClr val="bg1"/>
                </a:solidFill>
                <a:effectLst/>
              </a:rPr>
              <a:t>El área entre –</a:t>
            </a:r>
            <a:r>
              <a:rPr lang="es-CL" i="1" dirty="0">
                <a:solidFill>
                  <a:schemeClr val="bg1"/>
                </a:solidFill>
                <a:effectLst/>
              </a:rPr>
              <a:t>z</a:t>
            </a:r>
            <a:r>
              <a:rPr lang="es-CL" dirty="0">
                <a:solidFill>
                  <a:schemeClr val="bg1"/>
                </a:solidFill>
                <a:effectLst/>
              </a:rPr>
              <a:t> y </a:t>
            </a:r>
            <a:r>
              <a:rPr lang="es-CL" i="1" dirty="0">
                <a:solidFill>
                  <a:schemeClr val="bg1"/>
                </a:solidFill>
                <a:effectLst/>
              </a:rPr>
              <a:t>z</a:t>
            </a:r>
            <a:r>
              <a:rPr lang="es-CL" dirty="0">
                <a:solidFill>
                  <a:schemeClr val="bg1"/>
                </a:solidFill>
                <a:effectLst/>
              </a:rPr>
              <a:t> es de 0,2052</a:t>
            </a:r>
          </a:p>
          <a:p>
            <a:pPr lvl="1"/>
            <a:r>
              <a:rPr lang="es-CL" dirty="0">
                <a:solidFill>
                  <a:schemeClr val="bg1"/>
                </a:solidFill>
                <a:effectLst/>
              </a:rPr>
              <a:t>El área a la izquierda de </a:t>
            </a:r>
            <a:r>
              <a:rPr lang="es-CL" i="1" dirty="0">
                <a:solidFill>
                  <a:schemeClr val="bg1"/>
                </a:solidFill>
                <a:effectLst/>
              </a:rPr>
              <a:t>z</a:t>
            </a:r>
            <a:r>
              <a:rPr lang="es-CL" dirty="0">
                <a:solidFill>
                  <a:schemeClr val="bg1"/>
                </a:solidFill>
                <a:effectLst/>
              </a:rPr>
              <a:t> es de 0,9948</a:t>
            </a:r>
          </a:p>
          <a:p>
            <a:pPr lvl="1"/>
            <a:r>
              <a:rPr lang="es-CL" dirty="0">
                <a:solidFill>
                  <a:schemeClr val="bg1"/>
                </a:solidFill>
                <a:effectLst/>
              </a:rPr>
              <a:t>El área a la derecha de </a:t>
            </a:r>
            <a:r>
              <a:rPr lang="es-CL" i="1" dirty="0">
                <a:solidFill>
                  <a:schemeClr val="bg1"/>
                </a:solidFill>
                <a:effectLst/>
              </a:rPr>
              <a:t>z</a:t>
            </a:r>
            <a:r>
              <a:rPr lang="es-CL" dirty="0">
                <a:solidFill>
                  <a:schemeClr val="bg1"/>
                </a:solidFill>
                <a:effectLst/>
              </a:rPr>
              <a:t> es de 0,6915</a:t>
            </a:r>
          </a:p>
        </p:txBody>
      </p:sp>
      <p:sp>
        <p:nvSpPr>
          <p:cNvPr id="22531" name="Rectangle 3"/>
          <p:cNvSpPr>
            <a:spLocks noGrp="1" noChangeArrowheads="1"/>
          </p:cNvSpPr>
          <p:nvPr>
            <p:ph type="title"/>
          </p:nvPr>
        </p:nvSpPr>
        <p:spPr>
          <a:xfrm>
            <a:off x="685800" y="114300"/>
            <a:ext cx="7772400" cy="685800"/>
          </a:xfrm>
          <a:noFill/>
          <a:ln/>
        </p:spPr>
        <p:txBody>
          <a:bodyPr/>
          <a:lstStyle/>
          <a:p>
            <a:r>
              <a:rPr lang="es-CL" dirty="0">
                <a:solidFill>
                  <a:schemeClr val="bg1"/>
                </a:solidFill>
                <a:effectLst/>
              </a:rPr>
              <a:t>Ejercicios</a:t>
            </a:r>
          </a:p>
        </p:txBody>
      </p:sp>
    </p:spTree>
    <p:extLst>
      <p:ext uri="{BB962C8B-B14F-4D97-AF65-F5344CB8AC3E}">
        <p14:creationId xmlns:p14="http://schemas.microsoft.com/office/powerpoint/2010/main" val="25543916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0">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90563" y="1114425"/>
            <a:ext cx="7772400" cy="4795838"/>
          </a:xfrm>
          <a:noFill/>
          <a:ln/>
        </p:spPr>
        <p:txBody>
          <a:bodyPr/>
          <a:lstStyle/>
          <a:p>
            <a:r>
              <a:rPr lang="es-CL" dirty="0">
                <a:solidFill>
                  <a:schemeClr val="bg1"/>
                </a:solidFill>
                <a:effectLst/>
              </a:rPr>
              <a:t>Considere la función de densidad de probabilidad exponencial:</a:t>
            </a:r>
          </a:p>
          <a:p>
            <a:endParaRPr lang="es-CL" dirty="0">
              <a:solidFill>
                <a:schemeClr val="bg1"/>
              </a:solidFill>
              <a:effectLst/>
            </a:endParaRPr>
          </a:p>
          <a:p>
            <a:endParaRPr lang="es-CL" dirty="0">
              <a:solidFill>
                <a:schemeClr val="bg1"/>
              </a:solidFill>
              <a:effectLst/>
            </a:endParaRPr>
          </a:p>
          <a:p>
            <a:endParaRPr lang="es-CL" dirty="0">
              <a:solidFill>
                <a:schemeClr val="bg1"/>
              </a:solidFill>
              <a:effectLst/>
            </a:endParaRPr>
          </a:p>
          <a:p>
            <a:pPr lvl="1"/>
            <a:r>
              <a:rPr lang="es-CL" dirty="0">
                <a:solidFill>
                  <a:schemeClr val="bg1"/>
                </a:solidFill>
                <a:effectLst/>
              </a:rPr>
              <a:t>Pr(</a:t>
            </a:r>
            <a:r>
              <a:rPr lang="es-CL" i="1" dirty="0">
                <a:solidFill>
                  <a:schemeClr val="bg1"/>
                </a:solidFill>
                <a:effectLst/>
              </a:rPr>
              <a:t>x</a:t>
            </a:r>
            <a:r>
              <a:rPr lang="es-CL" dirty="0">
                <a:solidFill>
                  <a:schemeClr val="bg1"/>
                </a:solidFill>
                <a:effectLst/>
              </a:rPr>
              <a:t> ≤ 6)</a:t>
            </a:r>
          </a:p>
          <a:p>
            <a:pPr lvl="1"/>
            <a:r>
              <a:rPr lang="es-CL" dirty="0">
                <a:solidFill>
                  <a:schemeClr val="bg1"/>
                </a:solidFill>
                <a:effectLst/>
              </a:rPr>
              <a:t>Pr(</a:t>
            </a:r>
            <a:r>
              <a:rPr lang="es-CL" i="1" dirty="0">
                <a:solidFill>
                  <a:schemeClr val="bg1"/>
                </a:solidFill>
                <a:effectLst/>
              </a:rPr>
              <a:t>x</a:t>
            </a:r>
            <a:r>
              <a:rPr lang="es-CL" dirty="0">
                <a:solidFill>
                  <a:schemeClr val="bg1"/>
                </a:solidFill>
                <a:effectLst/>
              </a:rPr>
              <a:t> ≤ 4)</a:t>
            </a:r>
          </a:p>
          <a:p>
            <a:pPr lvl="1"/>
            <a:r>
              <a:rPr lang="es-CL" dirty="0">
                <a:solidFill>
                  <a:schemeClr val="bg1"/>
                </a:solidFill>
                <a:effectLst/>
              </a:rPr>
              <a:t>Pr(6 ≤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Pr(4 ≤ </a:t>
            </a:r>
            <a:r>
              <a:rPr lang="es-CL" i="1" dirty="0">
                <a:solidFill>
                  <a:schemeClr val="bg1"/>
                </a:solidFill>
                <a:effectLst/>
              </a:rPr>
              <a:t>x</a:t>
            </a:r>
            <a:r>
              <a:rPr lang="es-CL" dirty="0">
                <a:solidFill>
                  <a:schemeClr val="bg1"/>
                </a:solidFill>
                <a:effectLst/>
              </a:rPr>
              <a:t> ≤ 6)</a:t>
            </a:r>
          </a:p>
          <a:p>
            <a:pPr lvl="1"/>
            <a:endParaRPr lang="es-CL" dirty="0">
              <a:solidFill>
                <a:schemeClr val="bg1"/>
              </a:solidFill>
              <a:effectLst/>
            </a:endParaRPr>
          </a:p>
        </p:txBody>
      </p:sp>
      <p:sp>
        <p:nvSpPr>
          <p:cNvPr id="22531" name="Rectangle 3"/>
          <p:cNvSpPr>
            <a:spLocks noGrp="1" noChangeArrowheads="1"/>
          </p:cNvSpPr>
          <p:nvPr>
            <p:ph type="title"/>
          </p:nvPr>
        </p:nvSpPr>
        <p:spPr>
          <a:xfrm>
            <a:off x="685800" y="114300"/>
            <a:ext cx="7772400" cy="685800"/>
          </a:xfrm>
          <a:noFill/>
          <a:ln/>
        </p:spPr>
        <p:txBody>
          <a:bodyPr/>
          <a:lstStyle/>
          <a:p>
            <a:r>
              <a:rPr lang="es-CL" dirty="0">
                <a:solidFill>
                  <a:schemeClr val="bg1"/>
                </a:solidFill>
                <a:effectLst/>
              </a:rPr>
              <a:t>Ejercicios</a:t>
            </a:r>
          </a:p>
        </p:txBody>
      </p:sp>
      <mc:AlternateContent xmlns:mc="http://schemas.openxmlformats.org/markup-compatibility/2006" xmlns:a14="http://schemas.microsoft.com/office/drawing/2010/main">
        <mc:Choice Requires="a14">
          <p:sp>
            <p:nvSpPr>
              <p:cNvPr id="4" name="CuadroTexto 3"/>
              <p:cNvSpPr txBox="1"/>
              <p:nvPr/>
            </p:nvSpPr>
            <p:spPr>
              <a:xfrm>
                <a:off x="2528611" y="2124100"/>
                <a:ext cx="2322302" cy="657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solidFill>
                            <a:schemeClr val="bg1"/>
                          </a:solidFill>
                          <a:effectLst/>
                          <a:latin typeface="Cambria Math" panose="02040503050406030204" pitchFamily="18" charset="0"/>
                        </a:rPr>
                        <m:t>𝑓</m:t>
                      </m:r>
                      <m:d>
                        <m:dPr>
                          <m:ctrlPr>
                            <a:rPr lang="es-CL" b="0" i="1" smtClean="0">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r>
                            <m:rPr>
                              <m:nor/>
                            </m:rPr>
                            <a:rPr lang="es-CL">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rPr>
                                <m:t>/8</m:t>
                              </m:r>
                            </m:e>
                          </m:d>
                        </m:num>
                        <m:den>
                          <m:r>
                            <a:rPr lang="es-CL" b="0" i="1" smtClean="0">
                              <a:solidFill>
                                <a:schemeClr val="bg1"/>
                              </a:solidFill>
                              <a:effectLst/>
                              <a:latin typeface="Cambria Math" panose="02040503050406030204" pitchFamily="18" charset="0"/>
                              <a:ea typeface="Cambria Math" panose="02040503050406030204" pitchFamily="18" charset="0"/>
                            </a:rPr>
                            <m:t>8</m:t>
                          </m:r>
                        </m:den>
                      </m:f>
                    </m:oMath>
                  </m:oMathPara>
                </a14:m>
                <a:endParaRPr lang="es-CL" dirty="0">
                  <a:effectLst/>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2528611" y="2124100"/>
                <a:ext cx="2322302" cy="657039"/>
              </a:xfrm>
              <a:prstGeom prst="rect">
                <a:avLst/>
              </a:prstGeom>
              <a:blipFill rotWithShape="0">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5760965" y="2283342"/>
                <a:ext cx="1403141"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para</m:t>
                      </m:r>
                      <m:r>
                        <a:rPr lang="es-CL" b="0" i="1" smtClean="0">
                          <a:solidFill>
                            <a:schemeClr val="bg1"/>
                          </a:solidFill>
                          <a:effectLst/>
                          <a:latin typeface="Cambria Math" panose="02040503050406030204" pitchFamily="18" charset="0"/>
                        </a:rPr>
                        <m:t>   </m:t>
                      </m:r>
                      <m:r>
                        <a:rPr lang="es-CL" i="1">
                          <a:solidFill>
                            <a:schemeClr val="bg1"/>
                          </a:solidFill>
                          <a:effectLst/>
                          <a:latin typeface="Cambria Math" panose="02040503050406030204" pitchFamily="18" charset="0"/>
                        </a:rPr>
                        <m:t>0</m:t>
                      </m:r>
                      <m:r>
                        <m:rPr>
                          <m:nor/>
                        </m:rPr>
                        <a:rPr lang="es-CL">
                          <a:solidFill>
                            <a:schemeClr val="bg1"/>
                          </a:solidFill>
                          <a:effectLst/>
                          <a:latin typeface="Cambria Math" panose="02040503050406030204" pitchFamily="18" charset="0"/>
                        </a:rPr>
                        <m:t> </m:t>
                      </m:r>
                      <m:r>
                        <m:rPr>
                          <m:nor/>
                        </m:rPr>
                        <a:rPr lang="es-CL" dirty="0">
                          <a:solidFill>
                            <a:schemeClr val="bg1"/>
                          </a:solidFill>
                          <a:effectLst/>
                        </a:rPr>
                        <m:t>≤</m:t>
                      </m:r>
                      <m:r>
                        <a:rPr lang="es-CL" i="1" dirty="0">
                          <a:solidFill>
                            <a:schemeClr val="bg1"/>
                          </a:solidFill>
                          <a:effectLst/>
                          <a:latin typeface="Cambria Math" panose="02040503050406030204" pitchFamily="18" charset="0"/>
                        </a:rPr>
                        <m:t> </m:t>
                      </m:r>
                      <m:r>
                        <a:rPr lang="es-CL" i="1">
                          <a:solidFill>
                            <a:schemeClr val="bg1"/>
                          </a:solidFill>
                          <a:effectLst/>
                          <a:latin typeface="Cambria Math" panose="02040503050406030204" pitchFamily="18" charset="0"/>
                        </a:rPr>
                        <m:t>𝑥</m:t>
                      </m:r>
                    </m:oMath>
                  </m:oMathPara>
                </a14:m>
                <a:endParaRPr lang="es-CL" dirty="0">
                  <a:effectLst/>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5760965" y="2283342"/>
                <a:ext cx="1403141" cy="338554"/>
              </a:xfrm>
              <a:prstGeom prst="rect">
                <a:avLst/>
              </a:prstGeom>
              <a:blipFill rotWithShape="0">
                <a:blip r:embed="rId4"/>
                <a:stretch>
                  <a:fillRect l="-6522" b="-25455"/>
                </a:stretch>
              </a:blipFill>
            </p:spPr>
            <p:txBody>
              <a:bodyPr/>
              <a:lstStyle/>
              <a:p>
                <a:r>
                  <a:rPr lang="es-CL">
                    <a:noFill/>
                  </a:rPr>
                  <a:t> </a:t>
                </a:r>
              </a:p>
            </p:txBody>
          </p:sp>
        </mc:Fallback>
      </mc:AlternateContent>
    </p:spTree>
    <p:extLst>
      <p:ext uri="{BB962C8B-B14F-4D97-AF65-F5344CB8AC3E}">
        <p14:creationId xmlns:p14="http://schemas.microsoft.com/office/powerpoint/2010/main" val="93362498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4213" y="184150"/>
            <a:ext cx="7772400" cy="547688"/>
          </a:xfrm>
          <a:prstGeom prst="rect">
            <a:avLst/>
          </a:prstGeom>
          <a:noFill/>
          <a:ln w="12700">
            <a:noFill/>
            <a:miter lim="800000"/>
            <a:headEnd/>
            <a:tailEnd/>
          </a:ln>
          <a:effectLst/>
        </p:spPr>
        <p:txBody>
          <a:bodyPr lIns="90488" tIns="44450" rIns="90488" bIns="44450" anchor="ctr"/>
          <a:lstStyle/>
          <a:p>
            <a:r>
              <a:rPr lang="es-CL" sz="2800" dirty="0">
                <a:solidFill>
                  <a:schemeClr val="bg1"/>
                </a:solidFill>
                <a:effectLst/>
              </a:rPr>
              <a:t>Referencias</a:t>
            </a:r>
          </a:p>
        </p:txBody>
      </p:sp>
      <p:sp>
        <p:nvSpPr>
          <p:cNvPr id="44035" name="Rectangle 3"/>
          <p:cNvSpPr>
            <a:spLocks noChangeArrowheads="1"/>
          </p:cNvSpPr>
          <p:nvPr/>
        </p:nvSpPr>
        <p:spPr bwMode="auto">
          <a:xfrm>
            <a:off x="687388" y="1103313"/>
            <a:ext cx="7772400" cy="4643437"/>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pPr>
            <a:r>
              <a:rPr lang="es-CL" sz="2400" b="1" dirty="0">
                <a:solidFill>
                  <a:schemeClr val="bg1"/>
                </a:solidFill>
                <a:effectLst/>
              </a:rPr>
              <a:t>Estadística para la Administración y Economía</a:t>
            </a:r>
            <a:r>
              <a:rPr lang="es-CL" sz="2400" dirty="0">
                <a:solidFill>
                  <a:schemeClr val="bg1"/>
                </a:solidFill>
                <a:effectLst/>
              </a:rPr>
              <a:t>. David Anderson, Dennis </a:t>
            </a:r>
            <a:r>
              <a:rPr lang="es-CL" sz="2400" dirty="0" err="1">
                <a:solidFill>
                  <a:schemeClr val="bg1"/>
                </a:solidFill>
                <a:effectLst/>
              </a:rPr>
              <a:t>Sweeney</a:t>
            </a:r>
            <a:r>
              <a:rPr lang="es-CL" sz="2400" dirty="0">
                <a:solidFill>
                  <a:schemeClr val="bg1"/>
                </a:solidFill>
                <a:effectLst/>
              </a:rPr>
              <a:t> &amp; Thomas Williams. 10ma edición. CENGAGE </a:t>
            </a:r>
            <a:r>
              <a:rPr lang="es-CL" sz="2400" dirty="0" err="1">
                <a:solidFill>
                  <a:schemeClr val="bg1"/>
                </a:solidFill>
                <a:effectLst/>
              </a:rPr>
              <a:t>Learning</a:t>
            </a:r>
            <a:r>
              <a:rPr lang="es-CL" sz="2400" dirty="0">
                <a:solidFill>
                  <a:schemeClr val="bg1"/>
                </a:solidFill>
                <a:effectLst/>
              </a:rPr>
              <a:t>. Capítulo 6: Distribuciones de Probabilidad Continua.</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el Valor Esperado de </a:t>
            </a:r>
            <a:r>
              <a:rPr lang="es-CL" i="1" dirty="0">
                <a:solidFill>
                  <a:schemeClr val="bg1"/>
                </a:solidFill>
                <a:effectLst/>
              </a:rPr>
              <a:t>x</a:t>
            </a:r>
          </a:p>
          <a:p>
            <a:pPr lvl="1"/>
            <a:r>
              <a:rPr lang="es-CL" dirty="0">
                <a:solidFill>
                  <a:schemeClr val="bg1"/>
                </a:solidFill>
                <a:effectLst/>
              </a:rPr>
              <a:t>Como </a:t>
            </a:r>
            <a:r>
              <a:rPr lang="es-CL" i="1" dirty="0">
                <a:solidFill>
                  <a:schemeClr val="bg1"/>
                </a:solidFill>
                <a:effectLst/>
              </a:rPr>
              <a:t>x</a:t>
            </a:r>
            <a:r>
              <a:rPr lang="es-CL" dirty="0">
                <a:solidFill>
                  <a:schemeClr val="bg1"/>
                </a:solidFill>
                <a:effectLst/>
              </a:rPr>
              <a:t> es una variable continua,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dirty="0">
                <a:solidFill>
                  <a:schemeClr val="bg1"/>
                </a:solidFill>
                <a:effectLst/>
              </a:rPr>
              <a:t>) será:</a:t>
            </a:r>
          </a:p>
        </p:txBody>
      </p:sp>
      <p:graphicFrame>
        <p:nvGraphicFramePr>
          <p:cNvPr id="1122306" name="Object 2"/>
          <p:cNvGraphicFramePr>
            <a:graphicFrameLocks noChangeAspect="1"/>
          </p:cNvGraphicFramePr>
          <p:nvPr/>
        </p:nvGraphicFramePr>
        <p:xfrm>
          <a:off x="490863" y="2198968"/>
          <a:ext cx="1976438" cy="820738"/>
        </p:xfrm>
        <a:graphic>
          <a:graphicData uri="http://schemas.openxmlformats.org/presentationml/2006/ole">
            <mc:AlternateContent xmlns:mc="http://schemas.openxmlformats.org/markup-compatibility/2006">
              <mc:Choice xmlns:v="urn:schemas-microsoft-com:vml" Requires="v">
                <p:oleObj spid="_x0000_s1122462" name="Ecuación" r:id="rId4" imgW="1143000" imgH="482600" progId="Equation.3">
                  <p:embed/>
                </p:oleObj>
              </mc:Choice>
              <mc:Fallback>
                <p:oleObj name="Ecuación" r:id="rId4" imgW="1143000" imgH="482600" progId="Equation.3">
                  <p:embed/>
                  <p:pic>
                    <p:nvPicPr>
                      <p:cNvPr id="0" name="Picture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863" y="2198968"/>
                        <a:ext cx="1976438"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08" name="Object 4"/>
          <p:cNvGraphicFramePr>
            <a:graphicFrameLocks noChangeAspect="1"/>
          </p:cNvGraphicFramePr>
          <p:nvPr/>
        </p:nvGraphicFramePr>
        <p:xfrm>
          <a:off x="2561238" y="2199715"/>
          <a:ext cx="1536700" cy="820738"/>
        </p:xfrm>
        <a:graphic>
          <a:graphicData uri="http://schemas.openxmlformats.org/presentationml/2006/ole">
            <mc:AlternateContent xmlns:mc="http://schemas.openxmlformats.org/markup-compatibility/2006">
              <mc:Choice xmlns:v="urn:schemas-microsoft-com:vml" Requires="v">
                <p:oleObj spid="_x0000_s1122463" name="Ecuación" r:id="rId6" imgW="888614" imgH="482391" progId="Equation.3">
                  <p:embed/>
                </p:oleObj>
              </mc:Choice>
              <mc:Fallback>
                <p:oleObj name="Ecuación" r:id="rId6" imgW="888614" imgH="482391" progId="Equation.3">
                  <p:embed/>
                  <p:pic>
                    <p:nvPicPr>
                      <p:cNvPr id="0" name="Picture 1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1238" y="2199715"/>
                        <a:ext cx="1536700"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09" name="Object 5"/>
          <p:cNvGraphicFramePr>
            <a:graphicFrameLocks noChangeAspect="1"/>
          </p:cNvGraphicFramePr>
          <p:nvPr/>
        </p:nvGraphicFramePr>
        <p:xfrm>
          <a:off x="2560589" y="3046877"/>
          <a:ext cx="1536700" cy="820738"/>
        </p:xfrm>
        <a:graphic>
          <a:graphicData uri="http://schemas.openxmlformats.org/presentationml/2006/ole">
            <mc:AlternateContent xmlns:mc="http://schemas.openxmlformats.org/markup-compatibility/2006">
              <mc:Choice xmlns:v="urn:schemas-microsoft-com:vml" Requires="v">
                <p:oleObj spid="_x0000_s1122464" name="Ecuación" r:id="rId8" imgW="888614" imgH="482391" progId="Equation.3">
                  <p:embed/>
                </p:oleObj>
              </mc:Choice>
              <mc:Fallback>
                <p:oleObj name="Ecuación" r:id="rId8" imgW="888614" imgH="482391" progId="Equation.3">
                  <p:embed/>
                  <p:pic>
                    <p:nvPicPr>
                      <p:cNvPr id="0" name="Picture 1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0589" y="3046877"/>
                        <a:ext cx="1536700"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0" name="Object 6"/>
          <p:cNvGraphicFramePr>
            <a:graphicFrameLocks noChangeAspect="1"/>
          </p:cNvGraphicFramePr>
          <p:nvPr/>
        </p:nvGraphicFramePr>
        <p:xfrm>
          <a:off x="2548916" y="3899364"/>
          <a:ext cx="1579562" cy="906462"/>
        </p:xfrm>
        <a:graphic>
          <a:graphicData uri="http://schemas.openxmlformats.org/presentationml/2006/ole">
            <mc:AlternateContent xmlns:mc="http://schemas.openxmlformats.org/markup-compatibility/2006">
              <mc:Choice xmlns:v="urn:schemas-microsoft-com:vml" Requires="v">
                <p:oleObj spid="_x0000_s1122465" name="Ecuación" r:id="rId10" imgW="914400" imgH="533400" progId="Equation.3">
                  <p:embed/>
                </p:oleObj>
              </mc:Choice>
              <mc:Fallback>
                <p:oleObj name="Ecuación" r:id="rId10" imgW="914400" imgH="533400" progId="Equation.3">
                  <p:embed/>
                  <p:pic>
                    <p:nvPicPr>
                      <p:cNvPr id="0" name="Picture 1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48916" y="3899364"/>
                        <a:ext cx="1579562"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2" name="Object 8"/>
          <p:cNvGraphicFramePr>
            <a:graphicFrameLocks noChangeAspect="1"/>
          </p:cNvGraphicFramePr>
          <p:nvPr/>
        </p:nvGraphicFramePr>
        <p:xfrm>
          <a:off x="6451676" y="4037294"/>
          <a:ext cx="2436813" cy="669925"/>
        </p:xfrm>
        <a:graphic>
          <a:graphicData uri="http://schemas.openxmlformats.org/presentationml/2006/ole">
            <mc:AlternateContent xmlns:mc="http://schemas.openxmlformats.org/markup-compatibility/2006">
              <mc:Choice xmlns:v="urn:schemas-microsoft-com:vml" Requires="v">
                <p:oleObj spid="_x0000_s1122466" name="Ecuación" r:id="rId12" imgW="1409088" imgH="393529" progId="Equation.3">
                  <p:embed/>
                </p:oleObj>
              </mc:Choice>
              <mc:Fallback>
                <p:oleObj name="Ecuación" r:id="rId12" imgW="1409088" imgH="393529" progId="Equation.3">
                  <p:embed/>
                  <p:pic>
                    <p:nvPicPr>
                      <p:cNvPr id="0" name="Picture 1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51676" y="4037294"/>
                        <a:ext cx="2436813"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3" name="Object 9"/>
          <p:cNvGraphicFramePr>
            <a:graphicFrameLocks noChangeAspect="1"/>
          </p:cNvGraphicFramePr>
          <p:nvPr/>
        </p:nvGraphicFramePr>
        <p:xfrm>
          <a:off x="4322659" y="3963241"/>
          <a:ext cx="1887538" cy="820737"/>
        </p:xfrm>
        <a:graphic>
          <a:graphicData uri="http://schemas.openxmlformats.org/presentationml/2006/ole">
            <mc:AlternateContent xmlns:mc="http://schemas.openxmlformats.org/markup-compatibility/2006">
              <mc:Choice xmlns:v="urn:schemas-microsoft-com:vml" Requires="v">
                <p:oleObj spid="_x0000_s1122467" name="Ecuación" r:id="rId14" imgW="1091726" imgH="482391" progId="Equation.3">
                  <p:embed/>
                </p:oleObj>
              </mc:Choice>
              <mc:Fallback>
                <p:oleObj name="Ecuación" r:id="rId14" imgW="1091726" imgH="482391" progId="Equation.3">
                  <p:embed/>
                  <p:pic>
                    <p:nvPicPr>
                      <p:cNvPr id="0" name="Picture 1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22659" y="3963241"/>
                        <a:ext cx="1887538"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4" name="Object 10"/>
          <p:cNvGraphicFramePr>
            <a:graphicFrameLocks noChangeAspect="1"/>
          </p:cNvGraphicFramePr>
          <p:nvPr/>
        </p:nvGraphicFramePr>
        <p:xfrm>
          <a:off x="2569087" y="5058798"/>
          <a:ext cx="1690687" cy="669925"/>
        </p:xfrm>
        <a:graphic>
          <a:graphicData uri="http://schemas.openxmlformats.org/presentationml/2006/ole">
            <mc:AlternateContent xmlns:mc="http://schemas.openxmlformats.org/markup-compatibility/2006">
              <mc:Choice xmlns:v="urn:schemas-microsoft-com:vml" Requires="v">
                <p:oleObj spid="_x0000_s1122468" name="Ecuación" r:id="rId16" imgW="977476" imgH="393529" progId="Equation.3">
                  <p:embed/>
                </p:oleObj>
              </mc:Choice>
              <mc:Fallback>
                <p:oleObj name="Ecuación" r:id="rId16" imgW="977476" imgH="393529" progId="Equation.3">
                  <p:embed/>
                  <p:pic>
                    <p:nvPicPr>
                      <p:cNvPr id="0" name="Picture 1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69087" y="5058798"/>
                        <a:ext cx="1690687"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18 Grupo"/>
          <p:cNvGrpSpPr/>
          <p:nvPr/>
        </p:nvGrpSpPr>
        <p:grpSpPr>
          <a:xfrm>
            <a:off x="6633973" y="4047565"/>
            <a:ext cx="1501496" cy="605119"/>
            <a:chOff x="6633973" y="4047565"/>
            <a:chExt cx="1501496" cy="605119"/>
          </a:xfrm>
        </p:grpSpPr>
        <p:cxnSp>
          <p:nvCxnSpPr>
            <p:cNvPr id="14" name="13 Conector recto"/>
            <p:cNvCxnSpPr/>
            <p:nvPr/>
          </p:nvCxnSpPr>
          <p:spPr bwMode="auto">
            <a:xfrm flipV="1">
              <a:off x="6633973" y="4477870"/>
              <a:ext cx="654331" cy="174814"/>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15" name="14 Conector recto"/>
            <p:cNvCxnSpPr/>
            <p:nvPr/>
          </p:nvCxnSpPr>
          <p:spPr bwMode="auto">
            <a:xfrm flipV="1">
              <a:off x="7310805" y="4047565"/>
              <a:ext cx="824664" cy="246533"/>
            </a:xfrm>
            <a:prstGeom prst="line">
              <a:avLst/>
            </a:prstGeom>
            <a:solidFill>
              <a:schemeClr val="accent1"/>
            </a:solidFill>
            <a:ln w="31750" cap="flat" cmpd="sng" algn="ctr">
              <a:solidFill>
                <a:srgbClr val="FF0000"/>
              </a:solidFill>
              <a:prstDash val="solid"/>
              <a:round/>
              <a:headEnd type="none" w="med" len="med"/>
              <a:tailEnd type="none" w="med" len="me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2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23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2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223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223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223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22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Para una función de densidad de probabilidad para una variable aleatoria continua cualquiera:</a:t>
            </a:r>
          </a:p>
          <a:p>
            <a:endParaRPr lang="es-CL" dirty="0">
              <a:solidFill>
                <a:schemeClr val="bg1"/>
              </a:solidFill>
              <a:effectLst/>
            </a:endParaRPr>
          </a:p>
        </p:txBody>
      </p:sp>
      <mc:AlternateContent xmlns:mc="http://schemas.openxmlformats.org/markup-compatibility/2006" xmlns:a14="http://schemas.microsoft.com/office/drawing/2010/main">
        <mc:Choice Requires="a14">
          <p:sp>
            <p:nvSpPr>
              <p:cNvPr id="2" name="CuadroTexto 1"/>
              <p:cNvSpPr txBox="1"/>
              <p:nvPr/>
            </p:nvSpPr>
            <p:spPr>
              <a:xfrm>
                <a:off x="1004522" y="2500592"/>
                <a:ext cx="3839449" cy="888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var</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nary>
                        <m:naryPr>
                          <m:limLoc m:val="undOvr"/>
                          <m:subHide m:val="on"/>
                          <m:supHide m:val="on"/>
                          <m:ctrlPr>
                            <a:rPr lang="es-CL" b="0" i="1" smtClean="0">
                              <a:solidFill>
                                <a:schemeClr val="bg1"/>
                              </a:solidFill>
                              <a:effectLst/>
                              <a:latin typeface="Cambria Math" panose="02040503050406030204" pitchFamily="18" charset="0"/>
                            </a:rPr>
                          </m:ctrlPr>
                        </m:naryPr>
                        <m:sub/>
                        <m:sup/>
                        <m:e>
                          <m:sSup>
                            <m:sSupPr>
                              <m:ctrlPr>
                                <a:rPr lang="es-CL" b="0" i="1" smtClean="0">
                                  <a:solidFill>
                                    <a:schemeClr val="bg1"/>
                                  </a:solidFill>
                                  <a:effectLst/>
                                  <a:latin typeface="Cambria Math" panose="02040503050406030204" pitchFamily="18" charset="0"/>
                                </a:rPr>
                              </m:ctrlPr>
                            </m:sSupPr>
                            <m:e>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𝜇</m:t>
                                  </m:r>
                                </m:e>
                              </m:d>
                            </m:e>
                            <m:sup>
                              <m:r>
                                <a:rPr lang="es-CL" b="0" i="1" smtClean="0">
                                  <a:solidFill>
                                    <a:schemeClr val="bg1"/>
                                  </a:solidFill>
                                  <a:effectLst/>
                                  <a:latin typeface="Cambria Math" panose="02040503050406030204" pitchFamily="18" charset="0"/>
                                </a:rPr>
                                <m:t>2</m:t>
                              </m:r>
                            </m:sup>
                          </m:sSup>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𝑓</m:t>
                          </m:r>
                          <m:d>
                            <m:dPr>
                              <m:ctrlPr>
                                <a:rPr lang="es-CL" b="0" i="1" smtClean="0">
                                  <a:solidFill>
                                    <a:schemeClr val="bg1"/>
                                  </a:solidFill>
                                  <a:effectLst/>
                                  <a:latin typeface="Cambria Math" panose="02040503050406030204" pitchFamily="18" charset="0"/>
                                  <a:ea typeface="Cambria Math" panose="02040503050406030204" pitchFamily="18" charset="0"/>
                                </a:rPr>
                              </m:ctrlPr>
                            </m:dPr>
                            <m:e>
                              <m:r>
                                <a:rPr lang="es-CL" b="0" i="1" smtClean="0">
                                  <a:solidFill>
                                    <a:schemeClr val="bg1"/>
                                  </a:solidFill>
                                  <a:effectLst/>
                                  <a:latin typeface="Cambria Math" panose="02040503050406030204" pitchFamily="18" charset="0"/>
                                  <a:ea typeface="Cambria Math" panose="02040503050406030204" pitchFamily="18" charset="0"/>
                                </a:rPr>
                                <m:t>𝑥</m:t>
                              </m:r>
                            </m:e>
                          </m:d>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𝑑𝑥</m:t>
                          </m:r>
                        </m:e>
                      </m:nary>
                    </m:oMath>
                  </m:oMathPara>
                </a14:m>
                <a:endParaRPr lang="es-CL" i="1" dirty="0">
                  <a:solidFill>
                    <a:schemeClr val="bg1"/>
                  </a:solidFill>
                  <a:effectLst/>
                </a:endParaRPr>
              </a:p>
            </p:txBody>
          </p:sp>
        </mc:Choice>
        <mc:Fallback xmlns="">
          <p:sp>
            <p:nvSpPr>
              <p:cNvPr id="2" name="CuadroTexto 1"/>
              <p:cNvSpPr txBox="1">
                <a:spLocks noRot="1" noChangeAspect="1" noMove="1" noResize="1" noEditPoints="1" noAdjustHandles="1" noChangeArrowheads="1" noChangeShapeType="1" noTextEdit="1"/>
              </p:cNvSpPr>
              <p:nvPr/>
            </p:nvSpPr>
            <p:spPr>
              <a:xfrm>
                <a:off x="1004522" y="2500592"/>
                <a:ext cx="3839449" cy="888064"/>
              </a:xfrm>
              <a:prstGeom prst="rect">
                <a:avLst/>
              </a:prstGeom>
              <a:blipFill rotWithShape="0">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6" name="CuadroTexto 5"/>
              <p:cNvSpPr txBox="1"/>
              <p:nvPr/>
            </p:nvSpPr>
            <p:spPr>
              <a:xfrm>
                <a:off x="1004522" y="3360416"/>
                <a:ext cx="7551683" cy="888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var</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nary>
                        <m:naryPr>
                          <m:limLoc m:val="undOvr"/>
                          <m:subHide m:val="on"/>
                          <m:supHide m:val="on"/>
                          <m:ctrlPr>
                            <a:rPr lang="es-CL" b="0" i="1" smtClean="0">
                              <a:solidFill>
                                <a:schemeClr val="bg1"/>
                              </a:solidFill>
                              <a:effectLst/>
                              <a:latin typeface="Cambria Math" panose="02040503050406030204" pitchFamily="18" charset="0"/>
                            </a:rPr>
                          </m:ctrlPr>
                        </m:naryPr>
                        <m:sub/>
                        <m:sup/>
                        <m:e>
                          <m:sSup>
                            <m:sSupPr>
                              <m:ctrlPr>
                                <a:rPr lang="es-CL" b="0" i="1" smtClean="0">
                                  <a:solidFill>
                                    <a:schemeClr val="bg1"/>
                                  </a:solidFill>
                                  <a:effectLst/>
                                  <a:latin typeface="Cambria Math" panose="02040503050406030204" pitchFamily="18" charset="0"/>
                                </a:rPr>
                              </m:ctrlPr>
                            </m:sSupPr>
                            <m:e>
                              <m:r>
                                <a:rPr lang="es-CL" b="0" i="1" smtClean="0">
                                  <a:solidFill>
                                    <a:schemeClr val="bg1"/>
                                  </a:solidFill>
                                  <a:effectLst/>
                                  <a:latin typeface="Cambria Math" panose="02040503050406030204" pitchFamily="18" charset="0"/>
                                </a:rPr>
                                <m:t>𝑥</m:t>
                              </m:r>
                            </m:e>
                            <m:sup>
                              <m:r>
                                <a:rPr lang="es-CL" b="0" i="1" smtClean="0">
                                  <a:solidFill>
                                    <a:schemeClr val="bg1"/>
                                  </a:solidFill>
                                  <a:effectLst/>
                                  <a:latin typeface="Cambria Math" panose="02040503050406030204" pitchFamily="18" charset="0"/>
                                </a:rPr>
                                <m:t>2</m:t>
                              </m:r>
                            </m:sup>
                          </m:sSup>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𝑓</m:t>
                          </m:r>
                          <m:d>
                            <m:dPr>
                              <m:ctrlPr>
                                <a:rPr lang="es-CL" b="0" i="1" smtClean="0">
                                  <a:solidFill>
                                    <a:schemeClr val="bg1"/>
                                  </a:solidFill>
                                  <a:effectLst/>
                                  <a:latin typeface="Cambria Math" panose="02040503050406030204" pitchFamily="18" charset="0"/>
                                  <a:ea typeface="Cambria Math" panose="02040503050406030204" pitchFamily="18" charset="0"/>
                                </a:rPr>
                              </m:ctrlPr>
                            </m:dPr>
                            <m:e>
                              <m:r>
                                <a:rPr lang="es-CL" b="0" i="1" smtClean="0">
                                  <a:solidFill>
                                    <a:schemeClr val="bg1"/>
                                  </a:solidFill>
                                  <a:effectLst/>
                                  <a:latin typeface="Cambria Math" panose="02040503050406030204" pitchFamily="18" charset="0"/>
                                  <a:ea typeface="Cambria Math" panose="02040503050406030204" pitchFamily="18" charset="0"/>
                                </a:rPr>
                                <m:t>𝑥</m:t>
                              </m:r>
                            </m:e>
                          </m:d>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𝑑𝑥</m:t>
                          </m:r>
                        </m:e>
                      </m:nary>
                      <m:r>
                        <a:rPr lang="es-CL" b="0" i="1" smtClean="0">
                          <a:solidFill>
                            <a:schemeClr val="bg1"/>
                          </a:solidFill>
                          <a:effectLst/>
                          <a:latin typeface="Cambria Math" panose="02040503050406030204" pitchFamily="18" charset="0"/>
                        </a:rPr>
                        <m:t>−2</m:t>
                      </m:r>
                      <m:r>
                        <a:rPr lang="es-CL" i="1">
                          <a:solidFill>
                            <a:schemeClr val="bg1"/>
                          </a:solidFill>
                          <a:effectLst/>
                          <a:latin typeface="Cambria Math" panose="02040503050406030204" pitchFamily="18" charset="0"/>
                          <a:ea typeface="Cambria Math" panose="02040503050406030204" pitchFamily="18" charset="0"/>
                        </a:rPr>
                        <m:t>𝜇</m:t>
                      </m:r>
                      <m:nary>
                        <m:naryPr>
                          <m:limLoc m:val="undOvr"/>
                          <m:subHide m:val="on"/>
                          <m:supHide m:val="on"/>
                          <m:ctrlPr>
                            <a:rPr lang="es-CL" i="1">
                              <a:solidFill>
                                <a:schemeClr val="bg1"/>
                              </a:solidFill>
                              <a:effectLst/>
                              <a:latin typeface="Cambria Math" panose="02040503050406030204" pitchFamily="18" charset="0"/>
                            </a:rPr>
                          </m:ctrlPr>
                        </m:naryPr>
                        <m:sub/>
                        <m:sup/>
                        <m:e>
                          <m:r>
                            <a:rPr lang="es-CL" b="0" i="1" smtClean="0">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ea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𝑓</m:t>
                          </m:r>
                          <m:d>
                            <m:dPr>
                              <m:ctrlPr>
                                <a:rPr lang="es-CL" i="1">
                                  <a:solidFill>
                                    <a:schemeClr val="bg1"/>
                                  </a:solidFill>
                                  <a:effectLst/>
                                  <a:latin typeface="Cambria Math" panose="02040503050406030204" pitchFamily="18" charset="0"/>
                                  <a:ea typeface="Cambria Math" panose="02040503050406030204" pitchFamily="18" charset="0"/>
                                </a:rPr>
                              </m:ctrlPr>
                            </m:dPr>
                            <m:e>
                              <m:r>
                                <a:rPr lang="es-CL" i="1">
                                  <a:solidFill>
                                    <a:schemeClr val="bg1"/>
                                  </a:solidFill>
                                  <a:effectLst/>
                                  <a:latin typeface="Cambria Math" panose="02040503050406030204" pitchFamily="18" charset="0"/>
                                  <a:ea typeface="Cambria Math" panose="02040503050406030204" pitchFamily="18" charset="0"/>
                                </a:rPr>
                                <m:t>𝑥</m:t>
                              </m:r>
                            </m:e>
                          </m:d>
                          <m:r>
                            <a:rPr lang="es-CL" i="1">
                              <a:solidFill>
                                <a:schemeClr val="bg1"/>
                              </a:solidFill>
                              <a:effectLst/>
                              <a:latin typeface="Cambria Math" panose="02040503050406030204" pitchFamily="18" charset="0"/>
                              <a:ea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𝑑𝑥</m:t>
                          </m:r>
                        </m:e>
                      </m:nary>
                      <m:r>
                        <a:rPr lang="es-CL" b="0" i="1" smtClean="0">
                          <a:solidFill>
                            <a:schemeClr val="bg1"/>
                          </a:solidFill>
                          <a:effectLst/>
                          <a:latin typeface="Cambria Math" panose="02040503050406030204" pitchFamily="18" charset="0"/>
                          <a:ea typeface="Cambria Math" panose="02040503050406030204" pitchFamily="18" charset="0"/>
                        </a:rPr>
                        <m:t>+</m:t>
                      </m:r>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ea typeface="Cambria Math" panose="02040503050406030204" pitchFamily="18" charset="0"/>
                            </a:rPr>
                            <m:t>𝜇</m:t>
                          </m:r>
                        </m:e>
                        <m:sup>
                          <m:r>
                            <a:rPr lang="es-CL" i="1">
                              <a:solidFill>
                                <a:schemeClr val="bg1"/>
                              </a:solidFill>
                              <a:effectLst/>
                              <a:latin typeface="Cambria Math" panose="02040503050406030204" pitchFamily="18" charset="0"/>
                            </a:rPr>
                            <m:t>2</m:t>
                          </m:r>
                        </m:sup>
                      </m:sSup>
                      <m:nary>
                        <m:naryPr>
                          <m:limLoc m:val="undOvr"/>
                          <m:subHide m:val="on"/>
                          <m:supHide m:val="on"/>
                          <m:ctrlPr>
                            <a:rPr lang="es-CL" i="1">
                              <a:solidFill>
                                <a:schemeClr val="bg1"/>
                              </a:solidFill>
                              <a:effectLst/>
                              <a:latin typeface="Cambria Math" panose="02040503050406030204" pitchFamily="18" charset="0"/>
                            </a:rPr>
                          </m:ctrlPr>
                        </m:naryPr>
                        <m:sub/>
                        <m:sup/>
                        <m:e>
                          <m:r>
                            <a:rPr lang="es-CL" i="1">
                              <a:solidFill>
                                <a:schemeClr val="bg1"/>
                              </a:solidFill>
                              <a:effectLst/>
                              <a:latin typeface="Cambria Math" panose="02040503050406030204" pitchFamily="18" charset="0"/>
                              <a:ea typeface="Cambria Math" panose="02040503050406030204" pitchFamily="18" charset="0"/>
                            </a:rPr>
                            <m:t>𝑓</m:t>
                          </m:r>
                          <m:d>
                            <m:dPr>
                              <m:ctrlPr>
                                <a:rPr lang="es-CL" i="1">
                                  <a:solidFill>
                                    <a:schemeClr val="bg1"/>
                                  </a:solidFill>
                                  <a:effectLst/>
                                  <a:latin typeface="Cambria Math" panose="02040503050406030204" pitchFamily="18" charset="0"/>
                                  <a:ea typeface="Cambria Math" panose="02040503050406030204" pitchFamily="18" charset="0"/>
                                </a:rPr>
                              </m:ctrlPr>
                            </m:dPr>
                            <m:e>
                              <m:r>
                                <a:rPr lang="es-CL" i="1">
                                  <a:solidFill>
                                    <a:schemeClr val="bg1"/>
                                  </a:solidFill>
                                  <a:effectLst/>
                                  <a:latin typeface="Cambria Math" panose="02040503050406030204" pitchFamily="18" charset="0"/>
                                  <a:ea typeface="Cambria Math" panose="02040503050406030204" pitchFamily="18" charset="0"/>
                                </a:rPr>
                                <m:t>𝑥</m:t>
                              </m:r>
                            </m:e>
                          </m:d>
                          <m:r>
                            <a:rPr lang="es-CL" i="1">
                              <a:solidFill>
                                <a:schemeClr val="bg1"/>
                              </a:solidFill>
                              <a:effectLst/>
                              <a:latin typeface="Cambria Math" panose="02040503050406030204" pitchFamily="18" charset="0"/>
                              <a:ea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𝑑𝑥</m:t>
                          </m:r>
                        </m:e>
                      </m:nary>
                    </m:oMath>
                  </m:oMathPara>
                </a14:m>
                <a:endParaRPr lang="es-CL" i="1" dirty="0">
                  <a:solidFill>
                    <a:schemeClr val="bg1"/>
                  </a:solidFill>
                  <a:effectLst/>
                </a:endParaRPr>
              </a:p>
            </p:txBody>
          </p:sp>
        </mc:Choice>
        <mc:Fallback xmlns="">
          <p:sp>
            <p:nvSpPr>
              <p:cNvPr id="6" name="CuadroTexto 5"/>
              <p:cNvSpPr txBox="1">
                <a:spLocks noRot="1" noChangeAspect="1" noMove="1" noResize="1" noEditPoints="1" noAdjustHandles="1" noChangeArrowheads="1" noChangeShapeType="1" noTextEdit="1"/>
              </p:cNvSpPr>
              <p:nvPr/>
            </p:nvSpPr>
            <p:spPr>
              <a:xfrm>
                <a:off x="1004522" y="3360416"/>
                <a:ext cx="7551683" cy="888064"/>
              </a:xfrm>
              <a:prstGeom prst="rect">
                <a:avLst/>
              </a:prstGeom>
              <a:blipFill rotWithShape="0">
                <a:blip r:embed="rId4"/>
                <a:stretch>
                  <a:fillRect/>
                </a:stretch>
              </a:blipFill>
            </p:spPr>
            <p:txBody>
              <a:bodyPr/>
              <a:lstStyle/>
              <a:p>
                <a:r>
                  <a:rPr lang="es-CL">
                    <a:noFill/>
                  </a:rPr>
                  <a:t> </a:t>
                </a:r>
              </a:p>
            </p:txBody>
          </p:sp>
        </mc:Fallback>
      </mc:AlternateContent>
      <p:sp>
        <p:nvSpPr>
          <p:cNvPr id="3" name="Cerrar llave 2"/>
          <p:cNvSpPr/>
          <p:nvPr/>
        </p:nvSpPr>
        <p:spPr bwMode="auto">
          <a:xfrm rot="5400000">
            <a:off x="5458345" y="3420371"/>
            <a:ext cx="250824" cy="1661381"/>
          </a:xfrm>
          <a:prstGeom prst="rightBrace">
            <a:avLst/>
          </a:prstGeom>
          <a:no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mc:AlternateContent xmlns:mc="http://schemas.openxmlformats.org/markup-compatibility/2006" xmlns:a14="http://schemas.microsoft.com/office/drawing/2010/main">
        <mc:Choice Requires="a14">
          <p:sp>
            <p:nvSpPr>
              <p:cNvPr id="8" name="CuadroTexto 7"/>
              <p:cNvSpPr txBox="1"/>
              <p:nvPr/>
            </p:nvSpPr>
            <p:spPr>
              <a:xfrm>
                <a:off x="5500886" y="4390122"/>
                <a:ext cx="233590"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a:solidFill>
                            <a:schemeClr val="bg1"/>
                          </a:solidFill>
                          <a:effectLst/>
                          <a:latin typeface="Cambria Math" panose="02040503050406030204" pitchFamily="18" charset="0"/>
                          <a:ea typeface="Cambria Math" panose="02040503050406030204" pitchFamily="18" charset="0"/>
                        </a:rPr>
                        <m:t>𝜇</m:t>
                      </m:r>
                    </m:oMath>
                  </m:oMathPara>
                </a14:m>
                <a:endParaRPr lang="es-CL" i="1" dirty="0">
                  <a:solidFill>
                    <a:schemeClr val="bg1"/>
                  </a:solidFill>
                  <a:effectLst/>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5500886" y="4390122"/>
                <a:ext cx="233590" cy="338554"/>
              </a:xfrm>
              <a:prstGeom prst="rect">
                <a:avLst/>
              </a:prstGeom>
              <a:blipFill rotWithShape="0">
                <a:blip r:embed="rId5"/>
                <a:stretch>
                  <a:fillRect l="-38462" r="-7692" b="-21429"/>
                </a:stretch>
              </a:blipFill>
            </p:spPr>
            <p:txBody>
              <a:bodyPr/>
              <a:lstStyle/>
              <a:p>
                <a:r>
                  <a:rPr lang="es-CL">
                    <a:noFill/>
                  </a:rPr>
                  <a:t> </a:t>
                </a:r>
              </a:p>
            </p:txBody>
          </p:sp>
        </mc:Fallback>
      </mc:AlternateContent>
      <p:sp>
        <p:nvSpPr>
          <p:cNvPr id="9" name="Cerrar llave 8"/>
          <p:cNvSpPr/>
          <p:nvPr/>
        </p:nvSpPr>
        <p:spPr bwMode="auto">
          <a:xfrm rot="5400000">
            <a:off x="7672876" y="3604801"/>
            <a:ext cx="227987" cy="1342659"/>
          </a:xfrm>
          <a:prstGeom prst="rightBrace">
            <a:avLst/>
          </a:prstGeom>
          <a:no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mc:AlternateContent xmlns:mc="http://schemas.openxmlformats.org/markup-compatibility/2006" xmlns:a14="http://schemas.microsoft.com/office/drawing/2010/main">
        <mc:Choice Requires="a14">
          <p:sp>
            <p:nvSpPr>
              <p:cNvPr id="10" name="CuadroTexto 9"/>
              <p:cNvSpPr txBox="1"/>
              <p:nvPr/>
            </p:nvSpPr>
            <p:spPr>
              <a:xfrm>
                <a:off x="7715226" y="4430726"/>
                <a:ext cx="233590"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solidFill>
                            <a:schemeClr val="bg1"/>
                          </a:solidFill>
                          <a:effectLst/>
                          <a:latin typeface="Cambria Math" panose="02040503050406030204" pitchFamily="18" charset="0"/>
                          <a:ea typeface="Cambria Math" panose="02040503050406030204" pitchFamily="18" charset="0"/>
                        </a:rPr>
                        <m:t>1</m:t>
                      </m:r>
                    </m:oMath>
                  </m:oMathPara>
                </a14:m>
                <a:endParaRPr lang="es-CL" i="1" dirty="0">
                  <a:solidFill>
                    <a:schemeClr val="bg1"/>
                  </a:solidFill>
                  <a:effectLst/>
                </a:endParaRPr>
              </a:p>
            </p:txBody>
          </p:sp>
        </mc:Choice>
        <mc:Fallback xmlns="">
          <p:sp>
            <p:nvSpPr>
              <p:cNvPr id="10" name="CuadroTexto 9"/>
              <p:cNvSpPr txBox="1">
                <a:spLocks noRot="1" noChangeAspect="1" noMove="1" noResize="1" noEditPoints="1" noAdjustHandles="1" noChangeArrowheads="1" noChangeShapeType="1" noTextEdit="1"/>
              </p:cNvSpPr>
              <p:nvPr/>
            </p:nvSpPr>
            <p:spPr>
              <a:xfrm>
                <a:off x="7715226" y="4430726"/>
                <a:ext cx="233590" cy="338554"/>
              </a:xfrm>
              <a:prstGeom prst="rect">
                <a:avLst/>
              </a:prstGeom>
              <a:blipFill rotWithShape="0">
                <a:blip r:embed="rId6"/>
                <a:stretch>
                  <a:fillRect l="-39474" r="-10526" b="-727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1" name="CuadroTexto 10"/>
              <p:cNvSpPr txBox="1"/>
              <p:nvPr/>
            </p:nvSpPr>
            <p:spPr>
              <a:xfrm>
                <a:off x="1016908" y="4621164"/>
                <a:ext cx="4503284" cy="888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var</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nary>
                        <m:naryPr>
                          <m:limLoc m:val="undOvr"/>
                          <m:subHide m:val="on"/>
                          <m:supHide m:val="on"/>
                          <m:ctrlPr>
                            <a:rPr lang="es-CL" b="0" i="1" smtClean="0">
                              <a:solidFill>
                                <a:schemeClr val="bg1"/>
                              </a:solidFill>
                              <a:effectLst/>
                              <a:latin typeface="Cambria Math" panose="02040503050406030204" pitchFamily="18" charset="0"/>
                            </a:rPr>
                          </m:ctrlPr>
                        </m:naryPr>
                        <m:sub/>
                        <m:sup/>
                        <m:e>
                          <m:sSup>
                            <m:sSupPr>
                              <m:ctrlPr>
                                <a:rPr lang="es-CL" b="0" i="1" smtClean="0">
                                  <a:solidFill>
                                    <a:schemeClr val="bg1"/>
                                  </a:solidFill>
                                  <a:effectLst/>
                                  <a:latin typeface="Cambria Math" panose="02040503050406030204" pitchFamily="18" charset="0"/>
                                </a:rPr>
                              </m:ctrlPr>
                            </m:sSupPr>
                            <m:e>
                              <m:r>
                                <a:rPr lang="es-CL" b="0" i="1" smtClean="0">
                                  <a:solidFill>
                                    <a:schemeClr val="bg1"/>
                                  </a:solidFill>
                                  <a:effectLst/>
                                  <a:latin typeface="Cambria Math" panose="02040503050406030204" pitchFamily="18" charset="0"/>
                                </a:rPr>
                                <m:t>𝑥</m:t>
                              </m:r>
                            </m:e>
                            <m:sup>
                              <m:r>
                                <a:rPr lang="es-CL" b="0" i="1" smtClean="0">
                                  <a:solidFill>
                                    <a:schemeClr val="bg1"/>
                                  </a:solidFill>
                                  <a:effectLst/>
                                  <a:latin typeface="Cambria Math" panose="02040503050406030204" pitchFamily="18" charset="0"/>
                                </a:rPr>
                                <m:t>2</m:t>
                              </m:r>
                            </m:sup>
                          </m:sSup>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𝑓</m:t>
                          </m:r>
                          <m:d>
                            <m:dPr>
                              <m:ctrlPr>
                                <a:rPr lang="es-CL" b="0" i="1" smtClean="0">
                                  <a:solidFill>
                                    <a:schemeClr val="bg1"/>
                                  </a:solidFill>
                                  <a:effectLst/>
                                  <a:latin typeface="Cambria Math" panose="02040503050406030204" pitchFamily="18" charset="0"/>
                                  <a:ea typeface="Cambria Math" panose="02040503050406030204" pitchFamily="18" charset="0"/>
                                </a:rPr>
                              </m:ctrlPr>
                            </m:dPr>
                            <m:e>
                              <m:r>
                                <a:rPr lang="es-CL" b="0" i="1" smtClean="0">
                                  <a:solidFill>
                                    <a:schemeClr val="bg1"/>
                                  </a:solidFill>
                                  <a:effectLst/>
                                  <a:latin typeface="Cambria Math" panose="02040503050406030204" pitchFamily="18" charset="0"/>
                                  <a:ea typeface="Cambria Math" panose="02040503050406030204" pitchFamily="18" charset="0"/>
                                </a:rPr>
                                <m:t>𝑥</m:t>
                              </m:r>
                            </m:e>
                          </m:d>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𝑑𝑥</m:t>
                          </m:r>
                        </m:e>
                      </m:nary>
                      <m:r>
                        <a:rPr lang="es-CL" b="0" i="1" smtClean="0">
                          <a:solidFill>
                            <a:schemeClr val="bg1"/>
                          </a:solidFill>
                          <a:effectLst/>
                          <a:latin typeface="Cambria Math" panose="02040503050406030204" pitchFamily="18" charset="0"/>
                        </a:rPr>
                        <m:t>−2</m:t>
                      </m:r>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ea typeface="Cambria Math" panose="02040503050406030204" pitchFamily="18" charset="0"/>
                            </a:rPr>
                            <m:t>𝜇</m:t>
                          </m:r>
                        </m:e>
                        <m:sup>
                          <m:r>
                            <a:rPr lang="es-CL" i="1">
                              <a:solidFill>
                                <a:schemeClr val="bg1"/>
                              </a:solidFill>
                              <a:effectLst/>
                              <a:latin typeface="Cambria Math" panose="02040503050406030204" pitchFamily="18" charset="0"/>
                            </a:rPr>
                            <m:t>2</m:t>
                          </m:r>
                        </m:sup>
                      </m:sSup>
                      <m:r>
                        <a:rPr lang="es-CL" b="0" i="1" smtClean="0">
                          <a:solidFill>
                            <a:schemeClr val="bg1"/>
                          </a:solidFill>
                          <a:effectLst/>
                          <a:latin typeface="Cambria Math" panose="02040503050406030204" pitchFamily="18" charset="0"/>
                          <a:ea typeface="Cambria Math" panose="02040503050406030204" pitchFamily="18" charset="0"/>
                        </a:rPr>
                        <m:t>+</m:t>
                      </m:r>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ea typeface="Cambria Math" panose="02040503050406030204" pitchFamily="18" charset="0"/>
                            </a:rPr>
                            <m:t>𝜇</m:t>
                          </m:r>
                        </m:e>
                        <m:sup>
                          <m:r>
                            <a:rPr lang="es-CL" i="1">
                              <a:solidFill>
                                <a:schemeClr val="bg1"/>
                              </a:solidFill>
                              <a:effectLst/>
                              <a:latin typeface="Cambria Math" panose="02040503050406030204" pitchFamily="18" charset="0"/>
                            </a:rPr>
                            <m:t>2</m:t>
                          </m:r>
                        </m:sup>
                      </m:sSup>
                    </m:oMath>
                  </m:oMathPara>
                </a14:m>
                <a:endParaRPr lang="es-CL" i="1" dirty="0">
                  <a:solidFill>
                    <a:schemeClr val="bg1"/>
                  </a:solidFill>
                  <a:effectLst/>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1016908" y="4621164"/>
                <a:ext cx="4503284" cy="888064"/>
              </a:xfrm>
              <a:prstGeom prst="rect">
                <a:avLst/>
              </a:prstGeom>
              <a:blipFill rotWithShape="0">
                <a:blip r:embed="rId7"/>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2" name="CuadroTexto 11"/>
              <p:cNvSpPr txBox="1"/>
              <p:nvPr/>
            </p:nvSpPr>
            <p:spPr>
              <a:xfrm>
                <a:off x="901809" y="5632145"/>
                <a:ext cx="2832430"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var</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𝐸</m:t>
                      </m:r>
                      <m:d>
                        <m:dPr>
                          <m:ctrlPr>
                            <a:rPr lang="es-CL" i="1">
                              <a:solidFill>
                                <a:schemeClr val="bg1"/>
                              </a:solidFill>
                              <a:effectLst/>
                              <a:latin typeface="Cambria Math" panose="02040503050406030204" pitchFamily="18" charset="0"/>
                              <a:ea typeface="Cambria Math" panose="02040503050406030204" pitchFamily="18" charset="0"/>
                            </a:rPr>
                          </m:ctrlPr>
                        </m:dPr>
                        <m:e>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rPr>
                                <m:t>𝑥</m:t>
                              </m:r>
                            </m:e>
                            <m:sup>
                              <m:r>
                                <a:rPr lang="es-CL" i="1">
                                  <a:solidFill>
                                    <a:schemeClr val="bg1"/>
                                  </a:solidFill>
                                  <a:effectLst/>
                                  <a:latin typeface="Cambria Math" panose="02040503050406030204" pitchFamily="18" charset="0"/>
                                </a:rPr>
                                <m:t>2</m:t>
                              </m:r>
                            </m:sup>
                          </m:sSup>
                        </m:e>
                      </m:d>
                      <m:r>
                        <a:rPr lang="es-CL" b="0" i="1" smtClean="0">
                          <a:solidFill>
                            <a:schemeClr val="bg1"/>
                          </a:solidFill>
                          <a:effectLst/>
                          <a:latin typeface="Cambria Math" panose="02040503050406030204" pitchFamily="18" charset="0"/>
                        </a:rPr>
                        <m:t>−</m:t>
                      </m:r>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ea typeface="Cambria Math" panose="02040503050406030204" pitchFamily="18" charset="0"/>
                            </a:rPr>
                            <m:t>𝜇</m:t>
                          </m:r>
                        </m:e>
                        <m:sup>
                          <m:r>
                            <a:rPr lang="es-CL" i="1">
                              <a:solidFill>
                                <a:schemeClr val="bg1"/>
                              </a:solidFill>
                              <a:effectLst/>
                              <a:latin typeface="Cambria Math" panose="02040503050406030204" pitchFamily="18" charset="0"/>
                            </a:rPr>
                            <m:t>2</m:t>
                          </m:r>
                        </m:sup>
                      </m:sSup>
                    </m:oMath>
                  </m:oMathPara>
                </a14:m>
                <a:endParaRPr lang="es-CL" i="1" dirty="0">
                  <a:solidFill>
                    <a:schemeClr val="bg1"/>
                  </a:solidFill>
                  <a:effectLst/>
                </a:endParaRPr>
              </a:p>
            </p:txBody>
          </p:sp>
        </mc:Choice>
        <mc:Fallback xmlns="">
          <p:sp>
            <p:nvSpPr>
              <p:cNvPr id="12" name="CuadroTexto 11"/>
              <p:cNvSpPr txBox="1">
                <a:spLocks noRot="1" noChangeAspect="1" noMove="1" noResize="1" noEditPoints="1" noAdjustHandles="1" noChangeArrowheads="1" noChangeShapeType="1" noTextEdit="1"/>
              </p:cNvSpPr>
              <p:nvPr/>
            </p:nvSpPr>
            <p:spPr>
              <a:xfrm>
                <a:off x="901809" y="5632145"/>
                <a:ext cx="2832430" cy="338554"/>
              </a:xfrm>
              <a:prstGeom prst="rect">
                <a:avLst/>
              </a:prstGeom>
              <a:blipFill rotWithShape="0">
                <a:blip r:embed="rId8"/>
                <a:stretch>
                  <a:fillRect t="-3636" b="-23636"/>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3" name="CuadroTexto 12"/>
              <p:cNvSpPr txBox="1"/>
              <p:nvPr/>
            </p:nvSpPr>
            <p:spPr>
              <a:xfrm>
                <a:off x="1036878" y="6274007"/>
                <a:ext cx="3190104"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var</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𝐸</m:t>
                      </m:r>
                      <m:d>
                        <m:dPr>
                          <m:ctrlPr>
                            <a:rPr lang="es-CL" i="1">
                              <a:solidFill>
                                <a:schemeClr val="bg1"/>
                              </a:solidFill>
                              <a:effectLst/>
                              <a:latin typeface="Cambria Math" panose="02040503050406030204" pitchFamily="18" charset="0"/>
                              <a:ea typeface="Cambria Math" panose="02040503050406030204" pitchFamily="18" charset="0"/>
                            </a:rPr>
                          </m:ctrlPr>
                        </m:dPr>
                        <m:e>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rPr>
                                <m:t>𝑥</m:t>
                              </m:r>
                            </m:e>
                            <m:sup>
                              <m:r>
                                <a:rPr lang="es-CL" i="1">
                                  <a:solidFill>
                                    <a:schemeClr val="bg1"/>
                                  </a:solidFill>
                                  <a:effectLst/>
                                  <a:latin typeface="Cambria Math" panose="02040503050406030204" pitchFamily="18" charset="0"/>
                                </a:rPr>
                                <m:t>2</m:t>
                              </m:r>
                            </m:sup>
                          </m:sSup>
                        </m:e>
                      </m:d>
                      <m:r>
                        <a:rPr lang="es-CL" b="0" i="1" smtClean="0">
                          <a:solidFill>
                            <a:schemeClr val="bg1"/>
                          </a:solidFill>
                          <a:effectLst/>
                          <a:latin typeface="Cambria Math" panose="02040503050406030204" pitchFamily="18" charset="0"/>
                        </a:rPr>
                        <m:t>−</m:t>
                      </m:r>
                      <m:sSup>
                        <m:sSupPr>
                          <m:ctrlPr>
                            <a:rPr lang="es-CL" b="0" i="1" smtClean="0">
                              <a:solidFill>
                                <a:schemeClr val="bg1"/>
                              </a:solidFill>
                              <a:effectLst/>
                              <a:latin typeface="Cambria Math" panose="02040503050406030204" pitchFamily="18" charset="0"/>
                            </a:rPr>
                          </m:ctrlPr>
                        </m:sSupPr>
                        <m:e>
                          <m:d>
                            <m:dPr>
                              <m:begChr m:val="["/>
                              <m:endChr m:val="]"/>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ea typeface="Cambria Math" panose="02040503050406030204" pitchFamily="18" charset="0"/>
                                </a:rPr>
                                <m:t>𝐸</m:t>
                              </m:r>
                              <m:d>
                                <m:dPr>
                                  <m:ctrlPr>
                                    <a:rPr lang="es-CL" i="1">
                                      <a:solidFill>
                                        <a:schemeClr val="bg1"/>
                                      </a:solidFill>
                                      <a:effectLst/>
                                      <a:latin typeface="Cambria Math" panose="02040503050406030204" pitchFamily="18" charset="0"/>
                                      <a:ea typeface="Cambria Math" panose="02040503050406030204" pitchFamily="18" charset="0"/>
                                    </a:rPr>
                                  </m:ctrlPr>
                                </m:dPr>
                                <m:e>
                                  <m:r>
                                    <a:rPr lang="es-CL" i="1">
                                      <a:solidFill>
                                        <a:schemeClr val="bg1"/>
                                      </a:solidFill>
                                      <a:effectLst/>
                                      <a:latin typeface="Cambria Math" panose="02040503050406030204" pitchFamily="18" charset="0"/>
                                    </a:rPr>
                                    <m:t>𝑥</m:t>
                                  </m:r>
                                </m:e>
                              </m:d>
                            </m:e>
                          </m:d>
                        </m:e>
                        <m:sup>
                          <m:r>
                            <a:rPr lang="es-CL" b="0" i="1" smtClean="0">
                              <a:solidFill>
                                <a:schemeClr val="bg1"/>
                              </a:solidFill>
                              <a:effectLst/>
                              <a:latin typeface="Cambria Math" panose="02040503050406030204" pitchFamily="18" charset="0"/>
                            </a:rPr>
                            <m:t>2</m:t>
                          </m:r>
                        </m:sup>
                      </m:sSup>
                    </m:oMath>
                  </m:oMathPara>
                </a14:m>
                <a:endParaRPr lang="es-CL" i="1" dirty="0">
                  <a:solidFill>
                    <a:schemeClr val="bg1"/>
                  </a:solidFill>
                  <a:effectLst/>
                </a:endParaRPr>
              </a:p>
            </p:txBody>
          </p:sp>
        </mc:Choice>
        <mc:Fallback xmlns="">
          <p:sp>
            <p:nvSpPr>
              <p:cNvPr id="13" name="CuadroTexto 12"/>
              <p:cNvSpPr txBox="1">
                <a:spLocks noRot="1" noChangeAspect="1" noMove="1" noResize="1" noEditPoints="1" noAdjustHandles="1" noChangeArrowheads="1" noChangeShapeType="1" noTextEdit="1"/>
              </p:cNvSpPr>
              <p:nvPr/>
            </p:nvSpPr>
            <p:spPr>
              <a:xfrm>
                <a:off x="1036878" y="6274007"/>
                <a:ext cx="3190104" cy="338554"/>
              </a:xfrm>
              <a:prstGeom prst="rect">
                <a:avLst/>
              </a:prstGeom>
              <a:blipFill rotWithShape="0">
                <a:blip r:embed="rId9"/>
                <a:stretch>
                  <a:fillRect l="-1721" t="-3571" b="-5357"/>
                </a:stretch>
              </a:blipFill>
            </p:spPr>
            <p:txBody>
              <a:bodyPr/>
              <a:lstStyle/>
              <a:p>
                <a:r>
                  <a:rPr lang="es-CL">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8" grpId="0" animBg="1"/>
      <p:bldP spid="9"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Sabemos que por definición la varianza es:</a:t>
            </a:r>
          </a:p>
          <a:p>
            <a:pPr lvl="1"/>
            <a:endParaRPr lang="es-CL" sz="2000" dirty="0">
              <a:solidFill>
                <a:schemeClr val="bg1"/>
              </a:solidFill>
              <a:effectLst/>
            </a:endParaRPr>
          </a:p>
          <a:p>
            <a:pPr lvl="1"/>
            <a:endParaRPr lang="es-CL" sz="2000" dirty="0">
              <a:solidFill>
                <a:schemeClr val="bg1"/>
              </a:solidFill>
              <a:effectLst/>
            </a:endParaRPr>
          </a:p>
          <a:p>
            <a:pPr lvl="1"/>
            <a:r>
              <a:rPr lang="es-CL" dirty="0">
                <a:solidFill>
                  <a:schemeClr val="bg1"/>
                </a:solidFill>
                <a:effectLst/>
              </a:rPr>
              <a:t>Como ya conocemos el valor esperado de </a:t>
            </a:r>
            <a:r>
              <a:rPr lang="es-CL" i="1" dirty="0">
                <a:solidFill>
                  <a:schemeClr val="bg1"/>
                </a:solidFill>
                <a:effectLst/>
              </a:rPr>
              <a:t>x</a:t>
            </a:r>
            <a:r>
              <a:rPr lang="es-CL" dirty="0">
                <a:solidFill>
                  <a:schemeClr val="bg1"/>
                </a:solidFill>
                <a:effectLst/>
              </a:rPr>
              <a:t>, nos basta encontrar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 para poder encontrar la varianza, así…</a:t>
            </a:r>
          </a:p>
          <a:p>
            <a:endParaRPr lang="es-CL" dirty="0">
              <a:solidFill>
                <a:schemeClr val="bg1"/>
              </a:solidFill>
              <a:effectLst/>
            </a:endParaRPr>
          </a:p>
        </p:txBody>
      </p:sp>
      <p:graphicFrame>
        <p:nvGraphicFramePr>
          <p:cNvPr id="1122307" name="Object 3"/>
          <p:cNvGraphicFramePr>
            <a:graphicFrameLocks noChangeAspect="1"/>
          </p:cNvGraphicFramePr>
          <p:nvPr/>
        </p:nvGraphicFramePr>
        <p:xfrm>
          <a:off x="3166222" y="2058428"/>
          <a:ext cx="2870200" cy="474662"/>
        </p:xfrm>
        <a:graphic>
          <a:graphicData uri="http://schemas.openxmlformats.org/presentationml/2006/ole">
            <mc:AlternateContent xmlns:mc="http://schemas.openxmlformats.org/markup-compatibility/2006">
              <mc:Choice xmlns:v="urn:schemas-microsoft-com:vml" Requires="v">
                <p:oleObj spid="_x0000_s1137670" name="Ecuación" r:id="rId4" imgW="1435100" imgH="241300" progId="Equation.3">
                  <p:embed/>
                </p:oleObj>
              </mc:Choice>
              <mc:Fallback>
                <p:oleObj name="Ecuación" r:id="rId4" imgW="1435100" imgH="2413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6222" y="2058428"/>
                        <a:ext cx="2870200"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87341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Cálculo de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a:t>
            </a:r>
          </a:p>
          <a:p>
            <a:endParaRPr lang="es-CL" dirty="0">
              <a:solidFill>
                <a:schemeClr val="bg1"/>
              </a:solidFill>
              <a:effectLst/>
            </a:endParaRPr>
          </a:p>
        </p:txBody>
      </p:sp>
      <p:graphicFrame>
        <p:nvGraphicFramePr>
          <p:cNvPr id="1122306" name="Object 2"/>
          <p:cNvGraphicFramePr>
            <a:graphicFrameLocks noChangeAspect="1"/>
          </p:cNvGraphicFramePr>
          <p:nvPr/>
        </p:nvGraphicFramePr>
        <p:xfrm>
          <a:off x="345142" y="2158627"/>
          <a:ext cx="2540000" cy="949325"/>
        </p:xfrm>
        <a:graphic>
          <a:graphicData uri="http://schemas.openxmlformats.org/presentationml/2006/ole">
            <mc:AlternateContent xmlns:mc="http://schemas.openxmlformats.org/markup-compatibility/2006">
              <mc:Choice xmlns:v="urn:schemas-microsoft-com:vml" Requires="v">
                <p:oleObj spid="_x0000_s1128605" name="Ecuación" r:id="rId4" imgW="1269449" imgH="482391" progId="Equation.3">
                  <p:embed/>
                </p:oleObj>
              </mc:Choice>
              <mc:Fallback>
                <p:oleObj name="Ecuación" r:id="rId4" imgW="1269449" imgH="482391" progId="Equation.3">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142" y="2158627"/>
                        <a:ext cx="25400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08" name="Object 4"/>
          <p:cNvGraphicFramePr>
            <a:graphicFrameLocks noChangeAspect="1"/>
          </p:cNvGraphicFramePr>
          <p:nvPr/>
        </p:nvGraphicFramePr>
        <p:xfrm>
          <a:off x="2949669" y="2145927"/>
          <a:ext cx="1905000" cy="949325"/>
        </p:xfrm>
        <a:graphic>
          <a:graphicData uri="http://schemas.openxmlformats.org/presentationml/2006/ole">
            <mc:AlternateContent xmlns:mc="http://schemas.openxmlformats.org/markup-compatibility/2006">
              <mc:Choice xmlns:v="urn:schemas-microsoft-com:vml" Requires="v">
                <p:oleObj spid="_x0000_s1128606" name="Ecuación" r:id="rId6" imgW="952087" imgH="482391" progId="Equation.3">
                  <p:embed/>
                </p:oleObj>
              </mc:Choice>
              <mc:Fallback>
                <p:oleObj name="Ecuación" r:id="rId6" imgW="952087" imgH="482391" progId="Equation.3">
                  <p:embed/>
                  <p:pic>
                    <p:nvPicPr>
                      <p:cNvPr id="0" name="Picture 1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9669" y="2145927"/>
                        <a:ext cx="19050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09" name="Object 5"/>
          <p:cNvGraphicFramePr>
            <a:graphicFrameLocks noChangeAspect="1"/>
          </p:cNvGraphicFramePr>
          <p:nvPr/>
        </p:nvGraphicFramePr>
        <p:xfrm>
          <a:off x="2949014" y="3127558"/>
          <a:ext cx="1905000" cy="949325"/>
        </p:xfrm>
        <a:graphic>
          <a:graphicData uri="http://schemas.openxmlformats.org/presentationml/2006/ole">
            <mc:AlternateContent xmlns:mc="http://schemas.openxmlformats.org/markup-compatibility/2006">
              <mc:Choice xmlns:v="urn:schemas-microsoft-com:vml" Requires="v">
                <p:oleObj spid="_x0000_s1128607" name="Ecuación" r:id="rId8" imgW="952087" imgH="482391" progId="Equation.3">
                  <p:embed/>
                </p:oleObj>
              </mc:Choice>
              <mc:Fallback>
                <p:oleObj name="Ecuación" r:id="rId8" imgW="952087" imgH="482391" progId="Equation.3">
                  <p:embed/>
                  <p:pic>
                    <p:nvPicPr>
                      <p:cNvPr id="0" name="Picture 1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9014" y="3127558"/>
                        <a:ext cx="19050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0" name="Object 6"/>
          <p:cNvGraphicFramePr>
            <a:graphicFrameLocks noChangeAspect="1"/>
          </p:cNvGraphicFramePr>
          <p:nvPr/>
        </p:nvGraphicFramePr>
        <p:xfrm>
          <a:off x="5004723" y="3065269"/>
          <a:ext cx="1828800" cy="1049337"/>
        </p:xfrm>
        <a:graphic>
          <a:graphicData uri="http://schemas.openxmlformats.org/presentationml/2006/ole">
            <mc:AlternateContent xmlns:mc="http://schemas.openxmlformats.org/markup-compatibility/2006">
              <mc:Choice xmlns:v="urn:schemas-microsoft-com:vml" Requires="v">
                <p:oleObj spid="_x0000_s1128608" name="Ecuación" r:id="rId10" imgW="914400" imgH="533400" progId="Equation.3">
                  <p:embed/>
                </p:oleObj>
              </mc:Choice>
              <mc:Fallback>
                <p:oleObj name="Ecuación" r:id="rId10" imgW="914400" imgH="533400" progId="Equation.3">
                  <p:embed/>
                  <p:pic>
                    <p:nvPicPr>
                      <p:cNvPr id="0" name="Picture 1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4723" y="3065269"/>
                        <a:ext cx="1828800" cy="1049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2" name="Object 8"/>
          <p:cNvGraphicFramePr>
            <a:graphicFrameLocks noChangeAspect="1"/>
          </p:cNvGraphicFramePr>
          <p:nvPr/>
        </p:nvGraphicFramePr>
        <p:xfrm>
          <a:off x="5180849" y="4253931"/>
          <a:ext cx="3657600" cy="825500"/>
        </p:xfrm>
        <a:graphic>
          <a:graphicData uri="http://schemas.openxmlformats.org/presentationml/2006/ole">
            <mc:AlternateContent xmlns:mc="http://schemas.openxmlformats.org/markup-compatibility/2006">
              <mc:Choice xmlns:v="urn:schemas-microsoft-com:vml" Requires="v">
                <p:oleObj spid="_x0000_s1128609" name="Ecuación" r:id="rId12" imgW="1828800" imgH="419100" progId="Equation.3">
                  <p:embed/>
                </p:oleObj>
              </mc:Choice>
              <mc:Fallback>
                <p:oleObj name="Ecuación" r:id="rId12" imgW="1828800" imgH="419100" progId="Equation.3">
                  <p:embed/>
                  <p:pic>
                    <p:nvPicPr>
                      <p:cNvPr id="0" name="Picture 1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0849" y="4253931"/>
                        <a:ext cx="36576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3" name="Object 9"/>
          <p:cNvGraphicFramePr>
            <a:graphicFrameLocks noChangeAspect="1"/>
          </p:cNvGraphicFramePr>
          <p:nvPr/>
        </p:nvGraphicFramePr>
        <p:xfrm>
          <a:off x="2945184" y="4205470"/>
          <a:ext cx="2159000" cy="949325"/>
        </p:xfrm>
        <a:graphic>
          <a:graphicData uri="http://schemas.openxmlformats.org/presentationml/2006/ole">
            <mc:AlternateContent xmlns:mc="http://schemas.openxmlformats.org/markup-compatibility/2006">
              <mc:Choice xmlns:v="urn:schemas-microsoft-com:vml" Requires="v">
                <p:oleObj spid="_x0000_s1128610" name="Ecuación" r:id="rId14" imgW="1079032" imgH="482391" progId="Equation.3">
                  <p:embed/>
                </p:oleObj>
              </mc:Choice>
              <mc:Fallback>
                <p:oleObj name="Ecuación" r:id="rId14" imgW="1079032" imgH="482391" progId="Equation.3">
                  <p:embed/>
                  <p:pic>
                    <p:nvPicPr>
                      <p:cNvPr id="0" name="Picture 1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5184" y="4205470"/>
                        <a:ext cx="21590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4" name="Object 10"/>
          <p:cNvGraphicFramePr>
            <a:graphicFrameLocks noChangeAspect="1"/>
          </p:cNvGraphicFramePr>
          <p:nvPr/>
        </p:nvGraphicFramePr>
        <p:xfrm>
          <a:off x="2941825" y="5409916"/>
          <a:ext cx="2921000" cy="825500"/>
        </p:xfrm>
        <a:graphic>
          <a:graphicData uri="http://schemas.openxmlformats.org/presentationml/2006/ole">
            <mc:AlternateContent xmlns:mc="http://schemas.openxmlformats.org/markup-compatibility/2006">
              <mc:Choice xmlns:v="urn:schemas-microsoft-com:vml" Requires="v">
                <p:oleObj spid="_x0000_s1128611" name="Ecuación" r:id="rId16" imgW="1460500" imgH="419100" progId="Equation.3">
                  <p:embed/>
                </p:oleObj>
              </mc:Choice>
              <mc:Fallback>
                <p:oleObj name="Ecuación" r:id="rId16" imgW="1460500" imgH="419100" progId="Equation.3">
                  <p:embed/>
                  <p:pic>
                    <p:nvPicPr>
                      <p:cNvPr id="0" name="Picture 14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41825" y="5409916"/>
                        <a:ext cx="29210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15 Grupo"/>
          <p:cNvGrpSpPr/>
          <p:nvPr/>
        </p:nvGrpSpPr>
        <p:grpSpPr>
          <a:xfrm>
            <a:off x="5325033" y="4401665"/>
            <a:ext cx="1766044" cy="600633"/>
            <a:chOff x="3684494" y="4926109"/>
            <a:chExt cx="1766044" cy="600633"/>
          </a:xfrm>
        </p:grpSpPr>
        <p:cxnSp>
          <p:nvCxnSpPr>
            <p:cNvPr id="14" name="13 Conector recto"/>
            <p:cNvCxnSpPr/>
            <p:nvPr/>
          </p:nvCxnSpPr>
          <p:spPr bwMode="auto">
            <a:xfrm flipV="1">
              <a:off x="3684494" y="5351930"/>
              <a:ext cx="887506" cy="174812"/>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15" name="14 Conector recto"/>
            <p:cNvCxnSpPr/>
            <p:nvPr/>
          </p:nvCxnSpPr>
          <p:spPr bwMode="auto">
            <a:xfrm flipV="1">
              <a:off x="4563032" y="4926109"/>
              <a:ext cx="887506" cy="174812"/>
            </a:xfrm>
            <a:prstGeom prst="line">
              <a:avLst/>
            </a:prstGeom>
            <a:solidFill>
              <a:schemeClr val="accent1"/>
            </a:solidFill>
            <a:ln w="31750" cap="flat" cmpd="sng" algn="ctr">
              <a:solidFill>
                <a:srgbClr val="FF0000"/>
              </a:solidFill>
              <a:prstDash val="solid"/>
              <a:round/>
              <a:headEnd type="none" w="med" len="med"/>
              <a:tailEnd type="none" w="med" len="me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2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23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23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23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23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23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2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Por lo tanto la varianza de </a:t>
            </a:r>
            <a:r>
              <a:rPr lang="es-CL" i="1" dirty="0">
                <a:solidFill>
                  <a:schemeClr val="bg1"/>
                </a:solidFill>
                <a:effectLst/>
              </a:rPr>
              <a:t>x</a:t>
            </a:r>
            <a:r>
              <a:rPr lang="es-CL" dirty="0">
                <a:solidFill>
                  <a:schemeClr val="bg1"/>
                </a:solidFill>
                <a:effectLst/>
              </a:rPr>
              <a:t> es:</a:t>
            </a:r>
          </a:p>
        </p:txBody>
      </p:sp>
      <p:graphicFrame>
        <p:nvGraphicFramePr>
          <p:cNvPr id="1122306" name="Object 2"/>
          <p:cNvGraphicFramePr>
            <a:graphicFrameLocks noChangeAspect="1"/>
          </p:cNvGraphicFramePr>
          <p:nvPr/>
        </p:nvGraphicFramePr>
        <p:xfrm>
          <a:off x="1279619" y="2250142"/>
          <a:ext cx="2479675" cy="409575"/>
        </p:xfrm>
        <a:graphic>
          <a:graphicData uri="http://schemas.openxmlformats.org/presentationml/2006/ole">
            <mc:AlternateContent xmlns:mc="http://schemas.openxmlformats.org/markup-compatibility/2006">
              <mc:Choice xmlns:v="urn:schemas-microsoft-com:vml" Requires="v">
                <p:oleObj spid="_x0000_s1124511" name="Ecuación" r:id="rId4" imgW="1435100" imgH="241300" progId="Equation.3">
                  <p:embed/>
                </p:oleObj>
              </mc:Choice>
              <mc:Fallback>
                <p:oleObj name="Ecuación" r:id="rId4" imgW="1435100" imgH="241300" progId="Equation.3">
                  <p:embed/>
                  <p:pic>
                    <p:nvPicPr>
                      <p:cNvPr id="0" name="Picture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9619" y="2250142"/>
                        <a:ext cx="247967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08" name="Object 4"/>
          <p:cNvGraphicFramePr>
            <a:graphicFrameLocks noChangeAspect="1"/>
          </p:cNvGraphicFramePr>
          <p:nvPr/>
        </p:nvGraphicFramePr>
        <p:xfrm>
          <a:off x="3922237" y="2077011"/>
          <a:ext cx="2613025" cy="735013"/>
        </p:xfrm>
        <a:graphic>
          <a:graphicData uri="http://schemas.openxmlformats.org/presentationml/2006/ole">
            <mc:AlternateContent xmlns:mc="http://schemas.openxmlformats.org/markup-compatibility/2006">
              <mc:Choice xmlns:v="urn:schemas-microsoft-com:vml" Requires="v">
                <p:oleObj spid="_x0000_s1124512" name="Ecuación" r:id="rId6" imgW="1511300" imgH="431800" progId="Equation.3">
                  <p:embed/>
                </p:oleObj>
              </mc:Choice>
              <mc:Fallback>
                <p:oleObj name="Ecuación" r:id="rId6" imgW="1511300" imgH="431800" progId="Equation.3">
                  <p:embed/>
                  <p:pic>
                    <p:nvPicPr>
                      <p:cNvPr id="0" name="Picture 1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2237" y="2077011"/>
                        <a:ext cx="2613025"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2" name="Object 8"/>
          <p:cNvGraphicFramePr>
            <a:graphicFrameLocks noChangeAspect="1"/>
          </p:cNvGraphicFramePr>
          <p:nvPr/>
        </p:nvGraphicFramePr>
        <p:xfrm>
          <a:off x="3931023" y="3652088"/>
          <a:ext cx="1687513" cy="712787"/>
        </p:xfrm>
        <a:graphic>
          <a:graphicData uri="http://schemas.openxmlformats.org/presentationml/2006/ole">
            <mc:AlternateContent xmlns:mc="http://schemas.openxmlformats.org/markup-compatibility/2006">
              <mc:Choice xmlns:v="urn:schemas-microsoft-com:vml" Requires="v">
                <p:oleObj spid="_x0000_s1124513" name="Ecuación" r:id="rId8" imgW="977900" imgH="419100" progId="Equation.3">
                  <p:embed/>
                </p:oleObj>
              </mc:Choice>
              <mc:Fallback>
                <p:oleObj name="Ecuación" r:id="rId8" imgW="977900" imgH="419100" progId="Equation.3">
                  <p:embed/>
                  <p:pic>
                    <p:nvPicPr>
                      <p:cNvPr id="0" name="Picture 1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1023" y="3652088"/>
                        <a:ext cx="1687513" cy="712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3" name="Object 9"/>
          <p:cNvGraphicFramePr>
            <a:graphicFrameLocks noChangeAspect="1"/>
          </p:cNvGraphicFramePr>
          <p:nvPr/>
        </p:nvGraphicFramePr>
        <p:xfrm>
          <a:off x="3926728" y="2885606"/>
          <a:ext cx="3954463" cy="712787"/>
        </p:xfrm>
        <a:graphic>
          <a:graphicData uri="http://schemas.openxmlformats.org/presentationml/2006/ole">
            <mc:AlternateContent xmlns:mc="http://schemas.openxmlformats.org/markup-compatibility/2006">
              <mc:Choice xmlns:v="urn:schemas-microsoft-com:vml" Requires="v">
                <p:oleObj spid="_x0000_s1124514" name="Ecuación" r:id="rId10" imgW="2286000" imgH="419100" progId="Equation.3">
                  <p:embed/>
                </p:oleObj>
              </mc:Choice>
              <mc:Fallback>
                <p:oleObj name="Ecuación" r:id="rId10" imgW="2286000" imgH="419100" progId="Equation.3">
                  <p:embed/>
                  <p:pic>
                    <p:nvPicPr>
                      <p:cNvPr id="0" name="Picture 1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6728" y="2885606"/>
                        <a:ext cx="3954463" cy="712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4" name="Object 10"/>
          <p:cNvGraphicFramePr>
            <a:graphicFrameLocks noChangeAspect="1"/>
          </p:cNvGraphicFramePr>
          <p:nvPr/>
        </p:nvGraphicFramePr>
        <p:xfrm>
          <a:off x="3932238" y="4452655"/>
          <a:ext cx="1095375" cy="733425"/>
        </p:xfrm>
        <a:graphic>
          <a:graphicData uri="http://schemas.openxmlformats.org/presentationml/2006/ole">
            <mc:AlternateContent xmlns:mc="http://schemas.openxmlformats.org/markup-compatibility/2006">
              <mc:Choice xmlns:v="urn:schemas-microsoft-com:vml" Requires="v">
                <p:oleObj spid="_x0000_s1124515" name="Ecuación" r:id="rId12" imgW="634725" imgH="431613" progId="Equation.3">
                  <p:embed/>
                </p:oleObj>
              </mc:Choice>
              <mc:Fallback>
                <p:oleObj name="Ecuación" r:id="rId12" imgW="634725" imgH="431613" progId="Equation.3">
                  <p:embed/>
                  <p:pic>
                    <p:nvPicPr>
                      <p:cNvPr id="0" name="Picture 1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2238" y="4452655"/>
                        <a:ext cx="109537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4362" name="Object 10"/>
          <p:cNvGraphicFramePr>
            <a:graphicFrameLocks noChangeAspect="1"/>
          </p:cNvGraphicFramePr>
          <p:nvPr/>
        </p:nvGraphicFramePr>
        <p:xfrm>
          <a:off x="3924300" y="5218297"/>
          <a:ext cx="1644650" cy="735012"/>
        </p:xfrm>
        <a:graphic>
          <a:graphicData uri="http://schemas.openxmlformats.org/presentationml/2006/ole">
            <mc:AlternateContent xmlns:mc="http://schemas.openxmlformats.org/markup-compatibility/2006">
              <mc:Choice xmlns:v="urn:schemas-microsoft-com:vml" Requires="v">
                <p:oleObj spid="_x0000_s1124516" name="Ecuación" r:id="rId14" imgW="952087" imgH="431613" progId="Equation.3">
                  <p:embed/>
                </p:oleObj>
              </mc:Choice>
              <mc:Fallback>
                <p:oleObj name="Ecuación" r:id="rId14" imgW="952087" imgH="431613" progId="Equation.3">
                  <p:embed/>
                  <p:pic>
                    <p:nvPicPr>
                      <p:cNvPr id="0" name="Picture 1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24300" y="5218297"/>
                        <a:ext cx="1644650"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4363" name="Object 11"/>
          <p:cNvGraphicFramePr>
            <a:graphicFrameLocks noChangeAspect="1"/>
          </p:cNvGraphicFramePr>
          <p:nvPr/>
        </p:nvGraphicFramePr>
        <p:xfrm>
          <a:off x="3859960" y="6005230"/>
          <a:ext cx="2105025" cy="735013"/>
        </p:xfrm>
        <a:graphic>
          <a:graphicData uri="http://schemas.openxmlformats.org/presentationml/2006/ole">
            <mc:AlternateContent xmlns:mc="http://schemas.openxmlformats.org/markup-compatibility/2006">
              <mc:Choice xmlns:v="urn:schemas-microsoft-com:vml" Requires="v">
                <p:oleObj spid="_x0000_s1124517" name="Ecuación" r:id="rId16" imgW="1218671" imgH="431613" progId="Equation.3">
                  <p:embed/>
                </p:oleObj>
              </mc:Choice>
              <mc:Fallback>
                <p:oleObj name="Ecuación" r:id="rId16" imgW="1218671" imgH="431613" progId="Equation.3">
                  <p:embed/>
                  <p:pic>
                    <p:nvPicPr>
                      <p:cNvPr id="0" name="Picture 1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59960" y="6005230"/>
                        <a:ext cx="2105025"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2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23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23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223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223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243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24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07">
  <a:themeElements>
    <a:clrScheme name="">
      <a:dk1>
        <a:srgbClr val="3C0023"/>
      </a:dk1>
      <a:lt1>
        <a:srgbClr val="FFFFFF"/>
      </a:lt1>
      <a:dk2>
        <a:srgbClr val="300153"/>
      </a:dk2>
      <a:lt2>
        <a:srgbClr val="F6BF69"/>
      </a:lt2>
      <a:accent1>
        <a:srgbClr val="618FFD"/>
      </a:accent1>
      <a:accent2>
        <a:srgbClr val="B760F9"/>
      </a:accent2>
      <a:accent3>
        <a:srgbClr val="ADAAB3"/>
      </a:accent3>
      <a:accent4>
        <a:srgbClr val="DADADA"/>
      </a:accent4>
      <a:accent5>
        <a:srgbClr val="B7C6FE"/>
      </a:accent5>
      <a:accent6>
        <a:srgbClr val="A656E2"/>
      </a:accent6>
      <a:hlink>
        <a:srgbClr val="919191"/>
      </a:hlink>
      <a:folHlink>
        <a:srgbClr val="B50069"/>
      </a:folHlink>
    </a:clrScheme>
    <a:fontScheme name="Ch07">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outerShdw blurRad="38100" dist="38100" dir="2700000" algn="tl">
                <a:srgbClr val="000000">
                  <a:alpha val="43137"/>
                </a:srgbClr>
              </a:outerShdw>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outerShdw blurRad="38100" dist="38100" dir="2700000" algn="tl">
                <a:srgbClr val="000000">
                  <a:alpha val="43137"/>
                </a:srgbClr>
              </a:outerShdw>
            </a:effectLst>
            <a:latin typeface="Book Antiqua" pitchFamily="18" charset="0"/>
          </a:defRPr>
        </a:defPPr>
      </a:lstStyle>
    </a:lnDef>
  </a:objectDefaults>
  <a:extraClrSchemeLst>
    <a:extraClrScheme>
      <a:clrScheme name="Ch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C:\Slides\SBE8ppt\Ch07.PPT</Template>
  <TotalTime>1470075859</TotalTime>
  <Pages>14</Pages>
  <Words>2147</Words>
  <Application>Microsoft Office PowerPoint</Application>
  <PresentationFormat>Presentación en pantalla (4:3)</PresentationFormat>
  <Paragraphs>359</Paragraphs>
  <Slides>49</Slides>
  <Notes>49</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49</vt:i4>
      </vt:variant>
    </vt:vector>
  </HeadingPairs>
  <TitlesOfParts>
    <vt:vector size="56" baseType="lpstr">
      <vt:lpstr>Symbol</vt:lpstr>
      <vt:lpstr>Times New Roman</vt:lpstr>
      <vt:lpstr>Cambria Math</vt:lpstr>
      <vt:lpstr>Monotype Sorts</vt:lpstr>
      <vt:lpstr>Book Antiqua</vt:lpstr>
      <vt:lpstr>Ch07</vt:lpstr>
      <vt:lpstr>Ecuación</vt:lpstr>
      <vt:lpstr>Distribuciones de Probabilidad Continua</vt:lpstr>
      <vt:lpstr>Distribuciones de Probabilidad Continua</vt:lpstr>
      <vt:lpstr>Distribución de Probabilidad Uniforme</vt:lpstr>
      <vt:lpstr>Distribución de Probabilidad Uniforme</vt:lpstr>
      <vt:lpstr>Distribución de Probabilidad Uniforme</vt:lpstr>
      <vt:lpstr>Distribución de Probabilidad Uniforme</vt:lpstr>
      <vt:lpstr>Distribución de Probabilidad Uniforme</vt:lpstr>
      <vt:lpstr>Distribución de Probabilidad Uniforme</vt:lpstr>
      <vt:lpstr>Distribución de Probabilidad Uniforme</vt:lpstr>
      <vt:lpstr>Ejemplo:  Slater's Buffet</vt:lpstr>
      <vt:lpstr>Ejemplo:  Slater's Buffet</vt:lpstr>
      <vt:lpstr>Ejemplo:  Slater's Buffet</vt:lpstr>
      <vt:lpstr>Distribución de Probabilidad Normal</vt:lpstr>
      <vt:lpstr>Distribución de Probabilidad Normal</vt:lpstr>
      <vt:lpstr>Distribución de Probabilidad Normal</vt:lpstr>
      <vt:lpstr>Distribución de Probabilidad Normal</vt:lpstr>
      <vt:lpstr>Distribución de Probabilidad Normal</vt:lpstr>
      <vt:lpstr>Distribución de Probabilidad Normal Estándar</vt:lpstr>
      <vt:lpstr>Ejemplo:  “Pep Zone”</vt:lpstr>
      <vt:lpstr>Ejemplo:  “Pep Zone”</vt:lpstr>
      <vt:lpstr>Ejemplo:  “Pep Zone”</vt:lpstr>
      <vt:lpstr>Ejemplo:  “Pep Zone”</vt:lpstr>
      <vt:lpstr>Ejemplo:  “Pep Zone”</vt:lpstr>
      <vt:lpstr>Ejemplo:  “Pep Zone”</vt:lpstr>
      <vt:lpstr>Ejemplo:  “Pep Zone”</vt:lpstr>
      <vt:lpstr>Ejemplo:  “Pep Zone”</vt:lpstr>
      <vt:lpstr>Distribución de Probabilidad Normal</vt:lpstr>
      <vt:lpstr>Distribución de Probabilidad Normal</vt:lpstr>
      <vt:lpstr>Distribución de Probabilidad Normal</vt:lpstr>
      <vt:lpstr>Distribución de Probabilidad Normal</vt:lpstr>
      <vt:lpstr>Usando la Dist. de Probabilidad Normal para aproximar una Dist. de Probabilidad Binomial</vt:lpstr>
      <vt:lpstr>Usando la Dist. de Probabilidad Normal para aproximar una Dist. de Probabilidad Binomial</vt:lpstr>
      <vt:lpstr>Usando la Dist. de Probabilidad Normal para aproximar una Dist. de Probabilidad Binomial</vt:lpstr>
      <vt:lpstr>Usando la Dist. de Probabilidad Normal para aproximar una Dist. de Probabilidad Binomial</vt:lpstr>
      <vt:lpstr>Usando la Dist. de Probabilidad Normal para aproximar una Dist. de Probabilidad Binomial</vt:lpstr>
      <vt:lpstr>Distribución de Probabilidad Exponencial</vt:lpstr>
      <vt:lpstr>Distribución de Probabilidad Exponencial</vt:lpstr>
      <vt:lpstr>Distribución de Probabilidad Exponencial</vt:lpstr>
      <vt:lpstr>Distribución de Probabilidad Exponencial</vt:lpstr>
      <vt:lpstr>Distribución de Probabilidad Exponencial</vt:lpstr>
      <vt:lpstr>Distribución de Probabilidad Exponencial</vt:lpstr>
      <vt:lpstr>Distribución de Probabilidad Exponencial</vt:lpstr>
      <vt:lpstr>Distribución de Probabilidad Exponencial</vt:lpstr>
      <vt:lpstr>Ejemplo:  “el Autolavado de Al”</vt:lpstr>
      <vt:lpstr>Ejemplo:  “el Autolavado de Al”</vt:lpstr>
      <vt:lpstr>Relación entre las distribuciones Poisson y Exponencial</vt:lpstr>
      <vt:lpstr>Ejercicios</vt:lpstr>
      <vt:lpstr>Ejercicios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Estadistica UDP (VI)</dc:title>
  <dc:creator>Francisco Leiva</dc:creator>
  <cp:lastModifiedBy>ricardom mayer</cp:lastModifiedBy>
  <cp:revision>468</cp:revision>
  <cp:lastPrinted>1601-01-01T00:00:00Z</cp:lastPrinted>
  <dcterms:created xsi:type="dcterms:W3CDTF">1996-08-23T09:31:38Z</dcterms:created>
  <dcterms:modified xsi:type="dcterms:W3CDTF">2019-09-13T10:49:18Z</dcterms:modified>
</cp:coreProperties>
</file>