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50" r:id="rId1"/>
  </p:sldMasterIdLst>
  <p:notesMasterIdLst>
    <p:notesMasterId r:id="rId55"/>
  </p:notesMasterIdLst>
  <p:handoutMasterIdLst>
    <p:handoutMasterId r:id="rId56"/>
  </p:handoutMasterIdLst>
  <p:sldIdLst>
    <p:sldId id="362" r:id="rId2"/>
    <p:sldId id="363" r:id="rId3"/>
    <p:sldId id="364" r:id="rId4"/>
    <p:sldId id="40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405" r:id="rId13"/>
    <p:sldId id="372" r:id="rId14"/>
    <p:sldId id="373" r:id="rId15"/>
    <p:sldId id="374" r:id="rId16"/>
    <p:sldId id="375" r:id="rId17"/>
    <p:sldId id="406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416" r:id="rId34"/>
    <p:sldId id="386" r:id="rId35"/>
    <p:sldId id="387" r:id="rId36"/>
    <p:sldId id="417" r:id="rId37"/>
    <p:sldId id="389" r:id="rId38"/>
    <p:sldId id="419" r:id="rId39"/>
    <p:sldId id="418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308" r:id="rId54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57"/>
      <p:bold r:id="rId58"/>
      <p:italic r:id="rId59"/>
      <p:boldItalic r:id="rId60"/>
    </p:embeddedFont>
    <p:embeddedFont>
      <p:font typeface="Monotype Sorts" panose="020B0604020202020204"/>
      <p:regular r:id="rId61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298"/>
    <a:srgbClr val="00CCFF"/>
    <a:srgbClr val="9999FF"/>
    <a:srgbClr val="FFFF00"/>
    <a:srgbClr val="339966"/>
    <a:srgbClr val="33CCCC"/>
    <a:srgbClr val="0099CC"/>
    <a:srgbClr val="66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70" autoAdjust="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67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5.wmf"/><Relationship Id="rId4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9A168EF1-D387-47B4-911F-7C720AF2699B}" type="slidenum">
              <a:rPr lang="en-US" sz="1400">
                <a:effectLst/>
              </a:rPr>
              <a:pPr algn="r"/>
              <a:t>‹Nº›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00379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F3123070-06C2-4F66-B099-258B6152D2FA}" type="slidenum">
              <a:rPr lang="en-US" sz="1400">
                <a:effectLst/>
              </a:rPr>
              <a:pPr algn="r"/>
              <a:t>‹Nº›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0389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981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9808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9297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7831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5067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5724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4146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665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3246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1564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006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4259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3245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6723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7030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5071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1747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4518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7492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2646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030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6485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7529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016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4874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35288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5714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03480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22204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30394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55754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40166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2036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9419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61328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99020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64997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2618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06408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15671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79096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2803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58619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185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50324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14233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94728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97849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2939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287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3718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9828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921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6688" y="52388"/>
            <a:ext cx="1943100" cy="56959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52388"/>
            <a:ext cx="5678488" cy="56959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74755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74756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57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58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74759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74760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1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2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3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CL"/>
              </a:p>
            </p:txBody>
          </p:sp>
        </p:grpSp>
      </p:grpSp>
      <p:sp>
        <p:nvSpPr>
          <p:cNvPr id="74764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4765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8305800" y="6445250"/>
            <a:ext cx="585788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</a:t>
            </a:r>
            <a:fld id="{8D2520C1-E8E0-442A-8B7B-A2D06C8DB834}" type="slidenum">
              <a:rPr lang="en-US" sz="1800">
                <a:effectLst/>
              </a:rPr>
              <a:pPr algn="l"/>
              <a:t>‹Nº›</a:t>
            </a:fld>
            <a:endParaRPr lang="en-US" sz="1800">
              <a:effectLst/>
            </a:endParaRP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7851775" y="6170613"/>
            <a:ext cx="83185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          Slide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12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9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0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50813"/>
            <a:ext cx="7772400" cy="8143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Muestreo </a:t>
            </a:r>
            <a:r>
              <a:rPr lang="es-CL">
                <a:solidFill>
                  <a:schemeClr val="bg1"/>
                </a:solidFill>
                <a:effectLst/>
              </a:rPr>
              <a:t>y Distribuciones </a:t>
            </a:r>
            <a:r>
              <a:rPr lang="es-CL" dirty="0">
                <a:solidFill>
                  <a:schemeClr val="bg1"/>
                </a:solidFill>
                <a:effectLst/>
              </a:rPr>
              <a:t>Muestrales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1108075"/>
            <a:ext cx="7727950" cy="38941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Muestreo Aleatorio Simple</a:t>
            </a:r>
          </a:p>
          <a:p>
            <a:endParaRPr lang="es-CL" sz="15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Estimación Puntual</a:t>
            </a:r>
          </a:p>
          <a:p>
            <a:endParaRPr lang="es-CL" sz="15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Introducción a Distribuciones Muestrales</a:t>
            </a:r>
          </a:p>
          <a:p>
            <a:endParaRPr lang="es-CL" sz="15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 </a:t>
            </a:r>
          </a:p>
          <a:p>
            <a:endParaRPr lang="es-CL" sz="15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</a:t>
            </a:r>
          </a:p>
          <a:p>
            <a:endParaRPr lang="es-CL" sz="15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Propiedades de los Estimadores Puntuales</a:t>
            </a:r>
          </a:p>
          <a:p>
            <a:endParaRPr lang="es-CL" sz="15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Otros Métodos de Muestreo</a:t>
            </a:r>
          </a:p>
        </p:txBody>
      </p:sp>
      <p:graphicFrame>
        <p:nvGraphicFramePr>
          <p:cNvPr id="1205252" name="Object 4"/>
          <p:cNvGraphicFramePr>
            <a:graphicFrameLocks noChangeAspect="1"/>
          </p:cNvGraphicFramePr>
          <p:nvPr/>
        </p:nvGraphicFramePr>
        <p:xfrm>
          <a:off x="4648200" y="3226357"/>
          <a:ext cx="2540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266" name="Ecuación" r:id="rId4" imgW="126780" imgH="215526" progId="Equation.3">
                  <p:embed/>
                </p:oleObj>
              </mc:Choice>
              <mc:Fallback>
                <p:oleObj name="Ecuación" r:id="rId4" imgW="126780" imgH="215526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26357"/>
                        <a:ext cx="25400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5253" name="Object 5"/>
          <p:cNvGraphicFramePr>
            <a:graphicFrameLocks noChangeAspect="1"/>
          </p:cNvGraphicFramePr>
          <p:nvPr/>
        </p:nvGraphicFramePr>
        <p:xfrm>
          <a:off x="4650442" y="3915427"/>
          <a:ext cx="304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267" name="Ecuación" r:id="rId6" imgW="152334" imgH="241195" progId="Equation.3">
                  <p:embed/>
                </p:oleObj>
              </mc:Choice>
              <mc:Fallback>
                <p:oleObj name="Ecuación" r:id="rId6" imgW="152334" imgH="241195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442" y="3915427"/>
                        <a:ext cx="3048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690563" y="1100138"/>
            <a:ext cx="8001000" cy="49482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Tomando el censo de los 900 postulantes: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Puntajes del SAT: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Media poblacional:</a:t>
            </a:r>
          </a:p>
          <a:p>
            <a:pPr lvl="2">
              <a:buFontTx/>
              <a:buNone/>
            </a:pPr>
            <a:endParaRPr lang="es-CL" sz="1800" dirty="0">
              <a:solidFill>
                <a:schemeClr val="bg1"/>
              </a:solidFill>
              <a:effectLst/>
            </a:endParaRPr>
          </a:p>
          <a:p>
            <a:pPr lvl="2">
              <a:buFontTx/>
              <a:buNone/>
            </a:pPr>
            <a:endParaRPr lang="es-CL" sz="1800" dirty="0">
              <a:solidFill>
                <a:schemeClr val="bg1"/>
              </a:solidFill>
              <a:effectLst/>
            </a:endParaRPr>
          </a:p>
          <a:p>
            <a:pPr lvl="2">
              <a:buFontTx/>
              <a:buNone/>
            </a:pPr>
            <a:endParaRPr lang="es-CL" sz="1800" dirty="0">
              <a:solidFill>
                <a:schemeClr val="bg1"/>
              </a:solidFill>
              <a:effectLst/>
            </a:endParaRP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Desviación Estándar poblacional:</a:t>
            </a:r>
          </a:p>
          <a:p>
            <a:pPr lvl="2">
              <a:buFontTx/>
              <a:buNone/>
            </a:pPr>
            <a:endParaRPr lang="es-CL" sz="2000" dirty="0">
              <a:solidFill>
                <a:schemeClr val="bg1"/>
              </a:solidFill>
              <a:effectLst/>
            </a:endParaRPr>
          </a:p>
          <a:p>
            <a:pPr lvl="2">
              <a:buFontTx/>
              <a:buNone/>
            </a:pPr>
            <a:endParaRPr lang="es-CL" sz="2000" dirty="0">
              <a:solidFill>
                <a:schemeClr val="bg1"/>
              </a:solidFill>
              <a:effectLst/>
            </a:endParaRPr>
          </a:p>
          <a:p>
            <a:pPr lvl="1"/>
            <a:endParaRPr lang="es-CL" sz="2000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Desean Vivir dentro del Campus: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Proporción Poblacional:</a:t>
            </a:r>
          </a:p>
        </p:txBody>
      </p:sp>
      <p:graphicFrame>
        <p:nvGraphicFramePr>
          <p:cNvPr id="1208325" name="Object 5"/>
          <p:cNvGraphicFramePr>
            <a:graphicFrameLocks noChangeAspect="1"/>
          </p:cNvGraphicFramePr>
          <p:nvPr/>
        </p:nvGraphicFramePr>
        <p:xfrm>
          <a:off x="3762748" y="2449887"/>
          <a:ext cx="2003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46" name="Ecuación" r:id="rId4" imgW="1002865" imgH="431613" progId="Equation.3">
                  <p:embed/>
                </p:oleObj>
              </mc:Choice>
              <mc:Fallback>
                <p:oleObj name="Ecuación" r:id="rId4" imgW="1002865" imgH="431613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748" y="2449887"/>
                        <a:ext cx="20034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26" name="Object 6"/>
          <p:cNvGraphicFramePr>
            <a:graphicFrameLocks noChangeAspect="1"/>
          </p:cNvGraphicFramePr>
          <p:nvPr/>
        </p:nvGraphicFramePr>
        <p:xfrm>
          <a:off x="3614457" y="3892456"/>
          <a:ext cx="28670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47" name="Ecuación" r:id="rId6" imgW="1434477" imgH="495085" progId="Equation.3">
                  <p:embed/>
                </p:oleObj>
              </mc:Choice>
              <mc:Fallback>
                <p:oleObj name="Ecuación" r:id="rId6" imgW="1434477" imgH="495085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457" y="3892456"/>
                        <a:ext cx="28670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27" name="Object 7"/>
          <p:cNvGraphicFramePr>
            <a:graphicFrameLocks noChangeAspect="1"/>
          </p:cNvGraphicFramePr>
          <p:nvPr/>
        </p:nvGraphicFramePr>
        <p:xfrm>
          <a:off x="3895351" y="5876644"/>
          <a:ext cx="19272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48" name="Ecuación" r:id="rId8" imgW="965200" imgH="393700" progId="Equation.3">
                  <p:embed/>
                </p:oleObj>
              </mc:Choice>
              <mc:Fallback>
                <p:oleObj name="Ecuación" r:id="rId8" imgW="965200" imgH="3937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351" y="5876644"/>
                        <a:ext cx="19272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Universidad de St. Andrew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87388" y="1104900"/>
            <a:ext cx="7772400" cy="5329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Tomando una muestra de 30 postulantes usando una tabla de números aleatorios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Dada la población finita de 900 elementos, necesitaremos números aleatorios de 3 dígitos para seleccionar aleatoriamente postulantes enumerados del 1 a 900.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Usaremos los últimos tres dígitos de la tabla de números aleatorios de cinco dígitos, en particular, usaremos la tercera columna. Y seleccionaremos cada números a menos que:</a:t>
            </a:r>
          </a:p>
          <a:p>
            <a:pPr lvl="2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El número aleatorio indicado sea mayor a 900 o</a:t>
            </a:r>
          </a:p>
          <a:p>
            <a:pPr lvl="2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El número aleatorio ya haya sido usado.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CL" dirty="0">
                <a:solidFill>
                  <a:schemeClr val="bg1"/>
                </a:solidFill>
                <a:effectLst/>
              </a:rPr>
              <a:t>Iremos escogiendo números hasta que hayamos seleccionado 30 postulantes.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87388" y="1104900"/>
            <a:ext cx="7772400" cy="5329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Tabla de números aleatorios:</a:t>
            </a:r>
          </a:p>
        </p:txBody>
      </p:sp>
      <p:pic>
        <p:nvPicPr>
          <p:cNvPr id="1282050" name="Picture 2"/>
          <p:cNvPicPr>
            <a:picLocks noChangeAspect="1" noChangeArrowheads="1"/>
          </p:cNvPicPr>
          <p:nvPr/>
        </p:nvPicPr>
        <p:blipFill>
          <a:blip r:embed="rId3"/>
          <a:srcRect l="21083" t="23295" r="32597" b="13258"/>
          <a:stretch>
            <a:fillRect/>
          </a:stretch>
        </p:blipFill>
        <p:spPr bwMode="auto">
          <a:xfrm>
            <a:off x="1330022" y="1440873"/>
            <a:ext cx="6982691" cy="537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 bwMode="auto">
          <a:xfrm>
            <a:off x="3065929" y="1640541"/>
            <a:ext cx="309283" cy="500230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871662" y="2068511"/>
            <a:ext cx="6075549" cy="4281487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  <a:endParaRPr lang="es-CL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87388" y="1104900"/>
            <a:ext cx="7772400" cy="538638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Usando números aleatorios para hacer la muestra…</a:t>
            </a:r>
          </a:p>
          <a:p>
            <a:pPr>
              <a:buFont typeface="Monotype Sorts" pitchFamily="2" charset="2"/>
              <a:buNone/>
            </a:pPr>
            <a:endParaRPr lang="es-CL" sz="600" dirty="0"/>
          </a:p>
          <a:p>
            <a:pPr>
              <a:buFont typeface="Monotype Sorts" pitchFamily="2" charset="2"/>
              <a:buNone/>
            </a:pPr>
            <a:endParaRPr lang="es-CL" dirty="0"/>
          </a:p>
          <a:p>
            <a:pPr>
              <a:buFont typeface="Monotype Sorts" pitchFamily="2" charset="2"/>
              <a:buNone/>
            </a:pPr>
            <a:r>
              <a:rPr lang="es-CL" dirty="0"/>
              <a:t>		     </a:t>
            </a:r>
            <a:r>
              <a:rPr lang="es-CL" u="sng" dirty="0"/>
              <a:t>Nos. Aleatorios</a:t>
            </a:r>
            <a:r>
              <a:rPr lang="es-CL" dirty="0"/>
              <a:t>		  </a:t>
            </a:r>
            <a:r>
              <a:rPr lang="es-CL" u="sng" dirty="0"/>
              <a:t>Postulante</a:t>
            </a:r>
          </a:p>
          <a:p>
            <a:pPr>
              <a:buFont typeface="Monotype Sorts" pitchFamily="2" charset="2"/>
              <a:buNone/>
            </a:pPr>
            <a:r>
              <a:rPr lang="es-CL" dirty="0"/>
              <a:t>		      </a:t>
            </a:r>
            <a:r>
              <a:rPr lang="es-CL" u="sng" dirty="0"/>
              <a:t>de tres dígitos</a:t>
            </a:r>
            <a:r>
              <a:rPr lang="es-CL" dirty="0"/>
              <a:t>	   </a:t>
            </a:r>
            <a:r>
              <a:rPr lang="es-CL" u="sng" dirty="0"/>
              <a:t>Incluido en la Muestra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744		 	     No. 744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436		 	     No. 436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865		 	     No. 865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790		 	     No. 790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835		 	     No. 835</a:t>
            </a:r>
          </a:p>
          <a:p>
            <a:pPr algn="just"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902		          n° supera a 900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190	   		     No. 190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436		          n° ya escogido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etc.			        etc.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rgbClr val="FAFD00"/>
              </a:solidFill>
            </a:endParaRP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 flipV="1">
            <a:off x="2844800" y="4967846"/>
            <a:ext cx="725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s-CL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V="1">
            <a:off x="2825750" y="5706033"/>
            <a:ext cx="725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  <p:bldP spid="849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564777" y="1879412"/>
            <a:ext cx="8193462" cy="4561729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  <a:endParaRPr lang="es-CL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87388" y="1104900"/>
            <a:ext cx="8113712" cy="511968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Datos Muestrales</a:t>
            </a:r>
          </a:p>
          <a:p>
            <a:endParaRPr lang="es-CL" sz="12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600" dirty="0"/>
          </a:p>
          <a:p>
            <a:pPr>
              <a:buFont typeface="Monotype Sorts" pitchFamily="2" charset="2"/>
              <a:buNone/>
            </a:pPr>
            <a:r>
              <a:rPr lang="es-CL" dirty="0"/>
              <a:t>	     </a:t>
            </a:r>
            <a:r>
              <a:rPr lang="es-CL" u="sng" dirty="0"/>
              <a:t>Número</a:t>
            </a:r>
          </a:p>
          <a:p>
            <a:pPr>
              <a:buFont typeface="Monotype Sorts" pitchFamily="2" charset="2"/>
              <a:buNone/>
            </a:pPr>
            <a:r>
              <a:rPr lang="es-CL" u="sng" dirty="0"/>
              <a:t>N°</a:t>
            </a:r>
            <a:r>
              <a:rPr lang="es-CL" dirty="0"/>
              <a:t>    </a:t>
            </a:r>
            <a:r>
              <a:rPr lang="es-CL" u="sng" dirty="0"/>
              <a:t>Aleatorio</a:t>
            </a:r>
            <a:r>
              <a:rPr lang="es-CL" dirty="0"/>
              <a:t>      </a:t>
            </a:r>
            <a:r>
              <a:rPr lang="es-CL" u="sng" dirty="0"/>
              <a:t>Postulante</a:t>
            </a:r>
            <a:r>
              <a:rPr lang="es-CL" dirty="0"/>
              <a:t>              </a:t>
            </a:r>
            <a:r>
              <a:rPr lang="es-CL" u="sng" dirty="0"/>
              <a:t>SAT</a:t>
            </a:r>
            <a:r>
              <a:rPr lang="es-CL" dirty="0"/>
              <a:t>          </a:t>
            </a:r>
            <a:r>
              <a:rPr lang="es-CL" u="sng" dirty="0"/>
              <a:t>En Campus</a:t>
            </a:r>
            <a:endParaRPr lang="es-CL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 1		  744   	   Connie </a:t>
            </a:r>
            <a:r>
              <a:rPr lang="es-CL" dirty="0" err="1"/>
              <a:t>Reyman</a:t>
            </a:r>
            <a:r>
              <a:rPr lang="es-CL" dirty="0"/>
              <a:t>	    1025	     Si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 2		  436	   William Fox	      950	     Si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 3		  865	   </a:t>
            </a:r>
            <a:r>
              <a:rPr lang="es-CL" dirty="0" err="1"/>
              <a:t>Fabian</a:t>
            </a:r>
            <a:r>
              <a:rPr lang="es-CL" dirty="0"/>
              <a:t> Avante	    1090	     No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 4		  790	   Eric </a:t>
            </a:r>
            <a:r>
              <a:rPr lang="es-CL" dirty="0" err="1"/>
              <a:t>Paxton</a:t>
            </a:r>
            <a:r>
              <a:rPr lang="es-CL" dirty="0"/>
              <a:t>		    1120	     Si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 5		  835	   Winona </a:t>
            </a:r>
            <a:r>
              <a:rPr lang="es-CL" dirty="0" err="1"/>
              <a:t>Wheeler</a:t>
            </a:r>
            <a:r>
              <a:rPr lang="es-CL" dirty="0"/>
              <a:t>	    1015	     No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 .	    	    .		    .		       .		       .</a:t>
            </a:r>
          </a:p>
          <a:p>
            <a:pPr>
              <a:lnSpc>
                <a:spcPct val="90000"/>
              </a:lnSpc>
              <a:buNone/>
            </a:pPr>
            <a:r>
              <a:rPr lang="es-CL" dirty="0"/>
              <a:t> .	    	    .		    .		       .		       .</a:t>
            </a:r>
          </a:p>
          <a:p>
            <a:pPr>
              <a:lnSpc>
                <a:spcPct val="90000"/>
              </a:lnSpc>
              <a:buNone/>
            </a:pPr>
            <a:r>
              <a:rPr lang="es-CL" dirty="0"/>
              <a:t> .	    	    .		    .		       .		       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30	  685	   Kevin </a:t>
            </a:r>
            <a:r>
              <a:rPr lang="es-CL" dirty="0" err="1"/>
              <a:t>Cossack</a:t>
            </a:r>
            <a:r>
              <a:rPr lang="es-CL" dirty="0"/>
              <a:t>	      965	     No</a:t>
            </a:r>
          </a:p>
          <a:p>
            <a:pPr>
              <a:buFont typeface="Monotype Sorts" pitchFamily="2" charset="2"/>
              <a:buNone/>
            </a:pPr>
            <a:r>
              <a:rPr lang="es-CL" dirty="0"/>
              <a:t>			      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Universidad de St. Andrew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Tomando una muestra de 30 postulantes usando una números aleatorios generados computacionalmente.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Casi todos los programas para análisis de datos, permiten generar números aleatorios, por ejemplo Excel y SPSS.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Podemos generar 900 número aleatorios, uno para cada postulante de la población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Entonces escogemos los 30 postulantes con los 30 números aleatorios más pequeños (por ejemplo)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Cada uno de los 900 postulantes tienen la misma probabilidad de ser escogidos.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7638"/>
            <a:ext cx="7772400" cy="814387"/>
          </a:xfrm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Usando Excel para Seleccionar</a:t>
            </a:r>
            <a:br>
              <a:rPr lang="es-CL">
                <a:solidFill>
                  <a:schemeClr val="bg1"/>
                </a:solidFill>
                <a:effectLst/>
              </a:rPr>
            </a:br>
            <a:r>
              <a:rPr lang="es-CL">
                <a:solidFill>
                  <a:schemeClr val="bg1"/>
                </a:solidFill>
                <a:effectLst/>
              </a:rPr>
              <a:t>una Muestra Aleatoria Simple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4900"/>
            <a:ext cx="7772400" cy="464343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Planilla Excel: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Utilizando el comando “=aleatorio()” podemos generar  números aleatorios entre [0, 1]</a:t>
            </a: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785284" y="2461653"/>
          <a:ext cx="5995988" cy="309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53" name="Worksheet" r:id="rId4" imgW="3143880" imgH="1807920" progId="Excel.Sheet.8">
                  <p:embed/>
                </p:oleObj>
              </mc:Choice>
              <mc:Fallback>
                <p:oleObj name="Worksheet" r:id="rId4" imgW="3143880" imgH="180792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284" y="2461653"/>
                        <a:ext cx="5995988" cy="309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679575" y="5476315"/>
            <a:ext cx="856325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L" dirty="0" err="1">
                <a:solidFill>
                  <a:schemeClr val="bg1"/>
                </a:solidFill>
                <a:effectLst/>
              </a:rPr>
              <a:t>Etc</a:t>
            </a:r>
            <a:r>
              <a:rPr lang="es-CL" dirty="0">
                <a:solidFill>
                  <a:schemeClr val="bg1"/>
                </a:solidFill>
                <a:effectLst/>
              </a:rPr>
              <a:t>…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7638"/>
            <a:ext cx="7772400" cy="814387"/>
          </a:xfrm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Usando Excel para Seleccionar</a:t>
            </a:r>
            <a:br>
              <a:rPr lang="es-CL">
                <a:solidFill>
                  <a:schemeClr val="bg1"/>
                </a:solidFill>
                <a:effectLst/>
              </a:rPr>
            </a:br>
            <a:r>
              <a:rPr lang="es-CL">
                <a:solidFill>
                  <a:schemeClr val="bg1"/>
                </a:solidFill>
                <a:effectLst/>
              </a:rPr>
              <a:t>una Muestra Aleatoria Simple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4900"/>
            <a:ext cx="7772400" cy="464343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Planilla Excel: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Utilizando el comando “=aleatorio()” podemos generar  números aleatorios entre [0, 1]</a:t>
            </a: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785284" y="2461653"/>
          <a:ext cx="5995988" cy="309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105" name="Worksheet" r:id="rId4" imgW="3143880" imgH="1807920" progId="Excel.Sheet.8">
                  <p:embed/>
                </p:oleObj>
              </mc:Choice>
              <mc:Fallback>
                <p:oleObj name="Worksheet" r:id="rId4" imgW="3143880" imgH="180792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284" y="2461653"/>
                        <a:ext cx="5995988" cy="309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679575" y="5476315"/>
            <a:ext cx="856325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L" dirty="0" err="1">
                <a:solidFill>
                  <a:schemeClr val="bg1"/>
                </a:solidFill>
                <a:effectLst/>
              </a:rPr>
              <a:t>Etc</a:t>
            </a:r>
            <a:r>
              <a:rPr lang="es-CL" dirty="0">
                <a:solidFill>
                  <a:schemeClr val="bg1"/>
                </a:solidFill>
                <a:effectLst/>
              </a:rPr>
              <a:t>…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7638"/>
            <a:ext cx="7772400" cy="814387"/>
          </a:xfrm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Usando Excel para Seleccionar</a:t>
            </a:r>
            <a:br>
              <a:rPr lang="es-CL">
                <a:solidFill>
                  <a:schemeClr val="bg1"/>
                </a:solidFill>
                <a:effectLst/>
              </a:rPr>
            </a:br>
            <a:r>
              <a:rPr lang="es-CL">
                <a:solidFill>
                  <a:schemeClr val="bg1"/>
                </a:solidFill>
                <a:effectLst/>
              </a:rPr>
              <a:t>una Muestra Aleatoria Simple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4900"/>
            <a:ext cx="7772400" cy="464343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Planilla Excel: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Ordenando según la columna “número aleatorio”</a:t>
            </a: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Así los 30 primeros serían nuestra muestra…</a:t>
            </a: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782763" y="2463241"/>
          <a:ext cx="6005512" cy="3103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153" name="Worksheet" r:id="rId4" imgW="3143880" imgH="1807920" progId="Excel.Sheet.8">
                  <p:embed/>
                </p:oleObj>
              </mc:Choice>
              <mc:Fallback>
                <p:oleObj name="Worksheet" r:id="rId4" imgW="3143880" imgH="180792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2463241"/>
                        <a:ext cx="6005512" cy="3103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679575" y="5476315"/>
            <a:ext cx="856325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L" dirty="0" err="1">
                <a:solidFill>
                  <a:schemeClr val="bg1"/>
                </a:solidFill>
                <a:effectLst/>
              </a:rPr>
              <a:t>Etc</a:t>
            </a:r>
            <a:r>
              <a:rPr lang="es-CL" dirty="0">
                <a:solidFill>
                  <a:schemeClr val="bg1"/>
                </a:solidFill>
                <a:effectLst/>
              </a:rPr>
              <a:t>…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7638"/>
            <a:ext cx="7772400" cy="814387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Usando SPSS para Seleccionar</a:t>
            </a:r>
            <a:br>
              <a:rPr lang="es-CL" dirty="0">
                <a:solidFill>
                  <a:schemeClr val="bg1"/>
                </a:solidFill>
                <a:effectLst/>
              </a:rPr>
            </a:br>
            <a:r>
              <a:rPr lang="es-CL" dirty="0">
                <a:solidFill>
                  <a:schemeClr val="bg1"/>
                </a:solidFill>
                <a:effectLst/>
              </a:rPr>
              <a:t>una Muestra Aleatoria Simple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4900"/>
            <a:ext cx="7772400" cy="464343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SPSS: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Para generar una serie de números aleatorios entre [0,1]debemos anotar:</a:t>
            </a:r>
          </a:p>
          <a:p>
            <a:pPr lvl="2"/>
            <a:r>
              <a:rPr lang="es-CL" dirty="0" err="1">
                <a:solidFill>
                  <a:schemeClr val="bg1"/>
                </a:solidFill>
                <a:effectLst/>
              </a:rPr>
              <a:t>Transform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  <a:sym typeface="Wingdings" pitchFamily="2" charset="2"/>
              </a:rPr>
              <a:t></a:t>
            </a:r>
            <a:r>
              <a:rPr lang="es-CL" dirty="0">
                <a:solidFill>
                  <a:schemeClr val="bg1"/>
                </a:solidFill>
                <a:effectLst/>
              </a:rPr>
              <a:t> Compute Variable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Target variable [aleatoria]</a:t>
            </a:r>
          </a:p>
          <a:p>
            <a:pPr lvl="2"/>
            <a:r>
              <a:rPr lang="es-CL" dirty="0" err="1">
                <a:solidFill>
                  <a:schemeClr val="bg1"/>
                </a:solidFill>
                <a:effectLst/>
              </a:rPr>
              <a:t>Function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 err="1">
                <a:solidFill>
                  <a:schemeClr val="bg1"/>
                </a:solidFill>
                <a:effectLst/>
              </a:rPr>
              <a:t>group</a:t>
            </a:r>
            <a:r>
              <a:rPr lang="es-CL" dirty="0">
                <a:solidFill>
                  <a:schemeClr val="bg1"/>
                </a:solidFill>
                <a:effectLst/>
              </a:rPr>
              <a:t> [</a:t>
            </a:r>
            <a:r>
              <a:rPr lang="es-CL" dirty="0" err="1">
                <a:solidFill>
                  <a:schemeClr val="bg1"/>
                </a:solidFill>
                <a:effectLst/>
              </a:rPr>
              <a:t>Random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 err="1">
                <a:solidFill>
                  <a:schemeClr val="bg1"/>
                </a:solidFill>
                <a:effectLst/>
              </a:rPr>
              <a:t>Numbers</a:t>
            </a:r>
            <a:r>
              <a:rPr lang="es-CL" dirty="0">
                <a:solidFill>
                  <a:schemeClr val="bg1"/>
                </a:solidFill>
                <a:effectLst/>
              </a:rPr>
              <a:t>]</a:t>
            </a:r>
          </a:p>
          <a:p>
            <a:pPr lvl="2"/>
            <a:r>
              <a:rPr lang="es-CL" dirty="0" err="1">
                <a:solidFill>
                  <a:schemeClr val="bg1"/>
                </a:solidFill>
                <a:effectLst/>
              </a:rPr>
              <a:t>Functions</a:t>
            </a:r>
            <a:r>
              <a:rPr lang="es-CL" dirty="0">
                <a:solidFill>
                  <a:schemeClr val="bg1"/>
                </a:solidFill>
                <a:effectLst/>
              </a:rPr>
              <a:t> and </a:t>
            </a:r>
            <a:r>
              <a:rPr lang="es-CL" dirty="0" err="1">
                <a:solidFill>
                  <a:schemeClr val="bg1"/>
                </a:solidFill>
                <a:effectLst/>
              </a:rPr>
              <a:t>Special</a:t>
            </a:r>
            <a:r>
              <a:rPr lang="es-CL" dirty="0">
                <a:solidFill>
                  <a:schemeClr val="bg1"/>
                </a:solidFill>
                <a:effectLst/>
              </a:rPr>
              <a:t> Variables [</a:t>
            </a:r>
            <a:r>
              <a:rPr lang="es-CL" dirty="0" err="1">
                <a:solidFill>
                  <a:schemeClr val="bg1"/>
                </a:solidFill>
                <a:effectLst/>
              </a:rPr>
              <a:t>Rv.Uniform</a:t>
            </a:r>
            <a:r>
              <a:rPr lang="es-CL" dirty="0">
                <a:solidFill>
                  <a:schemeClr val="bg1"/>
                </a:solidFill>
                <a:effectLst/>
              </a:rPr>
              <a:t>]</a:t>
            </a:r>
          </a:p>
          <a:p>
            <a:pPr lvl="2"/>
            <a:r>
              <a:rPr lang="es-CL" dirty="0" err="1">
                <a:solidFill>
                  <a:schemeClr val="bg1"/>
                </a:solidFill>
                <a:effectLst/>
              </a:rPr>
              <a:t>Numeric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 err="1">
                <a:solidFill>
                  <a:schemeClr val="bg1"/>
                </a:solidFill>
                <a:effectLst/>
              </a:rPr>
              <a:t>Expression</a:t>
            </a:r>
            <a:r>
              <a:rPr lang="es-CL" dirty="0">
                <a:solidFill>
                  <a:schemeClr val="bg1"/>
                </a:solidFill>
                <a:effectLst/>
              </a:rPr>
              <a:t>: [RV.UNIFORM(0,1)]…</a:t>
            </a:r>
          </a:p>
          <a:p>
            <a:pPr lvl="2"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</a:t>
            </a:r>
            <a:r>
              <a:rPr lang="es-CL" dirty="0">
                <a:solidFill>
                  <a:srgbClr val="580298"/>
                </a:solidFill>
                <a:effectLst/>
              </a:rPr>
              <a:t>arrastramos “RV.UNIFORM” a “</a:t>
            </a:r>
            <a:r>
              <a:rPr lang="es-CL" dirty="0" err="1">
                <a:solidFill>
                  <a:srgbClr val="580298"/>
                </a:solidFill>
                <a:effectLst/>
              </a:rPr>
              <a:t>Numeric</a:t>
            </a:r>
            <a:r>
              <a:rPr lang="es-CL" dirty="0">
                <a:solidFill>
                  <a:srgbClr val="580298"/>
                </a:solidFill>
                <a:effectLst/>
              </a:rPr>
              <a:t> </a:t>
            </a:r>
            <a:r>
              <a:rPr lang="es-CL" dirty="0" err="1">
                <a:solidFill>
                  <a:srgbClr val="580298"/>
                </a:solidFill>
                <a:effectLst/>
              </a:rPr>
              <a:t>Expression</a:t>
            </a:r>
            <a:r>
              <a:rPr lang="es-CL" dirty="0">
                <a:solidFill>
                  <a:srgbClr val="580298"/>
                </a:solidFill>
                <a:effectLst/>
              </a:rPr>
              <a:t>” y escribimos los números 0 y 1.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Ok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7325"/>
            <a:ext cx="7772400" cy="5286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Inferencia Estadística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00138"/>
            <a:ext cx="7772400" cy="48148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El propósito de la </a:t>
            </a:r>
            <a:r>
              <a:rPr lang="es-CL" u="sng" dirty="0">
                <a:solidFill>
                  <a:schemeClr val="bg1"/>
                </a:solidFill>
                <a:effectLst/>
              </a:rPr>
              <a:t>inferencia estadística</a:t>
            </a:r>
            <a:r>
              <a:rPr lang="es-CL" dirty="0">
                <a:solidFill>
                  <a:schemeClr val="bg1"/>
                </a:solidFill>
                <a:effectLst/>
              </a:rPr>
              <a:t> es obtener información sobre la población a través de información contenida en una muestra.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Una </a:t>
            </a:r>
            <a:r>
              <a:rPr lang="es-CL" u="sng" dirty="0">
                <a:solidFill>
                  <a:schemeClr val="bg1"/>
                </a:solidFill>
                <a:effectLst/>
              </a:rPr>
              <a:t>población</a:t>
            </a:r>
            <a:r>
              <a:rPr lang="es-CL" dirty="0">
                <a:solidFill>
                  <a:schemeClr val="bg1"/>
                </a:solidFill>
                <a:effectLst/>
              </a:rPr>
              <a:t> es el set de todos los elementos de interés.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Una </a:t>
            </a:r>
            <a:r>
              <a:rPr lang="es-CL" u="sng" dirty="0">
                <a:solidFill>
                  <a:schemeClr val="bg1"/>
                </a:solidFill>
                <a:effectLst/>
              </a:rPr>
              <a:t>muestra</a:t>
            </a:r>
            <a:r>
              <a:rPr lang="es-CL" dirty="0">
                <a:solidFill>
                  <a:schemeClr val="bg1"/>
                </a:solidFill>
                <a:effectLst/>
              </a:rPr>
              <a:t> es el </a:t>
            </a:r>
            <a:r>
              <a:rPr lang="es-CL" dirty="0" err="1">
                <a:solidFill>
                  <a:schemeClr val="bg1"/>
                </a:solidFill>
                <a:effectLst/>
              </a:rPr>
              <a:t>subset</a:t>
            </a:r>
            <a:r>
              <a:rPr lang="es-CL" dirty="0">
                <a:solidFill>
                  <a:schemeClr val="bg1"/>
                </a:solidFill>
                <a:effectLst/>
              </a:rPr>
              <a:t> (o sub-conjunto) de la población.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Los resultados muestrales proveen solo </a:t>
            </a:r>
            <a:r>
              <a:rPr lang="es-CL" u="sng" dirty="0">
                <a:solidFill>
                  <a:schemeClr val="bg1"/>
                </a:solidFill>
                <a:effectLst/>
              </a:rPr>
              <a:t>estimaciones</a:t>
            </a:r>
            <a:r>
              <a:rPr lang="es-CL" dirty="0">
                <a:solidFill>
                  <a:schemeClr val="bg1"/>
                </a:solidFill>
                <a:effectLst/>
              </a:rPr>
              <a:t> sobre los valores de las características de la población.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Un </a:t>
            </a:r>
            <a:r>
              <a:rPr lang="es-CL" u="sng" dirty="0">
                <a:solidFill>
                  <a:schemeClr val="bg1"/>
                </a:solidFill>
                <a:effectLst/>
              </a:rPr>
              <a:t>parámetro</a:t>
            </a:r>
            <a:r>
              <a:rPr lang="es-CL" dirty="0">
                <a:solidFill>
                  <a:schemeClr val="bg1"/>
                </a:solidFill>
                <a:effectLst/>
              </a:rPr>
              <a:t> es característica numérica de la población.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Con los </a:t>
            </a:r>
            <a:r>
              <a:rPr lang="es-CL" u="sng" dirty="0">
                <a:solidFill>
                  <a:schemeClr val="bg1"/>
                </a:solidFill>
                <a:effectLst/>
              </a:rPr>
              <a:t>apropiados métodos de muestreo</a:t>
            </a:r>
            <a:r>
              <a:rPr lang="es-CL" dirty="0">
                <a:solidFill>
                  <a:schemeClr val="bg1"/>
                </a:solidFill>
                <a:effectLst/>
              </a:rPr>
              <a:t>, los resultados muestrales proveerán “buenos” estimadores sobre las características de la población.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7638"/>
            <a:ext cx="7772400" cy="814387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Usando SPSS para Seleccionar</a:t>
            </a:r>
            <a:br>
              <a:rPr lang="es-CL" dirty="0">
                <a:solidFill>
                  <a:schemeClr val="bg1"/>
                </a:solidFill>
                <a:effectLst/>
              </a:rPr>
            </a:br>
            <a:r>
              <a:rPr lang="es-CL" dirty="0">
                <a:solidFill>
                  <a:schemeClr val="bg1"/>
                </a:solidFill>
                <a:effectLst/>
              </a:rPr>
              <a:t>una Muestra Aleatoria Simple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4900"/>
            <a:ext cx="7772400" cy="464343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SPSS: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Luego debemos ordenar la base de datos según la variable que hemos creado: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Data </a:t>
            </a:r>
            <a:r>
              <a:rPr lang="es-CL" dirty="0">
                <a:solidFill>
                  <a:schemeClr val="bg1"/>
                </a:solidFill>
                <a:effectLst/>
                <a:sym typeface="Wingdings" pitchFamily="2" charset="2"/>
              </a:rPr>
              <a:t> </a:t>
            </a:r>
            <a:r>
              <a:rPr lang="es-CL" dirty="0" err="1">
                <a:solidFill>
                  <a:schemeClr val="bg1"/>
                </a:solidFill>
                <a:effectLst/>
                <a:sym typeface="Wingdings" pitchFamily="2" charset="2"/>
              </a:rPr>
              <a:t>Sort</a:t>
            </a:r>
            <a:r>
              <a:rPr lang="es-CL" dirty="0">
                <a:solidFill>
                  <a:schemeClr val="bg1"/>
                </a:solidFill>
                <a:effectLst/>
                <a:sym typeface="Wingdings" pitchFamily="2" charset="2"/>
              </a:rPr>
              <a:t> Cases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  <a:sym typeface="Wingdings" pitchFamily="2" charset="2"/>
              </a:rPr>
              <a:t>Seleccionamos la variable, en este caso [aleatoria]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  <a:sym typeface="Wingdings" pitchFamily="2" charset="2"/>
              </a:rPr>
              <a:t>Marcamos “ascendente” o “descendente”.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7638"/>
            <a:ext cx="7772400" cy="814387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Usando SPSS para Seleccionar</a:t>
            </a:r>
            <a:br>
              <a:rPr lang="es-CL" dirty="0">
                <a:solidFill>
                  <a:schemeClr val="bg1"/>
                </a:solidFill>
                <a:effectLst/>
              </a:rPr>
            </a:br>
            <a:r>
              <a:rPr lang="es-CL" dirty="0">
                <a:solidFill>
                  <a:schemeClr val="bg1"/>
                </a:solidFill>
                <a:effectLst/>
              </a:rPr>
              <a:t>una Muestra Aleatoria Simple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4900"/>
            <a:ext cx="7772400" cy="464343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SPSS: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Luego generamos una variable que cuente a las personas “ordenadas” aleatoriamente:</a:t>
            </a:r>
          </a:p>
          <a:p>
            <a:pPr lvl="2"/>
            <a:r>
              <a:rPr lang="es-CL" dirty="0" err="1">
                <a:solidFill>
                  <a:schemeClr val="bg1"/>
                </a:solidFill>
                <a:effectLst/>
              </a:rPr>
              <a:t>Transform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  <a:sym typeface="Wingdings" pitchFamily="2" charset="2"/>
              </a:rPr>
              <a:t></a:t>
            </a:r>
            <a:r>
              <a:rPr lang="es-CL" dirty="0">
                <a:solidFill>
                  <a:schemeClr val="bg1"/>
                </a:solidFill>
                <a:effectLst/>
              </a:rPr>
              <a:t> Compute Variable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Target variable [contar]</a:t>
            </a:r>
          </a:p>
          <a:p>
            <a:pPr lvl="2"/>
            <a:r>
              <a:rPr lang="es-CL" dirty="0" err="1">
                <a:solidFill>
                  <a:schemeClr val="bg1"/>
                </a:solidFill>
                <a:effectLst/>
              </a:rPr>
              <a:t>Numeric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 err="1">
                <a:solidFill>
                  <a:schemeClr val="bg1"/>
                </a:solidFill>
                <a:effectLst/>
              </a:rPr>
              <a:t>Expression</a:t>
            </a:r>
            <a:r>
              <a:rPr lang="es-CL" dirty="0">
                <a:solidFill>
                  <a:schemeClr val="bg1"/>
                </a:solidFill>
                <a:effectLst/>
              </a:rPr>
              <a:t>: [$</a:t>
            </a:r>
            <a:r>
              <a:rPr lang="es-CL" dirty="0" err="1">
                <a:solidFill>
                  <a:schemeClr val="bg1"/>
                </a:solidFill>
                <a:effectLst/>
              </a:rPr>
              <a:t>casenum</a:t>
            </a:r>
            <a:r>
              <a:rPr lang="es-CL" dirty="0">
                <a:solidFill>
                  <a:schemeClr val="bg1"/>
                </a:solidFill>
                <a:effectLst/>
              </a:rPr>
              <a:t>]</a:t>
            </a:r>
          </a:p>
          <a:p>
            <a:pPr lvl="2"/>
            <a:endParaRPr lang="es-CL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7638"/>
            <a:ext cx="7772400" cy="814387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Usando SPSS para Seleccionar</a:t>
            </a:r>
            <a:br>
              <a:rPr lang="es-CL" dirty="0">
                <a:solidFill>
                  <a:schemeClr val="bg1"/>
                </a:solidFill>
                <a:effectLst/>
              </a:rPr>
            </a:br>
            <a:r>
              <a:rPr lang="es-CL" dirty="0">
                <a:solidFill>
                  <a:schemeClr val="bg1"/>
                </a:solidFill>
                <a:effectLst/>
              </a:rPr>
              <a:t>una Muestra Aleatoria Simple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4900"/>
            <a:ext cx="7772400" cy="464343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SPSS: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Finalmente generamos un grupo de 30 personas, y digamos que el resto de las 870 personas serán el otro grupo que no será de interés:</a:t>
            </a:r>
          </a:p>
          <a:p>
            <a:pPr lvl="2"/>
            <a:r>
              <a:rPr lang="es-CL" dirty="0" err="1">
                <a:solidFill>
                  <a:schemeClr val="bg1"/>
                </a:solidFill>
                <a:effectLst/>
              </a:rPr>
              <a:t>Transform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  <a:sym typeface="Wingdings" pitchFamily="2" charset="2"/>
              </a:rPr>
              <a:t></a:t>
            </a:r>
            <a:r>
              <a:rPr lang="es-CL" dirty="0">
                <a:solidFill>
                  <a:schemeClr val="bg1"/>
                </a:solidFill>
                <a:effectLst/>
              </a:rPr>
              <a:t> Compute Variable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Target variable [grupo]</a:t>
            </a:r>
          </a:p>
          <a:p>
            <a:pPr lvl="2"/>
            <a:r>
              <a:rPr lang="es-CL" dirty="0" err="1">
                <a:solidFill>
                  <a:schemeClr val="bg1"/>
                </a:solidFill>
                <a:effectLst/>
              </a:rPr>
              <a:t>Numeric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 err="1">
                <a:solidFill>
                  <a:schemeClr val="bg1"/>
                </a:solidFill>
                <a:effectLst/>
              </a:rPr>
              <a:t>Expression</a:t>
            </a:r>
            <a:r>
              <a:rPr lang="es-CL" dirty="0">
                <a:solidFill>
                  <a:schemeClr val="bg1"/>
                </a:solidFill>
                <a:effectLst/>
              </a:rPr>
              <a:t>: 2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Ok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7638"/>
            <a:ext cx="7772400" cy="814387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Usando SPSS para Seleccionar</a:t>
            </a:r>
            <a:br>
              <a:rPr lang="es-CL" dirty="0">
                <a:solidFill>
                  <a:schemeClr val="bg1"/>
                </a:solidFill>
                <a:effectLst/>
              </a:rPr>
            </a:br>
            <a:r>
              <a:rPr lang="es-CL" dirty="0">
                <a:solidFill>
                  <a:schemeClr val="bg1"/>
                </a:solidFill>
                <a:effectLst/>
              </a:rPr>
              <a:t>una Muestra Aleatoria Simple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4900"/>
            <a:ext cx="7772400" cy="464343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SPSS: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Volvemos nuevamente a la variable:</a:t>
            </a:r>
          </a:p>
          <a:p>
            <a:pPr lvl="2"/>
            <a:r>
              <a:rPr lang="es-CL" dirty="0" err="1">
                <a:solidFill>
                  <a:schemeClr val="bg1"/>
                </a:solidFill>
                <a:effectLst/>
              </a:rPr>
              <a:t>Transform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  <a:sym typeface="Wingdings" pitchFamily="2" charset="2"/>
              </a:rPr>
              <a:t></a:t>
            </a:r>
            <a:r>
              <a:rPr lang="es-CL" dirty="0">
                <a:solidFill>
                  <a:schemeClr val="bg1"/>
                </a:solidFill>
                <a:effectLst/>
              </a:rPr>
              <a:t> Compute Variable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Target variable [grupo]</a:t>
            </a:r>
          </a:p>
          <a:p>
            <a:pPr lvl="2"/>
            <a:r>
              <a:rPr lang="es-CL" dirty="0" err="1">
                <a:solidFill>
                  <a:schemeClr val="bg1"/>
                </a:solidFill>
                <a:effectLst/>
              </a:rPr>
              <a:t>Numeric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 err="1">
                <a:solidFill>
                  <a:schemeClr val="bg1"/>
                </a:solidFill>
                <a:effectLst/>
              </a:rPr>
              <a:t>Expression</a:t>
            </a:r>
            <a:r>
              <a:rPr lang="es-CL" dirty="0">
                <a:solidFill>
                  <a:schemeClr val="bg1"/>
                </a:solidFill>
                <a:effectLst/>
              </a:rPr>
              <a:t>: 1</a:t>
            </a:r>
          </a:p>
          <a:p>
            <a:pPr lvl="3"/>
            <a:r>
              <a:rPr lang="es-CL" dirty="0">
                <a:solidFill>
                  <a:schemeClr val="bg1"/>
                </a:solidFill>
                <a:effectLst/>
              </a:rPr>
              <a:t>“</a:t>
            </a:r>
            <a:r>
              <a:rPr lang="es-CL" dirty="0" err="1">
                <a:solidFill>
                  <a:schemeClr val="bg1"/>
                </a:solidFill>
                <a:effectLst/>
              </a:rPr>
              <a:t>if</a:t>
            </a:r>
            <a:r>
              <a:rPr lang="es-CL" dirty="0">
                <a:solidFill>
                  <a:schemeClr val="bg1"/>
                </a:solidFill>
                <a:effectLst/>
              </a:rPr>
              <a:t>”:</a:t>
            </a:r>
          </a:p>
          <a:p>
            <a:pPr lvl="4"/>
            <a:r>
              <a:rPr lang="es-CL" dirty="0" err="1">
                <a:solidFill>
                  <a:schemeClr val="bg1"/>
                </a:solidFill>
              </a:rPr>
              <a:t>Include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if</a:t>
            </a:r>
            <a:r>
              <a:rPr lang="es-CL" dirty="0">
                <a:solidFill>
                  <a:schemeClr val="bg1"/>
                </a:solidFill>
              </a:rPr>
              <a:t> case satisfaces </a:t>
            </a:r>
            <a:r>
              <a:rPr lang="es-CL" dirty="0" err="1">
                <a:solidFill>
                  <a:schemeClr val="bg1"/>
                </a:solidFill>
              </a:rPr>
              <a:t>condition</a:t>
            </a:r>
            <a:r>
              <a:rPr lang="es-CL" dirty="0">
                <a:solidFill>
                  <a:schemeClr val="bg1"/>
                </a:solidFill>
              </a:rPr>
              <a:t>:</a:t>
            </a:r>
          </a:p>
          <a:p>
            <a:pPr lvl="4"/>
            <a:r>
              <a:rPr lang="es-CL" dirty="0">
                <a:solidFill>
                  <a:schemeClr val="bg1"/>
                </a:solidFill>
              </a:rPr>
              <a:t>contar &lt;=30</a:t>
            </a:r>
            <a:endParaRPr lang="es-CL" dirty="0">
              <a:solidFill>
                <a:schemeClr val="bg1"/>
              </a:solidFill>
              <a:effectLst/>
            </a:endParaRPr>
          </a:p>
          <a:p>
            <a:pPr lvl="2"/>
            <a:endParaRPr lang="es-CL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7638"/>
            <a:ext cx="7772400" cy="814387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Usando SPSS para Seleccionar</a:t>
            </a:r>
            <a:br>
              <a:rPr lang="es-CL" dirty="0">
                <a:solidFill>
                  <a:schemeClr val="bg1"/>
                </a:solidFill>
                <a:effectLst/>
              </a:rPr>
            </a:br>
            <a:r>
              <a:rPr lang="es-CL" dirty="0">
                <a:solidFill>
                  <a:schemeClr val="bg1"/>
                </a:solidFill>
                <a:effectLst/>
              </a:rPr>
              <a:t>una Muestra Aleatoria Simple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4900"/>
            <a:ext cx="7772400" cy="464343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SPSS: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Con esto, podemos calcular para el grupo 1, que es el grupo de interés:</a:t>
            </a:r>
          </a:p>
          <a:p>
            <a:pPr lvl="2"/>
            <a:r>
              <a:rPr lang="es-CL" dirty="0" err="1">
                <a:solidFill>
                  <a:schemeClr val="bg1"/>
                </a:solidFill>
                <a:effectLst/>
              </a:rPr>
              <a:t>Analyze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  <a:sym typeface="Wingdings" pitchFamily="2" charset="2"/>
              </a:rPr>
              <a:t> Compare </a:t>
            </a:r>
            <a:r>
              <a:rPr lang="es-CL" dirty="0" err="1">
                <a:solidFill>
                  <a:schemeClr val="bg1"/>
                </a:solidFill>
                <a:effectLst/>
                <a:sym typeface="Wingdings" pitchFamily="2" charset="2"/>
              </a:rPr>
              <a:t>Means</a:t>
            </a:r>
            <a:r>
              <a:rPr lang="es-CL" dirty="0">
                <a:solidFill>
                  <a:schemeClr val="bg1"/>
                </a:solidFill>
                <a:effectLst/>
                <a:sym typeface="Wingdings" pitchFamily="2" charset="2"/>
              </a:rPr>
              <a:t>  </a:t>
            </a:r>
            <a:r>
              <a:rPr lang="es-CL" dirty="0" err="1">
                <a:solidFill>
                  <a:schemeClr val="bg1"/>
                </a:solidFill>
                <a:effectLst/>
                <a:sym typeface="Wingdings" pitchFamily="2" charset="2"/>
              </a:rPr>
              <a:t>Means</a:t>
            </a:r>
            <a:endParaRPr lang="es-CL" dirty="0">
              <a:solidFill>
                <a:schemeClr val="bg1"/>
              </a:solidFill>
              <a:effectLst/>
              <a:sym typeface="Wingdings" pitchFamily="2" charset="2"/>
            </a:endParaRPr>
          </a:p>
          <a:p>
            <a:pPr lvl="2"/>
            <a:r>
              <a:rPr lang="es-CL" dirty="0" err="1">
                <a:solidFill>
                  <a:schemeClr val="bg1"/>
                </a:solidFill>
                <a:effectLst/>
                <a:sym typeface="Wingdings" pitchFamily="2" charset="2"/>
              </a:rPr>
              <a:t>Dependent</a:t>
            </a:r>
            <a:r>
              <a:rPr lang="es-CL" dirty="0">
                <a:solidFill>
                  <a:schemeClr val="bg1"/>
                </a:solidFill>
                <a:effectLst/>
                <a:sym typeface="Wingdings" pitchFamily="2" charset="2"/>
              </a:rPr>
              <a:t> </a:t>
            </a:r>
            <a:r>
              <a:rPr lang="es-CL" dirty="0" err="1">
                <a:solidFill>
                  <a:schemeClr val="bg1"/>
                </a:solidFill>
                <a:effectLst/>
                <a:sym typeface="Wingdings" pitchFamily="2" charset="2"/>
              </a:rPr>
              <a:t>List</a:t>
            </a:r>
            <a:r>
              <a:rPr lang="es-CL" dirty="0">
                <a:solidFill>
                  <a:schemeClr val="bg1"/>
                </a:solidFill>
                <a:effectLst/>
                <a:sym typeface="Wingdings" pitchFamily="2" charset="2"/>
              </a:rPr>
              <a:t>: [SAT]</a:t>
            </a:r>
          </a:p>
          <a:p>
            <a:pPr lvl="2"/>
            <a:r>
              <a:rPr lang="es-CL" dirty="0" err="1">
                <a:solidFill>
                  <a:schemeClr val="bg1"/>
                </a:solidFill>
                <a:effectLst/>
                <a:sym typeface="Wingdings" pitchFamily="2" charset="2"/>
              </a:rPr>
              <a:t>Independent</a:t>
            </a:r>
            <a:r>
              <a:rPr lang="es-CL" dirty="0">
                <a:solidFill>
                  <a:schemeClr val="bg1"/>
                </a:solidFill>
                <a:effectLst/>
                <a:sym typeface="Wingdings" pitchFamily="2" charset="2"/>
              </a:rPr>
              <a:t> </a:t>
            </a:r>
            <a:r>
              <a:rPr lang="es-CL" dirty="0" err="1">
                <a:solidFill>
                  <a:schemeClr val="bg1"/>
                </a:solidFill>
                <a:effectLst/>
                <a:sym typeface="Wingdings" pitchFamily="2" charset="2"/>
              </a:rPr>
              <a:t>List</a:t>
            </a:r>
            <a:r>
              <a:rPr lang="es-CL" dirty="0">
                <a:solidFill>
                  <a:schemeClr val="bg1"/>
                </a:solidFill>
                <a:effectLst/>
                <a:sym typeface="Wingdings" pitchFamily="2" charset="2"/>
              </a:rPr>
              <a:t>: [grupo]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133350"/>
            <a:ext cx="7772400" cy="652463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90563" y="1100138"/>
            <a:ext cx="7772400" cy="532923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Estimadores puntuales: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    es el estimador puntual de </a:t>
            </a:r>
            <a:r>
              <a:rPr lang="es-CL" i="1" dirty="0">
                <a:solidFill>
                  <a:schemeClr val="bg1"/>
                </a:solidFill>
                <a:effectLst/>
                <a:latin typeface="Symbol" pitchFamily="18" charset="2"/>
              </a:rPr>
              <a:t></a:t>
            </a:r>
            <a:endParaRPr lang="es-CL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sz="2000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sz="2000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sz="2000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s-CL" i="1" dirty="0">
                <a:solidFill>
                  <a:schemeClr val="bg1"/>
                </a:solidFill>
                <a:effectLst/>
              </a:rPr>
              <a:t>s</a:t>
            </a:r>
            <a:r>
              <a:rPr lang="es-CL" dirty="0">
                <a:solidFill>
                  <a:schemeClr val="bg1"/>
                </a:solidFill>
                <a:effectLst/>
              </a:rPr>
              <a:t> es el estimador puntual de </a:t>
            </a:r>
            <a:r>
              <a:rPr lang="es-CL" i="1" dirty="0">
                <a:solidFill>
                  <a:schemeClr val="bg1"/>
                </a:solidFill>
                <a:effectLst/>
                <a:latin typeface="Symbol" pitchFamily="18" charset="2"/>
              </a:rPr>
              <a:t></a:t>
            </a:r>
            <a:endParaRPr lang="es-CL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    es el estimador puntual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endParaRPr lang="es-CL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sz="3000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sz="3000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s-CL" u="sng" dirty="0">
                <a:solidFill>
                  <a:schemeClr val="bg1"/>
                </a:solidFill>
                <a:effectLst/>
              </a:rPr>
              <a:t>Nota</a:t>
            </a:r>
            <a:r>
              <a:rPr lang="es-CL" dirty="0">
                <a:solidFill>
                  <a:schemeClr val="bg1"/>
                </a:solidFill>
                <a:effectLst/>
              </a:rPr>
              <a:t>: otros </a:t>
            </a:r>
            <a:r>
              <a:rPr lang="es-CL" dirty="0" err="1">
                <a:solidFill>
                  <a:schemeClr val="bg1"/>
                </a:solidFill>
                <a:effectLst/>
              </a:rPr>
              <a:t>n°s</a:t>
            </a:r>
            <a:r>
              <a:rPr lang="es-CL" dirty="0">
                <a:solidFill>
                  <a:schemeClr val="bg1"/>
                </a:solidFill>
                <a:effectLst/>
              </a:rPr>
              <a:t> aleatorios hubieran dado otra muestra que hubiera dado otros estimadores…</a:t>
            </a:r>
            <a:endParaRPr lang="en-US" dirty="0"/>
          </a:p>
        </p:txBody>
      </p:sp>
      <p:graphicFrame>
        <p:nvGraphicFramePr>
          <p:cNvPr id="1212423" name="Object 7"/>
          <p:cNvGraphicFramePr>
            <a:graphicFrameLocks noChangeAspect="1"/>
          </p:cNvGraphicFramePr>
          <p:nvPr/>
        </p:nvGraphicFramePr>
        <p:xfrm>
          <a:off x="3207470" y="1935452"/>
          <a:ext cx="3143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58" name="Ecuación" r:id="rId4" imgW="1574800" imgH="431800" progId="Equation.3">
                  <p:embed/>
                </p:oleObj>
              </mc:Choice>
              <mc:Fallback>
                <p:oleObj name="Ecuación" r:id="rId4" imgW="1574800" imgH="431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470" y="1935452"/>
                        <a:ext cx="31432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2424" name="Object 8"/>
          <p:cNvGraphicFramePr>
            <a:graphicFrameLocks noChangeAspect="1"/>
          </p:cNvGraphicFramePr>
          <p:nvPr/>
        </p:nvGraphicFramePr>
        <p:xfrm>
          <a:off x="2749261" y="3353089"/>
          <a:ext cx="44910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59" name="Ecuación" r:id="rId6" imgW="2247900" imgH="520700" progId="Equation.3">
                  <p:embed/>
                </p:oleObj>
              </mc:Choice>
              <mc:Fallback>
                <p:oleObj name="Ecuación" r:id="rId6" imgW="2247900" imgH="5207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261" y="3353089"/>
                        <a:ext cx="4491038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2425" name="Object 9"/>
          <p:cNvGraphicFramePr>
            <a:graphicFrameLocks noChangeAspect="1"/>
          </p:cNvGraphicFramePr>
          <p:nvPr/>
        </p:nvGraphicFramePr>
        <p:xfrm>
          <a:off x="3519301" y="5007443"/>
          <a:ext cx="2206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60" name="Ecuación" r:id="rId8" imgW="1104900" imgH="241300" progId="Equation.3">
                  <p:embed/>
                </p:oleObj>
              </mc:Choice>
              <mc:Fallback>
                <p:oleObj name="Ecuación" r:id="rId8" imgW="1104900" imgH="2413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301" y="5007443"/>
                        <a:ext cx="22066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2426" name="Object 10"/>
          <p:cNvGraphicFramePr>
            <a:graphicFrameLocks noChangeAspect="1"/>
          </p:cNvGraphicFramePr>
          <p:nvPr/>
        </p:nvGraphicFramePr>
        <p:xfrm>
          <a:off x="1510145" y="1466706"/>
          <a:ext cx="252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61" name="Ecuación" r:id="rId10" imgW="126780" imgH="215526" progId="Equation.3">
                  <p:embed/>
                </p:oleObj>
              </mc:Choice>
              <mc:Fallback>
                <p:oleObj name="Ecuación" r:id="rId10" imgW="126780" imgH="215526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145" y="1466706"/>
                        <a:ext cx="2524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2427" name="Object 11"/>
          <p:cNvGraphicFramePr>
            <a:graphicFrameLocks noChangeAspect="1"/>
          </p:cNvGraphicFramePr>
          <p:nvPr/>
        </p:nvGraphicFramePr>
        <p:xfrm>
          <a:off x="1469305" y="4455967"/>
          <a:ext cx="30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62" name="Ecuación" r:id="rId12" imgW="152334" imgH="241195" progId="Equation.3">
                  <p:embed/>
                </p:oleObj>
              </mc:Choice>
              <mc:Fallback>
                <p:oleObj name="Ecuación" r:id="rId12" imgW="152334" imgH="241195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305" y="4455967"/>
                        <a:ext cx="304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El proceso de Inferencia Estadística</a:t>
            </a:r>
          </a:p>
        </p:txBody>
      </p:sp>
      <p:sp>
        <p:nvSpPr>
          <p:cNvPr id="94212" name="Oval 4"/>
          <p:cNvSpPr>
            <a:spLocks noChangeArrowheads="1"/>
          </p:cNvSpPr>
          <p:nvPr/>
        </p:nvSpPr>
        <p:spPr bwMode="auto">
          <a:xfrm>
            <a:off x="1173817" y="1888191"/>
            <a:ext cx="2357438" cy="1457325"/>
          </a:xfrm>
          <a:prstGeom prst="ellipse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r>
              <a:rPr lang="es-CL">
                <a:effectLst/>
              </a:rPr>
              <a:t>  Población</a:t>
            </a:r>
            <a:endParaRPr lang="es-CL" sz="2400">
              <a:effectLst/>
            </a:endParaRPr>
          </a:p>
          <a:p>
            <a:pPr marL="457200" indent="-457200"/>
            <a:r>
              <a:rPr lang="es-CL">
                <a:effectLst/>
              </a:rPr>
              <a:t>con media</a:t>
            </a:r>
          </a:p>
          <a:p>
            <a:pPr marL="457200" indent="-457200"/>
            <a:r>
              <a:rPr lang="es-CL" sz="2400" i="1">
                <a:effectLst/>
                <a:latin typeface="Symbol" pitchFamily="18" charset="2"/>
              </a:rPr>
              <a:t>m</a:t>
            </a:r>
            <a:r>
              <a:rPr lang="es-CL" sz="2400">
                <a:effectLst/>
              </a:rPr>
              <a:t> = ?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4380566" y="1959629"/>
            <a:ext cx="4292788" cy="1331912"/>
          </a:xfrm>
          <a:prstGeom prst="rect">
            <a:avLst/>
          </a:prstGeom>
          <a:gradFill rotWithShape="0">
            <a:gsLst>
              <a:gs pos="0">
                <a:srgbClr val="339966">
                  <a:gamma/>
                  <a:shade val="46275"/>
                  <a:invGamma/>
                </a:srgbClr>
              </a:gs>
              <a:gs pos="50000">
                <a:srgbClr val="339966"/>
              </a:gs>
              <a:gs pos="100000">
                <a:srgbClr val="3399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r>
              <a:rPr lang="es-CL" sz="2400" dirty="0">
                <a:effectLst/>
              </a:rPr>
              <a:t>Una muestra aleatoria simple</a:t>
            </a:r>
          </a:p>
          <a:p>
            <a:pPr marL="457200" indent="-457200"/>
            <a:r>
              <a:rPr lang="es-CL" sz="2400" dirty="0">
                <a:effectLst/>
              </a:rPr>
              <a:t>de </a:t>
            </a:r>
            <a:r>
              <a:rPr lang="es-CL" sz="2400" i="1" dirty="0">
                <a:effectLst/>
              </a:rPr>
              <a:t>n</a:t>
            </a:r>
            <a:r>
              <a:rPr lang="es-CL" sz="2400" dirty="0">
                <a:effectLst/>
              </a:rPr>
              <a:t> elementos es seleccionada</a:t>
            </a:r>
          </a:p>
          <a:p>
            <a:pPr marL="457200" indent="-457200"/>
            <a:r>
              <a:rPr lang="es-CL" sz="2400" dirty="0">
                <a:effectLst/>
              </a:rPr>
              <a:t>de la población.</a:t>
            </a:r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3539192" y="2624791"/>
            <a:ext cx="8350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>
              <a:effectLst/>
            </a:endParaRPr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6617355" y="3288366"/>
            <a:ext cx="0" cy="7302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>
              <a:effectLst/>
            </a:endParaRPr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 flipH="1">
            <a:off x="4293255" y="4718704"/>
            <a:ext cx="788987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>
              <a:effectLst/>
            </a:endParaRPr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 flipV="1">
            <a:off x="2345392" y="3348691"/>
            <a:ext cx="0" cy="6762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>
              <a:effectLst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665817" y="4013854"/>
            <a:ext cx="3622675" cy="1411287"/>
          </a:xfrm>
          <a:prstGeom prst="rect">
            <a:avLst/>
          </a:prstGeom>
          <a:gradFill rotWithShape="0">
            <a:gsLst>
              <a:gs pos="0">
                <a:srgbClr val="339966">
                  <a:gamma/>
                  <a:shade val="46275"/>
                  <a:invGamma/>
                </a:srgbClr>
              </a:gs>
              <a:gs pos="50000">
                <a:srgbClr val="339966"/>
              </a:gs>
              <a:gs pos="100000">
                <a:srgbClr val="3399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r>
              <a:rPr lang="es-CL" sz="2400" dirty="0">
                <a:effectLst/>
              </a:rPr>
              <a:t>El valor de </a:t>
            </a:r>
            <a:r>
              <a:rPr lang="es-CL" sz="2400" i="1" dirty="0">
                <a:effectLst/>
              </a:rPr>
              <a:t>x</a:t>
            </a:r>
            <a:r>
              <a:rPr lang="es-CL" sz="2400" dirty="0">
                <a:effectLst/>
              </a:rPr>
              <a:t> es usado</a:t>
            </a:r>
          </a:p>
          <a:p>
            <a:pPr marL="457200" indent="-457200"/>
            <a:r>
              <a:rPr lang="es-CL" sz="2400" dirty="0">
                <a:effectLst/>
              </a:rPr>
              <a:t>para hacer inferencia</a:t>
            </a:r>
          </a:p>
          <a:p>
            <a:pPr marL="457200" indent="-457200"/>
            <a:r>
              <a:rPr lang="es-CL" sz="2400" dirty="0">
                <a:effectLst/>
              </a:rPr>
              <a:t>sobre el valor de </a:t>
            </a:r>
            <a:r>
              <a:rPr lang="el-GR" sz="2400" i="1" dirty="0">
                <a:effectLst/>
              </a:rPr>
              <a:t>μ</a:t>
            </a:r>
            <a:r>
              <a:rPr lang="es-CL" sz="2400" dirty="0">
                <a:effectLst/>
              </a:rPr>
              <a:t>.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921625" y="4033464"/>
            <a:ext cx="3388657" cy="1331912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r>
              <a:rPr lang="es-CL" dirty="0">
                <a:effectLst/>
              </a:rPr>
              <a:t>Los datos muestrales</a:t>
            </a:r>
          </a:p>
          <a:p>
            <a:pPr marL="457200" indent="-457200"/>
            <a:r>
              <a:rPr lang="es-CL" dirty="0">
                <a:effectLst/>
              </a:rPr>
              <a:t>entregan un valor para</a:t>
            </a:r>
          </a:p>
          <a:p>
            <a:pPr marL="457200" indent="-457200"/>
            <a:r>
              <a:rPr lang="es-CL" dirty="0">
                <a:effectLst/>
              </a:rPr>
              <a:t>la media muestral  </a:t>
            </a:r>
            <a:r>
              <a:rPr lang="es-CL" i="1" dirty="0">
                <a:effectLst/>
              </a:rPr>
              <a:t>x</a:t>
            </a:r>
          </a:p>
        </p:txBody>
      </p:sp>
      <p:cxnSp>
        <p:nvCxnSpPr>
          <p:cNvPr id="21" name="20 Conector recto"/>
          <p:cNvCxnSpPr/>
          <p:nvPr/>
        </p:nvCxnSpPr>
        <p:spPr bwMode="auto">
          <a:xfrm>
            <a:off x="7705162" y="4921626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>
            <a:off x="2519103" y="4240312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>
            <a:off x="6485963" y="327215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animBg="1"/>
      <p:bldP spid="94216" grpId="0" animBg="1"/>
      <p:bldP spid="94217" grpId="0" animBg="1"/>
      <p:bldP spid="94218" grpId="0" animBg="1"/>
      <p:bldP spid="94219" grpId="0" animBg="1"/>
      <p:bldP spid="94215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2388"/>
            <a:ext cx="7772400" cy="8143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00138"/>
            <a:ext cx="7772400" cy="46434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 </a:t>
            </a:r>
            <a:r>
              <a:rPr lang="es-CL" u="sng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u="sng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es la distribución de probabilidad de todos los posibles valores de la media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Valor Esperado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>
              <a:buFont typeface="Monotype Sorts" pitchFamily="2" charset="2"/>
              <a:buNone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sz="1000" dirty="0">
                <a:solidFill>
                  <a:schemeClr val="bg1"/>
                </a:solidFill>
                <a:effectLst/>
              </a:rPr>
              <a:t>		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donde: 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  			   </a:t>
            </a:r>
            <a:r>
              <a:rPr lang="es-CL" i="1" dirty="0">
                <a:solidFill>
                  <a:schemeClr val="bg1"/>
                </a:solidFill>
                <a:effectLst/>
                <a:latin typeface="Symbol" pitchFamily="18" charset="2"/>
              </a:rPr>
              <a:t></a:t>
            </a:r>
            <a:r>
              <a:rPr lang="es-CL" dirty="0">
                <a:solidFill>
                  <a:schemeClr val="bg1"/>
                </a:solidFill>
                <a:effectLst/>
              </a:rPr>
              <a:t>  = la media poblacional</a:t>
            </a:r>
          </a:p>
        </p:txBody>
      </p:sp>
      <p:cxnSp>
        <p:nvCxnSpPr>
          <p:cNvPr id="10" name="9 Conector recto"/>
          <p:cNvCxnSpPr/>
          <p:nvPr/>
        </p:nvCxnSpPr>
        <p:spPr bwMode="auto">
          <a:xfrm>
            <a:off x="6485963" y="327215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4917147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3711400" y="1936374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3702436" y="2828359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14471" name="Object 7"/>
          <p:cNvGraphicFramePr>
            <a:graphicFrameLocks noChangeAspect="1"/>
          </p:cNvGraphicFramePr>
          <p:nvPr/>
        </p:nvGraphicFramePr>
        <p:xfrm>
          <a:off x="3777410" y="3228322"/>
          <a:ext cx="1114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478" name="Ecuación" r:id="rId4" imgW="558558" imgH="241195" progId="Equation.3">
                  <p:embed/>
                </p:oleObj>
              </mc:Choice>
              <mc:Fallback>
                <p:oleObj name="Ecuación" r:id="rId4" imgW="558558" imgH="241195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410" y="3228322"/>
                        <a:ext cx="11144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69373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s-CL" sz="2400" dirty="0">
                <a:solidFill>
                  <a:schemeClr val="bg1"/>
                </a:solidFill>
                <a:effectLst/>
              </a:rPr>
              <a:t>Desviación Estándar de </a:t>
            </a:r>
            <a:r>
              <a:rPr lang="es-CL" sz="2400" i="1" dirty="0">
                <a:solidFill>
                  <a:schemeClr val="bg1"/>
                </a:solidFill>
                <a:effectLst/>
              </a:rPr>
              <a:t>x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s-CL" sz="2400" dirty="0">
                <a:solidFill>
                  <a:schemeClr val="bg1"/>
                </a:solidFill>
                <a:effectLst/>
              </a:rPr>
              <a:t>		    Población Finita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s-CL" sz="2400" dirty="0">
              <a:solidFill>
                <a:schemeClr val="bg1"/>
              </a:solidFill>
              <a:effectLst/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s-CL" sz="2400" dirty="0">
              <a:solidFill>
                <a:schemeClr val="bg1"/>
              </a:solidFill>
              <a:effectLst/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s-CL" sz="240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endParaRPr lang="es-CL" sz="240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s-CL" sz="2400" dirty="0">
                <a:solidFill>
                  <a:schemeClr val="bg1"/>
                </a:solidFill>
                <a:effectLst/>
              </a:rPr>
              <a:t>Una población finita es considerada “infinita” cuando se cumple que </a:t>
            </a:r>
            <a:r>
              <a:rPr lang="es-CL" sz="2400" i="1" dirty="0">
                <a:solidFill>
                  <a:schemeClr val="bg1"/>
                </a:solidFill>
                <a:effectLst/>
              </a:rPr>
              <a:t>n</a:t>
            </a:r>
            <a:r>
              <a:rPr lang="es-CL" sz="2400" dirty="0">
                <a:solidFill>
                  <a:schemeClr val="bg1"/>
                </a:solidFill>
                <a:effectLst/>
              </a:rPr>
              <a:t>/</a:t>
            </a:r>
            <a:r>
              <a:rPr lang="es-CL" sz="2400" i="1" dirty="0">
                <a:solidFill>
                  <a:schemeClr val="bg1"/>
                </a:solidFill>
                <a:effectLst/>
              </a:rPr>
              <a:t>N</a:t>
            </a:r>
            <a:r>
              <a:rPr lang="es-CL" sz="2400" dirty="0">
                <a:solidFill>
                  <a:schemeClr val="bg1"/>
                </a:solidFill>
                <a:effectLst/>
              </a:rPr>
              <a:t> </a:t>
            </a:r>
            <a:r>
              <a:rPr lang="es-CL" sz="2400" u="sng" dirty="0">
                <a:solidFill>
                  <a:schemeClr val="bg1"/>
                </a:solidFill>
                <a:effectLst/>
              </a:rPr>
              <a:t>&lt;</a:t>
            </a:r>
            <a:r>
              <a:rPr lang="es-CL" sz="2400" dirty="0">
                <a:solidFill>
                  <a:schemeClr val="bg1"/>
                </a:solidFill>
                <a:effectLst/>
              </a:rPr>
              <a:t> 0,05.</a:t>
            </a: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s-CL" sz="2400" dirty="0">
                <a:solidFill>
                  <a:schemeClr val="bg1"/>
                </a:solidFill>
                <a:effectLst/>
              </a:rPr>
              <a:t>                         es el factor de corrección finito.</a:t>
            </a: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s-CL" sz="2400" dirty="0">
                <a:solidFill>
                  <a:schemeClr val="bg1"/>
                </a:solidFill>
                <a:effectLst/>
              </a:rPr>
              <a:t>      es el </a:t>
            </a:r>
            <a:r>
              <a:rPr lang="es-CL" sz="2400" u="sng" dirty="0">
                <a:solidFill>
                  <a:schemeClr val="bg1"/>
                </a:solidFill>
                <a:effectLst/>
              </a:rPr>
              <a:t>error estándar de la media</a:t>
            </a:r>
            <a:r>
              <a:rPr lang="es-CL" sz="2400" i="1" dirty="0">
                <a:solidFill>
                  <a:schemeClr val="bg1"/>
                </a:solidFill>
                <a:effectLst/>
              </a:rPr>
              <a:t>.</a:t>
            </a: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title"/>
          </p:nvPr>
        </p:nvSpPr>
        <p:spPr>
          <a:xfrm>
            <a:off x="684213" y="46038"/>
            <a:ext cx="7772400" cy="8143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12" name="11 Conector recto"/>
          <p:cNvCxnSpPr/>
          <p:nvPr/>
        </p:nvCxnSpPr>
        <p:spPr bwMode="auto">
          <a:xfrm>
            <a:off x="6485963" y="327215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4365820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15496" name="Object 8"/>
          <p:cNvGraphicFramePr>
            <a:graphicFrameLocks noChangeAspect="1"/>
          </p:cNvGraphicFramePr>
          <p:nvPr/>
        </p:nvGraphicFramePr>
        <p:xfrm>
          <a:off x="5847697" y="2460159"/>
          <a:ext cx="116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524" name="Ecuación" r:id="rId4" imgW="583947" imgH="418918" progId="Equation.3">
                  <p:embed/>
                </p:oleObj>
              </mc:Choice>
              <mc:Fallback>
                <p:oleObj name="Ecuación" r:id="rId4" imgW="583947" imgH="418918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697" y="2460159"/>
                        <a:ext cx="1168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5497" name="Object 9"/>
          <p:cNvGraphicFramePr>
            <a:graphicFrameLocks noChangeAspect="1"/>
          </p:cNvGraphicFramePr>
          <p:nvPr/>
        </p:nvGraphicFramePr>
        <p:xfrm>
          <a:off x="1891274" y="2397499"/>
          <a:ext cx="241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525" name="Ecuación" r:id="rId6" imgW="1206500" imgH="469900" progId="Equation.3">
                  <p:embed/>
                </p:oleObj>
              </mc:Choice>
              <mc:Fallback>
                <p:oleObj name="Ecuación" r:id="rId6" imgW="1206500" imgH="4699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274" y="2397499"/>
                        <a:ext cx="2413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5498" name="Object 10"/>
          <p:cNvGraphicFramePr>
            <a:graphicFrameLocks noChangeAspect="1"/>
          </p:cNvGraphicFramePr>
          <p:nvPr/>
        </p:nvGraphicFramePr>
        <p:xfrm>
          <a:off x="1509433" y="5153772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526" name="Ecuación" r:id="rId8" imgW="190417" imgH="241195" progId="Equation.3">
                  <p:embed/>
                </p:oleObj>
              </mc:Choice>
              <mc:Fallback>
                <p:oleObj name="Ecuación" r:id="rId8" imgW="190417" imgH="241195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433" y="5153772"/>
                        <a:ext cx="381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5499" name="Object 11"/>
          <p:cNvGraphicFramePr>
            <a:graphicFrameLocks noChangeAspect="1"/>
          </p:cNvGraphicFramePr>
          <p:nvPr/>
        </p:nvGraphicFramePr>
        <p:xfrm>
          <a:off x="1492463" y="4767749"/>
          <a:ext cx="1763355" cy="419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527" name="Ecuación" r:id="rId10" imgW="1066337" imgH="253890" progId="Equation.3">
                  <p:embed/>
                </p:oleObj>
              </mc:Choice>
              <mc:Fallback>
                <p:oleObj name="Ecuación" r:id="rId10" imgW="1066337" imgH="25389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463" y="4767749"/>
                        <a:ext cx="1763355" cy="4198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/>
          <p:cNvSpPr/>
          <p:nvPr/>
        </p:nvSpPr>
        <p:spPr>
          <a:xfrm>
            <a:off x="5168666" y="1715058"/>
            <a:ext cx="2603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 dirty="0">
                <a:solidFill>
                  <a:schemeClr val="bg1"/>
                </a:solidFill>
                <a:effectLst/>
              </a:rPr>
              <a:t>Población Infinita</a:t>
            </a:r>
            <a:endParaRPr lang="es-CL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xfrm>
            <a:off x="684213" y="52388"/>
            <a:ext cx="7772400" cy="8143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684213" y="1100138"/>
            <a:ext cx="7772400" cy="43815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Si utilizamos una muestra aleatoria simple de tamaño grande (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u="sng" dirty="0">
                <a:solidFill>
                  <a:schemeClr val="bg1"/>
                </a:solidFill>
                <a:effectLst/>
              </a:rPr>
              <a:t>&gt;</a:t>
            </a:r>
            <a:r>
              <a:rPr lang="es-CL" dirty="0">
                <a:solidFill>
                  <a:schemeClr val="bg1"/>
                </a:solidFill>
                <a:effectLst/>
              </a:rPr>
              <a:t> 30), el teorema central del límite, nos permite concluir que la distribución muestral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puede aproximarse con una distribución de probabilidad normal.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Cuando la muestra aleatoria simple es pequeña        (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&lt; 30), la 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, puede ser considerada normal solo si asumimos que la población tiene una distribución de probabilidad normal.</a:t>
            </a:r>
          </a:p>
        </p:txBody>
      </p:sp>
      <p:cxnSp>
        <p:nvCxnSpPr>
          <p:cNvPr id="7" name="6 Conector recto"/>
          <p:cNvCxnSpPr/>
          <p:nvPr/>
        </p:nvCxnSpPr>
        <p:spPr bwMode="auto">
          <a:xfrm>
            <a:off x="6485963" y="327215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7 Conector recto"/>
          <p:cNvCxnSpPr/>
          <p:nvPr/>
        </p:nvCxnSpPr>
        <p:spPr bwMode="auto">
          <a:xfrm>
            <a:off x="7337607" y="1945338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8 Conector recto"/>
          <p:cNvCxnSpPr/>
          <p:nvPr/>
        </p:nvCxnSpPr>
        <p:spPr bwMode="auto">
          <a:xfrm>
            <a:off x="5997390" y="391308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69863"/>
            <a:ext cx="7772400" cy="5667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Muestreo Aleatorio Simple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1106488"/>
            <a:ext cx="7772400" cy="51577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Población Finita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Un </a:t>
            </a:r>
            <a:r>
              <a:rPr lang="es-CL" u="sng" dirty="0">
                <a:solidFill>
                  <a:schemeClr val="bg1"/>
                </a:solidFill>
                <a:effectLst/>
              </a:rPr>
              <a:t>muestreo aleatorio simple de una población finita </a:t>
            </a:r>
            <a:r>
              <a:rPr lang="es-CL" dirty="0">
                <a:solidFill>
                  <a:schemeClr val="bg1"/>
                </a:solidFill>
                <a:effectLst/>
              </a:rPr>
              <a:t>de tamaño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es una muestra seleccionada tal que cada posible muestra de tamaño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tenga la misma probabilidad de ser escogida.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Cuando se selecciona una muestra en la que se acepten elementos ya usados, es decir, algún elemento sean incluidos dos o más veces, se llama </a:t>
            </a:r>
            <a:r>
              <a:rPr lang="es-CL" u="sng" dirty="0">
                <a:solidFill>
                  <a:schemeClr val="bg1"/>
                </a:solidFill>
                <a:effectLst/>
              </a:rPr>
              <a:t>muestreo con reemplazo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pPr lvl="1"/>
            <a:r>
              <a:rPr lang="es-CL" u="sng" dirty="0">
                <a:solidFill>
                  <a:schemeClr val="bg1"/>
                </a:solidFill>
                <a:effectLst/>
              </a:rPr>
              <a:t>El muestreo sin reemplazo</a:t>
            </a:r>
            <a:r>
              <a:rPr lang="es-CL" dirty="0">
                <a:solidFill>
                  <a:schemeClr val="bg1"/>
                </a:solidFill>
                <a:effectLst/>
              </a:rPr>
              <a:t> es el procedimiento usado más frecuentemente.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2" name="Rectangle 1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Universidad de St. Andrew</a:t>
            </a:r>
            <a:endParaRPr lang="es-CL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684213" y="1100138"/>
            <a:ext cx="7772400" cy="487203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>
                <a:solidFill>
                  <a:schemeClr val="bg1"/>
                </a:solidFill>
                <a:effectLst/>
              </a:rPr>
              <a:t>x</a:t>
            </a:r>
            <a:r>
              <a:rPr lang="es-CL">
                <a:solidFill>
                  <a:schemeClr val="bg1"/>
                </a:solidFill>
                <a:effectLst/>
              </a:rPr>
              <a:t> para los promedio del puntaje del SAT: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100263" y="5301833"/>
            <a:ext cx="50022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464" name="Freeform 8"/>
          <p:cNvSpPr>
            <a:spLocks noChangeArrowheads="1"/>
          </p:cNvSpPr>
          <p:nvPr/>
        </p:nvSpPr>
        <p:spPr bwMode="auto">
          <a:xfrm>
            <a:off x="4594225" y="5233570"/>
            <a:ext cx="158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12"/>
              </a:cxn>
            </a:cxnLst>
            <a:rect l="0" t="0" r="r" b="b"/>
            <a:pathLst>
              <a:path w="1" h="112">
                <a:moveTo>
                  <a:pt x="0" y="0"/>
                </a:moveTo>
                <a:lnTo>
                  <a:pt x="1" y="11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465" name="Arc 9"/>
          <p:cNvSpPr>
            <a:spLocks/>
          </p:cNvSpPr>
          <p:nvPr/>
        </p:nvSpPr>
        <p:spPr bwMode="auto">
          <a:xfrm rot="4500000">
            <a:off x="5033963" y="3966745"/>
            <a:ext cx="1279525" cy="4286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428 w 19428"/>
              <a:gd name="T1" fmla="*/ 9440 h 21600"/>
              <a:gd name="T2" fmla="*/ 0 w 19428"/>
              <a:gd name="T3" fmla="*/ 21600 h 21600"/>
              <a:gd name="T4" fmla="*/ 0 w 194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8" h="21600" fill="none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</a:path>
              <a:path w="19428" h="21600" stroke="0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466" name="Arc 10"/>
          <p:cNvSpPr>
            <a:spLocks/>
          </p:cNvSpPr>
          <p:nvPr/>
        </p:nvSpPr>
        <p:spPr bwMode="auto">
          <a:xfrm rot="720000">
            <a:off x="5845175" y="4858920"/>
            <a:ext cx="1154113" cy="261938"/>
          </a:xfrm>
          <a:custGeom>
            <a:avLst/>
            <a:gdLst>
              <a:gd name="G0" fmla="+- 21038 0 0"/>
              <a:gd name="G1" fmla="+- 0 0 0"/>
              <a:gd name="G2" fmla="+- 21600 0 0"/>
              <a:gd name="T0" fmla="*/ 18899 w 21038"/>
              <a:gd name="T1" fmla="*/ 21494 h 21494"/>
              <a:gd name="T2" fmla="*/ 0 w 21038"/>
              <a:gd name="T3" fmla="*/ 4895 h 21494"/>
              <a:gd name="T4" fmla="*/ 21038 w 21038"/>
              <a:gd name="T5" fmla="*/ 0 h 2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38" h="21494" fill="none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</a:path>
              <a:path w="21038" h="21494" stroke="0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  <a:lnTo>
                  <a:pt x="21038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467" name="Arc 11"/>
          <p:cNvSpPr>
            <a:spLocks/>
          </p:cNvSpPr>
          <p:nvPr/>
        </p:nvSpPr>
        <p:spPr bwMode="auto">
          <a:xfrm rot="6300000">
            <a:off x="3438525" y="2749133"/>
            <a:ext cx="1517650" cy="355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468" name="Arc 12"/>
          <p:cNvSpPr>
            <a:spLocks/>
          </p:cNvSpPr>
          <p:nvPr/>
        </p:nvSpPr>
        <p:spPr bwMode="auto">
          <a:xfrm rot="16980000">
            <a:off x="2841625" y="3957221"/>
            <a:ext cx="1254125" cy="450850"/>
          </a:xfrm>
          <a:custGeom>
            <a:avLst/>
            <a:gdLst>
              <a:gd name="G0" fmla="+- 19433 0 0"/>
              <a:gd name="G1" fmla="+- 0 0 0"/>
              <a:gd name="G2" fmla="+- 21600 0 0"/>
              <a:gd name="T0" fmla="*/ 19433 w 19433"/>
              <a:gd name="T1" fmla="*/ 21600 h 21600"/>
              <a:gd name="T2" fmla="*/ 0 w 19433"/>
              <a:gd name="T3" fmla="*/ 9430 h 21600"/>
              <a:gd name="T4" fmla="*/ 19433 w 1943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33" h="21600" fill="none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</a:path>
              <a:path w="19433" h="21600" stroke="0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  <a:lnTo>
                  <a:pt x="19433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469" name="Arc 13"/>
          <p:cNvSpPr>
            <a:spLocks/>
          </p:cNvSpPr>
          <p:nvPr/>
        </p:nvSpPr>
        <p:spPr bwMode="auto">
          <a:xfrm rot="15300000">
            <a:off x="4170363" y="2752308"/>
            <a:ext cx="1519237" cy="357187"/>
          </a:xfrm>
          <a:custGeom>
            <a:avLst/>
            <a:gdLst>
              <a:gd name="G0" fmla="+- 0 0 0"/>
              <a:gd name="G1" fmla="+- 96 0 0"/>
              <a:gd name="G2" fmla="+- 21600 0 0"/>
              <a:gd name="T0" fmla="*/ 21600 w 21600"/>
              <a:gd name="T1" fmla="*/ 0 h 21696"/>
              <a:gd name="T2" fmla="*/ 0 w 21600"/>
              <a:gd name="T3" fmla="*/ 21696 h 21696"/>
              <a:gd name="T4" fmla="*/ 0 w 21600"/>
              <a:gd name="T5" fmla="*/ 96 h 2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96" fill="none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</a:path>
              <a:path w="21600" h="21696" stroke="0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  <a:lnTo>
                  <a:pt x="0" y="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5053013" y="2380833"/>
            <a:ext cx="2596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>
                <a:effectLst/>
              </a:rPr>
              <a:t> </a:t>
            </a:r>
          </a:p>
        </p:txBody>
      </p:sp>
      <p:sp>
        <p:nvSpPr>
          <p:cNvPr id="19471" name="Arc 15"/>
          <p:cNvSpPr>
            <a:spLocks/>
          </p:cNvSpPr>
          <p:nvPr/>
        </p:nvSpPr>
        <p:spPr bwMode="auto">
          <a:xfrm rot="20700000">
            <a:off x="2239963" y="4838283"/>
            <a:ext cx="1106487" cy="2603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693 w 20693"/>
              <a:gd name="T1" fmla="*/ 6194 h 21576"/>
              <a:gd name="T2" fmla="*/ 1014 w 20693"/>
              <a:gd name="T3" fmla="*/ 21576 h 21576"/>
              <a:gd name="T4" fmla="*/ 0 w 20693"/>
              <a:gd name="T5" fmla="*/ 0 h 2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93" h="21576" fill="none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</a:path>
              <a:path w="20693" h="21576" stroke="0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0" name="19 Forma libre"/>
          <p:cNvSpPr/>
          <p:nvPr/>
        </p:nvSpPr>
        <p:spPr bwMode="auto">
          <a:xfrm>
            <a:off x="2367494" y="2219097"/>
            <a:ext cx="4464424" cy="2994212"/>
          </a:xfrm>
          <a:custGeom>
            <a:avLst/>
            <a:gdLst>
              <a:gd name="connsiteX0" fmla="*/ 0 w 4464424"/>
              <a:gd name="connsiteY0" fmla="*/ 2980765 h 2994212"/>
              <a:gd name="connsiteX1" fmla="*/ 1116106 w 4464424"/>
              <a:gd name="connsiteY1" fmla="*/ 2254624 h 2994212"/>
              <a:gd name="connsiteX2" fmla="*/ 2178424 w 4464424"/>
              <a:gd name="connsiteY2" fmla="*/ 8965 h 2994212"/>
              <a:gd name="connsiteX3" fmla="*/ 3281083 w 4464424"/>
              <a:gd name="connsiteY3" fmla="*/ 2308412 h 2994212"/>
              <a:gd name="connsiteX4" fmla="*/ 4464424 w 4464424"/>
              <a:gd name="connsiteY4" fmla="*/ 2994212 h 299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4424" h="2994212">
                <a:moveTo>
                  <a:pt x="0" y="2980765"/>
                </a:moveTo>
                <a:cubicBezTo>
                  <a:pt x="376517" y="2865344"/>
                  <a:pt x="753035" y="2749924"/>
                  <a:pt x="1116106" y="2254624"/>
                </a:cubicBezTo>
                <a:cubicBezTo>
                  <a:pt x="1479177" y="1759324"/>
                  <a:pt x="1817595" y="0"/>
                  <a:pt x="2178424" y="8965"/>
                </a:cubicBezTo>
                <a:cubicBezTo>
                  <a:pt x="2539253" y="17930"/>
                  <a:pt x="2900083" y="1810871"/>
                  <a:pt x="3281083" y="2308412"/>
                </a:cubicBezTo>
                <a:cubicBezTo>
                  <a:pt x="3662083" y="2805953"/>
                  <a:pt x="4063253" y="2900082"/>
                  <a:pt x="4464424" y="2994212"/>
                </a:cubicBezTo>
              </a:path>
            </a:pathLst>
          </a:custGeom>
          <a:noFill/>
          <a:ln w="31750" cap="rnd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CL"/>
          </a:p>
        </p:txBody>
      </p:sp>
      <p:graphicFrame>
        <p:nvGraphicFramePr>
          <p:cNvPr id="1217542" name="Object 6"/>
          <p:cNvGraphicFramePr>
            <a:graphicFrameLocks noChangeAspect="1"/>
          </p:cNvGraphicFramePr>
          <p:nvPr/>
        </p:nvGraphicFramePr>
        <p:xfrm>
          <a:off x="3003696" y="5463613"/>
          <a:ext cx="190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64" name="Ecuación" r:id="rId4" imgW="952087" imgH="215806" progId="Equation.3">
                  <p:embed/>
                </p:oleObj>
              </mc:Choice>
              <mc:Fallback>
                <p:oleObj name="Ecuación" r:id="rId4" imgW="952087" imgH="215806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696" y="5463613"/>
                        <a:ext cx="1905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7543" name="Object 7"/>
          <p:cNvGraphicFramePr>
            <a:graphicFrameLocks noChangeAspect="1"/>
          </p:cNvGraphicFramePr>
          <p:nvPr/>
        </p:nvGraphicFramePr>
        <p:xfrm>
          <a:off x="7148368" y="5070058"/>
          <a:ext cx="25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65" name="Ecuación" r:id="rId6" imgW="126780" imgH="215526" progId="Equation.3">
                  <p:embed/>
                </p:oleObj>
              </mc:Choice>
              <mc:Fallback>
                <p:oleObj name="Ecuación" r:id="rId6" imgW="126780" imgH="215526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368" y="5070058"/>
                        <a:ext cx="254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7545" name="Object 9"/>
          <p:cNvGraphicFramePr>
            <a:graphicFrameLocks noChangeAspect="1"/>
          </p:cNvGraphicFramePr>
          <p:nvPr/>
        </p:nvGraphicFramePr>
        <p:xfrm>
          <a:off x="5869565" y="3098527"/>
          <a:ext cx="284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66" name="Ecuación" r:id="rId8" imgW="1422400" imgH="419100" progId="Equation.3">
                  <p:embed/>
                </p:oleObj>
              </mc:Choice>
              <mc:Fallback>
                <p:oleObj name="Ecuación" r:id="rId8" imgW="1422400" imgH="4191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9565" y="3098527"/>
                        <a:ext cx="2844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34 Conector recto"/>
          <p:cNvCxnSpPr/>
          <p:nvPr/>
        </p:nvCxnSpPr>
        <p:spPr bwMode="auto">
          <a:xfrm>
            <a:off x="4554078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  <a:endParaRPr lang="es-CL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690563" y="1100138"/>
            <a:ext cx="7772400" cy="48910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para los promedio del puntaje del SAT: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¿Cuál es la probabilidad de que un muestra aleatoria simple de 30 postulantes entregue un estimador de la media poblacional del SAT que este dentro de 10 puntos (por sobre o por debajo) del verdadero valor de la media poblacional?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En otras palabras… ¿cuál es la probabilidad de que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este entre 980 y 1000?</a:t>
            </a:r>
            <a:endParaRPr lang="es-CL" dirty="0"/>
          </a:p>
        </p:txBody>
      </p:sp>
      <p:cxnSp>
        <p:nvCxnSpPr>
          <p:cNvPr id="6" name="5 Conector recto"/>
          <p:cNvCxnSpPr/>
          <p:nvPr/>
        </p:nvCxnSpPr>
        <p:spPr bwMode="auto">
          <a:xfrm>
            <a:off x="4554078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6 Conector recto"/>
          <p:cNvCxnSpPr/>
          <p:nvPr/>
        </p:nvCxnSpPr>
        <p:spPr bwMode="auto">
          <a:xfrm>
            <a:off x="2084313" y="4276152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100138"/>
            <a:ext cx="7772400" cy="53482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para los promedio del puntaje del SAT: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/>
          </a:p>
          <a:p>
            <a:pPr>
              <a:buFont typeface="Monotype Sorts" pitchFamily="2" charset="2"/>
              <a:buNone/>
            </a:pPr>
            <a:endParaRPr lang="es-CL" dirty="0"/>
          </a:p>
          <a:p>
            <a:pPr>
              <a:buFont typeface="Monotype Sorts" pitchFamily="2" charset="2"/>
              <a:buNone/>
            </a:pPr>
            <a:r>
              <a:rPr lang="es-CL" dirty="0"/>
              <a:t>	</a:t>
            </a:r>
          </a:p>
          <a:p>
            <a:pPr>
              <a:buFont typeface="Monotype Sorts" pitchFamily="2" charset="2"/>
              <a:buNone/>
            </a:pPr>
            <a:endParaRPr lang="es-CL" sz="1200" dirty="0"/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Si utilizamos la regla de estandarización…</a:t>
            </a:r>
          </a:p>
        </p:txBody>
      </p:sp>
      <p:sp>
        <p:nvSpPr>
          <p:cNvPr id="48" name="47 Forma libre"/>
          <p:cNvSpPr/>
          <p:nvPr/>
        </p:nvSpPr>
        <p:spPr bwMode="auto">
          <a:xfrm>
            <a:off x="4064794" y="2064544"/>
            <a:ext cx="976312" cy="3083719"/>
          </a:xfrm>
          <a:custGeom>
            <a:avLst/>
            <a:gdLst>
              <a:gd name="connsiteX0" fmla="*/ 0 w 976312"/>
              <a:gd name="connsiteY0" fmla="*/ 800100 h 1190625"/>
              <a:gd name="connsiteX1" fmla="*/ 45244 w 976312"/>
              <a:gd name="connsiteY1" fmla="*/ 678656 h 1190625"/>
              <a:gd name="connsiteX2" fmla="*/ 95250 w 976312"/>
              <a:gd name="connsiteY2" fmla="*/ 552450 h 1190625"/>
              <a:gd name="connsiteX3" fmla="*/ 145256 w 976312"/>
              <a:gd name="connsiteY3" fmla="*/ 431006 h 1190625"/>
              <a:gd name="connsiteX4" fmla="*/ 188119 w 976312"/>
              <a:gd name="connsiteY4" fmla="*/ 323850 h 1190625"/>
              <a:gd name="connsiteX5" fmla="*/ 278606 w 976312"/>
              <a:gd name="connsiteY5" fmla="*/ 171450 h 1190625"/>
              <a:gd name="connsiteX6" fmla="*/ 330994 w 976312"/>
              <a:gd name="connsiteY6" fmla="*/ 97631 h 1190625"/>
              <a:gd name="connsiteX7" fmla="*/ 400050 w 976312"/>
              <a:gd name="connsiteY7" fmla="*/ 28575 h 1190625"/>
              <a:gd name="connsiteX8" fmla="*/ 461962 w 976312"/>
              <a:gd name="connsiteY8" fmla="*/ 2381 h 1190625"/>
              <a:gd name="connsiteX9" fmla="*/ 490537 w 976312"/>
              <a:gd name="connsiteY9" fmla="*/ 0 h 1190625"/>
              <a:gd name="connsiteX10" fmla="*/ 550069 w 976312"/>
              <a:gd name="connsiteY10" fmla="*/ 23812 h 1190625"/>
              <a:gd name="connsiteX11" fmla="*/ 614362 w 976312"/>
              <a:gd name="connsiteY11" fmla="*/ 78581 h 1190625"/>
              <a:gd name="connsiteX12" fmla="*/ 690562 w 976312"/>
              <a:gd name="connsiteY12" fmla="*/ 183356 h 1190625"/>
              <a:gd name="connsiteX13" fmla="*/ 797719 w 976312"/>
              <a:gd name="connsiteY13" fmla="*/ 388144 h 1190625"/>
              <a:gd name="connsiteX14" fmla="*/ 878681 w 976312"/>
              <a:gd name="connsiteY14" fmla="*/ 585787 h 1190625"/>
              <a:gd name="connsiteX15" fmla="*/ 971550 w 976312"/>
              <a:gd name="connsiteY15" fmla="*/ 812006 h 1190625"/>
              <a:gd name="connsiteX16" fmla="*/ 973931 w 976312"/>
              <a:gd name="connsiteY16" fmla="*/ 845344 h 1190625"/>
              <a:gd name="connsiteX17" fmla="*/ 976312 w 976312"/>
              <a:gd name="connsiteY17" fmla="*/ 1188244 h 1190625"/>
              <a:gd name="connsiteX18" fmla="*/ 4762 w 976312"/>
              <a:gd name="connsiteY18" fmla="*/ 1190625 h 1190625"/>
              <a:gd name="connsiteX19" fmla="*/ 0 w 976312"/>
              <a:gd name="connsiteY19" fmla="*/ 800100 h 1190625"/>
              <a:gd name="connsiteX0" fmla="*/ 0 w 976312"/>
              <a:gd name="connsiteY0" fmla="*/ 800100 h 3083719"/>
              <a:gd name="connsiteX1" fmla="*/ 45244 w 976312"/>
              <a:gd name="connsiteY1" fmla="*/ 678656 h 3083719"/>
              <a:gd name="connsiteX2" fmla="*/ 95250 w 976312"/>
              <a:gd name="connsiteY2" fmla="*/ 552450 h 3083719"/>
              <a:gd name="connsiteX3" fmla="*/ 145256 w 976312"/>
              <a:gd name="connsiteY3" fmla="*/ 431006 h 3083719"/>
              <a:gd name="connsiteX4" fmla="*/ 188119 w 976312"/>
              <a:gd name="connsiteY4" fmla="*/ 323850 h 3083719"/>
              <a:gd name="connsiteX5" fmla="*/ 278606 w 976312"/>
              <a:gd name="connsiteY5" fmla="*/ 171450 h 3083719"/>
              <a:gd name="connsiteX6" fmla="*/ 330994 w 976312"/>
              <a:gd name="connsiteY6" fmla="*/ 97631 h 3083719"/>
              <a:gd name="connsiteX7" fmla="*/ 400050 w 976312"/>
              <a:gd name="connsiteY7" fmla="*/ 28575 h 3083719"/>
              <a:gd name="connsiteX8" fmla="*/ 461962 w 976312"/>
              <a:gd name="connsiteY8" fmla="*/ 2381 h 3083719"/>
              <a:gd name="connsiteX9" fmla="*/ 490537 w 976312"/>
              <a:gd name="connsiteY9" fmla="*/ 0 h 3083719"/>
              <a:gd name="connsiteX10" fmla="*/ 550069 w 976312"/>
              <a:gd name="connsiteY10" fmla="*/ 23812 h 3083719"/>
              <a:gd name="connsiteX11" fmla="*/ 614362 w 976312"/>
              <a:gd name="connsiteY11" fmla="*/ 78581 h 3083719"/>
              <a:gd name="connsiteX12" fmla="*/ 690562 w 976312"/>
              <a:gd name="connsiteY12" fmla="*/ 183356 h 3083719"/>
              <a:gd name="connsiteX13" fmla="*/ 797719 w 976312"/>
              <a:gd name="connsiteY13" fmla="*/ 388144 h 3083719"/>
              <a:gd name="connsiteX14" fmla="*/ 878681 w 976312"/>
              <a:gd name="connsiteY14" fmla="*/ 585787 h 3083719"/>
              <a:gd name="connsiteX15" fmla="*/ 971550 w 976312"/>
              <a:gd name="connsiteY15" fmla="*/ 812006 h 3083719"/>
              <a:gd name="connsiteX16" fmla="*/ 973931 w 976312"/>
              <a:gd name="connsiteY16" fmla="*/ 845344 h 3083719"/>
              <a:gd name="connsiteX17" fmla="*/ 976312 w 976312"/>
              <a:gd name="connsiteY17" fmla="*/ 3083719 h 3083719"/>
              <a:gd name="connsiteX18" fmla="*/ 4762 w 976312"/>
              <a:gd name="connsiteY18" fmla="*/ 1190625 h 3083719"/>
              <a:gd name="connsiteX19" fmla="*/ 0 w 976312"/>
              <a:gd name="connsiteY19" fmla="*/ 800100 h 3083719"/>
              <a:gd name="connsiteX0" fmla="*/ 0 w 976312"/>
              <a:gd name="connsiteY0" fmla="*/ 800100 h 3083719"/>
              <a:gd name="connsiteX1" fmla="*/ 45244 w 976312"/>
              <a:gd name="connsiteY1" fmla="*/ 678656 h 3083719"/>
              <a:gd name="connsiteX2" fmla="*/ 95250 w 976312"/>
              <a:gd name="connsiteY2" fmla="*/ 552450 h 3083719"/>
              <a:gd name="connsiteX3" fmla="*/ 145256 w 976312"/>
              <a:gd name="connsiteY3" fmla="*/ 431006 h 3083719"/>
              <a:gd name="connsiteX4" fmla="*/ 188119 w 976312"/>
              <a:gd name="connsiteY4" fmla="*/ 323850 h 3083719"/>
              <a:gd name="connsiteX5" fmla="*/ 278606 w 976312"/>
              <a:gd name="connsiteY5" fmla="*/ 171450 h 3083719"/>
              <a:gd name="connsiteX6" fmla="*/ 330994 w 976312"/>
              <a:gd name="connsiteY6" fmla="*/ 97631 h 3083719"/>
              <a:gd name="connsiteX7" fmla="*/ 400050 w 976312"/>
              <a:gd name="connsiteY7" fmla="*/ 28575 h 3083719"/>
              <a:gd name="connsiteX8" fmla="*/ 461962 w 976312"/>
              <a:gd name="connsiteY8" fmla="*/ 2381 h 3083719"/>
              <a:gd name="connsiteX9" fmla="*/ 490537 w 976312"/>
              <a:gd name="connsiteY9" fmla="*/ 0 h 3083719"/>
              <a:gd name="connsiteX10" fmla="*/ 550069 w 976312"/>
              <a:gd name="connsiteY10" fmla="*/ 23812 h 3083719"/>
              <a:gd name="connsiteX11" fmla="*/ 614362 w 976312"/>
              <a:gd name="connsiteY11" fmla="*/ 78581 h 3083719"/>
              <a:gd name="connsiteX12" fmla="*/ 690562 w 976312"/>
              <a:gd name="connsiteY12" fmla="*/ 183356 h 3083719"/>
              <a:gd name="connsiteX13" fmla="*/ 797719 w 976312"/>
              <a:gd name="connsiteY13" fmla="*/ 388144 h 3083719"/>
              <a:gd name="connsiteX14" fmla="*/ 878681 w 976312"/>
              <a:gd name="connsiteY14" fmla="*/ 585787 h 3083719"/>
              <a:gd name="connsiteX15" fmla="*/ 971550 w 976312"/>
              <a:gd name="connsiteY15" fmla="*/ 812006 h 3083719"/>
              <a:gd name="connsiteX16" fmla="*/ 973931 w 976312"/>
              <a:gd name="connsiteY16" fmla="*/ 845344 h 3083719"/>
              <a:gd name="connsiteX17" fmla="*/ 976312 w 976312"/>
              <a:gd name="connsiteY17" fmla="*/ 3083719 h 3083719"/>
              <a:gd name="connsiteX18" fmla="*/ 4762 w 976312"/>
              <a:gd name="connsiteY18" fmla="*/ 3076575 h 3083719"/>
              <a:gd name="connsiteX19" fmla="*/ 0 w 976312"/>
              <a:gd name="connsiteY19" fmla="*/ 800100 h 308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76312" h="3083719">
                <a:moveTo>
                  <a:pt x="0" y="800100"/>
                </a:moveTo>
                <a:lnTo>
                  <a:pt x="45244" y="678656"/>
                </a:lnTo>
                <a:lnTo>
                  <a:pt x="95250" y="552450"/>
                </a:lnTo>
                <a:lnTo>
                  <a:pt x="145256" y="431006"/>
                </a:lnTo>
                <a:lnTo>
                  <a:pt x="188119" y="323850"/>
                </a:lnTo>
                <a:lnTo>
                  <a:pt x="278606" y="171450"/>
                </a:lnTo>
                <a:lnTo>
                  <a:pt x="330994" y="97631"/>
                </a:lnTo>
                <a:lnTo>
                  <a:pt x="400050" y="28575"/>
                </a:lnTo>
                <a:lnTo>
                  <a:pt x="461962" y="2381"/>
                </a:lnTo>
                <a:lnTo>
                  <a:pt x="490537" y="0"/>
                </a:lnTo>
                <a:lnTo>
                  <a:pt x="550069" y="23812"/>
                </a:lnTo>
                <a:lnTo>
                  <a:pt x="614362" y="78581"/>
                </a:lnTo>
                <a:lnTo>
                  <a:pt x="690562" y="183356"/>
                </a:lnTo>
                <a:lnTo>
                  <a:pt x="797719" y="388144"/>
                </a:lnTo>
                <a:lnTo>
                  <a:pt x="878681" y="585787"/>
                </a:lnTo>
                <a:lnTo>
                  <a:pt x="971550" y="812006"/>
                </a:lnTo>
                <a:lnTo>
                  <a:pt x="973931" y="845344"/>
                </a:lnTo>
                <a:cubicBezTo>
                  <a:pt x="974725" y="959644"/>
                  <a:pt x="975518" y="2969419"/>
                  <a:pt x="976312" y="3083719"/>
                </a:cubicBezTo>
                <a:lnTo>
                  <a:pt x="4762" y="3076575"/>
                </a:lnTo>
                <a:cubicBezTo>
                  <a:pt x="3968" y="2942431"/>
                  <a:pt x="3175" y="922338"/>
                  <a:pt x="0" y="800100"/>
                </a:cubicBezTo>
                <a:close/>
              </a:path>
            </a:pathLst>
          </a:custGeom>
          <a:pattFill prst="wdDnDiag">
            <a:fgClr>
              <a:srgbClr val="43CEFF"/>
            </a:fgClr>
            <a:bgClr>
              <a:schemeClr val="tx1"/>
            </a:bgClr>
          </a:pattFill>
          <a:ln>
            <a:noFill/>
          </a:ln>
        </p:spPr>
        <p:txBody>
          <a:bodyPr wrap="none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CL" dirty="0"/>
          </a:p>
        </p:txBody>
      </p:sp>
      <p:sp>
        <p:nvSpPr>
          <p:cNvPr id="21530" name="Rectangle 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  <a:endParaRPr lang="es-CL" dirty="0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2100263" y="5140469"/>
            <a:ext cx="50022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29" name="Freeform 8"/>
          <p:cNvSpPr>
            <a:spLocks noChangeArrowheads="1"/>
          </p:cNvSpPr>
          <p:nvPr/>
        </p:nvSpPr>
        <p:spPr bwMode="auto">
          <a:xfrm>
            <a:off x="4540437" y="5072206"/>
            <a:ext cx="158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12"/>
              </a:cxn>
            </a:cxnLst>
            <a:rect l="0" t="0" r="r" b="b"/>
            <a:pathLst>
              <a:path w="1" h="112">
                <a:moveTo>
                  <a:pt x="0" y="0"/>
                </a:moveTo>
                <a:lnTo>
                  <a:pt x="1" y="11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0" name="Arc 9"/>
          <p:cNvSpPr>
            <a:spLocks/>
          </p:cNvSpPr>
          <p:nvPr/>
        </p:nvSpPr>
        <p:spPr bwMode="auto">
          <a:xfrm rot="4500000">
            <a:off x="5033963" y="3805381"/>
            <a:ext cx="1279525" cy="4286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428 w 19428"/>
              <a:gd name="T1" fmla="*/ 9440 h 21600"/>
              <a:gd name="T2" fmla="*/ 0 w 19428"/>
              <a:gd name="T3" fmla="*/ 21600 h 21600"/>
              <a:gd name="T4" fmla="*/ 0 w 194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8" h="21600" fill="none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</a:path>
              <a:path w="19428" h="21600" stroke="0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1" name="Arc 10"/>
          <p:cNvSpPr>
            <a:spLocks/>
          </p:cNvSpPr>
          <p:nvPr/>
        </p:nvSpPr>
        <p:spPr bwMode="auto">
          <a:xfrm rot="720000">
            <a:off x="5845175" y="4697556"/>
            <a:ext cx="1154113" cy="261938"/>
          </a:xfrm>
          <a:custGeom>
            <a:avLst/>
            <a:gdLst>
              <a:gd name="G0" fmla="+- 21038 0 0"/>
              <a:gd name="G1" fmla="+- 0 0 0"/>
              <a:gd name="G2" fmla="+- 21600 0 0"/>
              <a:gd name="T0" fmla="*/ 18899 w 21038"/>
              <a:gd name="T1" fmla="*/ 21494 h 21494"/>
              <a:gd name="T2" fmla="*/ 0 w 21038"/>
              <a:gd name="T3" fmla="*/ 4895 h 21494"/>
              <a:gd name="T4" fmla="*/ 21038 w 21038"/>
              <a:gd name="T5" fmla="*/ 0 h 2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38" h="21494" fill="none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</a:path>
              <a:path w="21038" h="21494" stroke="0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  <a:lnTo>
                  <a:pt x="21038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2" name="Arc 11"/>
          <p:cNvSpPr>
            <a:spLocks/>
          </p:cNvSpPr>
          <p:nvPr/>
        </p:nvSpPr>
        <p:spPr bwMode="auto">
          <a:xfrm rot="6300000">
            <a:off x="3438525" y="2587769"/>
            <a:ext cx="1517650" cy="355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3" name="Arc 12"/>
          <p:cNvSpPr>
            <a:spLocks/>
          </p:cNvSpPr>
          <p:nvPr/>
        </p:nvSpPr>
        <p:spPr bwMode="auto">
          <a:xfrm rot="16980000">
            <a:off x="2841625" y="3795857"/>
            <a:ext cx="1254125" cy="450850"/>
          </a:xfrm>
          <a:custGeom>
            <a:avLst/>
            <a:gdLst>
              <a:gd name="G0" fmla="+- 19433 0 0"/>
              <a:gd name="G1" fmla="+- 0 0 0"/>
              <a:gd name="G2" fmla="+- 21600 0 0"/>
              <a:gd name="T0" fmla="*/ 19433 w 19433"/>
              <a:gd name="T1" fmla="*/ 21600 h 21600"/>
              <a:gd name="T2" fmla="*/ 0 w 19433"/>
              <a:gd name="T3" fmla="*/ 9430 h 21600"/>
              <a:gd name="T4" fmla="*/ 19433 w 1943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33" h="21600" fill="none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</a:path>
              <a:path w="19433" h="21600" stroke="0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  <a:lnTo>
                  <a:pt x="19433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4" name="Arc 13"/>
          <p:cNvSpPr>
            <a:spLocks/>
          </p:cNvSpPr>
          <p:nvPr/>
        </p:nvSpPr>
        <p:spPr bwMode="auto">
          <a:xfrm rot="15300000">
            <a:off x="4170363" y="2590944"/>
            <a:ext cx="1519237" cy="357187"/>
          </a:xfrm>
          <a:custGeom>
            <a:avLst/>
            <a:gdLst>
              <a:gd name="G0" fmla="+- 0 0 0"/>
              <a:gd name="G1" fmla="+- 96 0 0"/>
              <a:gd name="G2" fmla="+- 21600 0 0"/>
              <a:gd name="T0" fmla="*/ 21600 w 21600"/>
              <a:gd name="T1" fmla="*/ 0 h 21696"/>
              <a:gd name="T2" fmla="*/ 0 w 21600"/>
              <a:gd name="T3" fmla="*/ 21696 h 21696"/>
              <a:gd name="T4" fmla="*/ 0 w 21600"/>
              <a:gd name="T5" fmla="*/ 96 h 2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96" fill="none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</a:path>
              <a:path w="21600" h="21696" stroke="0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  <a:lnTo>
                  <a:pt x="0" y="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5053013" y="2219469"/>
            <a:ext cx="2596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effectLst/>
              </a:rPr>
              <a:t> </a:t>
            </a:r>
          </a:p>
        </p:txBody>
      </p:sp>
      <p:sp>
        <p:nvSpPr>
          <p:cNvPr id="36" name="Arc 15"/>
          <p:cNvSpPr>
            <a:spLocks/>
          </p:cNvSpPr>
          <p:nvPr/>
        </p:nvSpPr>
        <p:spPr bwMode="auto">
          <a:xfrm rot="20700000">
            <a:off x="2239963" y="4676919"/>
            <a:ext cx="1106487" cy="2603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693 w 20693"/>
              <a:gd name="T1" fmla="*/ 6194 h 21576"/>
              <a:gd name="T2" fmla="*/ 1014 w 20693"/>
              <a:gd name="T3" fmla="*/ 21576 h 21576"/>
              <a:gd name="T4" fmla="*/ 0 w 20693"/>
              <a:gd name="T5" fmla="*/ 0 h 2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93" h="21576" fill="none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</a:path>
              <a:path w="20693" h="21576" stroke="0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71302"/>
              </p:ext>
            </p:extLst>
          </p:nvPr>
        </p:nvGraphicFramePr>
        <p:xfrm>
          <a:off x="7148368" y="4908694"/>
          <a:ext cx="25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19" name="Ecuación" r:id="rId4" imgW="126780" imgH="215526" progId="Equation.3">
                  <p:embed/>
                </p:oleObj>
              </mc:Choice>
              <mc:Fallback>
                <p:oleObj name="Ecuación" r:id="rId4" imgW="126780" imgH="215526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368" y="4908694"/>
                        <a:ext cx="254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41 Conector recto"/>
          <p:cNvCxnSpPr/>
          <p:nvPr/>
        </p:nvCxnSpPr>
        <p:spPr bwMode="auto">
          <a:xfrm rot="5400000">
            <a:off x="3015107" y="3600848"/>
            <a:ext cx="3060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 rot="5400000">
            <a:off x="2949495" y="4011601"/>
            <a:ext cx="223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 rot="5400000">
            <a:off x="3922162" y="4016083"/>
            <a:ext cx="223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Forma libre"/>
          <p:cNvSpPr/>
          <p:nvPr/>
        </p:nvSpPr>
        <p:spPr bwMode="auto">
          <a:xfrm>
            <a:off x="2367494" y="2057733"/>
            <a:ext cx="4464424" cy="2994212"/>
          </a:xfrm>
          <a:custGeom>
            <a:avLst/>
            <a:gdLst>
              <a:gd name="connsiteX0" fmla="*/ 0 w 4464424"/>
              <a:gd name="connsiteY0" fmla="*/ 2980765 h 2994212"/>
              <a:gd name="connsiteX1" fmla="*/ 1116106 w 4464424"/>
              <a:gd name="connsiteY1" fmla="*/ 2254624 h 2994212"/>
              <a:gd name="connsiteX2" fmla="*/ 2178424 w 4464424"/>
              <a:gd name="connsiteY2" fmla="*/ 8965 h 2994212"/>
              <a:gd name="connsiteX3" fmla="*/ 3281083 w 4464424"/>
              <a:gd name="connsiteY3" fmla="*/ 2308412 h 2994212"/>
              <a:gd name="connsiteX4" fmla="*/ 4464424 w 4464424"/>
              <a:gd name="connsiteY4" fmla="*/ 2994212 h 299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4424" h="2994212">
                <a:moveTo>
                  <a:pt x="0" y="2980765"/>
                </a:moveTo>
                <a:cubicBezTo>
                  <a:pt x="376517" y="2865344"/>
                  <a:pt x="753035" y="2749924"/>
                  <a:pt x="1116106" y="2254624"/>
                </a:cubicBezTo>
                <a:cubicBezTo>
                  <a:pt x="1479177" y="1759324"/>
                  <a:pt x="1817595" y="0"/>
                  <a:pt x="2178424" y="8965"/>
                </a:cubicBezTo>
                <a:cubicBezTo>
                  <a:pt x="2539253" y="17930"/>
                  <a:pt x="2900083" y="1810871"/>
                  <a:pt x="3281083" y="2308412"/>
                </a:cubicBezTo>
                <a:cubicBezTo>
                  <a:pt x="3662083" y="2805953"/>
                  <a:pt x="4063253" y="2900082"/>
                  <a:pt x="4464424" y="2994212"/>
                </a:cubicBezTo>
              </a:path>
            </a:pathLst>
          </a:custGeom>
          <a:noFill/>
          <a:ln w="31750" cap="rnd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CL" dirty="0"/>
          </a:p>
        </p:txBody>
      </p:sp>
      <p:graphicFrame>
        <p:nvGraphicFramePr>
          <p:cNvPr id="1219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276580"/>
              </p:ext>
            </p:extLst>
          </p:nvPr>
        </p:nvGraphicFramePr>
        <p:xfrm>
          <a:off x="3690660" y="5247435"/>
          <a:ext cx="533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20" name="Ecuación" r:id="rId6" imgW="266353" imgH="177569" progId="Equation.3">
                  <p:embed/>
                </p:oleObj>
              </mc:Choice>
              <mc:Fallback>
                <p:oleObj name="Ecuación" r:id="rId6" imgW="266353" imgH="177569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660" y="5247435"/>
                        <a:ext cx="533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236241"/>
              </p:ext>
            </p:extLst>
          </p:nvPr>
        </p:nvGraphicFramePr>
        <p:xfrm>
          <a:off x="4945994" y="5247435"/>
          <a:ext cx="660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21" name="Ecuación" r:id="rId8" imgW="329914" imgH="177646" progId="Equation.3">
                  <p:embed/>
                </p:oleObj>
              </mc:Choice>
              <mc:Fallback>
                <p:oleObj name="Ecuación" r:id="rId8" imgW="329914" imgH="177646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994" y="5247435"/>
                        <a:ext cx="660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48 Rectángulo"/>
          <p:cNvSpPr/>
          <p:nvPr/>
        </p:nvSpPr>
        <p:spPr>
          <a:xfrm>
            <a:off x="5069721" y="2299157"/>
            <a:ext cx="35044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endParaRPr lang="es-CL" i="1" dirty="0"/>
          </a:p>
        </p:txBody>
      </p:sp>
      <p:cxnSp>
        <p:nvCxnSpPr>
          <p:cNvPr id="50" name="49 Conector recto"/>
          <p:cNvCxnSpPr/>
          <p:nvPr/>
        </p:nvCxnSpPr>
        <p:spPr bwMode="auto">
          <a:xfrm>
            <a:off x="4554078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8296827" y="2393572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195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951357"/>
              </p:ext>
            </p:extLst>
          </p:nvPr>
        </p:nvGraphicFramePr>
        <p:xfrm>
          <a:off x="4308475" y="5246688"/>
          <a:ext cx="533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22" name="Ecuación" r:id="rId10" imgW="266353" imgH="177569" progId="Equation.3">
                  <p:embed/>
                </p:oleObj>
              </mc:Choice>
              <mc:Fallback>
                <p:oleObj name="Ecuación" r:id="rId10" imgW="266353" imgH="177569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5246688"/>
                        <a:ext cx="533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8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327654"/>
              </p:ext>
            </p:extLst>
          </p:nvPr>
        </p:nvGraphicFramePr>
        <p:xfrm>
          <a:off x="4448175" y="52466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159" name="Ecuación" r:id="rId4" imgW="126725" imgH="177415" progId="Equation.3">
                  <p:embed/>
                </p:oleObj>
              </mc:Choice>
              <mc:Fallback>
                <p:oleObj name="Ecuación" r:id="rId4" imgW="126725" imgH="177415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52466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47 Forma libre"/>
          <p:cNvSpPr/>
          <p:nvPr/>
        </p:nvSpPr>
        <p:spPr bwMode="auto">
          <a:xfrm>
            <a:off x="4064794" y="2064544"/>
            <a:ext cx="976312" cy="3083719"/>
          </a:xfrm>
          <a:custGeom>
            <a:avLst/>
            <a:gdLst>
              <a:gd name="connsiteX0" fmla="*/ 0 w 976312"/>
              <a:gd name="connsiteY0" fmla="*/ 800100 h 1190625"/>
              <a:gd name="connsiteX1" fmla="*/ 45244 w 976312"/>
              <a:gd name="connsiteY1" fmla="*/ 678656 h 1190625"/>
              <a:gd name="connsiteX2" fmla="*/ 95250 w 976312"/>
              <a:gd name="connsiteY2" fmla="*/ 552450 h 1190625"/>
              <a:gd name="connsiteX3" fmla="*/ 145256 w 976312"/>
              <a:gd name="connsiteY3" fmla="*/ 431006 h 1190625"/>
              <a:gd name="connsiteX4" fmla="*/ 188119 w 976312"/>
              <a:gd name="connsiteY4" fmla="*/ 323850 h 1190625"/>
              <a:gd name="connsiteX5" fmla="*/ 278606 w 976312"/>
              <a:gd name="connsiteY5" fmla="*/ 171450 h 1190625"/>
              <a:gd name="connsiteX6" fmla="*/ 330994 w 976312"/>
              <a:gd name="connsiteY6" fmla="*/ 97631 h 1190625"/>
              <a:gd name="connsiteX7" fmla="*/ 400050 w 976312"/>
              <a:gd name="connsiteY7" fmla="*/ 28575 h 1190625"/>
              <a:gd name="connsiteX8" fmla="*/ 461962 w 976312"/>
              <a:gd name="connsiteY8" fmla="*/ 2381 h 1190625"/>
              <a:gd name="connsiteX9" fmla="*/ 490537 w 976312"/>
              <a:gd name="connsiteY9" fmla="*/ 0 h 1190625"/>
              <a:gd name="connsiteX10" fmla="*/ 550069 w 976312"/>
              <a:gd name="connsiteY10" fmla="*/ 23812 h 1190625"/>
              <a:gd name="connsiteX11" fmla="*/ 614362 w 976312"/>
              <a:gd name="connsiteY11" fmla="*/ 78581 h 1190625"/>
              <a:gd name="connsiteX12" fmla="*/ 690562 w 976312"/>
              <a:gd name="connsiteY12" fmla="*/ 183356 h 1190625"/>
              <a:gd name="connsiteX13" fmla="*/ 797719 w 976312"/>
              <a:gd name="connsiteY13" fmla="*/ 388144 h 1190625"/>
              <a:gd name="connsiteX14" fmla="*/ 878681 w 976312"/>
              <a:gd name="connsiteY14" fmla="*/ 585787 h 1190625"/>
              <a:gd name="connsiteX15" fmla="*/ 971550 w 976312"/>
              <a:gd name="connsiteY15" fmla="*/ 812006 h 1190625"/>
              <a:gd name="connsiteX16" fmla="*/ 973931 w 976312"/>
              <a:gd name="connsiteY16" fmla="*/ 845344 h 1190625"/>
              <a:gd name="connsiteX17" fmla="*/ 976312 w 976312"/>
              <a:gd name="connsiteY17" fmla="*/ 1188244 h 1190625"/>
              <a:gd name="connsiteX18" fmla="*/ 4762 w 976312"/>
              <a:gd name="connsiteY18" fmla="*/ 1190625 h 1190625"/>
              <a:gd name="connsiteX19" fmla="*/ 0 w 976312"/>
              <a:gd name="connsiteY19" fmla="*/ 800100 h 1190625"/>
              <a:gd name="connsiteX0" fmla="*/ 0 w 976312"/>
              <a:gd name="connsiteY0" fmla="*/ 800100 h 3083719"/>
              <a:gd name="connsiteX1" fmla="*/ 45244 w 976312"/>
              <a:gd name="connsiteY1" fmla="*/ 678656 h 3083719"/>
              <a:gd name="connsiteX2" fmla="*/ 95250 w 976312"/>
              <a:gd name="connsiteY2" fmla="*/ 552450 h 3083719"/>
              <a:gd name="connsiteX3" fmla="*/ 145256 w 976312"/>
              <a:gd name="connsiteY3" fmla="*/ 431006 h 3083719"/>
              <a:gd name="connsiteX4" fmla="*/ 188119 w 976312"/>
              <a:gd name="connsiteY4" fmla="*/ 323850 h 3083719"/>
              <a:gd name="connsiteX5" fmla="*/ 278606 w 976312"/>
              <a:gd name="connsiteY5" fmla="*/ 171450 h 3083719"/>
              <a:gd name="connsiteX6" fmla="*/ 330994 w 976312"/>
              <a:gd name="connsiteY6" fmla="*/ 97631 h 3083719"/>
              <a:gd name="connsiteX7" fmla="*/ 400050 w 976312"/>
              <a:gd name="connsiteY7" fmla="*/ 28575 h 3083719"/>
              <a:gd name="connsiteX8" fmla="*/ 461962 w 976312"/>
              <a:gd name="connsiteY8" fmla="*/ 2381 h 3083719"/>
              <a:gd name="connsiteX9" fmla="*/ 490537 w 976312"/>
              <a:gd name="connsiteY9" fmla="*/ 0 h 3083719"/>
              <a:gd name="connsiteX10" fmla="*/ 550069 w 976312"/>
              <a:gd name="connsiteY10" fmla="*/ 23812 h 3083719"/>
              <a:gd name="connsiteX11" fmla="*/ 614362 w 976312"/>
              <a:gd name="connsiteY11" fmla="*/ 78581 h 3083719"/>
              <a:gd name="connsiteX12" fmla="*/ 690562 w 976312"/>
              <a:gd name="connsiteY12" fmla="*/ 183356 h 3083719"/>
              <a:gd name="connsiteX13" fmla="*/ 797719 w 976312"/>
              <a:gd name="connsiteY13" fmla="*/ 388144 h 3083719"/>
              <a:gd name="connsiteX14" fmla="*/ 878681 w 976312"/>
              <a:gd name="connsiteY14" fmla="*/ 585787 h 3083719"/>
              <a:gd name="connsiteX15" fmla="*/ 971550 w 976312"/>
              <a:gd name="connsiteY15" fmla="*/ 812006 h 3083719"/>
              <a:gd name="connsiteX16" fmla="*/ 973931 w 976312"/>
              <a:gd name="connsiteY16" fmla="*/ 845344 h 3083719"/>
              <a:gd name="connsiteX17" fmla="*/ 976312 w 976312"/>
              <a:gd name="connsiteY17" fmla="*/ 3083719 h 3083719"/>
              <a:gd name="connsiteX18" fmla="*/ 4762 w 976312"/>
              <a:gd name="connsiteY18" fmla="*/ 1190625 h 3083719"/>
              <a:gd name="connsiteX19" fmla="*/ 0 w 976312"/>
              <a:gd name="connsiteY19" fmla="*/ 800100 h 3083719"/>
              <a:gd name="connsiteX0" fmla="*/ 0 w 976312"/>
              <a:gd name="connsiteY0" fmla="*/ 800100 h 3083719"/>
              <a:gd name="connsiteX1" fmla="*/ 45244 w 976312"/>
              <a:gd name="connsiteY1" fmla="*/ 678656 h 3083719"/>
              <a:gd name="connsiteX2" fmla="*/ 95250 w 976312"/>
              <a:gd name="connsiteY2" fmla="*/ 552450 h 3083719"/>
              <a:gd name="connsiteX3" fmla="*/ 145256 w 976312"/>
              <a:gd name="connsiteY3" fmla="*/ 431006 h 3083719"/>
              <a:gd name="connsiteX4" fmla="*/ 188119 w 976312"/>
              <a:gd name="connsiteY4" fmla="*/ 323850 h 3083719"/>
              <a:gd name="connsiteX5" fmla="*/ 278606 w 976312"/>
              <a:gd name="connsiteY5" fmla="*/ 171450 h 3083719"/>
              <a:gd name="connsiteX6" fmla="*/ 330994 w 976312"/>
              <a:gd name="connsiteY6" fmla="*/ 97631 h 3083719"/>
              <a:gd name="connsiteX7" fmla="*/ 400050 w 976312"/>
              <a:gd name="connsiteY7" fmla="*/ 28575 h 3083719"/>
              <a:gd name="connsiteX8" fmla="*/ 461962 w 976312"/>
              <a:gd name="connsiteY8" fmla="*/ 2381 h 3083719"/>
              <a:gd name="connsiteX9" fmla="*/ 490537 w 976312"/>
              <a:gd name="connsiteY9" fmla="*/ 0 h 3083719"/>
              <a:gd name="connsiteX10" fmla="*/ 550069 w 976312"/>
              <a:gd name="connsiteY10" fmla="*/ 23812 h 3083719"/>
              <a:gd name="connsiteX11" fmla="*/ 614362 w 976312"/>
              <a:gd name="connsiteY11" fmla="*/ 78581 h 3083719"/>
              <a:gd name="connsiteX12" fmla="*/ 690562 w 976312"/>
              <a:gd name="connsiteY12" fmla="*/ 183356 h 3083719"/>
              <a:gd name="connsiteX13" fmla="*/ 797719 w 976312"/>
              <a:gd name="connsiteY13" fmla="*/ 388144 h 3083719"/>
              <a:gd name="connsiteX14" fmla="*/ 878681 w 976312"/>
              <a:gd name="connsiteY14" fmla="*/ 585787 h 3083719"/>
              <a:gd name="connsiteX15" fmla="*/ 971550 w 976312"/>
              <a:gd name="connsiteY15" fmla="*/ 812006 h 3083719"/>
              <a:gd name="connsiteX16" fmla="*/ 973931 w 976312"/>
              <a:gd name="connsiteY16" fmla="*/ 845344 h 3083719"/>
              <a:gd name="connsiteX17" fmla="*/ 976312 w 976312"/>
              <a:gd name="connsiteY17" fmla="*/ 3083719 h 3083719"/>
              <a:gd name="connsiteX18" fmla="*/ 4762 w 976312"/>
              <a:gd name="connsiteY18" fmla="*/ 3076575 h 3083719"/>
              <a:gd name="connsiteX19" fmla="*/ 0 w 976312"/>
              <a:gd name="connsiteY19" fmla="*/ 800100 h 308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76312" h="3083719">
                <a:moveTo>
                  <a:pt x="0" y="800100"/>
                </a:moveTo>
                <a:lnTo>
                  <a:pt x="45244" y="678656"/>
                </a:lnTo>
                <a:lnTo>
                  <a:pt x="95250" y="552450"/>
                </a:lnTo>
                <a:lnTo>
                  <a:pt x="145256" y="431006"/>
                </a:lnTo>
                <a:lnTo>
                  <a:pt x="188119" y="323850"/>
                </a:lnTo>
                <a:lnTo>
                  <a:pt x="278606" y="171450"/>
                </a:lnTo>
                <a:lnTo>
                  <a:pt x="330994" y="97631"/>
                </a:lnTo>
                <a:lnTo>
                  <a:pt x="400050" y="28575"/>
                </a:lnTo>
                <a:lnTo>
                  <a:pt x="461962" y="2381"/>
                </a:lnTo>
                <a:lnTo>
                  <a:pt x="490537" y="0"/>
                </a:lnTo>
                <a:lnTo>
                  <a:pt x="550069" y="23812"/>
                </a:lnTo>
                <a:lnTo>
                  <a:pt x="614362" y="78581"/>
                </a:lnTo>
                <a:lnTo>
                  <a:pt x="690562" y="183356"/>
                </a:lnTo>
                <a:lnTo>
                  <a:pt x="797719" y="388144"/>
                </a:lnTo>
                <a:lnTo>
                  <a:pt x="878681" y="585787"/>
                </a:lnTo>
                <a:lnTo>
                  <a:pt x="971550" y="812006"/>
                </a:lnTo>
                <a:lnTo>
                  <a:pt x="973931" y="845344"/>
                </a:lnTo>
                <a:cubicBezTo>
                  <a:pt x="974725" y="959644"/>
                  <a:pt x="975518" y="2969419"/>
                  <a:pt x="976312" y="3083719"/>
                </a:cubicBezTo>
                <a:lnTo>
                  <a:pt x="4762" y="3076575"/>
                </a:lnTo>
                <a:cubicBezTo>
                  <a:pt x="3968" y="2942431"/>
                  <a:pt x="3175" y="922338"/>
                  <a:pt x="0" y="800100"/>
                </a:cubicBezTo>
                <a:close/>
              </a:path>
            </a:pathLst>
          </a:custGeom>
          <a:pattFill prst="wdDnDiag">
            <a:fgClr>
              <a:srgbClr val="43CEFF"/>
            </a:fgClr>
            <a:bgClr>
              <a:schemeClr val="tx1"/>
            </a:bgClr>
          </a:pattFill>
          <a:ln>
            <a:noFill/>
          </a:ln>
        </p:spPr>
        <p:txBody>
          <a:bodyPr wrap="none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CL" dirty="0"/>
          </a:p>
        </p:txBody>
      </p:sp>
      <p:sp>
        <p:nvSpPr>
          <p:cNvPr id="21530" name="Rectangle 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  <a:endParaRPr lang="es-CL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100138"/>
            <a:ext cx="7772400" cy="53482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para los promedio del puntaje del SAT:</a:t>
            </a: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Buscando los valores en la tabla… podemos calcular que la Pr(980 ≤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≤ 1000) = 0,5035</a:t>
            </a:r>
            <a:endParaRPr lang="es-CL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2100263" y="5140469"/>
            <a:ext cx="50022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29" name="Freeform 8"/>
          <p:cNvSpPr>
            <a:spLocks noChangeArrowheads="1"/>
          </p:cNvSpPr>
          <p:nvPr/>
        </p:nvSpPr>
        <p:spPr bwMode="auto">
          <a:xfrm>
            <a:off x="4540437" y="5072206"/>
            <a:ext cx="158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12"/>
              </a:cxn>
            </a:cxnLst>
            <a:rect l="0" t="0" r="r" b="b"/>
            <a:pathLst>
              <a:path w="1" h="112">
                <a:moveTo>
                  <a:pt x="0" y="0"/>
                </a:moveTo>
                <a:lnTo>
                  <a:pt x="1" y="11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0" name="Arc 9"/>
          <p:cNvSpPr>
            <a:spLocks/>
          </p:cNvSpPr>
          <p:nvPr/>
        </p:nvSpPr>
        <p:spPr bwMode="auto">
          <a:xfrm rot="4500000">
            <a:off x="5033963" y="3805381"/>
            <a:ext cx="1279525" cy="4286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428 w 19428"/>
              <a:gd name="T1" fmla="*/ 9440 h 21600"/>
              <a:gd name="T2" fmla="*/ 0 w 19428"/>
              <a:gd name="T3" fmla="*/ 21600 h 21600"/>
              <a:gd name="T4" fmla="*/ 0 w 194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8" h="21600" fill="none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</a:path>
              <a:path w="19428" h="21600" stroke="0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1" name="Arc 10"/>
          <p:cNvSpPr>
            <a:spLocks/>
          </p:cNvSpPr>
          <p:nvPr/>
        </p:nvSpPr>
        <p:spPr bwMode="auto">
          <a:xfrm rot="720000">
            <a:off x="5845175" y="4697556"/>
            <a:ext cx="1154113" cy="261938"/>
          </a:xfrm>
          <a:custGeom>
            <a:avLst/>
            <a:gdLst>
              <a:gd name="G0" fmla="+- 21038 0 0"/>
              <a:gd name="G1" fmla="+- 0 0 0"/>
              <a:gd name="G2" fmla="+- 21600 0 0"/>
              <a:gd name="T0" fmla="*/ 18899 w 21038"/>
              <a:gd name="T1" fmla="*/ 21494 h 21494"/>
              <a:gd name="T2" fmla="*/ 0 w 21038"/>
              <a:gd name="T3" fmla="*/ 4895 h 21494"/>
              <a:gd name="T4" fmla="*/ 21038 w 21038"/>
              <a:gd name="T5" fmla="*/ 0 h 2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38" h="21494" fill="none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</a:path>
              <a:path w="21038" h="21494" stroke="0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  <a:lnTo>
                  <a:pt x="21038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2" name="Arc 11"/>
          <p:cNvSpPr>
            <a:spLocks/>
          </p:cNvSpPr>
          <p:nvPr/>
        </p:nvSpPr>
        <p:spPr bwMode="auto">
          <a:xfrm rot="6300000">
            <a:off x="3438525" y="2587769"/>
            <a:ext cx="1517650" cy="355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3" name="Arc 12"/>
          <p:cNvSpPr>
            <a:spLocks/>
          </p:cNvSpPr>
          <p:nvPr/>
        </p:nvSpPr>
        <p:spPr bwMode="auto">
          <a:xfrm rot="16980000">
            <a:off x="2841625" y="3795857"/>
            <a:ext cx="1254125" cy="450850"/>
          </a:xfrm>
          <a:custGeom>
            <a:avLst/>
            <a:gdLst>
              <a:gd name="G0" fmla="+- 19433 0 0"/>
              <a:gd name="G1" fmla="+- 0 0 0"/>
              <a:gd name="G2" fmla="+- 21600 0 0"/>
              <a:gd name="T0" fmla="*/ 19433 w 19433"/>
              <a:gd name="T1" fmla="*/ 21600 h 21600"/>
              <a:gd name="T2" fmla="*/ 0 w 19433"/>
              <a:gd name="T3" fmla="*/ 9430 h 21600"/>
              <a:gd name="T4" fmla="*/ 19433 w 1943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33" h="21600" fill="none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</a:path>
              <a:path w="19433" h="21600" stroke="0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  <a:lnTo>
                  <a:pt x="19433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4" name="Arc 13"/>
          <p:cNvSpPr>
            <a:spLocks/>
          </p:cNvSpPr>
          <p:nvPr/>
        </p:nvSpPr>
        <p:spPr bwMode="auto">
          <a:xfrm rot="15300000">
            <a:off x="4170363" y="2590944"/>
            <a:ext cx="1519237" cy="357187"/>
          </a:xfrm>
          <a:custGeom>
            <a:avLst/>
            <a:gdLst>
              <a:gd name="G0" fmla="+- 0 0 0"/>
              <a:gd name="G1" fmla="+- 96 0 0"/>
              <a:gd name="G2" fmla="+- 21600 0 0"/>
              <a:gd name="T0" fmla="*/ 21600 w 21600"/>
              <a:gd name="T1" fmla="*/ 0 h 21696"/>
              <a:gd name="T2" fmla="*/ 0 w 21600"/>
              <a:gd name="T3" fmla="*/ 21696 h 21696"/>
              <a:gd name="T4" fmla="*/ 0 w 21600"/>
              <a:gd name="T5" fmla="*/ 96 h 2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96" fill="none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</a:path>
              <a:path w="21600" h="21696" stroke="0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  <a:lnTo>
                  <a:pt x="0" y="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5053013" y="2219469"/>
            <a:ext cx="2596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effectLst/>
              </a:rPr>
              <a:t> </a:t>
            </a:r>
          </a:p>
        </p:txBody>
      </p:sp>
      <p:sp>
        <p:nvSpPr>
          <p:cNvPr id="36" name="Arc 15"/>
          <p:cNvSpPr>
            <a:spLocks/>
          </p:cNvSpPr>
          <p:nvPr/>
        </p:nvSpPr>
        <p:spPr bwMode="auto">
          <a:xfrm rot="20700000">
            <a:off x="2239963" y="4676919"/>
            <a:ext cx="1106487" cy="2603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693 w 20693"/>
              <a:gd name="T1" fmla="*/ 6194 h 21576"/>
              <a:gd name="T2" fmla="*/ 1014 w 20693"/>
              <a:gd name="T3" fmla="*/ 21576 h 21576"/>
              <a:gd name="T4" fmla="*/ 0 w 20693"/>
              <a:gd name="T5" fmla="*/ 0 h 2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93" h="21576" fill="none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</a:path>
              <a:path w="20693" h="21576" stroke="0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84879"/>
              </p:ext>
            </p:extLst>
          </p:nvPr>
        </p:nvGraphicFramePr>
        <p:xfrm>
          <a:off x="7148513" y="499745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160" name="Ecuación" r:id="rId6" imgW="126725" imgH="126725" progId="Equation.3">
                  <p:embed/>
                </p:oleObj>
              </mc:Choice>
              <mc:Fallback>
                <p:oleObj name="Ecuación" r:id="rId6" imgW="126725" imgH="126725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513" y="499745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41 Conector recto"/>
          <p:cNvCxnSpPr/>
          <p:nvPr/>
        </p:nvCxnSpPr>
        <p:spPr bwMode="auto">
          <a:xfrm rot="5400000">
            <a:off x="3015107" y="3600848"/>
            <a:ext cx="3060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 rot="5400000">
            <a:off x="2949495" y="4011601"/>
            <a:ext cx="223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 rot="5400000">
            <a:off x="3922162" y="4016083"/>
            <a:ext cx="223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Forma libre"/>
          <p:cNvSpPr/>
          <p:nvPr/>
        </p:nvSpPr>
        <p:spPr bwMode="auto">
          <a:xfrm>
            <a:off x="2367494" y="2057733"/>
            <a:ext cx="4464424" cy="2994212"/>
          </a:xfrm>
          <a:custGeom>
            <a:avLst/>
            <a:gdLst>
              <a:gd name="connsiteX0" fmla="*/ 0 w 4464424"/>
              <a:gd name="connsiteY0" fmla="*/ 2980765 h 2994212"/>
              <a:gd name="connsiteX1" fmla="*/ 1116106 w 4464424"/>
              <a:gd name="connsiteY1" fmla="*/ 2254624 h 2994212"/>
              <a:gd name="connsiteX2" fmla="*/ 2178424 w 4464424"/>
              <a:gd name="connsiteY2" fmla="*/ 8965 h 2994212"/>
              <a:gd name="connsiteX3" fmla="*/ 3281083 w 4464424"/>
              <a:gd name="connsiteY3" fmla="*/ 2308412 h 2994212"/>
              <a:gd name="connsiteX4" fmla="*/ 4464424 w 4464424"/>
              <a:gd name="connsiteY4" fmla="*/ 2994212 h 299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4424" h="2994212">
                <a:moveTo>
                  <a:pt x="0" y="2980765"/>
                </a:moveTo>
                <a:cubicBezTo>
                  <a:pt x="376517" y="2865344"/>
                  <a:pt x="753035" y="2749924"/>
                  <a:pt x="1116106" y="2254624"/>
                </a:cubicBezTo>
                <a:cubicBezTo>
                  <a:pt x="1479177" y="1759324"/>
                  <a:pt x="1817595" y="0"/>
                  <a:pt x="2178424" y="8965"/>
                </a:cubicBezTo>
                <a:cubicBezTo>
                  <a:pt x="2539253" y="17930"/>
                  <a:pt x="2900083" y="1810871"/>
                  <a:pt x="3281083" y="2308412"/>
                </a:cubicBezTo>
                <a:cubicBezTo>
                  <a:pt x="3662083" y="2805953"/>
                  <a:pt x="4063253" y="2900082"/>
                  <a:pt x="4464424" y="2994212"/>
                </a:cubicBezTo>
              </a:path>
            </a:pathLst>
          </a:custGeom>
          <a:noFill/>
          <a:ln w="31750" cap="rnd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CL" dirty="0"/>
          </a:p>
        </p:txBody>
      </p:sp>
      <p:graphicFrame>
        <p:nvGraphicFramePr>
          <p:cNvPr id="1219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967220"/>
              </p:ext>
            </p:extLst>
          </p:nvPr>
        </p:nvGraphicFramePr>
        <p:xfrm>
          <a:off x="3377174" y="5248182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161" name="Ecuación" r:id="rId8" imgW="418918" imgH="203112" progId="Equation.3">
                  <p:embed/>
                </p:oleObj>
              </mc:Choice>
              <mc:Fallback>
                <p:oleObj name="Ecuación" r:id="rId8" imgW="418918" imgH="203112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7174" y="5248182"/>
                        <a:ext cx="838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487115"/>
              </p:ext>
            </p:extLst>
          </p:nvPr>
        </p:nvGraphicFramePr>
        <p:xfrm>
          <a:off x="4958603" y="5248182"/>
          <a:ext cx="60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162" name="Ecuación" r:id="rId10" imgW="304536" imgH="203024" progId="Equation.3">
                  <p:embed/>
                </p:oleObj>
              </mc:Choice>
              <mc:Fallback>
                <p:oleObj name="Ecuación" r:id="rId10" imgW="304536" imgH="20302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603" y="5248182"/>
                        <a:ext cx="609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48 Rectángulo"/>
          <p:cNvSpPr/>
          <p:nvPr/>
        </p:nvSpPr>
        <p:spPr>
          <a:xfrm>
            <a:off x="5136957" y="2299157"/>
            <a:ext cx="34019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CL" dirty="0">
                <a:solidFill>
                  <a:schemeClr val="bg1"/>
                </a:solidFill>
                <a:effectLst/>
              </a:rPr>
              <a:t>Distribución muestral estandarizada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endParaRPr lang="es-CL" i="1" dirty="0"/>
          </a:p>
        </p:txBody>
      </p:sp>
      <p:cxnSp>
        <p:nvCxnSpPr>
          <p:cNvPr id="50" name="49 Conector recto"/>
          <p:cNvCxnSpPr/>
          <p:nvPr/>
        </p:nvCxnSpPr>
        <p:spPr bwMode="auto">
          <a:xfrm>
            <a:off x="4554078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7395878" y="2729747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Conector recto"/>
          <p:cNvCxnSpPr/>
          <p:nvPr/>
        </p:nvCxnSpPr>
        <p:spPr bwMode="auto">
          <a:xfrm>
            <a:off x="3204878" y="6257358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52388"/>
            <a:ext cx="7772400" cy="81438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>
                <a:solidFill>
                  <a:schemeClr val="bg1"/>
                </a:solidFill>
                <a:effectLst/>
              </a:rPr>
              <a:t>p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704850" y="1101725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 </a:t>
            </a:r>
            <a:r>
              <a:rPr lang="es-CL" u="sng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u="sng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 es la distribución de probabilidad todos los posibles valores de la proporción muestral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  <a:endParaRPr lang="es-CL" sz="1000" dirty="0">
              <a:solidFill>
                <a:schemeClr val="bg1"/>
              </a:solidFill>
              <a:effectLst/>
            </a:endParaRP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El valor esperado de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donde: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 = es la proporción poblacional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10" name="9 Conector recto"/>
          <p:cNvCxnSpPr/>
          <p:nvPr/>
        </p:nvCxnSpPr>
        <p:spPr bwMode="auto">
          <a:xfrm>
            <a:off x="6485963" y="327215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4208939" y="1936374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4953007" y="1214719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3957929" y="2814912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20615" name="Object 7"/>
          <p:cNvGraphicFramePr>
            <a:graphicFrameLocks noChangeAspect="1"/>
          </p:cNvGraphicFramePr>
          <p:nvPr/>
        </p:nvGraphicFramePr>
        <p:xfrm>
          <a:off x="3751263" y="3228975"/>
          <a:ext cx="1165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22" name="Ecuación" r:id="rId4" imgW="583947" imgH="241195" progId="Equation.3">
                  <p:embed/>
                </p:oleObj>
              </mc:Choice>
              <mc:Fallback>
                <p:oleObj name="Ecuación" r:id="rId4" imgW="583947" imgH="241195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3228975"/>
                        <a:ext cx="11652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2388"/>
            <a:ext cx="7772400" cy="81438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>
                <a:solidFill>
                  <a:schemeClr val="bg1"/>
                </a:solidFill>
                <a:effectLst/>
              </a:rPr>
              <a:t>p</a:t>
            </a:r>
            <a:endParaRPr lang="es-CL">
              <a:solidFill>
                <a:schemeClr val="bg1"/>
              </a:solidFill>
              <a:effectLst/>
            </a:endParaRPr>
          </a:p>
        </p:txBody>
      </p:sp>
      <p:sp>
        <p:nvSpPr>
          <p:cNvPr id="23565" name="Rectangle 13"/>
          <p:cNvSpPr>
            <a:spLocks noGrp="1" noChangeArrowheads="1"/>
          </p:cNvSpPr>
          <p:nvPr>
            <p:ph idx="1"/>
          </p:nvPr>
        </p:nvSpPr>
        <p:spPr>
          <a:xfrm>
            <a:off x="690563" y="1101725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Desviación Estándar de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</a:p>
          <a:p>
            <a:endParaRPr lang="es-CL" sz="10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Población Finita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       es llamado el </a:t>
            </a:r>
            <a:r>
              <a:rPr lang="es-CL" u="sng" dirty="0">
                <a:solidFill>
                  <a:schemeClr val="bg1"/>
                </a:solidFill>
                <a:effectLst/>
              </a:rPr>
              <a:t>error estándar de la proporción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</p:txBody>
      </p:sp>
      <p:cxnSp>
        <p:nvCxnSpPr>
          <p:cNvPr id="11" name="10 Conector recto"/>
          <p:cNvCxnSpPr/>
          <p:nvPr/>
        </p:nvCxnSpPr>
        <p:spPr bwMode="auto">
          <a:xfrm>
            <a:off x="6485963" y="327215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21639" name="Object 7"/>
          <p:cNvGraphicFramePr>
            <a:graphicFrameLocks noChangeAspect="1"/>
          </p:cNvGraphicFramePr>
          <p:nvPr/>
        </p:nvGraphicFramePr>
        <p:xfrm>
          <a:off x="5257800" y="2422525"/>
          <a:ext cx="2108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660" name="Ecuación" r:id="rId4" imgW="1054100" imgH="444500" progId="Equation.3">
                  <p:embed/>
                </p:oleObj>
              </mc:Choice>
              <mc:Fallback>
                <p:oleObj name="Ecuación" r:id="rId4" imgW="1054100" imgH="4445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422525"/>
                        <a:ext cx="2108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1640" name="Object 8"/>
          <p:cNvGraphicFramePr>
            <a:graphicFrameLocks noChangeAspect="1"/>
          </p:cNvGraphicFramePr>
          <p:nvPr/>
        </p:nvGraphicFramePr>
        <p:xfrm>
          <a:off x="1189038" y="2409825"/>
          <a:ext cx="3225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661" name="Ecuación" r:id="rId6" imgW="1612900" imgH="444500" progId="Equation.3">
                  <p:embed/>
                </p:oleObj>
              </mc:Choice>
              <mc:Fallback>
                <p:oleObj name="Ecuación" r:id="rId6" imgW="1612900" imgH="4445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2409825"/>
                        <a:ext cx="3225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1641" name="Object 9"/>
          <p:cNvGraphicFramePr>
            <a:graphicFrameLocks noChangeAspect="1"/>
          </p:cNvGraphicFramePr>
          <p:nvPr/>
        </p:nvGraphicFramePr>
        <p:xfrm>
          <a:off x="1510552" y="3878635"/>
          <a:ext cx="40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662" name="Ecuación" r:id="rId8" imgW="203024" imgH="253780" progId="Equation.3">
                  <p:embed/>
                </p:oleObj>
              </mc:Choice>
              <mc:Fallback>
                <p:oleObj name="Ecuación" r:id="rId8" imgW="203024" imgH="2537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552" y="3878635"/>
                        <a:ext cx="406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14 Conector recto"/>
          <p:cNvCxnSpPr/>
          <p:nvPr/>
        </p:nvCxnSpPr>
        <p:spPr bwMode="auto">
          <a:xfrm>
            <a:off x="4379267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8 Rectángulo"/>
          <p:cNvSpPr/>
          <p:nvPr/>
        </p:nvSpPr>
        <p:spPr>
          <a:xfrm>
            <a:off x="4867821" y="1720934"/>
            <a:ext cx="2603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>
                <a:solidFill>
                  <a:schemeClr val="bg1"/>
                </a:solidFill>
                <a:effectLst/>
              </a:rPr>
              <a:t>Población Infinita</a:t>
            </a:r>
            <a:endParaRPr lang="es-CL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0" name="Rectangle 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Universidad de St. Andrew</a:t>
            </a:r>
            <a:endParaRPr lang="es-CL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100138"/>
            <a:ext cx="7772400" cy="534828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muestral para </a:t>
            </a:r>
            <a:r>
              <a:rPr lang="es-CL" i="1">
                <a:solidFill>
                  <a:schemeClr val="bg1"/>
                </a:solidFill>
                <a:effectLst/>
              </a:rPr>
              <a:t>p</a:t>
            </a:r>
            <a:r>
              <a:rPr lang="es-CL">
                <a:solidFill>
                  <a:schemeClr val="bg1"/>
                </a:solidFill>
                <a:effectLst/>
              </a:rPr>
              <a:t>:</a:t>
            </a: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None/>
            </a:pPr>
            <a:r>
              <a:rPr lang="es-CL">
                <a:solidFill>
                  <a:schemeClr val="bg1"/>
                </a:solidFill>
                <a:effectLst/>
              </a:rPr>
              <a:t>	La distribución de probabilidad normal es una aceptable aproximación para la binomial debido al tamaño de la muestra…</a:t>
            </a:r>
          </a:p>
          <a:p>
            <a:pPr>
              <a:buNone/>
            </a:pPr>
            <a:endParaRPr lang="es-CL">
              <a:solidFill>
                <a:schemeClr val="bg1"/>
              </a:solidFill>
              <a:effectLst/>
            </a:endParaRPr>
          </a:p>
          <a:p>
            <a:pPr>
              <a:buNone/>
            </a:pPr>
            <a:r>
              <a:rPr lang="es-CL">
                <a:solidFill>
                  <a:schemeClr val="bg1"/>
                </a:solidFill>
                <a:effectLst/>
              </a:rPr>
              <a:t>The normal probability distribution is an acceptable approximation since </a:t>
            </a:r>
            <a:r>
              <a:rPr lang="es-CL" i="1">
                <a:solidFill>
                  <a:schemeClr val="bg1"/>
                </a:solidFill>
                <a:effectLst/>
              </a:rPr>
              <a:t>np</a:t>
            </a:r>
            <a:r>
              <a:rPr lang="es-CL">
                <a:solidFill>
                  <a:schemeClr val="bg1"/>
                </a:solidFill>
                <a:effectLst/>
              </a:rPr>
              <a:t> = 30(.72) = 21.6 </a:t>
            </a:r>
            <a:r>
              <a:rPr lang="es-CL" u="sng">
                <a:solidFill>
                  <a:schemeClr val="bg1"/>
                </a:solidFill>
                <a:effectLst/>
              </a:rPr>
              <a:t>&gt;</a:t>
            </a:r>
            <a:r>
              <a:rPr lang="es-CL">
                <a:solidFill>
                  <a:schemeClr val="bg1"/>
                </a:solidFill>
                <a:effectLst/>
              </a:rPr>
              <a:t> 5 and</a:t>
            </a:r>
          </a:p>
          <a:p>
            <a:pPr>
              <a:buNone/>
            </a:pPr>
            <a:r>
              <a:rPr lang="es-CL">
                <a:solidFill>
                  <a:schemeClr val="bg1"/>
                </a:solidFill>
                <a:effectLst/>
              </a:rPr>
              <a:t>	</a:t>
            </a:r>
            <a:r>
              <a:rPr lang="es-CL" i="1">
                <a:solidFill>
                  <a:schemeClr val="bg1"/>
                </a:solidFill>
                <a:effectLst/>
              </a:rPr>
              <a:t>n</a:t>
            </a:r>
            <a:r>
              <a:rPr lang="es-CL">
                <a:solidFill>
                  <a:schemeClr val="bg1"/>
                </a:solidFill>
                <a:effectLst/>
              </a:rPr>
              <a:t>(1 - </a:t>
            </a:r>
            <a:r>
              <a:rPr lang="es-CL" i="1">
                <a:solidFill>
                  <a:schemeClr val="bg1"/>
                </a:solidFill>
                <a:effectLst/>
              </a:rPr>
              <a:t>p</a:t>
            </a:r>
            <a:r>
              <a:rPr lang="es-CL">
                <a:solidFill>
                  <a:schemeClr val="bg1"/>
                </a:solidFill>
                <a:effectLst/>
              </a:rPr>
              <a:t>) = 30(.28) = 8.4 </a:t>
            </a:r>
            <a:r>
              <a:rPr lang="es-CL" u="sng">
                <a:solidFill>
                  <a:schemeClr val="bg1"/>
                </a:solidFill>
                <a:effectLst/>
              </a:rPr>
              <a:t>&gt;</a:t>
            </a:r>
            <a:r>
              <a:rPr lang="es-CL">
                <a:solidFill>
                  <a:schemeClr val="bg1"/>
                </a:solidFill>
                <a:effectLst/>
              </a:rPr>
              <a:t> 5.</a:t>
            </a: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2100263" y="4858082"/>
            <a:ext cx="50022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9" name="Freeform 8"/>
          <p:cNvSpPr>
            <a:spLocks noChangeArrowheads="1"/>
          </p:cNvSpPr>
          <p:nvPr/>
        </p:nvSpPr>
        <p:spPr bwMode="auto">
          <a:xfrm>
            <a:off x="4540437" y="4789819"/>
            <a:ext cx="158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12"/>
              </a:cxn>
            </a:cxnLst>
            <a:rect l="0" t="0" r="r" b="b"/>
            <a:pathLst>
              <a:path w="1" h="112">
                <a:moveTo>
                  <a:pt x="0" y="0"/>
                </a:moveTo>
                <a:lnTo>
                  <a:pt x="1" y="11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0" name="Arc 9"/>
          <p:cNvSpPr>
            <a:spLocks/>
          </p:cNvSpPr>
          <p:nvPr/>
        </p:nvSpPr>
        <p:spPr bwMode="auto">
          <a:xfrm rot="4500000">
            <a:off x="5033963" y="3522994"/>
            <a:ext cx="1279525" cy="4286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428 w 19428"/>
              <a:gd name="T1" fmla="*/ 9440 h 21600"/>
              <a:gd name="T2" fmla="*/ 0 w 19428"/>
              <a:gd name="T3" fmla="*/ 21600 h 21600"/>
              <a:gd name="T4" fmla="*/ 0 w 194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8" h="21600" fill="none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</a:path>
              <a:path w="19428" h="21600" stroke="0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1" name="Arc 10"/>
          <p:cNvSpPr>
            <a:spLocks/>
          </p:cNvSpPr>
          <p:nvPr/>
        </p:nvSpPr>
        <p:spPr bwMode="auto">
          <a:xfrm rot="720000">
            <a:off x="5845175" y="4415169"/>
            <a:ext cx="1154113" cy="261938"/>
          </a:xfrm>
          <a:custGeom>
            <a:avLst/>
            <a:gdLst>
              <a:gd name="G0" fmla="+- 21038 0 0"/>
              <a:gd name="G1" fmla="+- 0 0 0"/>
              <a:gd name="G2" fmla="+- 21600 0 0"/>
              <a:gd name="T0" fmla="*/ 18899 w 21038"/>
              <a:gd name="T1" fmla="*/ 21494 h 21494"/>
              <a:gd name="T2" fmla="*/ 0 w 21038"/>
              <a:gd name="T3" fmla="*/ 4895 h 21494"/>
              <a:gd name="T4" fmla="*/ 21038 w 21038"/>
              <a:gd name="T5" fmla="*/ 0 h 2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38" h="21494" fill="none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</a:path>
              <a:path w="21038" h="21494" stroke="0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  <a:lnTo>
                  <a:pt x="21038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2" name="Arc 11"/>
          <p:cNvSpPr>
            <a:spLocks/>
          </p:cNvSpPr>
          <p:nvPr/>
        </p:nvSpPr>
        <p:spPr bwMode="auto">
          <a:xfrm rot="6300000">
            <a:off x="3438525" y="2305382"/>
            <a:ext cx="1517650" cy="355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3" name="Arc 12"/>
          <p:cNvSpPr>
            <a:spLocks/>
          </p:cNvSpPr>
          <p:nvPr/>
        </p:nvSpPr>
        <p:spPr bwMode="auto">
          <a:xfrm rot="16980000">
            <a:off x="2841625" y="3513470"/>
            <a:ext cx="1254125" cy="450850"/>
          </a:xfrm>
          <a:custGeom>
            <a:avLst/>
            <a:gdLst>
              <a:gd name="G0" fmla="+- 19433 0 0"/>
              <a:gd name="G1" fmla="+- 0 0 0"/>
              <a:gd name="G2" fmla="+- 21600 0 0"/>
              <a:gd name="T0" fmla="*/ 19433 w 19433"/>
              <a:gd name="T1" fmla="*/ 21600 h 21600"/>
              <a:gd name="T2" fmla="*/ 0 w 19433"/>
              <a:gd name="T3" fmla="*/ 9430 h 21600"/>
              <a:gd name="T4" fmla="*/ 19433 w 1943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33" h="21600" fill="none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</a:path>
              <a:path w="19433" h="21600" stroke="0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  <a:lnTo>
                  <a:pt x="19433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4" name="Arc 13"/>
          <p:cNvSpPr>
            <a:spLocks/>
          </p:cNvSpPr>
          <p:nvPr/>
        </p:nvSpPr>
        <p:spPr bwMode="auto">
          <a:xfrm rot="15300000">
            <a:off x="4170363" y="2308557"/>
            <a:ext cx="1519237" cy="357187"/>
          </a:xfrm>
          <a:custGeom>
            <a:avLst/>
            <a:gdLst>
              <a:gd name="G0" fmla="+- 0 0 0"/>
              <a:gd name="G1" fmla="+- 96 0 0"/>
              <a:gd name="G2" fmla="+- 21600 0 0"/>
              <a:gd name="T0" fmla="*/ 21600 w 21600"/>
              <a:gd name="T1" fmla="*/ 0 h 21696"/>
              <a:gd name="T2" fmla="*/ 0 w 21600"/>
              <a:gd name="T3" fmla="*/ 21696 h 21696"/>
              <a:gd name="T4" fmla="*/ 0 w 21600"/>
              <a:gd name="T5" fmla="*/ 96 h 2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96" fill="none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</a:path>
              <a:path w="21600" h="21696" stroke="0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  <a:lnTo>
                  <a:pt x="0" y="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5053013" y="1937082"/>
            <a:ext cx="2596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>
                <a:effectLst/>
              </a:rPr>
              <a:t> </a:t>
            </a:r>
          </a:p>
        </p:txBody>
      </p:sp>
      <p:sp>
        <p:nvSpPr>
          <p:cNvPr id="36" name="Arc 15"/>
          <p:cNvSpPr>
            <a:spLocks/>
          </p:cNvSpPr>
          <p:nvPr/>
        </p:nvSpPr>
        <p:spPr bwMode="auto">
          <a:xfrm rot="20700000">
            <a:off x="2239963" y="4394532"/>
            <a:ext cx="1106487" cy="2603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693 w 20693"/>
              <a:gd name="T1" fmla="*/ 6194 h 21576"/>
              <a:gd name="T2" fmla="*/ 1014 w 20693"/>
              <a:gd name="T3" fmla="*/ 21576 h 21576"/>
              <a:gd name="T4" fmla="*/ 0 w 20693"/>
              <a:gd name="T5" fmla="*/ 0 h 2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93" h="21576" fill="none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</a:path>
              <a:path w="20693" h="21576" stroke="0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/>
        </p:nvGraphicFramePr>
        <p:xfrm>
          <a:off x="7123113" y="4600763"/>
          <a:ext cx="30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177" name="Ecuación" r:id="rId4" imgW="152334" imgH="241195" progId="Equation.3">
                  <p:embed/>
                </p:oleObj>
              </mc:Choice>
              <mc:Fallback>
                <p:oleObj name="Ecuación" r:id="rId4" imgW="152334" imgH="241195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113" y="4600763"/>
                        <a:ext cx="304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41 Conector recto"/>
          <p:cNvCxnSpPr/>
          <p:nvPr/>
        </p:nvCxnSpPr>
        <p:spPr bwMode="auto">
          <a:xfrm rot="5400000">
            <a:off x="3015107" y="3318461"/>
            <a:ext cx="3060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Forma libre"/>
          <p:cNvSpPr/>
          <p:nvPr/>
        </p:nvSpPr>
        <p:spPr bwMode="auto">
          <a:xfrm>
            <a:off x="2367494" y="1775346"/>
            <a:ext cx="4464424" cy="2994212"/>
          </a:xfrm>
          <a:custGeom>
            <a:avLst/>
            <a:gdLst>
              <a:gd name="connsiteX0" fmla="*/ 0 w 4464424"/>
              <a:gd name="connsiteY0" fmla="*/ 2980765 h 2994212"/>
              <a:gd name="connsiteX1" fmla="*/ 1116106 w 4464424"/>
              <a:gd name="connsiteY1" fmla="*/ 2254624 h 2994212"/>
              <a:gd name="connsiteX2" fmla="*/ 2178424 w 4464424"/>
              <a:gd name="connsiteY2" fmla="*/ 8965 h 2994212"/>
              <a:gd name="connsiteX3" fmla="*/ 3281083 w 4464424"/>
              <a:gd name="connsiteY3" fmla="*/ 2308412 h 2994212"/>
              <a:gd name="connsiteX4" fmla="*/ 4464424 w 4464424"/>
              <a:gd name="connsiteY4" fmla="*/ 2994212 h 299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4424" h="2994212">
                <a:moveTo>
                  <a:pt x="0" y="2980765"/>
                </a:moveTo>
                <a:cubicBezTo>
                  <a:pt x="376517" y="2865344"/>
                  <a:pt x="753035" y="2749924"/>
                  <a:pt x="1116106" y="2254624"/>
                </a:cubicBezTo>
                <a:cubicBezTo>
                  <a:pt x="1479177" y="1759324"/>
                  <a:pt x="1817595" y="0"/>
                  <a:pt x="2178424" y="8965"/>
                </a:cubicBezTo>
                <a:cubicBezTo>
                  <a:pt x="2539253" y="17930"/>
                  <a:pt x="2900083" y="1810871"/>
                  <a:pt x="3281083" y="2308412"/>
                </a:cubicBezTo>
                <a:cubicBezTo>
                  <a:pt x="3662083" y="2805953"/>
                  <a:pt x="4063253" y="2900082"/>
                  <a:pt x="4464424" y="2994212"/>
                </a:cubicBezTo>
              </a:path>
            </a:pathLst>
          </a:custGeom>
          <a:noFill/>
          <a:ln w="31750" cap="rnd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CL"/>
          </a:p>
        </p:txBody>
      </p:sp>
      <p:graphicFrame>
        <p:nvGraphicFramePr>
          <p:cNvPr id="1328134" name="Object 6"/>
          <p:cNvGraphicFramePr>
            <a:graphicFrameLocks noChangeAspect="1"/>
          </p:cNvGraphicFramePr>
          <p:nvPr/>
        </p:nvGraphicFramePr>
        <p:xfrm>
          <a:off x="3395569" y="4941142"/>
          <a:ext cx="149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178" name="Ecuación" r:id="rId6" imgW="748975" imgH="241195" progId="Equation.3">
                  <p:embed/>
                </p:oleObj>
              </mc:Choice>
              <mc:Fallback>
                <p:oleObj name="Ecuación" r:id="rId6" imgW="748975" imgH="241195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569" y="4941142"/>
                        <a:ext cx="1498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9158" name="Object 6"/>
          <p:cNvGraphicFramePr>
            <a:graphicFrameLocks noChangeAspect="1"/>
          </p:cNvGraphicFramePr>
          <p:nvPr/>
        </p:nvGraphicFramePr>
        <p:xfrm>
          <a:off x="5226143" y="2046008"/>
          <a:ext cx="3759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179" name="Ecuación" r:id="rId8" imgW="1879600" imgH="444500" progId="Equation.3">
                  <p:embed/>
                </p:oleObj>
              </mc:Choice>
              <mc:Fallback>
                <p:oleObj name="Ecuación" r:id="rId8" imgW="1879600" imgH="444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143" y="2046008"/>
                        <a:ext cx="3759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37 Conector recto"/>
          <p:cNvCxnSpPr/>
          <p:nvPr/>
        </p:nvCxnSpPr>
        <p:spPr bwMode="auto">
          <a:xfrm>
            <a:off x="4849912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39 Rectángulo"/>
          <p:cNvSpPr/>
          <p:nvPr/>
        </p:nvSpPr>
        <p:spPr bwMode="auto">
          <a:xfrm>
            <a:off x="201706" y="1788459"/>
            <a:ext cx="2891117" cy="2339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ook Antiqua" pitchFamily="18" charset="0"/>
              </a:rPr>
              <a:t>En general diremos que una distribución binomial puede aproximarse con una distribución normal si se cumple con el tamaño</a:t>
            </a:r>
            <a:r>
              <a:rPr kumimoji="0" lang="es-CL" sz="18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Book Antiqua" pitchFamily="18" charset="0"/>
              </a:rPr>
              <a:t> muestral </a:t>
            </a:r>
            <a:r>
              <a:rPr kumimoji="0" lang="es-CL" sz="1800" b="0" i="1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Book Antiqua" pitchFamily="18" charset="0"/>
              </a:rPr>
              <a:t>n</a:t>
            </a:r>
            <a:r>
              <a:rPr kumimoji="0" lang="es-CL" sz="18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Book Antiqua" pitchFamily="18" charset="0"/>
              </a:rPr>
              <a:t> lo siguiente:</a:t>
            </a:r>
            <a:endParaRPr lang="es-CL" sz="1800">
              <a:solidFill>
                <a:schemeClr val="bg1"/>
              </a:solidFill>
              <a:effectLst/>
            </a:endParaRPr>
          </a:p>
          <a:p>
            <a:pPr algn="l"/>
            <a:r>
              <a:rPr kumimoji="0" lang="es-CL" sz="18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ook Antiqua" pitchFamily="18" charset="0"/>
              </a:rPr>
              <a:t>              •  np</a:t>
            </a:r>
            <a:r>
              <a:rPr lang="es-CL" sz="1800">
                <a:solidFill>
                  <a:schemeClr val="bg1"/>
                </a:solidFill>
                <a:effectLst/>
              </a:rPr>
              <a:t> ≥ </a:t>
            </a:r>
            <a:r>
              <a:rPr kumimoji="0" lang="es-CL" sz="18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Book Antiqua" pitchFamily="18" charset="0"/>
              </a:rPr>
              <a:t>5</a:t>
            </a:r>
          </a:p>
          <a:p>
            <a:pPr algn="l"/>
            <a:r>
              <a:rPr lang="es-CL" sz="1800" i="1">
                <a:solidFill>
                  <a:schemeClr val="bg1"/>
                </a:solidFill>
                <a:effectLst/>
              </a:rPr>
              <a:t>              •  </a:t>
            </a:r>
            <a:r>
              <a:rPr lang="es-CL" sz="1800" i="1" baseline="0">
                <a:solidFill>
                  <a:schemeClr val="bg1"/>
                </a:solidFill>
                <a:effectLst/>
              </a:rPr>
              <a:t>n</a:t>
            </a:r>
            <a:r>
              <a:rPr lang="es-CL" sz="1800" baseline="0">
                <a:solidFill>
                  <a:schemeClr val="bg1"/>
                </a:solidFill>
                <a:effectLst/>
              </a:rPr>
              <a:t>(1</a:t>
            </a:r>
            <a:r>
              <a:rPr lang="es-CL" sz="1800">
                <a:solidFill>
                  <a:schemeClr val="bg1"/>
                </a:solidFill>
                <a:effectLst/>
              </a:rPr>
              <a:t> – </a:t>
            </a:r>
            <a:r>
              <a:rPr lang="es-CL" sz="1800" i="1">
                <a:solidFill>
                  <a:schemeClr val="bg1"/>
                </a:solidFill>
                <a:effectLst/>
              </a:rPr>
              <a:t>p</a:t>
            </a:r>
            <a:r>
              <a:rPr lang="es-CL" sz="1800">
                <a:solidFill>
                  <a:schemeClr val="bg1"/>
                </a:solidFill>
                <a:effectLst/>
              </a:rPr>
              <a:t>) ≥ 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Universidad de St. Andrew</a:t>
            </a:r>
            <a:endParaRPr lang="es-CL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690563" y="1100138"/>
            <a:ext cx="7772400" cy="43815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para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¿Cuál es la probabilidad de que una muestra aleatoria simple de 30 personas provea un estimador de la proporción poblacional de los postulantes a vivienda en el campus sea mayor o menor a 0,05 del verdadero valor poblacional?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Es decir, ¿cuál es la probabilidad de que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 se encuentre entre 0, 67 and 0,77?</a:t>
            </a:r>
          </a:p>
        </p:txBody>
      </p:sp>
      <p:cxnSp>
        <p:nvCxnSpPr>
          <p:cNvPr id="6" name="5 Conector recto"/>
          <p:cNvCxnSpPr/>
          <p:nvPr/>
        </p:nvCxnSpPr>
        <p:spPr bwMode="auto">
          <a:xfrm>
            <a:off x="4849912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6 Conector recto"/>
          <p:cNvCxnSpPr/>
          <p:nvPr/>
        </p:nvCxnSpPr>
        <p:spPr bwMode="auto">
          <a:xfrm>
            <a:off x="6979021" y="3550014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06" name="Object 6"/>
          <p:cNvGraphicFramePr>
            <a:graphicFrameLocks noChangeAspect="1"/>
          </p:cNvGraphicFramePr>
          <p:nvPr/>
        </p:nvGraphicFramePr>
        <p:xfrm>
          <a:off x="3398838" y="5248275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33" name="Ecuación" r:id="rId4" imgW="317225" imgH="203024" progId="Equation.3">
                  <p:embed/>
                </p:oleObj>
              </mc:Choice>
              <mc:Fallback>
                <p:oleObj name="Ecuación" r:id="rId4" imgW="317225" imgH="203024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5248275"/>
                        <a:ext cx="635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07" name="Object 7"/>
          <p:cNvGraphicFramePr>
            <a:graphicFrameLocks noChangeAspect="1"/>
          </p:cNvGraphicFramePr>
          <p:nvPr/>
        </p:nvGraphicFramePr>
        <p:xfrm>
          <a:off x="5148263" y="5248275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34" name="Ecuación" r:id="rId6" imgW="317225" imgH="203024" progId="Equation.3">
                  <p:embed/>
                </p:oleObj>
              </mc:Choice>
              <mc:Fallback>
                <p:oleObj name="Ecuación" r:id="rId6" imgW="317225" imgH="20302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248275"/>
                        <a:ext cx="635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08" name="Object 8"/>
          <p:cNvGraphicFramePr>
            <a:graphicFrameLocks noChangeAspect="1"/>
          </p:cNvGraphicFramePr>
          <p:nvPr/>
        </p:nvGraphicFramePr>
        <p:xfrm>
          <a:off x="4270375" y="5248275"/>
          <a:ext cx="60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35" name="Ecuación" r:id="rId8" imgW="304536" imgH="203024" progId="Equation.3">
                  <p:embed/>
                </p:oleObj>
              </mc:Choice>
              <mc:Fallback>
                <p:oleObj name="Ecuación" r:id="rId8" imgW="304536" imgH="203024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5248275"/>
                        <a:ext cx="609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25 Forma libre"/>
          <p:cNvSpPr/>
          <p:nvPr/>
        </p:nvSpPr>
        <p:spPr bwMode="auto">
          <a:xfrm>
            <a:off x="3781425" y="2066925"/>
            <a:ext cx="1571625" cy="3071813"/>
          </a:xfrm>
          <a:custGeom>
            <a:avLst/>
            <a:gdLst>
              <a:gd name="connsiteX0" fmla="*/ 0 w 1571625"/>
              <a:gd name="connsiteY0" fmla="*/ 1614488 h 2219325"/>
              <a:gd name="connsiteX1" fmla="*/ 38100 w 1571625"/>
              <a:gd name="connsiteY1" fmla="*/ 1524000 h 2219325"/>
              <a:gd name="connsiteX2" fmla="*/ 71438 w 1571625"/>
              <a:gd name="connsiteY2" fmla="*/ 1409700 h 2219325"/>
              <a:gd name="connsiteX3" fmla="*/ 138113 w 1571625"/>
              <a:gd name="connsiteY3" fmla="*/ 1238250 h 2219325"/>
              <a:gd name="connsiteX4" fmla="*/ 238125 w 1571625"/>
              <a:gd name="connsiteY4" fmla="*/ 933450 h 2219325"/>
              <a:gd name="connsiteX5" fmla="*/ 352425 w 1571625"/>
              <a:gd name="connsiteY5" fmla="*/ 628650 h 2219325"/>
              <a:gd name="connsiteX6" fmla="*/ 476250 w 1571625"/>
              <a:gd name="connsiteY6" fmla="*/ 328613 h 2219325"/>
              <a:gd name="connsiteX7" fmla="*/ 585788 w 1571625"/>
              <a:gd name="connsiteY7" fmla="*/ 133350 h 2219325"/>
              <a:gd name="connsiteX8" fmla="*/ 657225 w 1571625"/>
              <a:gd name="connsiteY8" fmla="*/ 52388 h 2219325"/>
              <a:gd name="connsiteX9" fmla="*/ 733425 w 1571625"/>
              <a:gd name="connsiteY9" fmla="*/ 4763 h 2219325"/>
              <a:gd name="connsiteX10" fmla="*/ 771525 w 1571625"/>
              <a:gd name="connsiteY10" fmla="*/ 0 h 2219325"/>
              <a:gd name="connsiteX11" fmla="*/ 823913 w 1571625"/>
              <a:gd name="connsiteY11" fmla="*/ 14288 h 2219325"/>
              <a:gd name="connsiteX12" fmla="*/ 876300 w 1571625"/>
              <a:gd name="connsiteY12" fmla="*/ 52388 h 2219325"/>
              <a:gd name="connsiteX13" fmla="*/ 933450 w 1571625"/>
              <a:gd name="connsiteY13" fmla="*/ 123825 h 2219325"/>
              <a:gd name="connsiteX14" fmla="*/ 981075 w 1571625"/>
              <a:gd name="connsiteY14" fmla="*/ 190500 h 2219325"/>
              <a:gd name="connsiteX15" fmla="*/ 1047750 w 1571625"/>
              <a:gd name="connsiteY15" fmla="*/ 304800 h 2219325"/>
              <a:gd name="connsiteX16" fmla="*/ 1104900 w 1571625"/>
              <a:gd name="connsiteY16" fmla="*/ 442913 h 2219325"/>
              <a:gd name="connsiteX17" fmla="*/ 1181100 w 1571625"/>
              <a:gd name="connsiteY17" fmla="*/ 619125 h 2219325"/>
              <a:gd name="connsiteX18" fmla="*/ 1243013 w 1571625"/>
              <a:gd name="connsiteY18" fmla="*/ 771525 h 2219325"/>
              <a:gd name="connsiteX19" fmla="*/ 1300163 w 1571625"/>
              <a:gd name="connsiteY19" fmla="*/ 952500 h 2219325"/>
              <a:gd name="connsiteX20" fmla="*/ 1381125 w 1571625"/>
              <a:gd name="connsiteY20" fmla="*/ 1162050 h 2219325"/>
              <a:gd name="connsiteX21" fmla="*/ 1433513 w 1571625"/>
              <a:gd name="connsiteY21" fmla="*/ 1314450 h 2219325"/>
              <a:gd name="connsiteX22" fmla="*/ 1495425 w 1571625"/>
              <a:gd name="connsiteY22" fmla="*/ 1485900 h 2219325"/>
              <a:gd name="connsiteX23" fmla="*/ 1543050 w 1571625"/>
              <a:gd name="connsiteY23" fmla="*/ 1619250 h 2219325"/>
              <a:gd name="connsiteX24" fmla="*/ 1571625 w 1571625"/>
              <a:gd name="connsiteY24" fmla="*/ 1685925 h 2219325"/>
              <a:gd name="connsiteX25" fmla="*/ 1566863 w 1571625"/>
              <a:gd name="connsiteY25" fmla="*/ 2219325 h 2219325"/>
              <a:gd name="connsiteX26" fmla="*/ 4763 w 1571625"/>
              <a:gd name="connsiteY26" fmla="*/ 2219325 h 2219325"/>
              <a:gd name="connsiteX27" fmla="*/ 0 w 1571625"/>
              <a:gd name="connsiteY27" fmla="*/ 1614488 h 2219325"/>
              <a:gd name="connsiteX0" fmla="*/ 0 w 1571625"/>
              <a:gd name="connsiteY0" fmla="*/ 1614488 h 3071813"/>
              <a:gd name="connsiteX1" fmla="*/ 38100 w 1571625"/>
              <a:gd name="connsiteY1" fmla="*/ 1524000 h 3071813"/>
              <a:gd name="connsiteX2" fmla="*/ 71438 w 1571625"/>
              <a:gd name="connsiteY2" fmla="*/ 1409700 h 3071813"/>
              <a:gd name="connsiteX3" fmla="*/ 138113 w 1571625"/>
              <a:gd name="connsiteY3" fmla="*/ 1238250 h 3071813"/>
              <a:gd name="connsiteX4" fmla="*/ 238125 w 1571625"/>
              <a:gd name="connsiteY4" fmla="*/ 933450 h 3071813"/>
              <a:gd name="connsiteX5" fmla="*/ 352425 w 1571625"/>
              <a:gd name="connsiteY5" fmla="*/ 628650 h 3071813"/>
              <a:gd name="connsiteX6" fmla="*/ 476250 w 1571625"/>
              <a:gd name="connsiteY6" fmla="*/ 328613 h 3071813"/>
              <a:gd name="connsiteX7" fmla="*/ 585788 w 1571625"/>
              <a:gd name="connsiteY7" fmla="*/ 133350 h 3071813"/>
              <a:gd name="connsiteX8" fmla="*/ 657225 w 1571625"/>
              <a:gd name="connsiteY8" fmla="*/ 52388 h 3071813"/>
              <a:gd name="connsiteX9" fmla="*/ 733425 w 1571625"/>
              <a:gd name="connsiteY9" fmla="*/ 4763 h 3071813"/>
              <a:gd name="connsiteX10" fmla="*/ 771525 w 1571625"/>
              <a:gd name="connsiteY10" fmla="*/ 0 h 3071813"/>
              <a:gd name="connsiteX11" fmla="*/ 823913 w 1571625"/>
              <a:gd name="connsiteY11" fmla="*/ 14288 h 3071813"/>
              <a:gd name="connsiteX12" fmla="*/ 876300 w 1571625"/>
              <a:gd name="connsiteY12" fmla="*/ 52388 h 3071813"/>
              <a:gd name="connsiteX13" fmla="*/ 933450 w 1571625"/>
              <a:gd name="connsiteY13" fmla="*/ 123825 h 3071813"/>
              <a:gd name="connsiteX14" fmla="*/ 981075 w 1571625"/>
              <a:gd name="connsiteY14" fmla="*/ 190500 h 3071813"/>
              <a:gd name="connsiteX15" fmla="*/ 1047750 w 1571625"/>
              <a:gd name="connsiteY15" fmla="*/ 304800 h 3071813"/>
              <a:gd name="connsiteX16" fmla="*/ 1104900 w 1571625"/>
              <a:gd name="connsiteY16" fmla="*/ 442913 h 3071813"/>
              <a:gd name="connsiteX17" fmla="*/ 1181100 w 1571625"/>
              <a:gd name="connsiteY17" fmla="*/ 619125 h 3071813"/>
              <a:gd name="connsiteX18" fmla="*/ 1243013 w 1571625"/>
              <a:gd name="connsiteY18" fmla="*/ 771525 h 3071813"/>
              <a:gd name="connsiteX19" fmla="*/ 1300163 w 1571625"/>
              <a:gd name="connsiteY19" fmla="*/ 952500 h 3071813"/>
              <a:gd name="connsiteX20" fmla="*/ 1381125 w 1571625"/>
              <a:gd name="connsiteY20" fmla="*/ 1162050 h 3071813"/>
              <a:gd name="connsiteX21" fmla="*/ 1433513 w 1571625"/>
              <a:gd name="connsiteY21" fmla="*/ 1314450 h 3071813"/>
              <a:gd name="connsiteX22" fmla="*/ 1495425 w 1571625"/>
              <a:gd name="connsiteY22" fmla="*/ 1485900 h 3071813"/>
              <a:gd name="connsiteX23" fmla="*/ 1543050 w 1571625"/>
              <a:gd name="connsiteY23" fmla="*/ 1619250 h 3071813"/>
              <a:gd name="connsiteX24" fmla="*/ 1571625 w 1571625"/>
              <a:gd name="connsiteY24" fmla="*/ 1685925 h 3071813"/>
              <a:gd name="connsiteX25" fmla="*/ 1566863 w 1571625"/>
              <a:gd name="connsiteY25" fmla="*/ 3071813 h 3071813"/>
              <a:gd name="connsiteX26" fmla="*/ 4763 w 1571625"/>
              <a:gd name="connsiteY26" fmla="*/ 2219325 h 3071813"/>
              <a:gd name="connsiteX27" fmla="*/ 0 w 1571625"/>
              <a:gd name="connsiteY27" fmla="*/ 1614488 h 3071813"/>
              <a:gd name="connsiteX0" fmla="*/ 0 w 1571625"/>
              <a:gd name="connsiteY0" fmla="*/ 1614488 h 3071813"/>
              <a:gd name="connsiteX1" fmla="*/ 38100 w 1571625"/>
              <a:gd name="connsiteY1" fmla="*/ 1524000 h 3071813"/>
              <a:gd name="connsiteX2" fmla="*/ 71438 w 1571625"/>
              <a:gd name="connsiteY2" fmla="*/ 1409700 h 3071813"/>
              <a:gd name="connsiteX3" fmla="*/ 138113 w 1571625"/>
              <a:gd name="connsiteY3" fmla="*/ 1238250 h 3071813"/>
              <a:gd name="connsiteX4" fmla="*/ 238125 w 1571625"/>
              <a:gd name="connsiteY4" fmla="*/ 933450 h 3071813"/>
              <a:gd name="connsiteX5" fmla="*/ 352425 w 1571625"/>
              <a:gd name="connsiteY5" fmla="*/ 628650 h 3071813"/>
              <a:gd name="connsiteX6" fmla="*/ 476250 w 1571625"/>
              <a:gd name="connsiteY6" fmla="*/ 328613 h 3071813"/>
              <a:gd name="connsiteX7" fmla="*/ 585788 w 1571625"/>
              <a:gd name="connsiteY7" fmla="*/ 133350 h 3071813"/>
              <a:gd name="connsiteX8" fmla="*/ 657225 w 1571625"/>
              <a:gd name="connsiteY8" fmla="*/ 52388 h 3071813"/>
              <a:gd name="connsiteX9" fmla="*/ 733425 w 1571625"/>
              <a:gd name="connsiteY9" fmla="*/ 4763 h 3071813"/>
              <a:gd name="connsiteX10" fmla="*/ 771525 w 1571625"/>
              <a:gd name="connsiteY10" fmla="*/ 0 h 3071813"/>
              <a:gd name="connsiteX11" fmla="*/ 823913 w 1571625"/>
              <a:gd name="connsiteY11" fmla="*/ 14288 h 3071813"/>
              <a:gd name="connsiteX12" fmla="*/ 876300 w 1571625"/>
              <a:gd name="connsiteY12" fmla="*/ 52388 h 3071813"/>
              <a:gd name="connsiteX13" fmla="*/ 933450 w 1571625"/>
              <a:gd name="connsiteY13" fmla="*/ 123825 h 3071813"/>
              <a:gd name="connsiteX14" fmla="*/ 981075 w 1571625"/>
              <a:gd name="connsiteY14" fmla="*/ 190500 h 3071813"/>
              <a:gd name="connsiteX15" fmla="*/ 1047750 w 1571625"/>
              <a:gd name="connsiteY15" fmla="*/ 304800 h 3071813"/>
              <a:gd name="connsiteX16" fmla="*/ 1104900 w 1571625"/>
              <a:gd name="connsiteY16" fmla="*/ 442913 h 3071813"/>
              <a:gd name="connsiteX17" fmla="*/ 1181100 w 1571625"/>
              <a:gd name="connsiteY17" fmla="*/ 619125 h 3071813"/>
              <a:gd name="connsiteX18" fmla="*/ 1243013 w 1571625"/>
              <a:gd name="connsiteY18" fmla="*/ 771525 h 3071813"/>
              <a:gd name="connsiteX19" fmla="*/ 1300163 w 1571625"/>
              <a:gd name="connsiteY19" fmla="*/ 952500 h 3071813"/>
              <a:gd name="connsiteX20" fmla="*/ 1381125 w 1571625"/>
              <a:gd name="connsiteY20" fmla="*/ 1162050 h 3071813"/>
              <a:gd name="connsiteX21" fmla="*/ 1433513 w 1571625"/>
              <a:gd name="connsiteY21" fmla="*/ 1314450 h 3071813"/>
              <a:gd name="connsiteX22" fmla="*/ 1495425 w 1571625"/>
              <a:gd name="connsiteY22" fmla="*/ 1485900 h 3071813"/>
              <a:gd name="connsiteX23" fmla="*/ 1543050 w 1571625"/>
              <a:gd name="connsiteY23" fmla="*/ 1619250 h 3071813"/>
              <a:gd name="connsiteX24" fmla="*/ 1571625 w 1571625"/>
              <a:gd name="connsiteY24" fmla="*/ 1685925 h 3071813"/>
              <a:gd name="connsiteX25" fmla="*/ 1566863 w 1571625"/>
              <a:gd name="connsiteY25" fmla="*/ 3071813 h 3071813"/>
              <a:gd name="connsiteX26" fmla="*/ 4763 w 1571625"/>
              <a:gd name="connsiteY26" fmla="*/ 3071813 h 3071813"/>
              <a:gd name="connsiteX27" fmla="*/ 0 w 1571625"/>
              <a:gd name="connsiteY27" fmla="*/ 1614488 h 30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71625" h="3071813">
                <a:moveTo>
                  <a:pt x="0" y="1614488"/>
                </a:moveTo>
                <a:lnTo>
                  <a:pt x="38100" y="1524000"/>
                </a:lnTo>
                <a:lnTo>
                  <a:pt x="71438" y="1409700"/>
                </a:lnTo>
                <a:lnTo>
                  <a:pt x="138113" y="1238250"/>
                </a:lnTo>
                <a:lnTo>
                  <a:pt x="238125" y="933450"/>
                </a:lnTo>
                <a:lnTo>
                  <a:pt x="352425" y="628650"/>
                </a:lnTo>
                <a:lnTo>
                  <a:pt x="476250" y="328613"/>
                </a:lnTo>
                <a:lnTo>
                  <a:pt x="585788" y="133350"/>
                </a:lnTo>
                <a:lnTo>
                  <a:pt x="657225" y="52388"/>
                </a:lnTo>
                <a:lnTo>
                  <a:pt x="733425" y="4763"/>
                </a:lnTo>
                <a:lnTo>
                  <a:pt x="771525" y="0"/>
                </a:lnTo>
                <a:lnTo>
                  <a:pt x="823913" y="14288"/>
                </a:lnTo>
                <a:lnTo>
                  <a:pt x="876300" y="52388"/>
                </a:lnTo>
                <a:lnTo>
                  <a:pt x="933450" y="123825"/>
                </a:lnTo>
                <a:lnTo>
                  <a:pt x="981075" y="190500"/>
                </a:lnTo>
                <a:lnTo>
                  <a:pt x="1047750" y="304800"/>
                </a:lnTo>
                <a:lnTo>
                  <a:pt x="1104900" y="442913"/>
                </a:lnTo>
                <a:lnTo>
                  <a:pt x="1181100" y="619125"/>
                </a:lnTo>
                <a:lnTo>
                  <a:pt x="1243013" y="771525"/>
                </a:lnTo>
                <a:lnTo>
                  <a:pt x="1300163" y="952500"/>
                </a:lnTo>
                <a:lnTo>
                  <a:pt x="1381125" y="1162050"/>
                </a:lnTo>
                <a:lnTo>
                  <a:pt x="1433513" y="1314450"/>
                </a:lnTo>
                <a:lnTo>
                  <a:pt x="1495425" y="1485900"/>
                </a:lnTo>
                <a:lnTo>
                  <a:pt x="1543050" y="1619250"/>
                </a:lnTo>
                <a:lnTo>
                  <a:pt x="1571625" y="1685925"/>
                </a:lnTo>
                <a:cubicBezTo>
                  <a:pt x="1570038" y="1863725"/>
                  <a:pt x="1568450" y="2894013"/>
                  <a:pt x="1566863" y="3071813"/>
                </a:cubicBezTo>
                <a:lnTo>
                  <a:pt x="4763" y="3071813"/>
                </a:lnTo>
                <a:cubicBezTo>
                  <a:pt x="3175" y="2868613"/>
                  <a:pt x="1588" y="1812925"/>
                  <a:pt x="0" y="1614488"/>
                </a:cubicBezTo>
                <a:close/>
              </a:path>
            </a:pathLst>
          </a:custGeom>
          <a:pattFill prst="wdDnDiag">
            <a:fgClr>
              <a:srgbClr val="43CEFF"/>
            </a:fgClr>
            <a:bgClr>
              <a:schemeClr val="tx1"/>
            </a:bgClr>
          </a:pattFill>
          <a:ln>
            <a:noFill/>
          </a:ln>
        </p:spPr>
        <p:txBody>
          <a:bodyPr wrap="none"/>
          <a:lstStyle/>
          <a:p>
            <a:endParaRPr lang="es-CL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100138"/>
            <a:ext cx="7772400" cy="53482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para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/>
          </a:p>
          <a:p>
            <a:pPr>
              <a:buFont typeface="Monotype Sorts" pitchFamily="2" charset="2"/>
              <a:buNone/>
            </a:pPr>
            <a:endParaRPr lang="es-CL" dirty="0"/>
          </a:p>
          <a:p>
            <a:pPr>
              <a:buFont typeface="Monotype Sorts" pitchFamily="2" charset="2"/>
              <a:buNone/>
            </a:pPr>
            <a:r>
              <a:rPr lang="es-CL" dirty="0"/>
              <a:t>	</a:t>
            </a:r>
          </a:p>
          <a:p>
            <a:pPr>
              <a:buFont typeface="Monotype Sorts" pitchFamily="2" charset="2"/>
              <a:buNone/>
            </a:pPr>
            <a:endParaRPr lang="es-CL" sz="1200" dirty="0"/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Si utilizamos la regla de estandarización…</a:t>
            </a:r>
          </a:p>
        </p:txBody>
      </p:sp>
      <p:sp>
        <p:nvSpPr>
          <p:cNvPr id="21530" name="Rectangle 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Universidad de St. Andrew</a:t>
            </a:r>
            <a:endParaRPr lang="es-CL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2100263" y="5140469"/>
            <a:ext cx="50022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9" name="Freeform 8"/>
          <p:cNvSpPr>
            <a:spLocks noChangeArrowheads="1"/>
          </p:cNvSpPr>
          <p:nvPr/>
        </p:nvSpPr>
        <p:spPr bwMode="auto">
          <a:xfrm>
            <a:off x="4540437" y="5072206"/>
            <a:ext cx="158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12"/>
              </a:cxn>
            </a:cxnLst>
            <a:rect l="0" t="0" r="r" b="b"/>
            <a:pathLst>
              <a:path w="1" h="112">
                <a:moveTo>
                  <a:pt x="0" y="0"/>
                </a:moveTo>
                <a:lnTo>
                  <a:pt x="1" y="11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0" name="Arc 9"/>
          <p:cNvSpPr>
            <a:spLocks/>
          </p:cNvSpPr>
          <p:nvPr/>
        </p:nvSpPr>
        <p:spPr bwMode="auto">
          <a:xfrm rot="4500000">
            <a:off x="5033963" y="3805381"/>
            <a:ext cx="1279525" cy="4286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428 w 19428"/>
              <a:gd name="T1" fmla="*/ 9440 h 21600"/>
              <a:gd name="T2" fmla="*/ 0 w 19428"/>
              <a:gd name="T3" fmla="*/ 21600 h 21600"/>
              <a:gd name="T4" fmla="*/ 0 w 194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8" h="21600" fill="none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</a:path>
              <a:path w="19428" h="21600" stroke="0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1" name="Arc 10"/>
          <p:cNvSpPr>
            <a:spLocks/>
          </p:cNvSpPr>
          <p:nvPr/>
        </p:nvSpPr>
        <p:spPr bwMode="auto">
          <a:xfrm rot="720000">
            <a:off x="5845175" y="4697556"/>
            <a:ext cx="1154113" cy="261938"/>
          </a:xfrm>
          <a:custGeom>
            <a:avLst/>
            <a:gdLst>
              <a:gd name="G0" fmla="+- 21038 0 0"/>
              <a:gd name="G1" fmla="+- 0 0 0"/>
              <a:gd name="G2" fmla="+- 21600 0 0"/>
              <a:gd name="T0" fmla="*/ 18899 w 21038"/>
              <a:gd name="T1" fmla="*/ 21494 h 21494"/>
              <a:gd name="T2" fmla="*/ 0 w 21038"/>
              <a:gd name="T3" fmla="*/ 4895 h 21494"/>
              <a:gd name="T4" fmla="*/ 21038 w 21038"/>
              <a:gd name="T5" fmla="*/ 0 h 2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38" h="21494" fill="none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</a:path>
              <a:path w="21038" h="21494" stroke="0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  <a:lnTo>
                  <a:pt x="21038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2" name="Arc 11"/>
          <p:cNvSpPr>
            <a:spLocks/>
          </p:cNvSpPr>
          <p:nvPr/>
        </p:nvSpPr>
        <p:spPr bwMode="auto">
          <a:xfrm rot="6300000">
            <a:off x="3438525" y="2587769"/>
            <a:ext cx="1517650" cy="355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3" name="Arc 12"/>
          <p:cNvSpPr>
            <a:spLocks/>
          </p:cNvSpPr>
          <p:nvPr/>
        </p:nvSpPr>
        <p:spPr bwMode="auto">
          <a:xfrm rot="16980000">
            <a:off x="2841625" y="3795857"/>
            <a:ext cx="1254125" cy="450850"/>
          </a:xfrm>
          <a:custGeom>
            <a:avLst/>
            <a:gdLst>
              <a:gd name="G0" fmla="+- 19433 0 0"/>
              <a:gd name="G1" fmla="+- 0 0 0"/>
              <a:gd name="G2" fmla="+- 21600 0 0"/>
              <a:gd name="T0" fmla="*/ 19433 w 19433"/>
              <a:gd name="T1" fmla="*/ 21600 h 21600"/>
              <a:gd name="T2" fmla="*/ 0 w 19433"/>
              <a:gd name="T3" fmla="*/ 9430 h 21600"/>
              <a:gd name="T4" fmla="*/ 19433 w 1943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33" h="21600" fill="none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</a:path>
              <a:path w="19433" h="21600" stroke="0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  <a:lnTo>
                  <a:pt x="19433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4" name="Arc 13"/>
          <p:cNvSpPr>
            <a:spLocks/>
          </p:cNvSpPr>
          <p:nvPr/>
        </p:nvSpPr>
        <p:spPr bwMode="auto">
          <a:xfrm rot="15300000">
            <a:off x="4170363" y="2590944"/>
            <a:ext cx="1519237" cy="357187"/>
          </a:xfrm>
          <a:custGeom>
            <a:avLst/>
            <a:gdLst>
              <a:gd name="G0" fmla="+- 0 0 0"/>
              <a:gd name="G1" fmla="+- 96 0 0"/>
              <a:gd name="G2" fmla="+- 21600 0 0"/>
              <a:gd name="T0" fmla="*/ 21600 w 21600"/>
              <a:gd name="T1" fmla="*/ 0 h 21696"/>
              <a:gd name="T2" fmla="*/ 0 w 21600"/>
              <a:gd name="T3" fmla="*/ 21696 h 21696"/>
              <a:gd name="T4" fmla="*/ 0 w 21600"/>
              <a:gd name="T5" fmla="*/ 96 h 2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96" fill="none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</a:path>
              <a:path w="21600" h="21696" stroke="0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  <a:lnTo>
                  <a:pt x="0" y="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5053013" y="2219469"/>
            <a:ext cx="2596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>
                <a:effectLst/>
              </a:rPr>
              <a:t> </a:t>
            </a:r>
          </a:p>
        </p:txBody>
      </p:sp>
      <p:sp>
        <p:nvSpPr>
          <p:cNvPr id="36" name="Arc 15"/>
          <p:cNvSpPr>
            <a:spLocks/>
          </p:cNvSpPr>
          <p:nvPr/>
        </p:nvSpPr>
        <p:spPr bwMode="auto">
          <a:xfrm rot="20700000">
            <a:off x="2239963" y="4676919"/>
            <a:ext cx="1106487" cy="2603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693 w 20693"/>
              <a:gd name="T1" fmla="*/ 6194 h 21576"/>
              <a:gd name="T2" fmla="*/ 1014 w 20693"/>
              <a:gd name="T3" fmla="*/ 21576 h 21576"/>
              <a:gd name="T4" fmla="*/ 0 w 20693"/>
              <a:gd name="T5" fmla="*/ 0 h 2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93" h="21576" fill="none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</a:path>
              <a:path w="20693" h="21576" stroke="0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/>
        </p:nvGraphicFramePr>
        <p:xfrm>
          <a:off x="7123113" y="4883150"/>
          <a:ext cx="30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36" name="Ecuación" r:id="rId10" imgW="152334" imgH="241195" progId="Equation.3">
                  <p:embed/>
                </p:oleObj>
              </mc:Choice>
              <mc:Fallback>
                <p:oleObj name="Ecuación" r:id="rId10" imgW="152334" imgH="241195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113" y="4883150"/>
                        <a:ext cx="304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41 Conector recto"/>
          <p:cNvCxnSpPr/>
          <p:nvPr/>
        </p:nvCxnSpPr>
        <p:spPr bwMode="auto">
          <a:xfrm rot="5400000">
            <a:off x="3015107" y="3600848"/>
            <a:ext cx="3060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 rot="5400000">
            <a:off x="3045108" y="4400080"/>
            <a:ext cx="1476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 rot="5400000">
            <a:off x="4664599" y="4444691"/>
            <a:ext cx="1368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Forma libre"/>
          <p:cNvSpPr/>
          <p:nvPr/>
        </p:nvSpPr>
        <p:spPr bwMode="auto">
          <a:xfrm>
            <a:off x="2367494" y="2057733"/>
            <a:ext cx="4464424" cy="2994212"/>
          </a:xfrm>
          <a:custGeom>
            <a:avLst/>
            <a:gdLst>
              <a:gd name="connsiteX0" fmla="*/ 0 w 4464424"/>
              <a:gd name="connsiteY0" fmla="*/ 2980765 h 2994212"/>
              <a:gd name="connsiteX1" fmla="*/ 1116106 w 4464424"/>
              <a:gd name="connsiteY1" fmla="*/ 2254624 h 2994212"/>
              <a:gd name="connsiteX2" fmla="*/ 2178424 w 4464424"/>
              <a:gd name="connsiteY2" fmla="*/ 8965 h 2994212"/>
              <a:gd name="connsiteX3" fmla="*/ 3281083 w 4464424"/>
              <a:gd name="connsiteY3" fmla="*/ 2308412 h 2994212"/>
              <a:gd name="connsiteX4" fmla="*/ 4464424 w 4464424"/>
              <a:gd name="connsiteY4" fmla="*/ 2994212 h 299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4424" h="2994212">
                <a:moveTo>
                  <a:pt x="0" y="2980765"/>
                </a:moveTo>
                <a:cubicBezTo>
                  <a:pt x="376517" y="2865344"/>
                  <a:pt x="753035" y="2749924"/>
                  <a:pt x="1116106" y="2254624"/>
                </a:cubicBezTo>
                <a:cubicBezTo>
                  <a:pt x="1479177" y="1759324"/>
                  <a:pt x="1817595" y="0"/>
                  <a:pt x="2178424" y="8965"/>
                </a:cubicBezTo>
                <a:cubicBezTo>
                  <a:pt x="2539253" y="17930"/>
                  <a:pt x="2900083" y="1810871"/>
                  <a:pt x="3281083" y="2308412"/>
                </a:cubicBezTo>
                <a:cubicBezTo>
                  <a:pt x="3662083" y="2805953"/>
                  <a:pt x="4063253" y="2900082"/>
                  <a:pt x="4464424" y="2994212"/>
                </a:cubicBezTo>
              </a:path>
            </a:pathLst>
          </a:custGeom>
          <a:noFill/>
          <a:ln w="31750" cap="rnd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5069721" y="2299157"/>
            <a:ext cx="35044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>
                <a:solidFill>
                  <a:schemeClr val="bg1"/>
                </a:solidFill>
                <a:effectLst/>
              </a:rPr>
              <a:t>p</a:t>
            </a:r>
            <a:endParaRPr lang="es-CL" i="1"/>
          </a:p>
        </p:txBody>
      </p:sp>
      <p:cxnSp>
        <p:nvCxnSpPr>
          <p:cNvPr id="50" name="49 Conector recto"/>
          <p:cNvCxnSpPr/>
          <p:nvPr/>
        </p:nvCxnSpPr>
        <p:spPr bwMode="auto">
          <a:xfrm>
            <a:off x="4849912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8296827" y="2393572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Forma libre"/>
          <p:cNvSpPr/>
          <p:nvPr/>
        </p:nvSpPr>
        <p:spPr bwMode="auto">
          <a:xfrm>
            <a:off x="3781425" y="2066925"/>
            <a:ext cx="1571625" cy="3071813"/>
          </a:xfrm>
          <a:custGeom>
            <a:avLst/>
            <a:gdLst>
              <a:gd name="connsiteX0" fmla="*/ 0 w 1571625"/>
              <a:gd name="connsiteY0" fmla="*/ 1614488 h 2219325"/>
              <a:gd name="connsiteX1" fmla="*/ 38100 w 1571625"/>
              <a:gd name="connsiteY1" fmla="*/ 1524000 h 2219325"/>
              <a:gd name="connsiteX2" fmla="*/ 71438 w 1571625"/>
              <a:gd name="connsiteY2" fmla="*/ 1409700 h 2219325"/>
              <a:gd name="connsiteX3" fmla="*/ 138113 w 1571625"/>
              <a:gd name="connsiteY3" fmla="*/ 1238250 h 2219325"/>
              <a:gd name="connsiteX4" fmla="*/ 238125 w 1571625"/>
              <a:gd name="connsiteY4" fmla="*/ 933450 h 2219325"/>
              <a:gd name="connsiteX5" fmla="*/ 352425 w 1571625"/>
              <a:gd name="connsiteY5" fmla="*/ 628650 h 2219325"/>
              <a:gd name="connsiteX6" fmla="*/ 476250 w 1571625"/>
              <a:gd name="connsiteY6" fmla="*/ 328613 h 2219325"/>
              <a:gd name="connsiteX7" fmla="*/ 585788 w 1571625"/>
              <a:gd name="connsiteY7" fmla="*/ 133350 h 2219325"/>
              <a:gd name="connsiteX8" fmla="*/ 657225 w 1571625"/>
              <a:gd name="connsiteY8" fmla="*/ 52388 h 2219325"/>
              <a:gd name="connsiteX9" fmla="*/ 733425 w 1571625"/>
              <a:gd name="connsiteY9" fmla="*/ 4763 h 2219325"/>
              <a:gd name="connsiteX10" fmla="*/ 771525 w 1571625"/>
              <a:gd name="connsiteY10" fmla="*/ 0 h 2219325"/>
              <a:gd name="connsiteX11" fmla="*/ 823913 w 1571625"/>
              <a:gd name="connsiteY11" fmla="*/ 14288 h 2219325"/>
              <a:gd name="connsiteX12" fmla="*/ 876300 w 1571625"/>
              <a:gd name="connsiteY12" fmla="*/ 52388 h 2219325"/>
              <a:gd name="connsiteX13" fmla="*/ 933450 w 1571625"/>
              <a:gd name="connsiteY13" fmla="*/ 123825 h 2219325"/>
              <a:gd name="connsiteX14" fmla="*/ 981075 w 1571625"/>
              <a:gd name="connsiteY14" fmla="*/ 190500 h 2219325"/>
              <a:gd name="connsiteX15" fmla="*/ 1047750 w 1571625"/>
              <a:gd name="connsiteY15" fmla="*/ 304800 h 2219325"/>
              <a:gd name="connsiteX16" fmla="*/ 1104900 w 1571625"/>
              <a:gd name="connsiteY16" fmla="*/ 442913 h 2219325"/>
              <a:gd name="connsiteX17" fmla="*/ 1181100 w 1571625"/>
              <a:gd name="connsiteY17" fmla="*/ 619125 h 2219325"/>
              <a:gd name="connsiteX18" fmla="*/ 1243013 w 1571625"/>
              <a:gd name="connsiteY18" fmla="*/ 771525 h 2219325"/>
              <a:gd name="connsiteX19" fmla="*/ 1300163 w 1571625"/>
              <a:gd name="connsiteY19" fmla="*/ 952500 h 2219325"/>
              <a:gd name="connsiteX20" fmla="*/ 1381125 w 1571625"/>
              <a:gd name="connsiteY20" fmla="*/ 1162050 h 2219325"/>
              <a:gd name="connsiteX21" fmla="*/ 1433513 w 1571625"/>
              <a:gd name="connsiteY21" fmla="*/ 1314450 h 2219325"/>
              <a:gd name="connsiteX22" fmla="*/ 1495425 w 1571625"/>
              <a:gd name="connsiteY22" fmla="*/ 1485900 h 2219325"/>
              <a:gd name="connsiteX23" fmla="*/ 1543050 w 1571625"/>
              <a:gd name="connsiteY23" fmla="*/ 1619250 h 2219325"/>
              <a:gd name="connsiteX24" fmla="*/ 1571625 w 1571625"/>
              <a:gd name="connsiteY24" fmla="*/ 1685925 h 2219325"/>
              <a:gd name="connsiteX25" fmla="*/ 1566863 w 1571625"/>
              <a:gd name="connsiteY25" fmla="*/ 2219325 h 2219325"/>
              <a:gd name="connsiteX26" fmla="*/ 4763 w 1571625"/>
              <a:gd name="connsiteY26" fmla="*/ 2219325 h 2219325"/>
              <a:gd name="connsiteX27" fmla="*/ 0 w 1571625"/>
              <a:gd name="connsiteY27" fmla="*/ 1614488 h 2219325"/>
              <a:gd name="connsiteX0" fmla="*/ 0 w 1571625"/>
              <a:gd name="connsiteY0" fmla="*/ 1614488 h 3071813"/>
              <a:gd name="connsiteX1" fmla="*/ 38100 w 1571625"/>
              <a:gd name="connsiteY1" fmla="*/ 1524000 h 3071813"/>
              <a:gd name="connsiteX2" fmla="*/ 71438 w 1571625"/>
              <a:gd name="connsiteY2" fmla="*/ 1409700 h 3071813"/>
              <a:gd name="connsiteX3" fmla="*/ 138113 w 1571625"/>
              <a:gd name="connsiteY3" fmla="*/ 1238250 h 3071813"/>
              <a:gd name="connsiteX4" fmla="*/ 238125 w 1571625"/>
              <a:gd name="connsiteY4" fmla="*/ 933450 h 3071813"/>
              <a:gd name="connsiteX5" fmla="*/ 352425 w 1571625"/>
              <a:gd name="connsiteY5" fmla="*/ 628650 h 3071813"/>
              <a:gd name="connsiteX6" fmla="*/ 476250 w 1571625"/>
              <a:gd name="connsiteY6" fmla="*/ 328613 h 3071813"/>
              <a:gd name="connsiteX7" fmla="*/ 585788 w 1571625"/>
              <a:gd name="connsiteY7" fmla="*/ 133350 h 3071813"/>
              <a:gd name="connsiteX8" fmla="*/ 657225 w 1571625"/>
              <a:gd name="connsiteY8" fmla="*/ 52388 h 3071813"/>
              <a:gd name="connsiteX9" fmla="*/ 733425 w 1571625"/>
              <a:gd name="connsiteY9" fmla="*/ 4763 h 3071813"/>
              <a:gd name="connsiteX10" fmla="*/ 771525 w 1571625"/>
              <a:gd name="connsiteY10" fmla="*/ 0 h 3071813"/>
              <a:gd name="connsiteX11" fmla="*/ 823913 w 1571625"/>
              <a:gd name="connsiteY11" fmla="*/ 14288 h 3071813"/>
              <a:gd name="connsiteX12" fmla="*/ 876300 w 1571625"/>
              <a:gd name="connsiteY12" fmla="*/ 52388 h 3071813"/>
              <a:gd name="connsiteX13" fmla="*/ 933450 w 1571625"/>
              <a:gd name="connsiteY13" fmla="*/ 123825 h 3071813"/>
              <a:gd name="connsiteX14" fmla="*/ 981075 w 1571625"/>
              <a:gd name="connsiteY14" fmla="*/ 190500 h 3071813"/>
              <a:gd name="connsiteX15" fmla="*/ 1047750 w 1571625"/>
              <a:gd name="connsiteY15" fmla="*/ 304800 h 3071813"/>
              <a:gd name="connsiteX16" fmla="*/ 1104900 w 1571625"/>
              <a:gd name="connsiteY16" fmla="*/ 442913 h 3071813"/>
              <a:gd name="connsiteX17" fmla="*/ 1181100 w 1571625"/>
              <a:gd name="connsiteY17" fmla="*/ 619125 h 3071813"/>
              <a:gd name="connsiteX18" fmla="*/ 1243013 w 1571625"/>
              <a:gd name="connsiteY18" fmla="*/ 771525 h 3071813"/>
              <a:gd name="connsiteX19" fmla="*/ 1300163 w 1571625"/>
              <a:gd name="connsiteY19" fmla="*/ 952500 h 3071813"/>
              <a:gd name="connsiteX20" fmla="*/ 1381125 w 1571625"/>
              <a:gd name="connsiteY20" fmla="*/ 1162050 h 3071813"/>
              <a:gd name="connsiteX21" fmla="*/ 1433513 w 1571625"/>
              <a:gd name="connsiteY21" fmla="*/ 1314450 h 3071813"/>
              <a:gd name="connsiteX22" fmla="*/ 1495425 w 1571625"/>
              <a:gd name="connsiteY22" fmla="*/ 1485900 h 3071813"/>
              <a:gd name="connsiteX23" fmla="*/ 1543050 w 1571625"/>
              <a:gd name="connsiteY23" fmla="*/ 1619250 h 3071813"/>
              <a:gd name="connsiteX24" fmla="*/ 1571625 w 1571625"/>
              <a:gd name="connsiteY24" fmla="*/ 1685925 h 3071813"/>
              <a:gd name="connsiteX25" fmla="*/ 1566863 w 1571625"/>
              <a:gd name="connsiteY25" fmla="*/ 3071813 h 3071813"/>
              <a:gd name="connsiteX26" fmla="*/ 4763 w 1571625"/>
              <a:gd name="connsiteY26" fmla="*/ 2219325 h 3071813"/>
              <a:gd name="connsiteX27" fmla="*/ 0 w 1571625"/>
              <a:gd name="connsiteY27" fmla="*/ 1614488 h 3071813"/>
              <a:gd name="connsiteX0" fmla="*/ 0 w 1571625"/>
              <a:gd name="connsiteY0" fmla="*/ 1614488 h 3071813"/>
              <a:gd name="connsiteX1" fmla="*/ 38100 w 1571625"/>
              <a:gd name="connsiteY1" fmla="*/ 1524000 h 3071813"/>
              <a:gd name="connsiteX2" fmla="*/ 71438 w 1571625"/>
              <a:gd name="connsiteY2" fmla="*/ 1409700 h 3071813"/>
              <a:gd name="connsiteX3" fmla="*/ 138113 w 1571625"/>
              <a:gd name="connsiteY3" fmla="*/ 1238250 h 3071813"/>
              <a:gd name="connsiteX4" fmla="*/ 238125 w 1571625"/>
              <a:gd name="connsiteY4" fmla="*/ 933450 h 3071813"/>
              <a:gd name="connsiteX5" fmla="*/ 352425 w 1571625"/>
              <a:gd name="connsiteY5" fmla="*/ 628650 h 3071813"/>
              <a:gd name="connsiteX6" fmla="*/ 476250 w 1571625"/>
              <a:gd name="connsiteY6" fmla="*/ 328613 h 3071813"/>
              <a:gd name="connsiteX7" fmla="*/ 585788 w 1571625"/>
              <a:gd name="connsiteY7" fmla="*/ 133350 h 3071813"/>
              <a:gd name="connsiteX8" fmla="*/ 657225 w 1571625"/>
              <a:gd name="connsiteY8" fmla="*/ 52388 h 3071813"/>
              <a:gd name="connsiteX9" fmla="*/ 733425 w 1571625"/>
              <a:gd name="connsiteY9" fmla="*/ 4763 h 3071813"/>
              <a:gd name="connsiteX10" fmla="*/ 771525 w 1571625"/>
              <a:gd name="connsiteY10" fmla="*/ 0 h 3071813"/>
              <a:gd name="connsiteX11" fmla="*/ 823913 w 1571625"/>
              <a:gd name="connsiteY11" fmla="*/ 14288 h 3071813"/>
              <a:gd name="connsiteX12" fmla="*/ 876300 w 1571625"/>
              <a:gd name="connsiteY12" fmla="*/ 52388 h 3071813"/>
              <a:gd name="connsiteX13" fmla="*/ 933450 w 1571625"/>
              <a:gd name="connsiteY13" fmla="*/ 123825 h 3071813"/>
              <a:gd name="connsiteX14" fmla="*/ 981075 w 1571625"/>
              <a:gd name="connsiteY14" fmla="*/ 190500 h 3071813"/>
              <a:gd name="connsiteX15" fmla="*/ 1047750 w 1571625"/>
              <a:gd name="connsiteY15" fmla="*/ 304800 h 3071813"/>
              <a:gd name="connsiteX16" fmla="*/ 1104900 w 1571625"/>
              <a:gd name="connsiteY16" fmla="*/ 442913 h 3071813"/>
              <a:gd name="connsiteX17" fmla="*/ 1181100 w 1571625"/>
              <a:gd name="connsiteY17" fmla="*/ 619125 h 3071813"/>
              <a:gd name="connsiteX18" fmla="*/ 1243013 w 1571625"/>
              <a:gd name="connsiteY18" fmla="*/ 771525 h 3071813"/>
              <a:gd name="connsiteX19" fmla="*/ 1300163 w 1571625"/>
              <a:gd name="connsiteY19" fmla="*/ 952500 h 3071813"/>
              <a:gd name="connsiteX20" fmla="*/ 1381125 w 1571625"/>
              <a:gd name="connsiteY20" fmla="*/ 1162050 h 3071813"/>
              <a:gd name="connsiteX21" fmla="*/ 1433513 w 1571625"/>
              <a:gd name="connsiteY21" fmla="*/ 1314450 h 3071813"/>
              <a:gd name="connsiteX22" fmla="*/ 1495425 w 1571625"/>
              <a:gd name="connsiteY22" fmla="*/ 1485900 h 3071813"/>
              <a:gd name="connsiteX23" fmla="*/ 1543050 w 1571625"/>
              <a:gd name="connsiteY23" fmla="*/ 1619250 h 3071813"/>
              <a:gd name="connsiteX24" fmla="*/ 1571625 w 1571625"/>
              <a:gd name="connsiteY24" fmla="*/ 1685925 h 3071813"/>
              <a:gd name="connsiteX25" fmla="*/ 1566863 w 1571625"/>
              <a:gd name="connsiteY25" fmla="*/ 3071813 h 3071813"/>
              <a:gd name="connsiteX26" fmla="*/ 4763 w 1571625"/>
              <a:gd name="connsiteY26" fmla="*/ 3071813 h 3071813"/>
              <a:gd name="connsiteX27" fmla="*/ 0 w 1571625"/>
              <a:gd name="connsiteY27" fmla="*/ 1614488 h 30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71625" h="3071813">
                <a:moveTo>
                  <a:pt x="0" y="1614488"/>
                </a:moveTo>
                <a:lnTo>
                  <a:pt x="38100" y="1524000"/>
                </a:lnTo>
                <a:lnTo>
                  <a:pt x="71438" y="1409700"/>
                </a:lnTo>
                <a:lnTo>
                  <a:pt x="138113" y="1238250"/>
                </a:lnTo>
                <a:lnTo>
                  <a:pt x="238125" y="933450"/>
                </a:lnTo>
                <a:lnTo>
                  <a:pt x="352425" y="628650"/>
                </a:lnTo>
                <a:lnTo>
                  <a:pt x="476250" y="328613"/>
                </a:lnTo>
                <a:lnTo>
                  <a:pt x="585788" y="133350"/>
                </a:lnTo>
                <a:lnTo>
                  <a:pt x="657225" y="52388"/>
                </a:lnTo>
                <a:lnTo>
                  <a:pt x="733425" y="4763"/>
                </a:lnTo>
                <a:lnTo>
                  <a:pt x="771525" y="0"/>
                </a:lnTo>
                <a:lnTo>
                  <a:pt x="823913" y="14288"/>
                </a:lnTo>
                <a:lnTo>
                  <a:pt x="876300" y="52388"/>
                </a:lnTo>
                <a:lnTo>
                  <a:pt x="933450" y="123825"/>
                </a:lnTo>
                <a:lnTo>
                  <a:pt x="981075" y="190500"/>
                </a:lnTo>
                <a:lnTo>
                  <a:pt x="1047750" y="304800"/>
                </a:lnTo>
                <a:lnTo>
                  <a:pt x="1104900" y="442913"/>
                </a:lnTo>
                <a:lnTo>
                  <a:pt x="1181100" y="619125"/>
                </a:lnTo>
                <a:lnTo>
                  <a:pt x="1243013" y="771525"/>
                </a:lnTo>
                <a:lnTo>
                  <a:pt x="1300163" y="952500"/>
                </a:lnTo>
                <a:lnTo>
                  <a:pt x="1381125" y="1162050"/>
                </a:lnTo>
                <a:lnTo>
                  <a:pt x="1433513" y="1314450"/>
                </a:lnTo>
                <a:lnTo>
                  <a:pt x="1495425" y="1485900"/>
                </a:lnTo>
                <a:lnTo>
                  <a:pt x="1543050" y="1619250"/>
                </a:lnTo>
                <a:lnTo>
                  <a:pt x="1571625" y="1685925"/>
                </a:lnTo>
                <a:cubicBezTo>
                  <a:pt x="1570038" y="1863725"/>
                  <a:pt x="1568450" y="2894013"/>
                  <a:pt x="1566863" y="3071813"/>
                </a:cubicBezTo>
                <a:lnTo>
                  <a:pt x="4763" y="3071813"/>
                </a:lnTo>
                <a:cubicBezTo>
                  <a:pt x="3175" y="2868613"/>
                  <a:pt x="1588" y="1812925"/>
                  <a:pt x="0" y="1614488"/>
                </a:cubicBezTo>
                <a:close/>
              </a:path>
            </a:pathLst>
          </a:custGeom>
          <a:pattFill prst="wdDnDiag">
            <a:fgClr>
              <a:srgbClr val="43CEFF"/>
            </a:fgClr>
            <a:bgClr>
              <a:schemeClr val="tx1"/>
            </a:bgClr>
          </a:pattFill>
          <a:ln>
            <a:noFill/>
          </a:ln>
        </p:spPr>
        <p:txBody>
          <a:bodyPr wrap="none"/>
          <a:lstStyle/>
          <a:p>
            <a:endParaRPr lang="es-CL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100138"/>
            <a:ext cx="7772400" cy="53482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para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/>
          </a:p>
          <a:p>
            <a:pPr>
              <a:buFont typeface="Monotype Sorts" pitchFamily="2" charset="2"/>
              <a:buNone/>
            </a:pPr>
            <a:endParaRPr lang="es-CL" dirty="0"/>
          </a:p>
          <a:p>
            <a:pPr>
              <a:buFont typeface="Monotype Sorts" pitchFamily="2" charset="2"/>
              <a:buNone/>
            </a:pPr>
            <a:r>
              <a:rPr lang="es-CL" dirty="0"/>
              <a:t>	</a:t>
            </a:r>
          </a:p>
          <a:p>
            <a:pPr>
              <a:buFont typeface="Monotype Sorts" pitchFamily="2" charset="2"/>
              <a:buNone/>
            </a:pPr>
            <a:endParaRPr lang="es-CL" sz="1200" dirty="0"/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Buscando los valores en la tabla… podemos calcular que la Pr(0,67 ≤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 ≤ 0,77) = 0,4581</a:t>
            </a:r>
            <a:endParaRPr lang="es-CL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21530" name="Rectangle 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Universidad de St. Andrew</a:t>
            </a:r>
            <a:endParaRPr lang="es-CL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2100263" y="5140469"/>
            <a:ext cx="50022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9" name="Freeform 8"/>
          <p:cNvSpPr>
            <a:spLocks noChangeArrowheads="1"/>
          </p:cNvSpPr>
          <p:nvPr/>
        </p:nvSpPr>
        <p:spPr bwMode="auto">
          <a:xfrm>
            <a:off x="4540437" y="5072206"/>
            <a:ext cx="158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12"/>
              </a:cxn>
            </a:cxnLst>
            <a:rect l="0" t="0" r="r" b="b"/>
            <a:pathLst>
              <a:path w="1" h="112">
                <a:moveTo>
                  <a:pt x="0" y="0"/>
                </a:moveTo>
                <a:lnTo>
                  <a:pt x="1" y="11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0" name="Arc 9"/>
          <p:cNvSpPr>
            <a:spLocks/>
          </p:cNvSpPr>
          <p:nvPr/>
        </p:nvSpPr>
        <p:spPr bwMode="auto">
          <a:xfrm rot="4500000">
            <a:off x="5033963" y="3805381"/>
            <a:ext cx="1279525" cy="4286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428 w 19428"/>
              <a:gd name="T1" fmla="*/ 9440 h 21600"/>
              <a:gd name="T2" fmla="*/ 0 w 19428"/>
              <a:gd name="T3" fmla="*/ 21600 h 21600"/>
              <a:gd name="T4" fmla="*/ 0 w 194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8" h="21600" fill="none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</a:path>
              <a:path w="19428" h="21600" stroke="0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1" name="Arc 10"/>
          <p:cNvSpPr>
            <a:spLocks/>
          </p:cNvSpPr>
          <p:nvPr/>
        </p:nvSpPr>
        <p:spPr bwMode="auto">
          <a:xfrm rot="720000">
            <a:off x="5845175" y="4697556"/>
            <a:ext cx="1154113" cy="261938"/>
          </a:xfrm>
          <a:custGeom>
            <a:avLst/>
            <a:gdLst>
              <a:gd name="G0" fmla="+- 21038 0 0"/>
              <a:gd name="G1" fmla="+- 0 0 0"/>
              <a:gd name="G2" fmla="+- 21600 0 0"/>
              <a:gd name="T0" fmla="*/ 18899 w 21038"/>
              <a:gd name="T1" fmla="*/ 21494 h 21494"/>
              <a:gd name="T2" fmla="*/ 0 w 21038"/>
              <a:gd name="T3" fmla="*/ 4895 h 21494"/>
              <a:gd name="T4" fmla="*/ 21038 w 21038"/>
              <a:gd name="T5" fmla="*/ 0 h 2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38" h="21494" fill="none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</a:path>
              <a:path w="21038" h="21494" stroke="0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  <a:lnTo>
                  <a:pt x="21038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2" name="Arc 11"/>
          <p:cNvSpPr>
            <a:spLocks/>
          </p:cNvSpPr>
          <p:nvPr/>
        </p:nvSpPr>
        <p:spPr bwMode="auto">
          <a:xfrm rot="6300000">
            <a:off x="3438525" y="2587769"/>
            <a:ext cx="1517650" cy="355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3" name="Arc 12"/>
          <p:cNvSpPr>
            <a:spLocks/>
          </p:cNvSpPr>
          <p:nvPr/>
        </p:nvSpPr>
        <p:spPr bwMode="auto">
          <a:xfrm rot="16980000">
            <a:off x="2841625" y="3795857"/>
            <a:ext cx="1254125" cy="450850"/>
          </a:xfrm>
          <a:custGeom>
            <a:avLst/>
            <a:gdLst>
              <a:gd name="G0" fmla="+- 19433 0 0"/>
              <a:gd name="G1" fmla="+- 0 0 0"/>
              <a:gd name="G2" fmla="+- 21600 0 0"/>
              <a:gd name="T0" fmla="*/ 19433 w 19433"/>
              <a:gd name="T1" fmla="*/ 21600 h 21600"/>
              <a:gd name="T2" fmla="*/ 0 w 19433"/>
              <a:gd name="T3" fmla="*/ 9430 h 21600"/>
              <a:gd name="T4" fmla="*/ 19433 w 1943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33" h="21600" fill="none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</a:path>
              <a:path w="19433" h="21600" stroke="0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  <a:lnTo>
                  <a:pt x="19433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4" name="Arc 13"/>
          <p:cNvSpPr>
            <a:spLocks/>
          </p:cNvSpPr>
          <p:nvPr/>
        </p:nvSpPr>
        <p:spPr bwMode="auto">
          <a:xfrm rot="15300000">
            <a:off x="4170363" y="2590944"/>
            <a:ext cx="1519237" cy="357187"/>
          </a:xfrm>
          <a:custGeom>
            <a:avLst/>
            <a:gdLst>
              <a:gd name="G0" fmla="+- 0 0 0"/>
              <a:gd name="G1" fmla="+- 96 0 0"/>
              <a:gd name="G2" fmla="+- 21600 0 0"/>
              <a:gd name="T0" fmla="*/ 21600 w 21600"/>
              <a:gd name="T1" fmla="*/ 0 h 21696"/>
              <a:gd name="T2" fmla="*/ 0 w 21600"/>
              <a:gd name="T3" fmla="*/ 21696 h 21696"/>
              <a:gd name="T4" fmla="*/ 0 w 21600"/>
              <a:gd name="T5" fmla="*/ 96 h 2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96" fill="none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</a:path>
              <a:path w="21600" h="21696" stroke="0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  <a:lnTo>
                  <a:pt x="0" y="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5053013" y="2219469"/>
            <a:ext cx="2596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>
                <a:effectLst/>
              </a:rPr>
              <a:t> </a:t>
            </a:r>
          </a:p>
        </p:txBody>
      </p:sp>
      <p:sp>
        <p:nvSpPr>
          <p:cNvPr id="36" name="Arc 15"/>
          <p:cNvSpPr>
            <a:spLocks/>
          </p:cNvSpPr>
          <p:nvPr/>
        </p:nvSpPr>
        <p:spPr bwMode="auto">
          <a:xfrm rot="20700000">
            <a:off x="2239963" y="4676919"/>
            <a:ext cx="1106487" cy="2603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693 w 20693"/>
              <a:gd name="T1" fmla="*/ 6194 h 21576"/>
              <a:gd name="T2" fmla="*/ 1014 w 20693"/>
              <a:gd name="T3" fmla="*/ 21576 h 21576"/>
              <a:gd name="T4" fmla="*/ 0 w 20693"/>
              <a:gd name="T5" fmla="*/ 0 h 2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93" h="21576" fill="none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</a:path>
              <a:path w="20693" h="21576" stroke="0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/>
        </p:nvGraphicFramePr>
        <p:xfrm>
          <a:off x="7123113" y="4883150"/>
          <a:ext cx="30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209" name="Ecuación" r:id="rId4" imgW="152334" imgH="241195" progId="Equation.3">
                  <p:embed/>
                </p:oleObj>
              </mc:Choice>
              <mc:Fallback>
                <p:oleObj name="Ecuación" r:id="rId4" imgW="152334" imgH="241195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113" y="4883150"/>
                        <a:ext cx="304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41 Conector recto"/>
          <p:cNvCxnSpPr/>
          <p:nvPr/>
        </p:nvCxnSpPr>
        <p:spPr bwMode="auto">
          <a:xfrm rot="5400000">
            <a:off x="3015107" y="3600848"/>
            <a:ext cx="3060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 rot="5400000">
            <a:off x="3045108" y="4400080"/>
            <a:ext cx="1476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 rot="5400000">
            <a:off x="4664599" y="4444691"/>
            <a:ext cx="1368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Forma libre"/>
          <p:cNvSpPr/>
          <p:nvPr/>
        </p:nvSpPr>
        <p:spPr bwMode="auto">
          <a:xfrm>
            <a:off x="2367494" y="2057733"/>
            <a:ext cx="4464424" cy="2994212"/>
          </a:xfrm>
          <a:custGeom>
            <a:avLst/>
            <a:gdLst>
              <a:gd name="connsiteX0" fmla="*/ 0 w 4464424"/>
              <a:gd name="connsiteY0" fmla="*/ 2980765 h 2994212"/>
              <a:gd name="connsiteX1" fmla="*/ 1116106 w 4464424"/>
              <a:gd name="connsiteY1" fmla="*/ 2254624 h 2994212"/>
              <a:gd name="connsiteX2" fmla="*/ 2178424 w 4464424"/>
              <a:gd name="connsiteY2" fmla="*/ 8965 h 2994212"/>
              <a:gd name="connsiteX3" fmla="*/ 3281083 w 4464424"/>
              <a:gd name="connsiteY3" fmla="*/ 2308412 h 2994212"/>
              <a:gd name="connsiteX4" fmla="*/ 4464424 w 4464424"/>
              <a:gd name="connsiteY4" fmla="*/ 2994212 h 299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4424" h="2994212">
                <a:moveTo>
                  <a:pt x="0" y="2980765"/>
                </a:moveTo>
                <a:cubicBezTo>
                  <a:pt x="376517" y="2865344"/>
                  <a:pt x="753035" y="2749924"/>
                  <a:pt x="1116106" y="2254624"/>
                </a:cubicBezTo>
                <a:cubicBezTo>
                  <a:pt x="1479177" y="1759324"/>
                  <a:pt x="1817595" y="0"/>
                  <a:pt x="2178424" y="8965"/>
                </a:cubicBezTo>
                <a:cubicBezTo>
                  <a:pt x="2539253" y="17930"/>
                  <a:pt x="2900083" y="1810871"/>
                  <a:pt x="3281083" y="2308412"/>
                </a:cubicBezTo>
                <a:cubicBezTo>
                  <a:pt x="3662083" y="2805953"/>
                  <a:pt x="4063253" y="2900082"/>
                  <a:pt x="4464424" y="2994212"/>
                </a:cubicBezTo>
              </a:path>
            </a:pathLst>
          </a:custGeom>
          <a:noFill/>
          <a:ln w="31750" cap="rnd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5069721" y="2299157"/>
            <a:ext cx="29097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muestral</a:t>
            </a:r>
          </a:p>
          <a:p>
            <a:r>
              <a:rPr lang="es-CL">
                <a:solidFill>
                  <a:schemeClr val="bg1"/>
                </a:solidFill>
                <a:effectLst/>
              </a:rPr>
              <a:t>estandarizada de </a:t>
            </a:r>
            <a:r>
              <a:rPr lang="es-CL" i="1">
                <a:solidFill>
                  <a:schemeClr val="bg1"/>
                </a:solidFill>
                <a:effectLst/>
              </a:rPr>
              <a:t>p</a:t>
            </a:r>
            <a:endParaRPr lang="es-CL" i="1"/>
          </a:p>
        </p:txBody>
      </p:sp>
      <p:cxnSp>
        <p:nvCxnSpPr>
          <p:cNvPr id="50" name="49 Conector recto"/>
          <p:cNvCxnSpPr/>
          <p:nvPr/>
        </p:nvCxnSpPr>
        <p:spPr bwMode="auto">
          <a:xfrm>
            <a:off x="4849912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7516897" y="2729748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330182" name="Object 6"/>
          <p:cNvGraphicFramePr>
            <a:graphicFrameLocks noChangeAspect="1"/>
          </p:cNvGraphicFramePr>
          <p:nvPr/>
        </p:nvGraphicFramePr>
        <p:xfrm>
          <a:off x="3216275" y="5248275"/>
          <a:ext cx="81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210" name="Ecuación" r:id="rId6" imgW="406048" imgH="203024" progId="Equation.3">
                  <p:embed/>
                </p:oleObj>
              </mc:Choice>
              <mc:Fallback>
                <p:oleObj name="Ecuación" r:id="rId6" imgW="406048" imgH="20302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248275"/>
                        <a:ext cx="812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0183" name="Object 7"/>
          <p:cNvGraphicFramePr>
            <a:graphicFrameLocks noChangeAspect="1"/>
          </p:cNvGraphicFramePr>
          <p:nvPr/>
        </p:nvGraphicFramePr>
        <p:xfrm>
          <a:off x="5173663" y="5248275"/>
          <a:ext cx="58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211" name="Ecuación" r:id="rId8" imgW="291973" imgH="203112" progId="Equation.3">
                  <p:embed/>
                </p:oleObj>
              </mc:Choice>
              <mc:Fallback>
                <p:oleObj name="Ecuación" r:id="rId8" imgW="291973" imgH="203112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5248275"/>
                        <a:ext cx="584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0184" name="Object 8"/>
          <p:cNvGraphicFramePr>
            <a:graphicFrameLocks noChangeAspect="1"/>
          </p:cNvGraphicFramePr>
          <p:nvPr/>
        </p:nvGraphicFramePr>
        <p:xfrm>
          <a:off x="4448175" y="5273675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212" name="Ecuación" r:id="rId10" imgW="126725" imgH="177415" progId="Equation.3">
                  <p:embed/>
                </p:oleObj>
              </mc:Choice>
              <mc:Fallback>
                <p:oleObj name="Ecuación" r:id="rId10" imgW="126725" imgH="177415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5273675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37 Conector recto"/>
          <p:cNvCxnSpPr/>
          <p:nvPr/>
        </p:nvCxnSpPr>
        <p:spPr bwMode="auto">
          <a:xfrm>
            <a:off x="3258666" y="619012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69863"/>
            <a:ext cx="7772400" cy="5667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Muestreo Aleatorio Simple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1106488"/>
            <a:ext cx="7772400" cy="51577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Población Finita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En proyectos de muestreo con gran número de observaciones, es común utilizar números aleatorios generados computacionalmente para automatizar el proceso de selección.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Propiedades de un Estimador Puntual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Antes de usar un estimador puntual para realizar inferencia, vamos a querer verificar si el estadístico muestral cumple con las propiedades asociadas a un buen estimador puntual.</a:t>
            </a:r>
          </a:p>
          <a:p>
            <a:pPr lvl="1"/>
            <a:r>
              <a:rPr lang="es-CL" dirty="0" err="1">
                <a:solidFill>
                  <a:schemeClr val="bg1"/>
                </a:solidFill>
                <a:effectLst/>
              </a:rPr>
              <a:t>Insesgamiento</a:t>
            </a:r>
            <a:endParaRPr lang="es-CL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Eficiencia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Consistencia</a:t>
            </a:r>
          </a:p>
          <a:p>
            <a:pPr marL="342900" lvl="1" indent="-342900">
              <a:buSzPct val="75000"/>
              <a:buFont typeface="Monotype Sorts" pitchFamily="2" charset="2"/>
              <a:buChar char="n"/>
            </a:pP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Estas no son las únicas propiedades, pero son las que serán de interés en este curso, en cursos posteriores, éstas se revisarán en mayor detalle y también serán vistas otras propiedades.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Propiedades de un Estimador Puntual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Insesgamiento</a:t>
            </a:r>
          </a:p>
          <a:p>
            <a:pPr lvl="1"/>
            <a:r>
              <a:rPr lang="es-CL">
                <a:solidFill>
                  <a:schemeClr val="bg1"/>
                </a:solidFill>
                <a:effectLst/>
              </a:rPr>
              <a:t>Si el valor esperado del estadístico muestral es igual al parámetro poblacional que se quiere estimar, diremos que el estimador es un </a:t>
            </a:r>
            <a:r>
              <a:rPr lang="es-CL" u="sng">
                <a:solidFill>
                  <a:schemeClr val="bg1"/>
                </a:solidFill>
                <a:effectLst/>
              </a:rPr>
              <a:t>estimador insesgado</a:t>
            </a:r>
            <a:r>
              <a:rPr lang="es-CL">
                <a:solidFill>
                  <a:schemeClr val="bg1"/>
                </a:solidFill>
                <a:effectLst/>
              </a:rPr>
              <a:t> del parámetro poblacional.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Propiedades de un Estimador Puntual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Eficiencia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Dados dos (o más) estimadores </a:t>
            </a:r>
            <a:r>
              <a:rPr lang="es-CL" dirty="0" err="1">
                <a:solidFill>
                  <a:schemeClr val="bg1"/>
                </a:solidFill>
                <a:effectLst/>
              </a:rPr>
              <a:t>insesgados</a:t>
            </a:r>
            <a:r>
              <a:rPr lang="es-CL" dirty="0">
                <a:solidFill>
                  <a:schemeClr val="bg1"/>
                </a:solidFill>
                <a:effectLst/>
              </a:rPr>
              <a:t> del mismo parámetro poblacional, preferiremos usar el estimador que tenga la menor desviación estándar, dado que tenderá a entregar valores más cerca del parámetro poblacional.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El estimador puntual con la menor desviación estándar será el que tiene un eficiencia </a:t>
            </a:r>
            <a:r>
              <a:rPr lang="es-CL" u="sng" dirty="0">
                <a:solidFill>
                  <a:schemeClr val="bg1"/>
                </a:solidFill>
                <a:effectLst/>
              </a:rPr>
              <a:t>relativa mayor</a:t>
            </a:r>
            <a:r>
              <a:rPr lang="es-CL" dirty="0">
                <a:solidFill>
                  <a:schemeClr val="bg1"/>
                </a:solidFill>
                <a:effectLst/>
              </a:rPr>
              <a:t> que otro.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Propiedades de un Estimador Puntual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Consistencia</a:t>
            </a:r>
          </a:p>
          <a:p>
            <a:pPr lvl="1"/>
            <a:r>
              <a:rPr lang="es-CL">
                <a:solidFill>
                  <a:schemeClr val="bg1"/>
                </a:solidFill>
                <a:effectLst/>
              </a:rPr>
              <a:t>Un estimador puntual será consistente si los valores del estimador puntual tiendan a acercarse al parámetro poblacional cuando el tamaño muestral tiende a infinito.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6429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Otros Métodos de Muestreo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1104900"/>
            <a:ext cx="7772400" cy="4381500"/>
          </a:xfrm>
          <a:noFill/>
          <a:ln/>
        </p:spPr>
        <p:txBody>
          <a:bodyPr/>
          <a:lstStyle/>
          <a:p>
            <a:r>
              <a:rPr lang="es-CL" dirty="0" err="1">
                <a:solidFill>
                  <a:schemeClr val="bg1"/>
                </a:solidFill>
                <a:effectLst/>
              </a:rPr>
              <a:t>Mustreo</a:t>
            </a:r>
            <a:r>
              <a:rPr lang="es-CL" dirty="0">
                <a:solidFill>
                  <a:schemeClr val="bg1"/>
                </a:solidFill>
                <a:effectLst/>
              </a:rPr>
              <a:t> Aleatorio Estratificado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Muestreo por Conglomerados (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clusters</a:t>
            </a:r>
            <a:r>
              <a:rPr lang="es-CL" dirty="0">
                <a:solidFill>
                  <a:schemeClr val="bg1"/>
                </a:solidFill>
                <a:effectLst/>
              </a:rPr>
              <a:t>)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Muestreo Sistemático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Muestreo por Conveniencia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Muestreo Subjetivo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7000"/>
            <a:ext cx="7772400" cy="66198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Muestreo Aleatorio Estratificado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1104900"/>
            <a:ext cx="7772400" cy="43815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Primero se divide la población en grupos de elementos llamados </a:t>
            </a:r>
            <a:r>
              <a:rPr lang="es-CL" u="sng" dirty="0">
                <a:solidFill>
                  <a:schemeClr val="bg1"/>
                </a:solidFill>
                <a:effectLst/>
              </a:rPr>
              <a:t>estratos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endParaRPr lang="es-CL" sz="1200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Cada elemento de la </a:t>
            </a:r>
            <a:r>
              <a:rPr lang="es-CL">
                <a:solidFill>
                  <a:schemeClr val="bg1"/>
                </a:solidFill>
                <a:effectLst/>
              </a:rPr>
              <a:t>población pertenece solo </a:t>
            </a:r>
            <a:r>
              <a:rPr lang="es-CL" dirty="0">
                <a:solidFill>
                  <a:schemeClr val="bg1"/>
                </a:solidFill>
                <a:effectLst/>
              </a:rPr>
              <a:t>a uno de estos estratos.</a:t>
            </a:r>
          </a:p>
          <a:p>
            <a:pPr>
              <a:lnSpc>
                <a:spcPct val="90000"/>
              </a:lnSpc>
            </a:pPr>
            <a:endParaRPr lang="es-CL" sz="1200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Obtendremos mejores resultados cuando los elementos dentro de cada estrato son parecidos como sea posible ( ejemplo: grupo homogéneo)</a:t>
            </a:r>
          </a:p>
          <a:p>
            <a:pPr>
              <a:lnSpc>
                <a:spcPct val="90000"/>
              </a:lnSpc>
            </a:pPr>
            <a:endParaRPr lang="es-CL" sz="1200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Realizamos un muestreo aleatorio simple en cada estrato.</a:t>
            </a:r>
          </a:p>
          <a:p>
            <a:pPr>
              <a:lnSpc>
                <a:spcPct val="90000"/>
              </a:lnSpc>
            </a:pPr>
            <a:endParaRPr lang="es-CL" sz="1200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A través de formulas podremos combinar los resultados muestrales de los estratos en un estimador para el parámetro poblacional.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Muestreo Aleatorio Estratificado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 u="sng" dirty="0">
                <a:solidFill>
                  <a:schemeClr val="bg1"/>
                </a:solidFill>
                <a:effectLst/>
              </a:rPr>
              <a:t>Ventajas</a:t>
            </a:r>
            <a:r>
              <a:rPr lang="es-CL" dirty="0">
                <a:solidFill>
                  <a:schemeClr val="bg1"/>
                </a:solidFill>
                <a:effectLst/>
              </a:rPr>
              <a:t>: Si los estratos son homogéneos, este método es tan “preciso” como un muestreo aleatorio simple pero con un tamaño muestral más pequeño.</a:t>
            </a:r>
          </a:p>
          <a:p>
            <a:pPr lvl="1"/>
            <a:r>
              <a:rPr lang="es-CL" u="sng" dirty="0">
                <a:solidFill>
                  <a:schemeClr val="bg1"/>
                </a:solidFill>
                <a:effectLst/>
              </a:rPr>
              <a:t>Ejemplo</a:t>
            </a:r>
            <a:r>
              <a:rPr lang="es-CL" dirty="0">
                <a:solidFill>
                  <a:schemeClr val="bg1"/>
                </a:solidFill>
                <a:effectLst/>
              </a:rPr>
              <a:t>: Las bases para formar los estratos puede ser edad, locación, tipo de empresa,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44463"/>
            <a:ext cx="7772400" cy="62388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Muestreo por Conglomerado (</a:t>
            </a:r>
            <a:r>
              <a:rPr lang="es-CL" i="1">
                <a:solidFill>
                  <a:schemeClr val="bg1"/>
                </a:solidFill>
                <a:effectLst/>
              </a:rPr>
              <a:t>clusters</a:t>
            </a:r>
            <a:r>
              <a:rPr lang="es-CL">
                <a:solidFill>
                  <a:schemeClr val="bg1"/>
                </a:solidFill>
                <a:effectLst/>
              </a:rPr>
              <a:t>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100138"/>
            <a:ext cx="7772400" cy="43815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En primer lugar, la población es dividida en grupo de elementos llamados </a:t>
            </a:r>
            <a:r>
              <a:rPr lang="es-CL" u="sng" dirty="0">
                <a:solidFill>
                  <a:schemeClr val="bg1"/>
                </a:solidFill>
                <a:effectLst/>
              </a:rPr>
              <a:t>conglomerados</a:t>
            </a:r>
            <a:r>
              <a:rPr lang="es-CL" dirty="0">
                <a:solidFill>
                  <a:schemeClr val="bg1"/>
                </a:solidFill>
                <a:effectLst/>
              </a:rPr>
              <a:t> o </a:t>
            </a:r>
            <a:r>
              <a:rPr lang="es-CL" i="1" u="sng" dirty="0" err="1">
                <a:solidFill>
                  <a:schemeClr val="bg1"/>
                </a:solidFill>
                <a:effectLst/>
              </a:rPr>
              <a:t>clusters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Idealmente, cada 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cluster</a:t>
            </a:r>
            <a:r>
              <a:rPr lang="es-CL" dirty="0">
                <a:solidFill>
                  <a:schemeClr val="bg1"/>
                </a:solidFill>
                <a:effectLst/>
              </a:rPr>
              <a:t> es una versión a menor escala, pero representativa de la población (</a:t>
            </a:r>
            <a:r>
              <a:rPr lang="es-CL" i="1" dirty="0">
                <a:solidFill>
                  <a:schemeClr val="bg1"/>
                </a:solidFill>
                <a:effectLst/>
              </a:rPr>
              <a:t>id est</a:t>
            </a:r>
            <a:r>
              <a:rPr lang="es-CL" dirty="0">
                <a:solidFill>
                  <a:schemeClr val="bg1"/>
                </a:solidFill>
                <a:effectLst/>
              </a:rPr>
              <a:t> un grupo heterogéneo).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Así, se selecciona una muestra aleatoria simple de los 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clusters</a:t>
            </a:r>
            <a:r>
              <a:rPr lang="es-CL" dirty="0">
                <a:solidFill>
                  <a:schemeClr val="bg1"/>
                </a:solidFill>
                <a:effectLst/>
              </a:rPr>
              <a:t> es seleccionada.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La muestra está formada por todos los elementos dentro de cada uno de los 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clusters</a:t>
            </a:r>
            <a:r>
              <a:rPr lang="es-CL" dirty="0">
                <a:solidFill>
                  <a:schemeClr val="bg1"/>
                </a:solidFill>
                <a:effectLst/>
              </a:rPr>
              <a:t> que forman la población.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3025"/>
            <a:ext cx="7772400" cy="762000"/>
          </a:xfrm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Muestreo por Conglomerado (</a:t>
            </a:r>
            <a:r>
              <a:rPr lang="es-CL" i="1">
                <a:solidFill>
                  <a:schemeClr val="bg1"/>
                </a:solidFill>
                <a:effectLst/>
              </a:rPr>
              <a:t>clusters</a:t>
            </a:r>
            <a:r>
              <a:rPr lang="es-CL">
                <a:solidFill>
                  <a:schemeClr val="bg1"/>
                </a:solidFill>
                <a:effectLst/>
              </a:rPr>
              <a:t>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 u="sng" dirty="0">
                <a:solidFill>
                  <a:schemeClr val="bg1"/>
                </a:solidFill>
                <a:effectLst/>
              </a:rPr>
              <a:t>Ventaja</a:t>
            </a:r>
            <a:r>
              <a:rPr lang="es-CL" dirty="0">
                <a:solidFill>
                  <a:schemeClr val="bg1"/>
                </a:solidFill>
                <a:effectLst/>
              </a:rPr>
              <a:t>: La cercanía de los elementos puede ser rentable en términos de costos (</a:t>
            </a:r>
            <a:r>
              <a:rPr lang="es-CL" i="1" dirty="0">
                <a:solidFill>
                  <a:schemeClr val="bg1"/>
                </a:solidFill>
                <a:effectLst/>
              </a:rPr>
              <a:t>id est</a:t>
            </a:r>
            <a:r>
              <a:rPr lang="es-CL" dirty="0">
                <a:solidFill>
                  <a:schemeClr val="bg1"/>
                </a:solidFill>
                <a:effectLst/>
              </a:rPr>
              <a:t> muchas observaciones pueden ser obtenidos en un corto periodo de tiempo).</a:t>
            </a:r>
          </a:p>
          <a:p>
            <a:r>
              <a:rPr lang="es-CL" u="sng" dirty="0">
                <a:solidFill>
                  <a:schemeClr val="bg1"/>
                </a:solidFill>
                <a:effectLst/>
              </a:rPr>
              <a:t>Desventajas</a:t>
            </a:r>
            <a:r>
              <a:rPr lang="es-CL" dirty="0">
                <a:solidFill>
                  <a:schemeClr val="bg1"/>
                </a:solidFill>
                <a:effectLst/>
              </a:rPr>
              <a:t>: Generalmente, este método requiere que el tamaño de la muestra sea mayor que en el caso del muestreo aleatorio simple o muestreo simple estratificado.</a:t>
            </a:r>
            <a:r>
              <a:rPr lang="es-CL" u="sng" dirty="0">
                <a:solidFill>
                  <a:schemeClr val="bg1"/>
                </a:solidFill>
                <a:effectLst/>
              </a:rPr>
              <a:t> </a:t>
            </a:r>
          </a:p>
          <a:p>
            <a:pPr lvl="1"/>
            <a:r>
              <a:rPr lang="es-CL" u="sng" dirty="0">
                <a:solidFill>
                  <a:schemeClr val="bg1"/>
                </a:solidFill>
                <a:effectLst/>
              </a:rPr>
              <a:t>Ejemplo</a:t>
            </a:r>
            <a:r>
              <a:rPr lang="es-CL" dirty="0">
                <a:solidFill>
                  <a:schemeClr val="bg1"/>
                </a:solidFill>
                <a:effectLst/>
              </a:rPr>
              <a:t>: Una aplicación puede ser en un muestreo por área, por ejemplo las comunas de Santiago u otras áreas bien definidas.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7772400" cy="62388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Muestreo Sistemático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1101725"/>
            <a:ext cx="7772400" cy="531018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Si queremos construir una muestra de tamaño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de una población de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elementos, podemos escoger un elemento por cada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/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elementos en la población.</a:t>
            </a:r>
          </a:p>
          <a:p>
            <a:endParaRPr lang="es-CL" sz="12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Aleatoriamente seleccionamos un elemento dentro de los primeros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/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elementos de la lista de la población.</a:t>
            </a:r>
          </a:p>
          <a:p>
            <a:endParaRPr lang="es-CL" sz="12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Luego, seleccionamos un elemento cada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/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elementos que sigue en la lista de la población.</a:t>
            </a:r>
          </a:p>
          <a:p>
            <a:endParaRPr lang="es-CL" sz="12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Este método tiene la propiedades de un muestreo aleatorio simple, especialmente si la lista de la población están “ordenadas” aleatoriamente.</a:t>
            </a:r>
            <a:endParaRPr lang="es-C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169863"/>
            <a:ext cx="7772400" cy="56673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Muestreo Aleatorio Simple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690563" y="1103313"/>
            <a:ext cx="7772400" cy="53482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Población Infinita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Un muestreo aleatorio simple de una población infinita es una muestra seleccionada cuando cumple con las siguientes condiciones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Cada elemento seleccionado viene de la misma población.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Cada elemento es seleccionado de forma independiente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La población es típicamente considerada infinita si involucra un proceso continuo que hace que “contar” cada elemento sea imposible.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Un procedimiento de selección con números aleatorios no puede ser usado en poblaciones infinitas.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Muestreo Sistemático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 u="sng" dirty="0">
                <a:solidFill>
                  <a:schemeClr val="bg1"/>
                </a:solidFill>
                <a:effectLst/>
              </a:rPr>
              <a:t>Ventaja</a:t>
            </a:r>
            <a:r>
              <a:rPr lang="es-CL" dirty="0">
                <a:solidFill>
                  <a:schemeClr val="bg1"/>
                </a:solidFill>
                <a:effectLst/>
              </a:rPr>
              <a:t>: Usualmente, la muestra será más </a:t>
            </a:r>
            <a:r>
              <a:rPr lang="es-CL" dirty="0" err="1">
                <a:solidFill>
                  <a:schemeClr val="bg1"/>
                </a:solidFill>
                <a:effectLst/>
              </a:rPr>
              <a:t>facil</a:t>
            </a:r>
            <a:r>
              <a:rPr lang="es-CL" dirty="0">
                <a:solidFill>
                  <a:schemeClr val="bg1"/>
                </a:solidFill>
                <a:effectLst/>
              </a:rPr>
              <a:t> de identificar (o construir) en comparación si un muestreo aleatorio simple fuera realizado.</a:t>
            </a:r>
          </a:p>
          <a:p>
            <a:pPr lvl="1"/>
            <a:r>
              <a:rPr lang="es-CL" u="sng" dirty="0">
                <a:solidFill>
                  <a:schemeClr val="bg1"/>
                </a:solidFill>
                <a:effectLst/>
              </a:rPr>
              <a:t>Ejemplo</a:t>
            </a:r>
            <a:r>
              <a:rPr lang="es-CL" dirty="0">
                <a:solidFill>
                  <a:schemeClr val="bg1"/>
                </a:solidFill>
                <a:effectLst/>
              </a:rPr>
              <a:t>: Seleccionar un elementos cada 15 elementos de una lista ordenada aleatoriamente.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7163"/>
            <a:ext cx="7772400" cy="6048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Muestreo por Conveniencia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1101725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Es una </a:t>
            </a:r>
            <a:r>
              <a:rPr lang="es-CL" u="sng" dirty="0">
                <a:solidFill>
                  <a:schemeClr val="bg1"/>
                </a:solidFill>
                <a:effectLst/>
              </a:rPr>
              <a:t>técnica de </a:t>
            </a:r>
            <a:r>
              <a:rPr lang="es-CL" u="sng" dirty="0" err="1">
                <a:solidFill>
                  <a:schemeClr val="bg1"/>
                </a:solidFill>
                <a:effectLst/>
              </a:rPr>
              <a:t>muetreo</a:t>
            </a:r>
            <a:r>
              <a:rPr lang="es-CL" u="sng" dirty="0">
                <a:solidFill>
                  <a:schemeClr val="bg1"/>
                </a:solidFill>
                <a:effectLst/>
              </a:rPr>
              <a:t> que es no-</a:t>
            </a:r>
            <a:r>
              <a:rPr lang="es-CL" u="sng" dirty="0" err="1">
                <a:solidFill>
                  <a:schemeClr val="bg1"/>
                </a:solidFill>
                <a:effectLst/>
              </a:rPr>
              <a:t>probabilistica</a:t>
            </a:r>
            <a:r>
              <a:rPr lang="es-CL" dirty="0">
                <a:solidFill>
                  <a:schemeClr val="bg1"/>
                </a:solidFill>
                <a:effectLst/>
              </a:rPr>
              <a:t>. Los elementos son incluidos en la muestra sin una probabilidad conocida de ser seleccionado.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La muestra es identificada principalmente por </a:t>
            </a:r>
            <a:r>
              <a:rPr lang="es-CL" u="sng" dirty="0">
                <a:solidFill>
                  <a:schemeClr val="bg1"/>
                </a:solidFill>
                <a:effectLst/>
              </a:rPr>
              <a:t>conveniencia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pPr lvl="1"/>
            <a:r>
              <a:rPr lang="es-CL" u="sng" dirty="0">
                <a:solidFill>
                  <a:schemeClr val="bg1"/>
                </a:solidFill>
                <a:effectLst/>
              </a:rPr>
              <a:t>Ventaja</a:t>
            </a:r>
            <a:r>
              <a:rPr lang="es-CL" dirty="0">
                <a:solidFill>
                  <a:schemeClr val="bg1"/>
                </a:solidFill>
                <a:effectLst/>
              </a:rPr>
              <a:t>: La selección de la muestra es relativamente fácil de realizar.</a:t>
            </a:r>
          </a:p>
          <a:p>
            <a:pPr lvl="1"/>
            <a:r>
              <a:rPr lang="es-CL" u="sng" dirty="0">
                <a:solidFill>
                  <a:schemeClr val="bg1"/>
                </a:solidFill>
                <a:effectLst/>
              </a:rPr>
              <a:t>Desventaja</a:t>
            </a:r>
            <a:r>
              <a:rPr lang="es-CL" dirty="0">
                <a:solidFill>
                  <a:schemeClr val="bg1"/>
                </a:solidFill>
                <a:effectLst/>
              </a:rPr>
              <a:t>: Es imposible determinar que tan representativa de la población es la muestra.</a:t>
            </a:r>
          </a:p>
          <a:p>
            <a:pPr lvl="2"/>
            <a:r>
              <a:rPr lang="es-CL" u="sng" dirty="0">
                <a:solidFill>
                  <a:schemeClr val="bg1"/>
                </a:solidFill>
                <a:effectLst/>
              </a:rPr>
              <a:t>Ejemplo</a:t>
            </a:r>
            <a:r>
              <a:rPr lang="es-CL" dirty="0">
                <a:solidFill>
                  <a:schemeClr val="bg1"/>
                </a:solidFill>
                <a:effectLst/>
              </a:rPr>
              <a:t>: Un estudio médico es realizado con una muestra de participantes voluntarios.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28588"/>
            <a:ext cx="7772400" cy="652462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Muestreo Subjetivo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4900"/>
            <a:ext cx="7772400" cy="43815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Una persona experta sobre la situación de estudios puede tener un 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expertise</a:t>
            </a:r>
            <a:r>
              <a:rPr lang="es-CL" dirty="0">
                <a:solidFill>
                  <a:schemeClr val="bg1"/>
                </a:solidFill>
                <a:effectLst/>
              </a:rPr>
              <a:t> suficiente como para saber que elementos serán representativos de la población.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Es una </a:t>
            </a:r>
            <a:r>
              <a:rPr lang="es-CL" u="sng" dirty="0">
                <a:solidFill>
                  <a:schemeClr val="bg1"/>
                </a:solidFill>
                <a:effectLst/>
              </a:rPr>
              <a:t>técnica de muestreo no-</a:t>
            </a:r>
            <a:r>
              <a:rPr lang="es-CL" u="sng" dirty="0" err="1">
                <a:solidFill>
                  <a:schemeClr val="bg1"/>
                </a:solidFill>
                <a:effectLst/>
              </a:rPr>
              <a:t>probabilistica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s-CL" u="sng" dirty="0">
                <a:solidFill>
                  <a:schemeClr val="bg1"/>
                </a:solidFill>
                <a:effectLst/>
              </a:rPr>
              <a:t>Ventaja</a:t>
            </a:r>
            <a:r>
              <a:rPr lang="es-CL" dirty="0">
                <a:solidFill>
                  <a:schemeClr val="bg1"/>
                </a:solidFill>
                <a:effectLst/>
              </a:rPr>
              <a:t>: Puede ser un método muy sencillo de realizar una muestra.</a:t>
            </a:r>
          </a:p>
          <a:p>
            <a:pPr lvl="1">
              <a:lnSpc>
                <a:spcPct val="90000"/>
              </a:lnSpc>
            </a:pPr>
            <a:r>
              <a:rPr lang="es-CL" u="sng" dirty="0">
                <a:solidFill>
                  <a:schemeClr val="bg1"/>
                </a:solidFill>
                <a:effectLst/>
              </a:rPr>
              <a:t>Desventaja</a:t>
            </a:r>
            <a:r>
              <a:rPr lang="es-CL" dirty="0">
                <a:solidFill>
                  <a:schemeClr val="bg1"/>
                </a:solidFill>
                <a:effectLst/>
              </a:rPr>
              <a:t>: La calidad de una muestra depende del juicio utilizado por la persona escogiendo la muestra.</a:t>
            </a:r>
          </a:p>
          <a:p>
            <a:pPr lvl="2">
              <a:lnSpc>
                <a:spcPct val="90000"/>
              </a:lnSpc>
            </a:pPr>
            <a:r>
              <a:rPr lang="es-CL" u="sng" dirty="0">
                <a:solidFill>
                  <a:schemeClr val="bg1"/>
                </a:solidFill>
                <a:effectLst/>
              </a:rPr>
              <a:t>Ejemplo</a:t>
            </a:r>
            <a:r>
              <a:rPr lang="es-CL" dirty="0">
                <a:solidFill>
                  <a:schemeClr val="bg1"/>
                </a:solidFill>
                <a:effectLst/>
              </a:rPr>
              <a:t>: Un periodista puede escoger cuatro (por ejemplo) políticos, juzgados a través de la composición de la clase política.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4213" y="184150"/>
            <a:ext cx="7772400" cy="547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s-CL" sz="2800" dirty="0">
                <a:solidFill>
                  <a:schemeClr val="bg1"/>
                </a:solidFill>
                <a:effectLst/>
              </a:rPr>
              <a:t>Referencias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87388" y="1103313"/>
            <a:ext cx="7772400" cy="4643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s-CL" sz="2400" b="1" dirty="0">
                <a:solidFill>
                  <a:schemeClr val="bg1"/>
                </a:solidFill>
                <a:effectLst/>
              </a:rPr>
              <a:t>Estadística para la Administración y Economía</a:t>
            </a:r>
            <a:r>
              <a:rPr lang="es-CL" sz="2400" dirty="0">
                <a:solidFill>
                  <a:schemeClr val="bg1"/>
                </a:solidFill>
                <a:effectLst/>
              </a:rPr>
              <a:t>. David Anderson, Dennis </a:t>
            </a:r>
            <a:r>
              <a:rPr lang="es-CL" sz="2400" dirty="0" err="1">
                <a:solidFill>
                  <a:schemeClr val="bg1"/>
                </a:solidFill>
                <a:effectLst/>
              </a:rPr>
              <a:t>Sweeney</a:t>
            </a:r>
            <a:r>
              <a:rPr lang="es-CL" sz="2400" dirty="0">
                <a:solidFill>
                  <a:schemeClr val="bg1"/>
                </a:solidFill>
                <a:effectLst/>
              </a:rPr>
              <a:t> &amp; Thomas Williams. 10ma edición. CENGAGE </a:t>
            </a:r>
            <a:r>
              <a:rPr lang="es-CL" sz="2400" dirty="0" err="1">
                <a:solidFill>
                  <a:schemeClr val="bg1"/>
                </a:solidFill>
                <a:effectLst/>
              </a:rPr>
              <a:t>Learning</a:t>
            </a:r>
            <a:r>
              <a:rPr lang="es-CL" sz="2400" dirty="0">
                <a:solidFill>
                  <a:schemeClr val="bg1"/>
                </a:solidFill>
                <a:effectLst/>
              </a:rPr>
              <a:t>. Capítulo 7: Muestreo y distribuciones muestrales.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2388"/>
            <a:ext cx="7772400" cy="81438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Estimación Puntual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00138"/>
            <a:ext cx="7772400" cy="46434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En una </a:t>
            </a:r>
            <a:r>
              <a:rPr lang="es-CL" u="sng" dirty="0">
                <a:solidFill>
                  <a:schemeClr val="bg1"/>
                </a:solidFill>
                <a:effectLst/>
              </a:rPr>
              <a:t>estimación puntual</a:t>
            </a:r>
            <a:r>
              <a:rPr lang="es-CL" dirty="0">
                <a:solidFill>
                  <a:schemeClr val="bg1"/>
                </a:solidFill>
                <a:effectLst/>
              </a:rPr>
              <a:t> usamos los datos de una muestra para calcular un estadístico muestral que servirá como un estimador del parámetro poblacional.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Nos referiremos al promedio muestral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, como el </a:t>
            </a:r>
            <a:r>
              <a:rPr lang="es-CL" u="sng" dirty="0">
                <a:solidFill>
                  <a:schemeClr val="bg1"/>
                </a:solidFill>
                <a:effectLst/>
              </a:rPr>
              <a:t>estimador puntual</a:t>
            </a:r>
            <a:r>
              <a:rPr lang="es-CL" dirty="0">
                <a:solidFill>
                  <a:schemeClr val="bg1"/>
                </a:solidFill>
                <a:effectLst/>
              </a:rPr>
              <a:t> del promedio poblacional </a:t>
            </a:r>
            <a:r>
              <a:rPr lang="es-CL" i="1" dirty="0">
                <a:solidFill>
                  <a:schemeClr val="bg1"/>
                </a:solidFill>
                <a:effectLst/>
                <a:latin typeface="Symbol" pitchFamily="18" charset="2"/>
              </a:rPr>
              <a:t>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De  la misma forma, la desviación estándar muestral </a:t>
            </a:r>
            <a:r>
              <a:rPr lang="es-CL" i="1" dirty="0">
                <a:solidFill>
                  <a:schemeClr val="bg1"/>
                </a:solidFill>
                <a:effectLst/>
              </a:rPr>
              <a:t>s</a:t>
            </a:r>
            <a:r>
              <a:rPr lang="es-CL" dirty="0">
                <a:solidFill>
                  <a:schemeClr val="bg1"/>
                </a:solidFill>
                <a:effectLst/>
              </a:rPr>
              <a:t> será el </a:t>
            </a:r>
            <a:r>
              <a:rPr lang="es-CL" u="sng" dirty="0">
                <a:solidFill>
                  <a:schemeClr val="bg1"/>
                </a:solidFill>
                <a:effectLst/>
              </a:rPr>
              <a:t>estimador puntual</a:t>
            </a:r>
            <a:r>
              <a:rPr lang="es-CL" dirty="0">
                <a:solidFill>
                  <a:schemeClr val="bg1"/>
                </a:solidFill>
                <a:effectLst/>
              </a:rPr>
              <a:t> de la desviación estándar poblacional </a:t>
            </a:r>
            <a:r>
              <a:rPr lang="es-CL" i="1" dirty="0">
                <a:solidFill>
                  <a:schemeClr val="bg1"/>
                </a:solidFill>
                <a:effectLst/>
                <a:latin typeface="Symbol" pitchFamily="18" charset="2"/>
              </a:rPr>
              <a:t>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También, llamaremos a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 = (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/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) el </a:t>
            </a:r>
            <a:r>
              <a:rPr lang="es-CL" u="sng" dirty="0">
                <a:solidFill>
                  <a:schemeClr val="bg1"/>
                </a:solidFill>
                <a:effectLst/>
              </a:rPr>
              <a:t>estimador puntual</a:t>
            </a:r>
            <a:r>
              <a:rPr lang="es-CL" dirty="0">
                <a:solidFill>
                  <a:schemeClr val="bg1"/>
                </a:solidFill>
                <a:effectLst/>
              </a:rPr>
              <a:t> de la proporción poblacional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</p:txBody>
      </p:sp>
      <p:cxnSp>
        <p:nvCxnSpPr>
          <p:cNvPr id="7" name="6 Conector recto"/>
          <p:cNvCxnSpPr/>
          <p:nvPr/>
        </p:nvCxnSpPr>
        <p:spPr bwMode="auto">
          <a:xfrm>
            <a:off x="6414247" y="2743200"/>
            <a:ext cx="126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7 Conector recto"/>
          <p:cNvCxnSpPr/>
          <p:nvPr/>
        </p:nvCxnSpPr>
        <p:spPr bwMode="auto">
          <a:xfrm>
            <a:off x="4388233" y="4710945"/>
            <a:ext cx="126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Error de Muestreo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 diferencia en valor absoluto entre un valor estimado y su correspondiente parámetro poblacional es llamado </a:t>
            </a:r>
            <a:r>
              <a:rPr lang="es-CL" u="sng" dirty="0">
                <a:solidFill>
                  <a:schemeClr val="bg1"/>
                </a:solidFill>
                <a:effectLst/>
              </a:rPr>
              <a:t>error de muestreo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El error de muestreo es el resultado de usar un </a:t>
            </a:r>
            <a:r>
              <a:rPr lang="es-CL" dirty="0" err="1">
                <a:solidFill>
                  <a:schemeClr val="bg1"/>
                </a:solidFill>
                <a:effectLst/>
              </a:rPr>
              <a:t>subset</a:t>
            </a:r>
            <a:r>
              <a:rPr lang="es-CL" dirty="0">
                <a:solidFill>
                  <a:schemeClr val="bg1"/>
                </a:solidFill>
                <a:effectLst/>
              </a:rPr>
              <a:t> de la población (la muestra), y no la población completa para calcular los estimadores.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Los errores de muestreo son:</a:t>
            </a:r>
          </a:p>
          <a:p>
            <a:pPr lvl="1">
              <a:buFontTx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	para la media</a:t>
            </a:r>
          </a:p>
          <a:p>
            <a:pPr lvl="1">
              <a:buFontTx/>
              <a:buNone/>
            </a:pPr>
            <a:endParaRPr lang="es-CL" sz="1200" dirty="0">
              <a:solidFill>
                <a:schemeClr val="bg1"/>
              </a:solidFill>
              <a:effectLst/>
            </a:endParaRPr>
          </a:p>
          <a:p>
            <a:pPr lvl="1">
              <a:buFontTx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       		para la desviación estándar</a:t>
            </a:r>
          </a:p>
          <a:p>
            <a:pPr lvl="1">
              <a:buFontTx/>
              <a:buNone/>
            </a:pPr>
            <a:endParaRPr lang="es-CL" sz="1200" dirty="0">
              <a:solidFill>
                <a:schemeClr val="bg1"/>
              </a:solidFill>
              <a:effectLst/>
            </a:endParaRPr>
          </a:p>
          <a:p>
            <a:pPr lvl="1">
              <a:buFontTx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	para la proporción muestral</a:t>
            </a:r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2294590" y="3827929"/>
          <a:ext cx="1039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22" name="Ecuación" r:id="rId4" imgW="520474" imgH="304668" progId="Equation.3">
                  <p:embed/>
                </p:oleObj>
              </mc:Choice>
              <mc:Fallback>
                <p:oleObj name="Ecuación" r:id="rId4" imgW="520474" imgH="304668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590" y="3827929"/>
                        <a:ext cx="10398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301" name="Object 5"/>
          <p:cNvGraphicFramePr>
            <a:graphicFrameLocks noChangeAspect="1"/>
          </p:cNvGraphicFramePr>
          <p:nvPr/>
        </p:nvGraphicFramePr>
        <p:xfrm>
          <a:off x="2293939" y="4564808"/>
          <a:ext cx="1014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23" name="Ecuación" r:id="rId6" imgW="507780" imgH="253890" progId="Equation.3">
                  <p:embed/>
                </p:oleObj>
              </mc:Choice>
              <mc:Fallback>
                <p:oleObj name="Ecuación" r:id="rId6" imgW="507780" imgH="25389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9" y="4564808"/>
                        <a:ext cx="10144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303" name="Object 7"/>
          <p:cNvGraphicFramePr>
            <a:graphicFrameLocks noChangeAspect="1"/>
          </p:cNvGraphicFramePr>
          <p:nvPr/>
        </p:nvGraphicFramePr>
        <p:xfrm>
          <a:off x="2295432" y="5172914"/>
          <a:ext cx="10652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24" name="Ecuación" r:id="rId8" imgW="533169" imgH="304668" progId="Equation.3">
                  <p:embed/>
                </p:oleObj>
              </mc:Choice>
              <mc:Fallback>
                <p:oleObj name="Ecuación" r:id="rId8" imgW="533169" imgH="304668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432" y="5172914"/>
                        <a:ext cx="10652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1106488"/>
            <a:ext cx="7772400" cy="5367337"/>
          </a:xfrm>
          <a:noFill/>
          <a:ln/>
        </p:spPr>
        <p:txBody>
          <a:bodyPr/>
          <a:lstStyle/>
          <a:p>
            <a:pPr algn="just"/>
            <a:r>
              <a:rPr lang="es-CL" dirty="0">
                <a:solidFill>
                  <a:schemeClr val="bg1"/>
                </a:solidFill>
                <a:effectLst/>
              </a:rPr>
              <a:t>La Universidad de St. Andrew recibe 900 postulaciones al año de posibles estudiantes. La postulaciones contienen una variedad de información incluida los resultados de la prueba de aptitud (SAT) y si el postulante desea postular a una habitación dentro del campus.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El director de admisión le gustaría saber la siguiente información: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El puntaje de SAT promedio de los postulantes, y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La proporción de los postulantes que quieren vivir en el campus.</a:t>
            </a:r>
          </a:p>
          <a:p>
            <a:pPr algn="just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Observaremos tres alternativas para obtener la información deseada.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Realizar un censo dentro de los 900 postulantes.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Seleccionar una muestra de 30 postulantes, usando números aleatorios de una tabla.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Seleccionar una muestra de 30 postulantes, usando números aleatorios generados computacionalmente.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07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Ch07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lnDef>
  </a:objectDefaults>
  <a:extraClrSchemeLst>
    <a:extraClrScheme>
      <a:clrScheme name="Ch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1470075259</TotalTime>
  <Pages>14</Pages>
  <Words>2584</Words>
  <Application>Microsoft Office PowerPoint</Application>
  <PresentationFormat>Presentación en pantalla (4:3)</PresentationFormat>
  <Paragraphs>427</Paragraphs>
  <Slides>53</Slides>
  <Notes>53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53</vt:i4>
      </vt:variant>
    </vt:vector>
  </HeadingPairs>
  <TitlesOfParts>
    <vt:vector size="60" baseType="lpstr">
      <vt:lpstr>Symbol</vt:lpstr>
      <vt:lpstr>Times New Roman</vt:lpstr>
      <vt:lpstr>Monotype Sorts</vt:lpstr>
      <vt:lpstr>Book Antiqua</vt:lpstr>
      <vt:lpstr>Ch07</vt:lpstr>
      <vt:lpstr>Ecuación</vt:lpstr>
      <vt:lpstr>Worksheet</vt:lpstr>
      <vt:lpstr>Muestreo y Distribuciones Muestrales</vt:lpstr>
      <vt:lpstr>Inferencia Estadística</vt:lpstr>
      <vt:lpstr>Muestreo Aleatorio Simple</vt:lpstr>
      <vt:lpstr>Muestreo Aleatorio Simple</vt:lpstr>
      <vt:lpstr>Muestreo Aleatorio Simple</vt:lpstr>
      <vt:lpstr>Estimación Puntual</vt:lpstr>
      <vt:lpstr>Error de Muestreo</vt:lpstr>
      <vt:lpstr>Ejemplo:  Universidad de St. Andrew</vt:lpstr>
      <vt:lpstr>Ejemplo:  Universidad de St. Andrew</vt:lpstr>
      <vt:lpstr>Ejemplo:  Universidad de St. Andrew</vt:lpstr>
      <vt:lpstr>Ejemplo:  Universidad de St. Andrew</vt:lpstr>
      <vt:lpstr>Ejemplo:  Universidad de St. Andrew</vt:lpstr>
      <vt:lpstr>Ejemplo:  Universidad de St. Andrew</vt:lpstr>
      <vt:lpstr>Ejemplo:  Universidad de St. Andrew</vt:lpstr>
      <vt:lpstr>Ejemplo:  Universidad de St. Andrew</vt:lpstr>
      <vt:lpstr>Usando Excel para Seleccionar una Muestra Aleatoria Simple</vt:lpstr>
      <vt:lpstr>Usando Excel para Seleccionar una Muestra Aleatoria Simple</vt:lpstr>
      <vt:lpstr>Usando Excel para Seleccionar una Muestra Aleatoria Simple</vt:lpstr>
      <vt:lpstr>Usando SPSS para Seleccionar una Muestra Aleatoria Simple</vt:lpstr>
      <vt:lpstr>Usando SPSS para Seleccionar una Muestra Aleatoria Simple</vt:lpstr>
      <vt:lpstr>Usando SPSS para Seleccionar una Muestra Aleatoria Simple</vt:lpstr>
      <vt:lpstr>Usando SPSS para Seleccionar una Muestra Aleatoria Simple</vt:lpstr>
      <vt:lpstr>Usando SPSS para Seleccionar una Muestra Aleatoria Simple</vt:lpstr>
      <vt:lpstr>Usando SPSS para Seleccionar una Muestra Aleatoria Simple</vt:lpstr>
      <vt:lpstr>Ejemplo:  Universidad de St. Andrew</vt:lpstr>
      <vt:lpstr>Distribución muestral de x</vt:lpstr>
      <vt:lpstr>Distribución muestral de x</vt:lpstr>
      <vt:lpstr>Distribución muestral de x</vt:lpstr>
      <vt:lpstr>Distribución muestral de x</vt:lpstr>
      <vt:lpstr>Ejemplo:  Universidad de St. Andrew</vt:lpstr>
      <vt:lpstr>Ejemplo:  Universidad de St. Andrew</vt:lpstr>
      <vt:lpstr>Ejemplo:  Universidad de St. Andrew</vt:lpstr>
      <vt:lpstr>Ejemplo:  Universidad de St. Andrew</vt:lpstr>
      <vt:lpstr>Distribución muestral de p</vt:lpstr>
      <vt:lpstr>Distribución muestral de p</vt:lpstr>
      <vt:lpstr>Ejemplo:  Universidad de St. Andrew</vt:lpstr>
      <vt:lpstr>Ejemplo:  Universidad de St. Andrew</vt:lpstr>
      <vt:lpstr>Ejemplo:  Universidad de St. Andrew</vt:lpstr>
      <vt:lpstr>Ejemplo:  Universidad de St. Andrew</vt:lpstr>
      <vt:lpstr>Propiedades de un Estimador Puntual</vt:lpstr>
      <vt:lpstr>Propiedades de un Estimador Puntual</vt:lpstr>
      <vt:lpstr>Propiedades de un Estimador Puntual</vt:lpstr>
      <vt:lpstr>Propiedades de un Estimador Puntual</vt:lpstr>
      <vt:lpstr>Otros Métodos de Muestreo</vt:lpstr>
      <vt:lpstr>Muestreo Aleatorio Estratificado</vt:lpstr>
      <vt:lpstr>Muestreo Aleatorio Estratificado</vt:lpstr>
      <vt:lpstr>Muestreo por Conglomerado (clusters)</vt:lpstr>
      <vt:lpstr>Muestreo por Conglomerado (clusters)</vt:lpstr>
      <vt:lpstr>Muestreo Sistemático</vt:lpstr>
      <vt:lpstr>Muestreo Sistemático</vt:lpstr>
      <vt:lpstr>Muestreo por Conveniencia</vt:lpstr>
      <vt:lpstr>Muestreo Subjetivo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Estadistica UDP (VII)</dc:title>
  <dc:creator>Francisco Leiva</dc:creator>
  <cp:lastModifiedBy>ricardom mayer</cp:lastModifiedBy>
  <cp:revision>512</cp:revision>
  <cp:lastPrinted>1601-01-01T00:00:00Z</cp:lastPrinted>
  <dcterms:created xsi:type="dcterms:W3CDTF">1996-08-23T09:31:38Z</dcterms:created>
  <dcterms:modified xsi:type="dcterms:W3CDTF">2019-09-13T09:52:44Z</dcterms:modified>
</cp:coreProperties>
</file>