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9" r:id="rId3"/>
    <p:sldId id="257" r:id="rId4"/>
    <p:sldId id="260" r:id="rId5"/>
    <p:sldId id="275" r:id="rId6"/>
    <p:sldId id="258" r:id="rId7"/>
    <p:sldId id="264" r:id="rId8"/>
    <p:sldId id="261" r:id="rId9"/>
    <p:sldId id="262" r:id="rId10"/>
    <p:sldId id="263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3" r:id="rId19"/>
    <p:sldId id="272" r:id="rId20"/>
    <p:sldId id="274" r:id="rId21"/>
    <p:sldId id="276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90" d="100"/>
          <a:sy n="90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7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2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55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ardombiot/xumm_hub_prototype/" TargetMode="External"/><Relationship Id="rId2" Type="http://schemas.openxmlformats.org/officeDocument/2006/relationships/hyperlink" Target="https://prototype.xumm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69ED830A-220C-4EAF-9646-4F86DEF7C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5C7F5D-FAA4-4C9E-C1DD-12BC85582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873752"/>
            <a:ext cx="9958355" cy="663101"/>
          </a:xfrm>
        </p:spPr>
        <p:txBody>
          <a:bodyPr anchor="t">
            <a:normAutofit/>
          </a:bodyPr>
          <a:lstStyle/>
          <a:p>
            <a:r>
              <a:rPr lang="es-ES" sz="4000" dirty="0" err="1"/>
              <a:t>Xumm</a:t>
            </a:r>
            <a:r>
              <a:rPr lang="es-ES" sz="4000" dirty="0"/>
              <a:t> Hub </a:t>
            </a:r>
            <a:r>
              <a:rPr lang="es-ES" sz="4000" dirty="0" err="1"/>
              <a:t>Prototype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EF92F3-DFB9-D068-5E70-D1F80FEBD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550408"/>
            <a:ext cx="9836027" cy="734043"/>
          </a:xfrm>
        </p:spPr>
        <p:txBody>
          <a:bodyPr>
            <a:normAutofit/>
          </a:bodyPr>
          <a:lstStyle/>
          <a:p>
            <a:r>
              <a:rPr lang="es-ES" dirty="0"/>
              <a:t>Hackathon XRPL Summer 2032 | </a:t>
            </a:r>
            <a:r>
              <a:rPr lang="es-ES" dirty="0" err="1"/>
              <a:t>Ripple</a:t>
            </a:r>
            <a:endParaRPr lang="es-ES" dirty="0"/>
          </a:p>
          <a:p>
            <a:endParaRPr lang="es-ES" dirty="0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CFF66DCF-AEDA-8D6C-1E41-B2ACF4EE4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8529" b="14521"/>
          <a:stretch/>
        </p:blipFill>
        <p:spPr>
          <a:xfrm>
            <a:off x="20" y="-32762"/>
            <a:ext cx="12191979" cy="4049869"/>
          </a:xfrm>
          <a:prstGeom prst="rect">
            <a:avLst/>
          </a:prstGeom>
        </p:spPr>
      </p:pic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DFA1DF79-291C-49AD-B98C-192784643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E27064F9-0C07-BB6E-4216-C698CCC89088}"/>
              </a:ext>
            </a:extLst>
          </p:cNvPr>
          <p:cNvSpPr txBox="1"/>
          <p:nvPr/>
        </p:nvSpPr>
        <p:spPr>
          <a:xfrm>
            <a:off x="10116511" y="6317213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Ricardo M. Biot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FA1E8186-0150-F6FF-6645-8977C5773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068" y="4916103"/>
            <a:ext cx="1564269" cy="1229655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6350">
            <a:bevelT w="12700" h="82550"/>
          </a:sp3d>
        </p:spPr>
      </p:pic>
    </p:spTree>
    <p:extLst>
      <p:ext uri="{BB962C8B-B14F-4D97-AF65-F5344CB8AC3E}">
        <p14:creationId xmlns:p14="http://schemas.microsoft.com/office/powerpoint/2010/main" val="20051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quote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Job (Alice)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8548A29-85B7-418C-39AA-B7BC3156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026754"/>
            <a:ext cx="11041576" cy="47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/>
              <a:t>Bob </a:t>
            </a:r>
            <a:r>
              <a:rPr lang="es-ES" dirty="0" err="1"/>
              <a:t>approve</a:t>
            </a:r>
            <a:r>
              <a:rPr lang="es-ES" dirty="0"/>
              <a:t> Alice </a:t>
            </a:r>
            <a:r>
              <a:rPr lang="es-ES" dirty="0" err="1"/>
              <a:t>quote</a:t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5684A12D-B346-43D8-7334-DE52DE03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82" y="1185533"/>
            <a:ext cx="7772400" cy="2095324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01BFBB3-5AAE-029D-FE02-64E3AC4FC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75912"/>
            <a:ext cx="7772400" cy="40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4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/>
              <a:t>Bob </a:t>
            </a:r>
            <a:r>
              <a:rPr lang="es-ES" dirty="0" err="1"/>
              <a:t>signs</a:t>
            </a:r>
            <a:r>
              <a:rPr lang="es-ES" dirty="0"/>
              <a:t> -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escrow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CD569E93-4263-37E0-DF29-05DAF524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82" y="1245308"/>
            <a:ext cx="10189714" cy="51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9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Workflow</a:t>
            </a:r>
            <a:br>
              <a:rPr lang="es-ES" dirty="0"/>
            </a:br>
            <a:endParaRPr lang="es-ES" dirty="0"/>
          </a:p>
        </p:txBody>
      </p:sp>
      <p:pic>
        <p:nvPicPr>
          <p:cNvPr id="9" name="Imagen 8" descr="Escala de tiempo&#10;&#10;Descripción generada automáticamente">
            <a:extLst>
              <a:ext uri="{FF2B5EF4-FFF2-40B4-BE49-F238E27FC236}">
                <a16:creationId xmlns:a16="http://schemas.microsoft.com/office/drawing/2014/main" id="{76256443-D296-2FF0-F660-1985C0F1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22" y="689341"/>
            <a:ext cx="8616441" cy="5479318"/>
          </a:xfrm>
          <a:prstGeom prst="rect">
            <a:avLst/>
          </a:prstGeom>
        </p:spPr>
      </p:pic>
      <p:pic>
        <p:nvPicPr>
          <p:cNvPr id="8" name="Gráfico 7" descr="Marca de insignia1 con relleno sólido">
            <a:extLst>
              <a:ext uri="{FF2B5EF4-FFF2-40B4-BE49-F238E27FC236}">
                <a16:creationId xmlns:a16="http://schemas.microsoft.com/office/drawing/2014/main" id="{24520648-B553-2079-8A5D-CAA6636A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849" y="1983569"/>
            <a:ext cx="507746" cy="507746"/>
          </a:xfrm>
          <a:prstGeom prst="rect">
            <a:avLst/>
          </a:prstGeom>
        </p:spPr>
      </p:pic>
      <p:pic>
        <p:nvPicPr>
          <p:cNvPr id="10" name="Gráfico 9" descr="Marca de insignia1 con relleno sólido">
            <a:extLst>
              <a:ext uri="{FF2B5EF4-FFF2-40B4-BE49-F238E27FC236}">
                <a16:creationId xmlns:a16="http://schemas.microsoft.com/office/drawing/2014/main" id="{EF6265BC-58DC-9FB2-5426-6F5B98FF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7437" y="1983569"/>
            <a:ext cx="507746" cy="507746"/>
          </a:xfrm>
          <a:prstGeom prst="rect">
            <a:avLst/>
          </a:prstGeom>
        </p:spPr>
      </p:pic>
      <p:pic>
        <p:nvPicPr>
          <p:cNvPr id="11" name="Gráfico 10" descr="Marca de insignia1 con relleno sólido">
            <a:extLst>
              <a:ext uri="{FF2B5EF4-FFF2-40B4-BE49-F238E27FC236}">
                <a16:creationId xmlns:a16="http://schemas.microsoft.com/office/drawing/2014/main" id="{C0A9764C-9E9C-CE2E-E6B0-D7827F269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8512" y="1983569"/>
            <a:ext cx="507746" cy="507746"/>
          </a:xfrm>
          <a:prstGeom prst="rect">
            <a:avLst/>
          </a:prstGeom>
        </p:spPr>
      </p:pic>
      <p:pic>
        <p:nvPicPr>
          <p:cNvPr id="12" name="Gráfico 11" descr="Marca de insignia1 con relleno sólido">
            <a:extLst>
              <a:ext uri="{FF2B5EF4-FFF2-40B4-BE49-F238E27FC236}">
                <a16:creationId xmlns:a16="http://schemas.microsoft.com/office/drawing/2014/main" id="{E2D7E6B0-E077-5C62-DBF4-2BC7D195E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8512" y="4076114"/>
            <a:ext cx="507746" cy="507746"/>
          </a:xfrm>
          <a:prstGeom prst="rect">
            <a:avLst/>
          </a:prstGeom>
        </p:spPr>
      </p:pic>
      <p:pic>
        <p:nvPicPr>
          <p:cNvPr id="13" name="Gráfico 12" descr="Marca de insignia1 con relleno sólido">
            <a:extLst>
              <a:ext uri="{FF2B5EF4-FFF2-40B4-BE49-F238E27FC236}">
                <a16:creationId xmlns:a16="http://schemas.microsoft.com/office/drawing/2014/main" id="{8EBF1AA9-FBC9-992A-8E35-CD1DC3290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2127" y="4076114"/>
            <a:ext cx="507746" cy="5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3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/>
              <a:t>Alice </a:t>
            </a:r>
            <a:r>
              <a:rPr lang="es-ES" dirty="0" err="1"/>
              <a:t>finish</a:t>
            </a:r>
            <a:r>
              <a:rPr lang="es-ES" dirty="0"/>
              <a:t> </a:t>
            </a:r>
            <a:r>
              <a:rPr lang="es-ES" dirty="0" err="1"/>
              <a:t>work</a:t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C95B0F3-3A24-309B-34FB-1FF169E7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82" y="931115"/>
            <a:ext cx="7772400" cy="57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/>
              <a:t>Bob </a:t>
            </a:r>
            <a:r>
              <a:rPr lang="es-ES" dirty="0" err="1"/>
              <a:t>confirm</a:t>
            </a:r>
            <a:r>
              <a:rPr lang="es-ES" dirty="0"/>
              <a:t> </a:t>
            </a:r>
            <a:r>
              <a:rPr lang="es-ES" dirty="0" err="1"/>
              <a:t>it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906B1D0-7A85-2205-0F6F-D3E48F8D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81" y="1203848"/>
            <a:ext cx="8274119" cy="53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/>
              <a:t>Alice </a:t>
            </a:r>
            <a:r>
              <a:rPr lang="es-ES" dirty="0" err="1"/>
              <a:t>signs</a:t>
            </a:r>
            <a:r>
              <a:rPr lang="es-ES" dirty="0"/>
              <a:t> – </a:t>
            </a:r>
            <a:r>
              <a:rPr lang="es-ES" dirty="0" err="1"/>
              <a:t>finish</a:t>
            </a:r>
            <a:r>
              <a:rPr lang="es-ES" dirty="0"/>
              <a:t> </a:t>
            </a:r>
            <a:r>
              <a:rPr lang="es-ES" dirty="0" err="1"/>
              <a:t>escrow</a:t>
            </a:r>
            <a:endParaRPr lang="es-ES" dirty="0"/>
          </a:p>
        </p:txBody>
      </p:sp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5135690-95F1-FC3A-85C0-02090E4EE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82" y="1214404"/>
            <a:ext cx="9454706" cy="48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5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 err="1"/>
              <a:t>Transaction</a:t>
            </a:r>
            <a:r>
              <a:rPr lang="es-ES" dirty="0"/>
              <a:t> </a:t>
            </a:r>
            <a:r>
              <a:rPr lang="es-ES" dirty="0" err="1"/>
              <a:t>List</a:t>
            </a:r>
            <a:endParaRPr lang="es-ES" dirty="0"/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7422340-AC5D-D6FA-B6EF-C7924CFD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3" y="931115"/>
            <a:ext cx="7772400" cy="2084809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734D56D-BE1A-DE3B-8993-34DFB355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33" y="1386039"/>
            <a:ext cx="7093604" cy="5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Workflow</a:t>
            </a:r>
            <a:br>
              <a:rPr lang="es-ES" dirty="0"/>
            </a:br>
            <a:endParaRPr lang="es-ES" dirty="0"/>
          </a:p>
        </p:txBody>
      </p:sp>
      <p:pic>
        <p:nvPicPr>
          <p:cNvPr id="9" name="Imagen 8" descr="Escala de tiempo&#10;&#10;Descripción generada automáticamente">
            <a:extLst>
              <a:ext uri="{FF2B5EF4-FFF2-40B4-BE49-F238E27FC236}">
                <a16:creationId xmlns:a16="http://schemas.microsoft.com/office/drawing/2014/main" id="{76256443-D296-2FF0-F660-1985C0F1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22" y="689341"/>
            <a:ext cx="8616441" cy="5479318"/>
          </a:xfrm>
          <a:prstGeom prst="rect">
            <a:avLst/>
          </a:prstGeom>
        </p:spPr>
      </p:pic>
      <p:pic>
        <p:nvPicPr>
          <p:cNvPr id="8" name="Gráfico 7" descr="Marca de insignia1 con relleno sólido">
            <a:extLst>
              <a:ext uri="{FF2B5EF4-FFF2-40B4-BE49-F238E27FC236}">
                <a16:creationId xmlns:a16="http://schemas.microsoft.com/office/drawing/2014/main" id="{24520648-B553-2079-8A5D-CAA6636A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849" y="1983569"/>
            <a:ext cx="507746" cy="507746"/>
          </a:xfrm>
          <a:prstGeom prst="rect">
            <a:avLst/>
          </a:prstGeom>
        </p:spPr>
      </p:pic>
      <p:pic>
        <p:nvPicPr>
          <p:cNvPr id="10" name="Gráfico 9" descr="Marca de insignia1 con relleno sólido">
            <a:extLst>
              <a:ext uri="{FF2B5EF4-FFF2-40B4-BE49-F238E27FC236}">
                <a16:creationId xmlns:a16="http://schemas.microsoft.com/office/drawing/2014/main" id="{EF6265BC-58DC-9FB2-5426-6F5B98FF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7437" y="1983569"/>
            <a:ext cx="507746" cy="507746"/>
          </a:xfrm>
          <a:prstGeom prst="rect">
            <a:avLst/>
          </a:prstGeom>
        </p:spPr>
      </p:pic>
      <p:pic>
        <p:nvPicPr>
          <p:cNvPr id="11" name="Gráfico 10" descr="Marca de insignia1 con relleno sólido">
            <a:extLst>
              <a:ext uri="{FF2B5EF4-FFF2-40B4-BE49-F238E27FC236}">
                <a16:creationId xmlns:a16="http://schemas.microsoft.com/office/drawing/2014/main" id="{C0A9764C-9E9C-CE2E-E6B0-D7827F269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8512" y="1983569"/>
            <a:ext cx="507746" cy="507746"/>
          </a:xfrm>
          <a:prstGeom prst="rect">
            <a:avLst/>
          </a:prstGeom>
        </p:spPr>
      </p:pic>
      <p:pic>
        <p:nvPicPr>
          <p:cNvPr id="12" name="Gráfico 11" descr="Marca de insignia1 con relleno sólido">
            <a:extLst>
              <a:ext uri="{FF2B5EF4-FFF2-40B4-BE49-F238E27FC236}">
                <a16:creationId xmlns:a16="http://schemas.microsoft.com/office/drawing/2014/main" id="{E2D7E6B0-E077-5C62-DBF4-2BC7D195E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8512" y="4076114"/>
            <a:ext cx="507746" cy="507746"/>
          </a:xfrm>
          <a:prstGeom prst="rect">
            <a:avLst/>
          </a:prstGeom>
        </p:spPr>
      </p:pic>
      <p:pic>
        <p:nvPicPr>
          <p:cNvPr id="13" name="Gráfico 12" descr="Marca de insignia1 con relleno sólido">
            <a:extLst>
              <a:ext uri="{FF2B5EF4-FFF2-40B4-BE49-F238E27FC236}">
                <a16:creationId xmlns:a16="http://schemas.microsoft.com/office/drawing/2014/main" id="{8EBF1AA9-FBC9-992A-8E35-CD1DC3290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2127" y="4076114"/>
            <a:ext cx="507746" cy="507746"/>
          </a:xfrm>
          <a:prstGeom prst="rect">
            <a:avLst/>
          </a:prstGeom>
        </p:spPr>
      </p:pic>
      <p:pic>
        <p:nvPicPr>
          <p:cNvPr id="3" name="Gráfico 2" descr="Marca de insignia1 con relleno sólido">
            <a:extLst>
              <a:ext uri="{FF2B5EF4-FFF2-40B4-BE49-F238E27FC236}">
                <a16:creationId xmlns:a16="http://schemas.microsoft.com/office/drawing/2014/main" id="{06B630F1-356A-9395-5C91-EAF0B7D0F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4477" y="1862882"/>
            <a:ext cx="507746" cy="507746"/>
          </a:xfrm>
          <a:prstGeom prst="rect">
            <a:avLst/>
          </a:prstGeom>
        </p:spPr>
      </p:pic>
      <p:pic>
        <p:nvPicPr>
          <p:cNvPr id="4" name="Gráfico 3" descr="Marca de insignia1 con relleno sólido">
            <a:extLst>
              <a:ext uri="{FF2B5EF4-FFF2-40B4-BE49-F238E27FC236}">
                <a16:creationId xmlns:a16="http://schemas.microsoft.com/office/drawing/2014/main" id="{66DCE351-8A4F-F721-0A78-E0415E7C9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4980" y="1862882"/>
            <a:ext cx="507746" cy="507746"/>
          </a:xfrm>
          <a:prstGeom prst="rect">
            <a:avLst/>
          </a:prstGeom>
        </p:spPr>
      </p:pic>
      <p:pic>
        <p:nvPicPr>
          <p:cNvPr id="5" name="Gráfico 4" descr="Marca de insignia1 con relleno sólido">
            <a:extLst>
              <a:ext uri="{FF2B5EF4-FFF2-40B4-BE49-F238E27FC236}">
                <a16:creationId xmlns:a16="http://schemas.microsoft.com/office/drawing/2014/main" id="{D2408557-7133-2011-75FB-7DB94FB4A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2480" y="1862882"/>
            <a:ext cx="507746" cy="507746"/>
          </a:xfrm>
          <a:prstGeom prst="rect">
            <a:avLst/>
          </a:prstGeom>
        </p:spPr>
      </p:pic>
      <p:pic>
        <p:nvPicPr>
          <p:cNvPr id="6" name="Gráfico 5" descr="Marca de insignia1 con relleno sólido">
            <a:extLst>
              <a:ext uri="{FF2B5EF4-FFF2-40B4-BE49-F238E27FC236}">
                <a16:creationId xmlns:a16="http://schemas.microsoft.com/office/drawing/2014/main" id="{FA5B6FDC-938A-68F1-6B28-847CEC73B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8853" y="5015657"/>
            <a:ext cx="507746" cy="507746"/>
          </a:xfrm>
          <a:prstGeom prst="rect">
            <a:avLst/>
          </a:prstGeom>
        </p:spPr>
      </p:pic>
      <p:pic>
        <p:nvPicPr>
          <p:cNvPr id="7" name="Gráfico 6" descr="Marca de insignia1 con relleno sólido">
            <a:extLst>
              <a:ext uri="{FF2B5EF4-FFF2-40B4-BE49-F238E27FC236}">
                <a16:creationId xmlns:a16="http://schemas.microsoft.com/office/drawing/2014/main" id="{958799FB-7F2B-ADA2-67AA-DB110B088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7312" y="5095522"/>
            <a:ext cx="507746" cy="5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5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 err="1"/>
              <a:t>Send</a:t>
            </a:r>
            <a:r>
              <a:rPr lang="es-ES" dirty="0"/>
              <a:t> Direct Transfer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05531A2-40EC-A61C-68DD-EBF3D436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3" y="1255712"/>
            <a:ext cx="7772400" cy="2651862"/>
          </a:xfrm>
          <a:prstGeom prst="rect">
            <a:avLst/>
          </a:prstGeom>
        </p:spPr>
      </p:pic>
      <p:pic>
        <p:nvPicPr>
          <p:cNvPr id="8" name="Imagen 7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A1512B3-089B-BF11-3E80-1FDB98661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762" y="4467225"/>
            <a:ext cx="7772400" cy="164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2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90FCD-A0CF-E770-E57F-9BF88010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761627"/>
            <a:ext cx="9922764" cy="1294228"/>
          </a:xfrm>
        </p:spPr>
        <p:txBody>
          <a:bodyPr/>
          <a:lstStyle/>
          <a:p>
            <a:r>
              <a:rPr lang="es-ES" dirty="0" err="1"/>
              <a:t>Feactures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E614CD-EDD2-B4A5-4CF1-8FC14F84B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2023708"/>
            <a:ext cx="3675921" cy="3838722"/>
          </a:xfrm>
        </p:spPr>
        <p:txBody>
          <a:bodyPr>
            <a:normAutofit/>
          </a:bodyPr>
          <a:lstStyle/>
          <a:p>
            <a:r>
              <a:rPr lang="es-ES" sz="3200" dirty="0"/>
              <a:t>Home</a:t>
            </a:r>
          </a:p>
          <a:p>
            <a:r>
              <a:rPr lang="es-ES" sz="3200" dirty="0" err="1"/>
              <a:t>Login</a:t>
            </a:r>
            <a:r>
              <a:rPr lang="es-ES" sz="3200" dirty="0"/>
              <a:t>/</a:t>
            </a:r>
            <a:r>
              <a:rPr lang="es-ES" sz="3200" dirty="0" err="1"/>
              <a:t>Logout</a:t>
            </a:r>
            <a:r>
              <a:rPr lang="es-ES" sz="3200" dirty="0"/>
              <a:t> (</a:t>
            </a:r>
            <a:r>
              <a:rPr lang="es-ES" sz="3200" dirty="0" err="1"/>
              <a:t>using</a:t>
            </a:r>
            <a:r>
              <a:rPr lang="es-ES" sz="3200" dirty="0"/>
              <a:t> </a:t>
            </a:r>
            <a:r>
              <a:rPr lang="es-ES" sz="3200" dirty="0" err="1"/>
              <a:t>Xumm</a:t>
            </a:r>
            <a:r>
              <a:rPr lang="es-ES" sz="3200" dirty="0"/>
              <a:t>)</a:t>
            </a:r>
          </a:p>
          <a:p>
            <a:r>
              <a:rPr lang="es-ES" sz="3200" dirty="0"/>
              <a:t>User </a:t>
            </a:r>
            <a:r>
              <a:rPr lang="es-ES" sz="3200" dirty="0" err="1"/>
              <a:t>Profile</a:t>
            </a:r>
            <a:endParaRPr lang="es-ES" sz="3200" dirty="0"/>
          </a:p>
          <a:p>
            <a:r>
              <a:rPr lang="es-ES" sz="3200" dirty="0" err="1"/>
              <a:t>List</a:t>
            </a:r>
            <a:r>
              <a:rPr lang="es-ES" sz="3200" dirty="0"/>
              <a:t> Jobs</a:t>
            </a:r>
          </a:p>
          <a:p>
            <a:endParaRPr lang="es-ES" sz="32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4BCC682-D48A-D5A4-6576-E1E3A6D1944D}"/>
              </a:ext>
            </a:extLst>
          </p:cNvPr>
          <p:cNvSpPr txBox="1">
            <a:spLocks/>
          </p:cNvSpPr>
          <p:nvPr/>
        </p:nvSpPr>
        <p:spPr>
          <a:xfrm>
            <a:off x="5075636" y="637818"/>
            <a:ext cx="5670166" cy="3838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/>
              <a:t>Workflow</a:t>
            </a:r>
            <a:endParaRPr lang="es-ES" sz="2800" dirty="0"/>
          </a:p>
          <a:p>
            <a:pPr lvl="1"/>
            <a:r>
              <a:rPr lang="es-ES" sz="2800" dirty="0" err="1"/>
              <a:t>Publish</a:t>
            </a:r>
            <a:r>
              <a:rPr lang="es-ES" sz="2800" dirty="0"/>
              <a:t> Job</a:t>
            </a:r>
          </a:p>
          <a:p>
            <a:pPr lvl="1"/>
            <a:r>
              <a:rPr lang="es-ES" sz="2800" dirty="0" err="1"/>
              <a:t>Send</a:t>
            </a:r>
            <a:r>
              <a:rPr lang="es-ES" sz="2800" dirty="0"/>
              <a:t> </a:t>
            </a:r>
            <a:r>
              <a:rPr lang="es-ES" sz="2800" dirty="0" err="1"/>
              <a:t>quotation</a:t>
            </a:r>
            <a:endParaRPr lang="es-ES" sz="2800" dirty="0"/>
          </a:p>
          <a:p>
            <a:pPr lvl="1"/>
            <a:r>
              <a:rPr lang="es-ES" sz="2800" dirty="0" err="1"/>
              <a:t>Approve</a:t>
            </a:r>
            <a:endParaRPr lang="es-ES" sz="2800" dirty="0"/>
          </a:p>
          <a:p>
            <a:pPr lvl="1"/>
            <a:r>
              <a:rPr lang="es-ES" sz="2800" dirty="0"/>
              <a:t>Done</a:t>
            </a:r>
          </a:p>
          <a:p>
            <a:pPr lvl="1"/>
            <a:r>
              <a:rPr lang="es-ES" sz="2800" dirty="0" err="1"/>
              <a:t>Confirm</a:t>
            </a:r>
            <a:endParaRPr lang="es-ES" sz="2800" dirty="0"/>
          </a:p>
          <a:p>
            <a:pPr lvl="1"/>
            <a:r>
              <a:rPr lang="es-ES" sz="2800" dirty="0" err="1"/>
              <a:t>Close</a:t>
            </a:r>
            <a:endParaRPr lang="es-ES" sz="2800" dirty="0"/>
          </a:p>
          <a:p>
            <a:r>
              <a:rPr lang="es-ES" sz="2800" dirty="0"/>
              <a:t>Direct Transfer</a:t>
            </a:r>
          </a:p>
          <a:p>
            <a:pPr lvl="1"/>
            <a:endParaRPr lang="es-ES" sz="2800" dirty="0"/>
          </a:p>
          <a:p>
            <a:pPr lvl="1"/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39778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 err="1"/>
              <a:t>Send</a:t>
            </a:r>
            <a:r>
              <a:rPr lang="es-ES" dirty="0"/>
              <a:t> Direct Transfer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1311592-109E-E731-E471-34D3E98A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9" y="931115"/>
            <a:ext cx="7772400" cy="2594038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CAAAD1C-B2F6-DCC7-6270-97397278D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19" y="2225343"/>
            <a:ext cx="6578346" cy="42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1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7" y="845525"/>
            <a:ext cx="9922764" cy="1294228"/>
          </a:xfrm>
        </p:spPr>
        <p:txBody>
          <a:bodyPr/>
          <a:lstStyle/>
          <a:p>
            <a:r>
              <a:rPr lang="es-ES" dirty="0"/>
              <a:t> MORE ABOUT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B46EE-1D27-4469-8DB7-8E65B5A0AD8B}"/>
              </a:ext>
            </a:extLst>
          </p:cNvPr>
          <p:cNvSpPr txBox="1">
            <a:spLocks/>
          </p:cNvSpPr>
          <p:nvPr/>
        </p:nvSpPr>
        <p:spPr>
          <a:xfrm>
            <a:off x="1175148" y="1578229"/>
            <a:ext cx="10183415" cy="443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Demo: </a:t>
            </a:r>
          </a:p>
          <a:p>
            <a:pPr marL="0" indent="0">
              <a:buNone/>
            </a:pPr>
            <a:r>
              <a:rPr lang="es-ES" sz="2800" dirty="0">
                <a:hlinkClick r:id="rId2"/>
              </a:rPr>
              <a:t>https://prototype.xummhub.com/</a:t>
            </a:r>
            <a:endParaRPr lang="es-ES" sz="2800" dirty="0"/>
          </a:p>
          <a:p>
            <a:r>
              <a:rPr lang="es-ES" sz="2800" dirty="0" err="1"/>
              <a:t>Code</a:t>
            </a:r>
            <a:r>
              <a:rPr lang="es-ES" sz="2800" dirty="0"/>
              <a:t> + </a:t>
            </a:r>
            <a:r>
              <a:rPr lang="es-ES" sz="2800" dirty="0" err="1"/>
              <a:t>Docs</a:t>
            </a:r>
            <a:endParaRPr lang="es-ES" sz="2800" dirty="0"/>
          </a:p>
          <a:p>
            <a:pPr marL="0" indent="0">
              <a:buNone/>
            </a:pPr>
            <a:r>
              <a:rPr lang="es-ES" sz="2800" dirty="0">
                <a:hlinkClick r:id="rId3"/>
              </a:rPr>
              <a:t>https://github.com/ricardombiot/xumm_hub_prototype/</a:t>
            </a:r>
            <a:endParaRPr lang="es-ES" sz="2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EC42B22-FB09-33B6-4BBE-0EFDDA15F28C}"/>
              </a:ext>
            </a:extLst>
          </p:cNvPr>
          <p:cNvSpPr txBox="1">
            <a:spLocks/>
          </p:cNvSpPr>
          <p:nvPr/>
        </p:nvSpPr>
        <p:spPr>
          <a:xfrm>
            <a:off x="631026" y="5122608"/>
            <a:ext cx="10385826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/>
              <a:t>THANKS, GRACIAS, </a:t>
            </a:r>
            <a:r>
              <a:rPr lang="es-ES" sz="6000" dirty="0" err="1"/>
              <a:t>谢谢</a:t>
            </a:r>
            <a:r>
              <a:rPr lang="zh-CN" altLang="es-ES" sz="6000" dirty="0"/>
              <a:t> </a:t>
            </a:r>
            <a:r>
              <a:rPr lang="es-ES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195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Home - https://</a:t>
            </a:r>
            <a:r>
              <a:rPr lang="es-ES" dirty="0" err="1"/>
              <a:t>prototype.xummhub.com</a:t>
            </a:r>
            <a:r>
              <a:rPr lang="es-ES" dirty="0"/>
              <a:t>/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9283EA60-40E3-9C4B-5E81-23F450685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1" y="2384473"/>
            <a:ext cx="9244012" cy="4315592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5261D0-3166-2CF1-B9C1-08EBE0063FB2}"/>
              </a:ext>
            </a:extLst>
          </p:cNvPr>
          <p:cNvSpPr txBox="1"/>
          <p:nvPr/>
        </p:nvSpPr>
        <p:spPr>
          <a:xfrm>
            <a:off x="9556078" y="4573702"/>
            <a:ext cx="290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 FULL FUNCTIONAL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5A1AFBE-78A0-DB02-8F40-033BA9089C6C}"/>
              </a:ext>
            </a:extLst>
          </p:cNvPr>
          <p:cNvSpPr txBox="1"/>
          <p:nvPr/>
        </p:nvSpPr>
        <p:spPr>
          <a:xfrm>
            <a:off x="9849628" y="5405482"/>
            <a:ext cx="215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r>
              <a:rPr lang="es-ES" dirty="0"/>
              <a:t>TEMPLATE WITH </a:t>
            </a:r>
          </a:p>
          <a:p>
            <a:r>
              <a:rPr lang="es-ES" dirty="0"/>
              <a:t>MOCKUP TEXTS</a:t>
            </a:r>
          </a:p>
        </p:txBody>
      </p:sp>
    </p:spTree>
    <p:extLst>
      <p:ext uri="{BB962C8B-B14F-4D97-AF65-F5344CB8AC3E}">
        <p14:creationId xmlns:p14="http://schemas.microsoft.com/office/powerpoint/2010/main" val="206834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97" y="571500"/>
            <a:ext cx="9922764" cy="1294228"/>
          </a:xfrm>
        </p:spPr>
        <p:txBody>
          <a:bodyPr/>
          <a:lstStyle/>
          <a:p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0BC28E1-2F86-A5EE-2A5F-070ABF354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397" y="1552253"/>
            <a:ext cx="10270428" cy="5156670"/>
          </a:xfrm>
        </p:spPr>
      </p:pic>
    </p:spTree>
    <p:extLst>
      <p:ext uri="{BB962C8B-B14F-4D97-AF65-F5344CB8AC3E}">
        <p14:creationId xmlns:p14="http://schemas.microsoft.com/office/powerpoint/2010/main" val="62002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97" y="571500"/>
            <a:ext cx="9922764" cy="1294228"/>
          </a:xfrm>
        </p:spPr>
        <p:txBody>
          <a:bodyPr/>
          <a:lstStyle/>
          <a:p>
            <a:r>
              <a:rPr lang="es-ES" dirty="0"/>
              <a:t>User </a:t>
            </a:r>
            <a:r>
              <a:rPr lang="es-ES" dirty="0" err="1"/>
              <a:t>profile</a:t>
            </a:r>
            <a:endParaRPr lang="es-ES" dirty="0"/>
          </a:p>
        </p:txBody>
      </p:sp>
      <p:pic>
        <p:nvPicPr>
          <p:cNvPr id="6" name="Marcador de contenido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BAFE666-59DD-F8DD-A29C-5DC74DBCE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749" y="1485900"/>
            <a:ext cx="9528060" cy="4800600"/>
          </a:xfrm>
        </p:spPr>
      </p:pic>
    </p:spTree>
    <p:extLst>
      <p:ext uri="{BB962C8B-B14F-4D97-AF65-F5344CB8AC3E}">
        <p14:creationId xmlns:p14="http://schemas.microsoft.com/office/powerpoint/2010/main" val="363645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97" y="571500"/>
            <a:ext cx="9922764" cy="1294228"/>
          </a:xfrm>
        </p:spPr>
        <p:txBody>
          <a:bodyPr/>
          <a:lstStyle/>
          <a:p>
            <a:r>
              <a:rPr lang="es-ES" dirty="0" err="1"/>
              <a:t>List</a:t>
            </a:r>
            <a:r>
              <a:rPr lang="es-ES" dirty="0"/>
              <a:t> Jobs</a:t>
            </a:r>
          </a:p>
        </p:txBody>
      </p:sp>
      <p:pic>
        <p:nvPicPr>
          <p:cNvPr id="8" name="Marcador de contenido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2413C3-C624-119E-4BFD-9F4A02D16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59" y="1328738"/>
            <a:ext cx="11167955" cy="5357811"/>
          </a:xfrm>
        </p:spPr>
      </p:pic>
    </p:spTree>
    <p:extLst>
      <p:ext uri="{BB962C8B-B14F-4D97-AF65-F5344CB8AC3E}">
        <p14:creationId xmlns:p14="http://schemas.microsoft.com/office/powerpoint/2010/main" val="12023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Workflow</a:t>
            </a:r>
            <a:br>
              <a:rPr lang="es-ES" dirty="0"/>
            </a:br>
            <a:endParaRPr lang="es-ES" dirty="0"/>
          </a:p>
        </p:txBody>
      </p:sp>
      <p:pic>
        <p:nvPicPr>
          <p:cNvPr id="9" name="Imagen 8" descr="Escala de tiempo&#10;&#10;Descripción generada automáticamente">
            <a:extLst>
              <a:ext uri="{FF2B5EF4-FFF2-40B4-BE49-F238E27FC236}">
                <a16:creationId xmlns:a16="http://schemas.microsoft.com/office/drawing/2014/main" id="{76256443-D296-2FF0-F660-1985C0F1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22" y="689341"/>
            <a:ext cx="8616441" cy="54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0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 err="1"/>
              <a:t>Publish</a:t>
            </a:r>
            <a:r>
              <a:rPr lang="es-ES" dirty="0"/>
              <a:t> </a:t>
            </a:r>
            <a:r>
              <a:rPr lang="es-ES" dirty="0" err="1"/>
              <a:t>job</a:t>
            </a:r>
            <a:r>
              <a:rPr lang="es-ES" dirty="0"/>
              <a:t> (Bob)</a:t>
            </a:r>
            <a:br>
              <a:rPr lang="es-ES" dirty="0"/>
            </a:br>
            <a:endParaRPr lang="es-ES" dirty="0"/>
          </a:p>
        </p:txBody>
      </p:sp>
      <p:pic>
        <p:nvPicPr>
          <p:cNvPr id="7" name="Marcador de contenido 6" descr="Interfaz de usuario gráfica, Aplicación, Correo electrónico&#10;&#10;Descripción generada automáticamente">
            <a:extLst>
              <a:ext uri="{FF2B5EF4-FFF2-40B4-BE49-F238E27FC236}">
                <a16:creationId xmlns:a16="http://schemas.microsoft.com/office/drawing/2014/main" id="{B4DE8D2F-8D3F-369F-D41B-4DD604A7A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185" y="931115"/>
            <a:ext cx="9673877" cy="5926885"/>
          </a:xfrm>
        </p:spPr>
      </p:pic>
    </p:spTree>
    <p:extLst>
      <p:ext uri="{BB962C8B-B14F-4D97-AF65-F5344CB8AC3E}">
        <p14:creationId xmlns:p14="http://schemas.microsoft.com/office/powerpoint/2010/main" val="44155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5EE-5C7C-0B61-CA3B-7A2524E3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001"/>
            <a:ext cx="9922764" cy="1294228"/>
          </a:xfrm>
        </p:spPr>
        <p:txBody>
          <a:bodyPr/>
          <a:lstStyle/>
          <a:p>
            <a:r>
              <a:rPr lang="es-ES" dirty="0"/>
              <a:t>Job </a:t>
            </a:r>
            <a:r>
              <a:rPr lang="es-ES" dirty="0" err="1"/>
              <a:t>details</a:t>
            </a:r>
            <a:r>
              <a:rPr lang="es-ES" dirty="0"/>
              <a:t> (Bob)</a:t>
            </a:r>
            <a:br>
              <a:rPr lang="es-ES" dirty="0"/>
            </a:br>
            <a:endParaRPr lang="es-ES" dirty="0"/>
          </a:p>
        </p:txBody>
      </p:sp>
      <p:pic>
        <p:nvPicPr>
          <p:cNvPr id="6" name="Marcador de contenido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927051F-4791-FC97-45C8-7420AC1E4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226" y="931115"/>
            <a:ext cx="10911455" cy="5498260"/>
          </a:xfrm>
        </p:spPr>
      </p:pic>
    </p:spTree>
    <p:extLst>
      <p:ext uri="{BB962C8B-B14F-4D97-AF65-F5344CB8AC3E}">
        <p14:creationId xmlns:p14="http://schemas.microsoft.com/office/powerpoint/2010/main" val="989259010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RightStep">
      <a:dk1>
        <a:srgbClr val="000000"/>
      </a:dk1>
      <a:lt1>
        <a:srgbClr val="FFFFFF"/>
      </a:lt1>
      <a:dk2>
        <a:srgbClr val="321C1C"/>
      </a:dk2>
      <a:lt2>
        <a:srgbClr val="F2F0F3"/>
      </a:lt2>
      <a:accent1>
        <a:srgbClr val="59B420"/>
      </a:accent1>
      <a:accent2>
        <a:srgbClr val="15BB1A"/>
      </a:accent2>
      <a:accent3>
        <a:srgbClr val="21B764"/>
      </a:accent3>
      <a:accent4>
        <a:srgbClr val="14B59F"/>
      </a:accent4>
      <a:accent5>
        <a:srgbClr val="22ADE4"/>
      </a:accent5>
      <a:accent6>
        <a:srgbClr val="1850D5"/>
      </a:accent6>
      <a:hlink>
        <a:srgbClr val="954BC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156</Words>
  <Application>Microsoft Macintosh PowerPoint</Application>
  <PresentationFormat>Panorámica</PresentationFormat>
  <Paragraphs>45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Neue Haas Grotesk Text Pro</vt:lpstr>
      <vt:lpstr>BjornVTI</vt:lpstr>
      <vt:lpstr>Xumm Hub Prototype</vt:lpstr>
      <vt:lpstr>Feactures</vt:lpstr>
      <vt:lpstr>Home - https://prototype.xummhub.com/</vt:lpstr>
      <vt:lpstr>Login</vt:lpstr>
      <vt:lpstr>User profile</vt:lpstr>
      <vt:lpstr>List Jobs</vt:lpstr>
      <vt:lpstr> Workflow </vt:lpstr>
      <vt:lpstr>Publish job (Bob) </vt:lpstr>
      <vt:lpstr>Job details (Bob) </vt:lpstr>
      <vt:lpstr>Send quote to Job (Alice) </vt:lpstr>
      <vt:lpstr>Bob approve Alice quote </vt:lpstr>
      <vt:lpstr>Bob signs - create escrow </vt:lpstr>
      <vt:lpstr> Workflow </vt:lpstr>
      <vt:lpstr>Alice finish work </vt:lpstr>
      <vt:lpstr>Bob confirm it </vt:lpstr>
      <vt:lpstr>Alice signs – finish escrow</vt:lpstr>
      <vt:lpstr>Transaction List</vt:lpstr>
      <vt:lpstr> Workflow </vt:lpstr>
      <vt:lpstr>Send Direct Transfer</vt:lpstr>
      <vt:lpstr>Send Direct Transfer</vt:lpstr>
      <vt:lpstr> MORE 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Xumm Hub Prototype</dc:title>
  <dc:creator>ricardo montalbán</dc:creator>
  <cp:lastModifiedBy>ricardo montalbán</cp:lastModifiedBy>
  <cp:revision>3</cp:revision>
  <dcterms:created xsi:type="dcterms:W3CDTF">2023-08-18T17:49:50Z</dcterms:created>
  <dcterms:modified xsi:type="dcterms:W3CDTF">2023-08-18T18:38:39Z</dcterms:modified>
</cp:coreProperties>
</file>