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84D2-5682-400F-9EFA-057A1012D0E1}" type="datetimeFigureOut">
              <a:rPr lang="es-CR" smtClean="0"/>
              <a:t>7/12/2023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893D-AE8A-402B-B284-F4CE066808C7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endParaRPr lang="es-C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51519" y="1395603"/>
          <a:ext cx="8496945" cy="3545565"/>
        </p:xfrm>
        <a:graphic>
          <a:graphicData uri="http://schemas.openxmlformats.org/drawingml/2006/table">
            <a:tbl>
              <a:tblPr/>
              <a:tblGrid>
                <a:gridCol w="169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2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Tamaño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Forma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Superficie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Particularidades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i="1" dirty="0" err="1">
                          <a:latin typeface="Times New Roman"/>
                          <a:ea typeface="Times New Roman"/>
                          <a:cs typeface="Times New Roman"/>
                        </a:rPr>
                        <a:t>Strongyloides</a:t>
                      </a: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latin typeface="Times New Roman"/>
                          <a:ea typeface="Times New Roman"/>
                          <a:cs typeface="Times New Roman"/>
                        </a:rPr>
                        <a:t>Longitud 47-65 µm, con un Ancho de 25-26</a:t>
                      </a: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latin typeface="Times New Roman"/>
                          <a:ea typeface="Times New Roman"/>
                          <a:cs typeface="Times New Roman"/>
                        </a:rPr>
                        <a:t>Elipse con polos aplanados</a:t>
                      </a: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Regular, con borde delgado.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Huevecillo que en su interior se puede observar una larva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0 Imagen" descr="WhatsApp Image 2023-11-15 at 8.12.58 PM.jpeg"/>
          <p:cNvPicPr/>
          <p:nvPr/>
        </p:nvPicPr>
        <p:blipFill>
          <a:blip r:embed="rId2" cstate="print"/>
          <a:srcRect l="34693" t="53099" r="40119" b="37270"/>
          <a:stretch>
            <a:fillRect/>
          </a:stretch>
        </p:blipFill>
        <p:spPr>
          <a:xfrm>
            <a:off x="467544" y="3284984"/>
            <a:ext cx="1296144" cy="120243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5030" y="5013176"/>
            <a:ext cx="881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1400" dirty="0">
                <a:latin typeface="Times New Roman" pitchFamily="18" charset="0"/>
                <a:cs typeface="Times New Roman" pitchFamily="18" charset="0"/>
              </a:rPr>
              <a:t>Adaptado de </a:t>
            </a:r>
            <a:r>
              <a:rPr lang="es-CR" sz="1400" dirty="0" err="1">
                <a:latin typeface="Times New Roman" pitchFamily="18" charset="0"/>
                <a:cs typeface="Times New Roman" pitchFamily="18" charset="0"/>
              </a:rPr>
              <a:t>Hendrix</a:t>
            </a:r>
            <a:r>
              <a:rPr lang="es-CR" sz="1400" dirty="0">
                <a:latin typeface="Times New Roman" pitchFamily="18" charset="0"/>
                <a:cs typeface="Times New Roman" pitchFamily="18" charset="0"/>
              </a:rPr>
              <a:t>, C. (2017) y  La Organización de las Naciones Unidas para la Alimentación y la Agricultura (</a:t>
            </a:r>
            <a:r>
              <a:rPr lang="es-CR" sz="1400" dirty="0" err="1">
                <a:latin typeface="Times New Roman" pitchFamily="18" charset="0"/>
                <a:cs typeface="Times New Roman" pitchFamily="18" charset="0"/>
              </a:rPr>
              <a:t>s.f</a:t>
            </a:r>
            <a:r>
              <a:rPr lang="es-CR" sz="1400" dirty="0">
                <a:latin typeface="Times New Roman" pitchFamily="18" charset="0"/>
                <a:cs typeface="Times New Roman" pitchFamily="18" charset="0"/>
              </a:rPr>
              <a:t>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51520" y="1196752"/>
          <a:ext cx="8496945" cy="5273757"/>
        </p:xfrm>
        <a:graphic>
          <a:graphicData uri="http://schemas.openxmlformats.org/drawingml/2006/table">
            <a:tbl>
              <a:tblPr/>
              <a:tblGrid>
                <a:gridCol w="169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6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Tamaño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Forma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Superficie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Particularidades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10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i="1" dirty="0" err="1">
                          <a:latin typeface="Times New Roman"/>
                          <a:ea typeface="Times New Roman"/>
                          <a:cs typeface="Times New Roman"/>
                        </a:rPr>
                        <a:t>Strongylida</a:t>
                      </a: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Varían dependiendo su género.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Forma ovalada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Superficie regular, borde más grueso.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latin typeface="Times New Roman"/>
                          <a:ea typeface="Times New Roman"/>
                          <a:cs typeface="Times New Roman"/>
                        </a:rPr>
                        <a:t>Identificación del género en el orden </a:t>
                      </a:r>
                      <a:r>
                        <a:rPr lang="es-CR" sz="1200" i="1" dirty="0" err="1">
                          <a:latin typeface="Times New Roman"/>
                          <a:ea typeface="Times New Roman"/>
                          <a:cs typeface="Times New Roman"/>
                        </a:rPr>
                        <a:t>Strongylida</a:t>
                      </a:r>
                      <a:r>
                        <a:rPr lang="es-CR" sz="120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R" sz="1200" dirty="0">
                          <a:latin typeface="Times New Roman"/>
                          <a:ea typeface="Times New Roman"/>
                          <a:cs typeface="Times New Roman"/>
                        </a:rPr>
                        <a:t>no es confiable debido al parecido de los huevecillos</a:t>
                      </a: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7 Imagen" descr="WhatsApp Image 2023-11-15 at 8.37.05 PM (1).jpeg"/>
          <p:cNvPicPr/>
          <p:nvPr/>
        </p:nvPicPr>
        <p:blipFill>
          <a:blip r:embed="rId2" cstate="print"/>
          <a:srcRect l="43279" t="58319" r="40304" b="33206"/>
          <a:stretch>
            <a:fillRect/>
          </a:stretch>
        </p:blipFill>
        <p:spPr>
          <a:xfrm>
            <a:off x="611560" y="2852936"/>
            <a:ext cx="936104" cy="648072"/>
          </a:xfrm>
          <a:prstGeom prst="rect">
            <a:avLst/>
          </a:prstGeom>
        </p:spPr>
      </p:pic>
      <p:pic>
        <p:nvPicPr>
          <p:cNvPr id="5" name="8 Imagen" descr="WhatsApp Image 2023-11-15 at 8.37.05 PM (2).jpeg"/>
          <p:cNvPicPr/>
          <p:nvPr/>
        </p:nvPicPr>
        <p:blipFill>
          <a:blip r:embed="rId3" cstate="print"/>
          <a:srcRect l="43780" t="75262" r="41452" b="17226"/>
          <a:stretch>
            <a:fillRect/>
          </a:stretch>
        </p:blipFill>
        <p:spPr>
          <a:xfrm>
            <a:off x="539552" y="3717032"/>
            <a:ext cx="1080120" cy="734566"/>
          </a:xfrm>
          <a:prstGeom prst="rect">
            <a:avLst/>
          </a:prstGeom>
        </p:spPr>
      </p:pic>
      <p:pic>
        <p:nvPicPr>
          <p:cNvPr id="6" name="11 Imagen" descr="WhatsApp Image 2023-11-15 at 8.37.05 PM.jpeg"/>
          <p:cNvPicPr/>
          <p:nvPr/>
        </p:nvPicPr>
        <p:blipFill>
          <a:blip r:embed="rId4" cstate="print"/>
          <a:srcRect l="18466" t="46596" r="49432" b="36170"/>
          <a:stretch>
            <a:fillRect/>
          </a:stretch>
        </p:blipFill>
        <p:spPr>
          <a:xfrm>
            <a:off x="539552" y="4653136"/>
            <a:ext cx="1076325" cy="771525"/>
          </a:xfrm>
          <a:prstGeom prst="rect">
            <a:avLst/>
          </a:prstGeom>
        </p:spPr>
      </p:pic>
      <p:pic>
        <p:nvPicPr>
          <p:cNvPr id="7" name="9 Imagen" descr="WhatsApp Image 2023-11-15 at 8.37.05 PM (3).jpeg"/>
          <p:cNvPicPr/>
          <p:nvPr/>
        </p:nvPicPr>
        <p:blipFill>
          <a:blip r:embed="rId5" cstate="print"/>
          <a:srcRect l="39722" t="56376" r="50972" b="30312"/>
          <a:stretch>
            <a:fillRect/>
          </a:stretch>
        </p:blipFill>
        <p:spPr>
          <a:xfrm rot="16200000">
            <a:off x="763390" y="5437410"/>
            <a:ext cx="638175" cy="108585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427984" y="6519446"/>
            <a:ext cx="452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>
                <a:latin typeface="Times New Roman" pitchFamily="18" charset="0"/>
                <a:cs typeface="Times New Roman" pitchFamily="18" charset="0"/>
              </a:rPr>
              <a:t>Adaptado de </a:t>
            </a:r>
            <a:r>
              <a:rPr lang="es-CR" sz="1600" dirty="0" err="1">
                <a:latin typeface="Times New Roman" pitchFamily="18" charset="0"/>
                <a:cs typeface="Times New Roman" pitchFamily="18" charset="0"/>
              </a:rPr>
              <a:t>Zajac</a:t>
            </a:r>
            <a:r>
              <a:rPr lang="es-CR" sz="1600" dirty="0">
                <a:latin typeface="Times New Roman" pitchFamily="18" charset="0"/>
                <a:cs typeface="Times New Roman" pitchFamily="18" charset="0"/>
              </a:rPr>
              <a:t>, A. (2012) y Bowman, D. (2014).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51519" y="1395603"/>
          <a:ext cx="8496945" cy="4409661"/>
        </p:xfrm>
        <a:graphic>
          <a:graphicData uri="http://schemas.openxmlformats.org/drawingml/2006/table">
            <a:tbl>
              <a:tblPr/>
              <a:tblGrid>
                <a:gridCol w="169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2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Tamaño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Forma de huevecillo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Superficie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Particularidades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 i="1" dirty="0">
                          <a:latin typeface="Times New Roman"/>
                          <a:ea typeface="Times New Roman"/>
                          <a:cs typeface="Times New Roman"/>
                        </a:rPr>
                        <a:t>Moneizia</a:t>
                      </a:r>
                      <a:r>
                        <a:rPr lang="es-CR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65–75 µm de diámetro.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Triangular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400">
                          <a:latin typeface="Times New Roman"/>
                          <a:ea typeface="Times New Roman"/>
                          <a:cs typeface="Times New Roman"/>
                        </a:rPr>
                        <a:t>Irregular con borde delgado</a:t>
                      </a: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latin typeface="Times New Roman"/>
                          <a:ea typeface="Times New Roman"/>
                          <a:cs typeface="Times New Roman"/>
                        </a:rPr>
                        <a:t>Dentro del huevecillo se logra apreciar un </a:t>
                      </a:r>
                      <a:r>
                        <a:rPr lang="es-C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embrioforo</a:t>
                      </a:r>
                      <a:endParaRPr lang="es-C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9930" marR="399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12 Imagen" descr="WhatsApp Image 2023-11-15 at 8.53.10 PM.jpeg"/>
          <p:cNvPicPr/>
          <p:nvPr/>
        </p:nvPicPr>
        <p:blipFill>
          <a:blip r:embed="rId2" cstate="print"/>
          <a:srcRect l="55286" t="8955" r="22083" b="46171"/>
          <a:stretch>
            <a:fillRect/>
          </a:stretch>
        </p:blipFill>
        <p:spPr>
          <a:xfrm>
            <a:off x="323528" y="3284984"/>
            <a:ext cx="1584176" cy="165618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572000" y="5949280"/>
            <a:ext cx="420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>
                <a:latin typeface="Times New Roman" pitchFamily="18" charset="0"/>
                <a:cs typeface="Times New Roman" pitchFamily="18" charset="0"/>
              </a:rPr>
              <a:t>Adaptado de </a:t>
            </a:r>
            <a:r>
              <a:rPr lang="es-CR" sz="1600" dirty="0" err="1">
                <a:latin typeface="Times New Roman" pitchFamily="18" charset="0"/>
                <a:cs typeface="Times New Roman" pitchFamily="18" charset="0"/>
              </a:rPr>
              <a:t>Litlle</a:t>
            </a:r>
            <a:r>
              <a:rPr lang="es-CR" sz="1600" dirty="0">
                <a:latin typeface="Times New Roman" pitchFamily="18" charset="0"/>
                <a:cs typeface="Times New Roman" pitchFamily="18" charset="0"/>
              </a:rPr>
              <a:t>, E. (2014) y </a:t>
            </a:r>
            <a:r>
              <a:rPr lang="es-CR" sz="1600" dirty="0" err="1">
                <a:latin typeface="Times New Roman" pitchFamily="18" charset="0"/>
                <a:cs typeface="Times New Roman" pitchFamily="18" charset="0"/>
              </a:rPr>
              <a:t>Zajac</a:t>
            </a:r>
            <a:r>
              <a:rPr lang="es-CR" sz="1600" dirty="0">
                <a:latin typeface="Times New Roman" pitchFamily="18" charset="0"/>
                <a:cs typeface="Times New Roman" pitchFamily="18" charset="0"/>
              </a:rPr>
              <a:t>, A. (2012) 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9 Imagen" descr="WhatsApp Image 2023-11-15 at 9.20.52 PM.jpeg"/>
          <p:cNvPicPr/>
          <p:nvPr/>
        </p:nvPicPr>
        <p:blipFill>
          <a:blip r:embed="rId2" cstate="print"/>
          <a:srcRect l="25800" t="7612" r="15991" b="53172"/>
          <a:stretch>
            <a:fillRect/>
          </a:stretch>
        </p:blipFill>
        <p:spPr>
          <a:xfrm>
            <a:off x="2123728" y="1916832"/>
            <a:ext cx="4536504" cy="410445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39552" y="61653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i="1" dirty="0">
                <a:latin typeface="Times New Roman" pitchFamily="18" charset="0"/>
                <a:cs typeface="Times New Roman" pitchFamily="18" charset="0"/>
              </a:rPr>
              <a:t>Nota.</a:t>
            </a:r>
            <a:r>
              <a:rPr lang="es-CR" dirty="0">
                <a:latin typeface="Times New Roman" pitchFamily="18" charset="0"/>
                <a:cs typeface="Times New Roman" pitchFamily="18" charset="0"/>
              </a:rPr>
              <a:t> a. Boca. b. Esófago. c. Corpus. d. Istmo e. Bulbo. f. Comienzo de sistema digestivo. (Bowman, D. 2014).</a:t>
            </a:r>
          </a:p>
          <a:p>
            <a:pPr algn="ctr"/>
            <a:endParaRPr lang="es-CR" dirty="0"/>
          </a:p>
        </p:txBody>
      </p:sp>
      <p:sp>
        <p:nvSpPr>
          <p:cNvPr id="7" name="6 Cerrar llave"/>
          <p:cNvSpPr/>
          <p:nvPr/>
        </p:nvSpPr>
        <p:spPr>
          <a:xfrm>
            <a:off x="4932040" y="1988840"/>
            <a:ext cx="216024" cy="504056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 dirty="0">
              <a:solidFill>
                <a:sysClr val="windowText" lastClr="000000"/>
              </a:solidFill>
            </a:endParaRPr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5148064" y="2276872"/>
            <a:ext cx="28575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" name="9 CuadroTexto"/>
          <p:cNvSpPr txBox="1"/>
          <p:nvPr/>
        </p:nvSpPr>
        <p:spPr>
          <a:xfrm>
            <a:off x="5652120" y="1916832"/>
            <a:ext cx="47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10 Cerrar corchete"/>
          <p:cNvSpPr/>
          <p:nvPr/>
        </p:nvSpPr>
        <p:spPr>
          <a:xfrm>
            <a:off x="4860032" y="2564904"/>
            <a:ext cx="576064" cy="295232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3" name="12 Conector recto de flecha"/>
          <p:cNvCxnSpPr>
            <a:stCxn id="11" idx="2"/>
          </p:cNvCxnSpPr>
          <p:nvPr/>
        </p:nvCxnSpPr>
        <p:spPr>
          <a:xfrm flipV="1">
            <a:off x="5436096" y="4005064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12160" y="3789040"/>
            <a:ext cx="48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635896" y="285293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275856" y="407707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131840" y="479715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987824" y="522920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347864" y="23488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98782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71800" y="44371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627784" y="50131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67544" y="1412776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latin typeface="Times New Roman" pitchFamily="18" charset="0"/>
                <a:cs typeface="Times New Roman" pitchFamily="18" charset="0"/>
              </a:rPr>
              <a:t>Esófago compatible a </a:t>
            </a:r>
            <a:r>
              <a:rPr lang="es-CR" sz="2000" dirty="0" err="1">
                <a:latin typeface="Times New Roman" pitchFamily="18" charset="0"/>
                <a:cs typeface="Times New Roman" pitchFamily="18" charset="0"/>
              </a:rPr>
              <a:t>Rabditiforme</a:t>
            </a:r>
            <a:endParaRPr lang="es-C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2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412775"/>
          <a:ext cx="8496943" cy="5184578"/>
        </p:xfrm>
        <a:graphic>
          <a:graphicData uri="http://schemas.openxmlformats.org/drawingml/2006/table">
            <a:tbl>
              <a:tblPr/>
              <a:tblGrid>
                <a:gridCol w="156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67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dirty="0">
                          <a:latin typeface="Times New Roman"/>
                          <a:ea typeface="Times New Roman"/>
                          <a:cs typeface="Times New Roman"/>
                        </a:rPr>
                        <a:t>Larva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Tamaño de larva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Forma de cabeza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Forma de cauda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9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i="1">
                          <a:latin typeface="Times New Roman"/>
                          <a:ea typeface="Times New Roman"/>
                          <a:cs typeface="Times New Roman"/>
                        </a:rPr>
                        <a:t>Trichostongylus</a:t>
                      </a:r>
                      <a:endParaRPr lang="es-C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longitud de 560-796 µm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dirty="0">
                          <a:latin typeface="Times New Roman"/>
                          <a:ea typeface="Times New Roman"/>
                          <a:cs typeface="Times New Roman"/>
                        </a:rPr>
                        <a:t>Cuadrada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dirty="0">
                          <a:latin typeface="Times New Roman"/>
                          <a:ea typeface="Times New Roman"/>
                          <a:cs typeface="Times New Roman"/>
                        </a:rPr>
                        <a:t>Cauda corta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9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i="1" dirty="0" err="1">
                          <a:latin typeface="Times New Roman"/>
                          <a:ea typeface="Times New Roman"/>
                          <a:cs typeface="Times New Roman"/>
                        </a:rPr>
                        <a:t>Haemonchus</a:t>
                      </a:r>
                      <a:endParaRPr lang="es-C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longitud de 650-850 µm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dirty="0">
                          <a:latin typeface="Times New Roman"/>
                          <a:ea typeface="Times New Roman"/>
                          <a:cs typeface="Times New Roman"/>
                        </a:rPr>
                        <a:t>Angosta redondeada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>
                          <a:latin typeface="Times New Roman"/>
                          <a:ea typeface="Times New Roman"/>
                          <a:cs typeface="Times New Roman"/>
                        </a:rPr>
                        <a:t>Cauda de Longitud </a:t>
                      </a:r>
                      <a:r>
                        <a:rPr lang="es-CR" sz="1600" dirty="0">
                          <a:latin typeface="Times New Roman"/>
                          <a:ea typeface="Times New Roman"/>
                          <a:cs typeface="Times New Roman"/>
                        </a:rPr>
                        <a:t>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4 Imagen"/>
          <p:cNvPicPr/>
          <p:nvPr/>
        </p:nvPicPr>
        <p:blipFill>
          <a:blip r:embed="rId2" cstate="print"/>
          <a:srcRect l="24167" t="53333" r="51893" b="30254"/>
          <a:stretch>
            <a:fillRect/>
          </a:stretch>
        </p:blipFill>
        <p:spPr bwMode="auto">
          <a:xfrm>
            <a:off x="3995936" y="3140968"/>
            <a:ext cx="1936998" cy="13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3" cstate="print"/>
          <a:srcRect l="23194" t="43355" r="39861" b="29383"/>
          <a:stretch>
            <a:fillRect/>
          </a:stretch>
        </p:blipFill>
        <p:spPr bwMode="auto">
          <a:xfrm>
            <a:off x="6660232" y="3212976"/>
            <a:ext cx="18002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0 Imagen" descr="WhatsApp Image 2023-12-05 at 7.16.51 PM (1).jpeg"/>
          <p:cNvPicPr/>
          <p:nvPr/>
        </p:nvPicPr>
        <p:blipFill>
          <a:blip r:embed="rId4" cstate="print"/>
          <a:srcRect t="40789" r="28177" b="36621"/>
          <a:stretch>
            <a:fillRect/>
          </a:stretch>
        </p:blipFill>
        <p:spPr>
          <a:xfrm>
            <a:off x="3779912" y="5229200"/>
            <a:ext cx="2232248" cy="1152128"/>
          </a:xfrm>
          <a:prstGeom prst="rect">
            <a:avLst/>
          </a:prstGeom>
        </p:spPr>
      </p:pic>
      <p:pic>
        <p:nvPicPr>
          <p:cNvPr id="8" name="1 Imagen" descr="WhatsApp Image 2023-12-05 at 7.22.11 PM.jpeg"/>
          <p:cNvPicPr/>
          <p:nvPr/>
        </p:nvPicPr>
        <p:blipFill>
          <a:blip r:embed="rId5" cstate="print"/>
          <a:srcRect l="14766" t="23726" r="11376" b="27866"/>
          <a:stretch>
            <a:fillRect/>
          </a:stretch>
        </p:blipFill>
        <p:spPr>
          <a:xfrm>
            <a:off x="6444208" y="5229200"/>
            <a:ext cx="2088232" cy="115212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75627" y="6550223"/>
            <a:ext cx="7168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>
                <a:latin typeface="Times New Roman" pitchFamily="18" charset="0"/>
                <a:cs typeface="Times New Roman" pitchFamily="18" charset="0"/>
              </a:rPr>
              <a:t>Adaptado de La Organización de las Naciones Unidas para la Alimentación y la Agricultura (</a:t>
            </a:r>
            <a:r>
              <a:rPr lang="es-CR" sz="1400" dirty="0" err="1">
                <a:latin typeface="Times New Roman" pitchFamily="18" charset="0"/>
                <a:cs typeface="Times New Roman" pitchFamily="18" charset="0"/>
              </a:rPr>
              <a:t>s.f</a:t>
            </a:r>
            <a:r>
              <a:rPr lang="es-CR" sz="14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Valery Alpizar</dc:creator>
  <cp:lastModifiedBy>Ricardo Murillo</cp:lastModifiedBy>
  <cp:revision>1</cp:revision>
  <dcterms:created xsi:type="dcterms:W3CDTF">2023-12-07T21:42:53Z</dcterms:created>
  <dcterms:modified xsi:type="dcterms:W3CDTF">2023-12-08T02:38:42Z</dcterms:modified>
</cp:coreProperties>
</file>