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801600" cy="9601200" type="A3"/>
  <p:notesSz cx="10234613" cy="14662150"/>
  <p:defaultTextStyle>
    <a:defPPr>
      <a:defRPr lang="pt-PT"/>
    </a:defPPr>
    <a:lvl1pPr algn="l" rtl="0" eaLnBrk="0" fontAlgn="base" hangingPunct="0">
      <a:spcBef>
        <a:spcPct val="0"/>
      </a:spcBef>
      <a:spcAft>
        <a:spcPct val="0"/>
      </a:spcAft>
      <a:defRPr sz="2500" kern="1200">
        <a:solidFill>
          <a:schemeClr val="tx1"/>
        </a:solidFill>
        <a:latin typeface="Arial" charset="0"/>
        <a:ea typeface="+mn-ea"/>
        <a:cs typeface="+mn-cs"/>
      </a:defRPr>
    </a:lvl1pPr>
    <a:lvl2pPr marL="457200" algn="l" rtl="0" eaLnBrk="0" fontAlgn="base" hangingPunct="0">
      <a:spcBef>
        <a:spcPct val="0"/>
      </a:spcBef>
      <a:spcAft>
        <a:spcPct val="0"/>
      </a:spcAft>
      <a:defRPr sz="2500" kern="1200">
        <a:solidFill>
          <a:schemeClr val="tx1"/>
        </a:solidFill>
        <a:latin typeface="Arial" charset="0"/>
        <a:ea typeface="+mn-ea"/>
        <a:cs typeface="+mn-cs"/>
      </a:defRPr>
    </a:lvl2pPr>
    <a:lvl3pPr marL="914400" algn="l" rtl="0" eaLnBrk="0" fontAlgn="base" hangingPunct="0">
      <a:spcBef>
        <a:spcPct val="0"/>
      </a:spcBef>
      <a:spcAft>
        <a:spcPct val="0"/>
      </a:spcAft>
      <a:defRPr sz="2500" kern="1200">
        <a:solidFill>
          <a:schemeClr val="tx1"/>
        </a:solidFill>
        <a:latin typeface="Arial" charset="0"/>
        <a:ea typeface="+mn-ea"/>
        <a:cs typeface="+mn-cs"/>
      </a:defRPr>
    </a:lvl3pPr>
    <a:lvl4pPr marL="1371600" algn="l" rtl="0" eaLnBrk="0" fontAlgn="base" hangingPunct="0">
      <a:spcBef>
        <a:spcPct val="0"/>
      </a:spcBef>
      <a:spcAft>
        <a:spcPct val="0"/>
      </a:spcAft>
      <a:defRPr sz="2500" kern="1200">
        <a:solidFill>
          <a:schemeClr val="tx1"/>
        </a:solidFill>
        <a:latin typeface="Arial" charset="0"/>
        <a:ea typeface="+mn-ea"/>
        <a:cs typeface="+mn-cs"/>
      </a:defRPr>
    </a:lvl4pPr>
    <a:lvl5pPr marL="1828800" algn="l" rtl="0" eaLnBrk="0" fontAlgn="base" hangingPunct="0">
      <a:spcBef>
        <a:spcPct val="0"/>
      </a:spcBef>
      <a:spcAft>
        <a:spcPct val="0"/>
      </a:spcAft>
      <a:defRPr sz="2500" kern="1200">
        <a:solidFill>
          <a:schemeClr val="tx1"/>
        </a:solidFill>
        <a:latin typeface="Arial" charset="0"/>
        <a:ea typeface="+mn-ea"/>
        <a:cs typeface="+mn-cs"/>
      </a:defRPr>
    </a:lvl5pPr>
    <a:lvl6pPr marL="2286000" algn="l" defTabSz="914400" rtl="0" eaLnBrk="1" latinLnBrk="0" hangingPunct="1">
      <a:defRPr sz="2500" kern="1200">
        <a:solidFill>
          <a:schemeClr val="tx1"/>
        </a:solidFill>
        <a:latin typeface="Arial" charset="0"/>
        <a:ea typeface="+mn-ea"/>
        <a:cs typeface="+mn-cs"/>
      </a:defRPr>
    </a:lvl6pPr>
    <a:lvl7pPr marL="2743200" algn="l" defTabSz="914400" rtl="0" eaLnBrk="1" latinLnBrk="0" hangingPunct="1">
      <a:defRPr sz="2500" kern="1200">
        <a:solidFill>
          <a:schemeClr val="tx1"/>
        </a:solidFill>
        <a:latin typeface="Arial" charset="0"/>
        <a:ea typeface="+mn-ea"/>
        <a:cs typeface="+mn-cs"/>
      </a:defRPr>
    </a:lvl7pPr>
    <a:lvl8pPr marL="3200400" algn="l" defTabSz="914400" rtl="0" eaLnBrk="1" latinLnBrk="0" hangingPunct="1">
      <a:defRPr sz="2500" kern="1200">
        <a:solidFill>
          <a:schemeClr val="tx1"/>
        </a:solidFill>
        <a:latin typeface="Arial" charset="0"/>
        <a:ea typeface="+mn-ea"/>
        <a:cs typeface="+mn-cs"/>
      </a:defRPr>
    </a:lvl8pPr>
    <a:lvl9pPr marL="3657600" algn="l" defTabSz="914400" rtl="0" eaLnBrk="1" latinLnBrk="0" hangingPunct="1">
      <a:defRPr sz="25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A69"/>
    <a:srgbClr val="A7FF81"/>
    <a:srgbClr val="FFDB49"/>
    <a:srgbClr val="82DCFF"/>
    <a:srgbClr val="FFF279"/>
    <a:srgbClr val="E7F3F4"/>
    <a:srgbClr val="1FAAE5"/>
    <a:srgbClr val="D45500"/>
    <a:srgbClr val="8C1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25" autoAdjust="0"/>
  </p:normalViewPr>
  <p:slideViewPr>
    <p:cSldViewPr>
      <p:cViewPr>
        <p:scale>
          <a:sx n="75" d="100"/>
          <a:sy n="75" d="100"/>
        </p:scale>
        <p:origin x="1301" y="-614"/>
      </p:cViewPr>
      <p:guideLst>
        <p:guide orient="horz" pos="3024"/>
        <p:guide pos="40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4435475" cy="735013"/>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5797550" y="0"/>
            <a:ext cx="4435475" cy="735013"/>
          </a:xfrm>
          <a:prstGeom prst="rect">
            <a:avLst/>
          </a:prstGeom>
        </p:spPr>
        <p:txBody>
          <a:bodyPr vert="horz" lIns="91440" tIns="45720" rIns="91440" bIns="45720" rtlCol="0"/>
          <a:lstStyle>
            <a:lvl1pPr algn="r">
              <a:defRPr sz="1200"/>
            </a:lvl1pPr>
          </a:lstStyle>
          <a:p>
            <a:fld id="{487C7CF5-2490-4B15-A7AF-9B621B3EFBAD}" type="datetimeFigureOut">
              <a:rPr lang="pt-PT" smtClean="0"/>
              <a:t>09/07/2024</a:t>
            </a:fld>
            <a:endParaRPr lang="pt-PT"/>
          </a:p>
        </p:txBody>
      </p:sp>
      <p:sp>
        <p:nvSpPr>
          <p:cNvPr id="4" name="Marcador de Posição da Imagem do Diapositivo 3"/>
          <p:cNvSpPr>
            <a:spLocks noGrp="1" noRot="1" noChangeAspect="1"/>
          </p:cNvSpPr>
          <p:nvPr>
            <p:ph type="sldImg" idx="2"/>
          </p:nvPr>
        </p:nvSpPr>
        <p:spPr>
          <a:xfrm>
            <a:off x="1817688" y="1833563"/>
            <a:ext cx="6599237" cy="4948237"/>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1023938" y="7056438"/>
            <a:ext cx="8186737" cy="5773737"/>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13927138"/>
            <a:ext cx="4435475" cy="735012"/>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5797550" y="13927138"/>
            <a:ext cx="4435475" cy="735012"/>
          </a:xfrm>
          <a:prstGeom prst="rect">
            <a:avLst/>
          </a:prstGeom>
        </p:spPr>
        <p:txBody>
          <a:bodyPr vert="horz" lIns="91440" tIns="45720" rIns="91440" bIns="45720" rtlCol="0" anchor="b"/>
          <a:lstStyle>
            <a:lvl1pPr algn="r">
              <a:defRPr sz="1200"/>
            </a:lvl1pPr>
          </a:lstStyle>
          <a:p>
            <a:fld id="{41AD68D5-AE53-4F65-BDCB-8E9BC7A754F3}" type="slidenum">
              <a:rPr lang="pt-PT" smtClean="0"/>
              <a:t>‹nº›</a:t>
            </a:fld>
            <a:endParaRPr lang="pt-PT"/>
          </a:p>
        </p:txBody>
      </p:sp>
    </p:spTree>
    <p:extLst>
      <p:ext uri="{BB962C8B-B14F-4D97-AF65-F5344CB8AC3E}">
        <p14:creationId xmlns:p14="http://schemas.microsoft.com/office/powerpoint/2010/main" val="278288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71625"/>
            <a:ext cx="9601200" cy="3341688"/>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00200" y="5043488"/>
            <a:ext cx="9601200" cy="23177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1DD97CD-1068-45C6-9113-B0BE99581B94}" type="slidenum">
              <a:rPr lang="pt-PT"/>
              <a:pPr/>
              <a:t>‹nº›</a:t>
            </a:fld>
            <a:endParaRPr lang="pt-PT"/>
          </a:p>
        </p:txBody>
      </p:sp>
    </p:spTree>
    <p:extLst>
      <p:ext uri="{BB962C8B-B14F-4D97-AF65-F5344CB8AC3E}">
        <p14:creationId xmlns:p14="http://schemas.microsoft.com/office/powerpoint/2010/main" val="215120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C530489-C4A5-473B-B0EB-4E82F9367638}" type="slidenum">
              <a:rPr lang="pt-PT"/>
              <a:pPr/>
              <a:t>‹nº›</a:t>
            </a:fld>
            <a:endParaRPr lang="pt-PT"/>
          </a:p>
        </p:txBody>
      </p:sp>
    </p:spTree>
    <p:extLst>
      <p:ext uri="{BB962C8B-B14F-4D97-AF65-F5344CB8AC3E}">
        <p14:creationId xmlns:p14="http://schemas.microsoft.com/office/powerpoint/2010/main" val="298891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2113" y="384175"/>
            <a:ext cx="2879725" cy="8193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9763" y="384175"/>
            <a:ext cx="8489950" cy="8193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475F680-8058-4625-8053-A8708865228F}" type="slidenum">
              <a:rPr lang="pt-PT"/>
              <a:pPr/>
              <a:t>‹nº›</a:t>
            </a:fld>
            <a:endParaRPr lang="pt-PT"/>
          </a:p>
        </p:txBody>
      </p:sp>
    </p:spTree>
    <p:extLst>
      <p:ext uri="{BB962C8B-B14F-4D97-AF65-F5344CB8AC3E}">
        <p14:creationId xmlns:p14="http://schemas.microsoft.com/office/powerpoint/2010/main" val="33364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CF99D47-5FA5-4AB9-8887-4AF58D8CE8D5}" type="slidenum">
              <a:rPr lang="pt-PT"/>
              <a:pPr/>
              <a:t>‹nº›</a:t>
            </a:fld>
            <a:endParaRPr lang="pt-PT"/>
          </a:p>
        </p:txBody>
      </p:sp>
    </p:spTree>
    <p:extLst>
      <p:ext uri="{BB962C8B-B14F-4D97-AF65-F5344CB8AC3E}">
        <p14:creationId xmlns:p14="http://schemas.microsoft.com/office/powerpoint/2010/main" val="416991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125" y="2393950"/>
            <a:ext cx="11041063" cy="39941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73125" y="6424613"/>
            <a:ext cx="11041063" cy="21002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F963911-552C-4073-828D-82CEA4B4B406}" type="slidenum">
              <a:rPr lang="pt-PT"/>
              <a:pPr/>
              <a:t>‹nº›</a:t>
            </a:fld>
            <a:endParaRPr lang="pt-PT"/>
          </a:p>
        </p:txBody>
      </p:sp>
    </p:spTree>
    <p:extLst>
      <p:ext uri="{BB962C8B-B14F-4D97-AF65-F5344CB8AC3E}">
        <p14:creationId xmlns:p14="http://schemas.microsoft.com/office/powerpoint/2010/main" val="242999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9763" y="2239963"/>
            <a:ext cx="5684837" cy="633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77000" y="2239963"/>
            <a:ext cx="5684838" cy="633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8289832-F260-4DD9-824C-AEDDC1DE4A59}" type="slidenum">
              <a:rPr lang="pt-PT"/>
              <a:pPr/>
              <a:t>‹nº›</a:t>
            </a:fld>
            <a:endParaRPr lang="pt-PT"/>
          </a:p>
        </p:txBody>
      </p:sp>
    </p:spTree>
    <p:extLst>
      <p:ext uri="{BB962C8B-B14F-4D97-AF65-F5344CB8AC3E}">
        <p14:creationId xmlns:p14="http://schemas.microsoft.com/office/powerpoint/2010/main" val="44309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063" y="511175"/>
            <a:ext cx="11042650" cy="1855788"/>
          </a:xfrm>
        </p:spPr>
        <p:txBody>
          <a:bodyPr/>
          <a:lstStyle/>
          <a:p>
            <a:r>
              <a:rPr lang="en-US"/>
              <a:t>Click to edit Master title style</a:t>
            </a:r>
          </a:p>
        </p:txBody>
      </p:sp>
      <p:sp>
        <p:nvSpPr>
          <p:cNvPr id="3" name="Text Placeholder 2"/>
          <p:cNvSpPr>
            <a:spLocks noGrp="1"/>
          </p:cNvSpPr>
          <p:nvPr>
            <p:ph type="body" idx="1"/>
          </p:nvPr>
        </p:nvSpPr>
        <p:spPr>
          <a:xfrm>
            <a:off x="881063" y="2354263"/>
            <a:ext cx="5416550" cy="115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81063" y="3506788"/>
            <a:ext cx="5416550" cy="5159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80175" y="2354263"/>
            <a:ext cx="5443538" cy="115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80175" y="3506788"/>
            <a:ext cx="5443538" cy="5159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477C907-2F42-47F8-A9B3-283C50579574}" type="slidenum">
              <a:rPr lang="pt-PT"/>
              <a:pPr/>
              <a:t>‹nº›</a:t>
            </a:fld>
            <a:endParaRPr lang="pt-PT"/>
          </a:p>
        </p:txBody>
      </p:sp>
    </p:spTree>
    <p:extLst>
      <p:ext uri="{BB962C8B-B14F-4D97-AF65-F5344CB8AC3E}">
        <p14:creationId xmlns:p14="http://schemas.microsoft.com/office/powerpoint/2010/main" val="323596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0F634BB9-B94D-4769-A6A0-5CED4DA4D578}" type="slidenum">
              <a:rPr lang="pt-PT"/>
              <a:pPr/>
              <a:t>‹nº›</a:t>
            </a:fld>
            <a:endParaRPr lang="pt-PT"/>
          </a:p>
        </p:txBody>
      </p:sp>
    </p:spTree>
    <p:extLst>
      <p:ext uri="{BB962C8B-B14F-4D97-AF65-F5344CB8AC3E}">
        <p14:creationId xmlns:p14="http://schemas.microsoft.com/office/powerpoint/2010/main" val="395885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17E3268A-6E84-4C1C-AE9E-B9362E91BA1F}" type="slidenum">
              <a:rPr lang="pt-PT"/>
              <a:pPr/>
              <a:t>‹nº›</a:t>
            </a:fld>
            <a:endParaRPr lang="pt-PT"/>
          </a:p>
        </p:txBody>
      </p:sp>
    </p:spTree>
    <p:extLst>
      <p:ext uri="{BB962C8B-B14F-4D97-AF65-F5344CB8AC3E}">
        <p14:creationId xmlns:p14="http://schemas.microsoft.com/office/powerpoint/2010/main" val="29866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063" y="639763"/>
            <a:ext cx="4129087" cy="2239962"/>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41950" y="1382713"/>
            <a:ext cx="6481763"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1063" y="2879725"/>
            <a:ext cx="4129087" cy="5337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A883E8E-61CE-43B9-8F73-4AAE43C5D8EC}" type="slidenum">
              <a:rPr lang="pt-PT"/>
              <a:pPr/>
              <a:t>‹nº›</a:t>
            </a:fld>
            <a:endParaRPr lang="pt-PT"/>
          </a:p>
        </p:txBody>
      </p:sp>
    </p:spTree>
    <p:extLst>
      <p:ext uri="{BB962C8B-B14F-4D97-AF65-F5344CB8AC3E}">
        <p14:creationId xmlns:p14="http://schemas.microsoft.com/office/powerpoint/2010/main" val="24007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063" y="639763"/>
            <a:ext cx="4129087" cy="2239962"/>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441950" y="1382713"/>
            <a:ext cx="6481763"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81063" y="2879725"/>
            <a:ext cx="4129087" cy="5337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5FC6E38-8E1D-4F4C-AFE9-988D96B79AAC}" type="slidenum">
              <a:rPr lang="pt-PT"/>
              <a:pPr/>
              <a:t>‹nº›</a:t>
            </a:fld>
            <a:endParaRPr lang="pt-PT"/>
          </a:p>
        </p:txBody>
      </p:sp>
    </p:spTree>
    <p:extLst>
      <p:ext uri="{BB962C8B-B14F-4D97-AF65-F5344CB8AC3E}">
        <p14:creationId xmlns:p14="http://schemas.microsoft.com/office/powerpoint/2010/main" val="172043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9763" y="384175"/>
            <a:ext cx="115220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8016" tIns="64008" rIns="128016" bIns="64008" numCol="1" anchor="ctr" anchorCtr="0" compatLnSpc="1">
            <a:prstTxWarp prst="textNoShape">
              <a:avLst/>
            </a:prstTxWarp>
          </a:bodyPr>
          <a:lstStyle/>
          <a:p>
            <a:pPr lvl="0"/>
            <a:r>
              <a:rPr lang="pt-PT"/>
              <a:t>Clique para editar o estilo do título</a:t>
            </a:r>
          </a:p>
        </p:txBody>
      </p:sp>
      <p:sp>
        <p:nvSpPr>
          <p:cNvPr id="1027" name="Rectangle 3"/>
          <p:cNvSpPr>
            <a:spLocks noGrp="1" noChangeArrowheads="1"/>
          </p:cNvSpPr>
          <p:nvPr>
            <p:ph type="body" idx="1"/>
          </p:nvPr>
        </p:nvSpPr>
        <p:spPr bwMode="auto">
          <a:xfrm>
            <a:off x="639763" y="2239963"/>
            <a:ext cx="11522075"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8016" tIns="64008" rIns="128016" bIns="64008" numCol="1" anchor="t" anchorCtr="0" compatLnSpc="1">
            <a:prstTxWarp prst="textNoShape">
              <a:avLst/>
            </a:prstTxWarp>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1028" name="Rectangle 4"/>
          <p:cNvSpPr>
            <a:spLocks noGrp="1" noChangeArrowheads="1"/>
          </p:cNvSpPr>
          <p:nvPr>
            <p:ph type="dt" sz="half" idx="2"/>
          </p:nvPr>
        </p:nvSpPr>
        <p:spPr bwMode="auto">
          <a:xfrm>
            <a:off x="639763" y="8743950"/>
            <a:ext cx="29876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8016" tIns="64008" rIns="128016" bIns="64008" numCol="1" anchor="t" anchorCtr="0" compatLnSpc="1">
            <a:prstTxWarp prst="textNoShape">
              <a:avLst/>
            </a:prstTxWarp>
          </a:bodyPr>
          <a:lstStyle>
            <a:lvl1pPr defTabSz="1279525" eaLnBrk="1" hangingPunct="1">
              <a:defRPr sz="2000"/>
            </a:lvl1pPr>
          </a:lstStyle>
          <a:p>
            <a:endParaRPr lang="en-US"/>
          </a:p>
        </p:txBody>
      </p:sp>
      <p:sp>
        <p:nvSpPr>
          <p:cNvPr id="1029" name="Rectangle 5"/>
          <p:cNvSpPr>
            <a:spLocks noGrp="1" noChangeArrowheads="1"/>
          </p:cNvSpPr>
          <p:nvPr>
            <p:ph type="ftr" sz="quarter" idx="3"/>
          </p:nvPr>
        </p:nvSpPr>
        <p:spPr bwMode="auto">
          <a:xfrm>
            <a:off x="4373563" y="8743950"/>
            <a:ext cx="40544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8016" tIns="64008" rIns="128016" bIns="64008" numCol="1" anchor="t" anchorCtr="0" compatLnSpc="1">
            <a:prstTxWarp prst="textNoShape">
              <a:avLst/>
            </a:prstTxWarp>
          </a:bodyPr>
          <a:lstStyle>
            <a:lvl1pPr algn="ctr" defTabSz="1279525" eaLnBrk="1" hangingPunct="1">
              <a:defRPr sz="2000"/>
            </a:lvl1pPr>
          </a:lstStyle>
          <a:p>
            <a:endParaRPr lang="en-US"/>
          </a:p>
        </p:txBody>
      </p:sp>
      <p:sp>
        <p:nvSpPr>
          <p:cNvPr id="1030" name="Rectangle 6"/>
          <p:cNvSpPr>
            <a:spLocks noGrp="1" noChangeArrowheads="1"/>
          </p:cNvSpPr>
          <p:nvPr>
            <p:ph type="sldNum" sz="quarter" idx="4"/>
          </p:nvPr>
        </p:nvSpPr>
        <p:spPr bwMode="auto">
          <a:xfrm>
            <a:off x="9174163" y="8743950"/>
            <a:ext cx="29876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8016" tIns="64008" rIns="128016" bIns="64008" numCol="1" anchor="t" anchorCtr="0" compatLnSpc="1">
            <a:prstTxWarp prst="textNoShape">
              <a:avLst/>
            </a:prstTxWarp>
          </a:bodyPr>
          <a:lstStyle>
            <a:lvl1pPr algn="r" defTabSz="1279525" eaLnBrk="1" hangingPunct="1">
              <a:defRPr sz="2000"/>
            </a:lvl1pPr>
          </a:lstStyle>
          <a:p>
            <a:fld id="{51CA60E0-F2FF-449D-85DD-3A02855D33A4}" type="slidenum">
              <a:rPr lang="pt-PT"/>
              <a:pP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kern="1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Arial" panose="020B0604020202020204" pitchFamily="34" charset="0"/>
        </a:defRPr>
      </a:lvl2pPr>
      <a:lvl3pPr algn="ctr" defTabSz="1279525" rtl="0" eaLnBrk="0" fontAlgn="base" hangingPunct="0">
        <a:spcBef>
          <a:spcPct val="0"/>
        </a:spcBef>
        <a:spcAft>
          <a:spcPct val="0"/>
        </a:spcAft>
        <a:defRPr sz="6200">
          <a:solidFill>
            <a:schemeClr val="tx2"/>
          </a:solidFill>
          <a:latin typeface="Arial" panose="020B0604020202020204" pitchFamily="34" charset="0"/>
        </a:defRPr>
      </a:lvl3pPr>
      <a:lvl4pPr algn="ctr" defTabSz="1279525" rtl="0" eaLnBrk="0" fontAlgn="base" hangingPunct="0">
        <a:spcBef>
          <a:spcPct val="0"/>
        </a:spcBef>
        <a:spcAft>
          <a:spcPct val="0"/>
        </a:spcAft>
        <a:defRPr sz="6200">
          <a:solidFill>
            <a:schemeClr val="tx2"/>
          </a:solidFill>
          <a:latin typeface="Arial" panose="020B0604020202020204" pitchFamily="34" charset="0"/>
        </a:defRPr>
      </a:lvl4pPr>
      <a:lvl5pPr algn="ctr" defTabSz="1279525" rtl="0" eaLnBrk="0" fontAlgn="base" hangingPunct="0">
        <a:spcBef>
          <a:spcPct val="0"/>
        </a:spcBef>
        <a:spcAft>
          <a:spcPct val="0"/>
        </a:spcAft>
        <a:defRPr sz="6200">
          <a:solidFill>
            <a:schemeClr val="tx2"/>
          </a:solidFill>
          <a:latin typeface="Arial" panose="020B0604020202020204" pitchFamily="34" charset="0"/>
        </a:defRPr>
      </a:lvl5pPr>
      <a:lvl6pPr marL="457200" algn="ctr" defTabSz="1279525" rtl="0" fontAlgn="base">
        <a:spcBef>
          <a:spcPct val="0"/>
        </a:spcBef>
        <a:spcAft>
          <a:spcPct val="0"/>
        </a:spcAft>
        <a:defRPr sz="6200">
          <a:solidFill>
            <a:schemeClr val="tx2"/>
          </a:solidFill>
          <a:latin typeface="Arial" panose="020B0604020202020204" pitchFamily="34" charset="0"/>
        </a:defRPr>
      </a:lvl6pPr>
      <a:lvl7pPr marL="914400" algn="ctr" defTabSz="1279525" rtl="0" fontAlgn="base">
        <a:spcBef>
          <a:spcPct val="0"/>
        </a:spcBef>
        <a:spcAft>
          <a:spcPct val="0"/>
        </a:spcAft>
        <a:defRPr sz="6200">
          <a:solidFill>
            <a:schemeClr val="tx2"/>
          </a:solidFill>
          <a:latin typeface="Arial" panose="020B0604020202020204" pitchFamily="34" charset="0"/>
        </a:defRPr>
      </a:lvl7pPr>
      <a:lvl8pPr marL="1371600" algn="ctr" defTabSz="1279525" rtl="0" fontAlgn="base">
        <a:spcBef>
          <a:spcPct val="0"/>
        </a:spcBef>
        <a:spcAft>
          <a:spcPct val="0"/>
        </a:spcAft>
        <a:defRPr sz="6200">
          <a:solidFill>
            <a:schemeClr val="tx2"/>
          </a:solidFill>
          <a:latin typeface="Arial" panose="020B0604020202020204" pitchFamily="34" charset="0"/>
        </a:defRPr>
      </a:lvl8pPr>
      <a:lvl9pPr marL="1828800" algn="ctr" defTabSz="1279525" rtl="0" fontAlgn="base">
        <a:spcBef>
          <a:spcPct val="0"/>
        </a:spcBef>
        <a:spcAft>
          <a:spcPct val="0"/>
        </a:spcAft>
        <a:defRPr sz="6200">
          <a:solidFill>
            <a:schemeClr val="tx2"/>
          </a:solidFill>
          <a:latin typeface="Arial" panose="020B0604020202020204" pitchFamily="34" charset="0"/>
        </a:defRPr>
      </a:lvl9pPr>
    </p:titleStyle>
    <p:bodyStyle>
      <a:lvl1pPr marL="479425" indent="-479425" algn="l" defTabSz="1279525" rtl="0" eaLnBrk="0" fontAlgn="base" hangingPunct="0">
        <a:spcBef>
          <a:spcPct val="20000"/>
        </a:spcBef>
        <a:spcAft>
          <a:spcPct val="0"/>
        </a:spcAft>
        <a:buChar char="•"/>
        <a:defRPr sz="4500" kern="1200">
          <a:solidFill>
            <a:schemeClr val="tx1"/>
          </a:solidFill>
          <a:latin typeface="+mn-lt"/>
          <a:ea typeface="+mn-ea"/>
          <a:cs typeface="+mn-cs"/>
        </a:defRPr>
      </a:lvl1pPr>
      <a:lvl2pPr marL="1039813" indent="-400050" algn="l" defTabSz="1279525" rtl="0" eaLnBrk="0" fontAlgn="base" hangingPunct="0">
        <a:spcBef>
          <a:spcPct val="20000"/>
        </a:spcBef>
        <a:spcAft>
          <a:spcPct val="0"/>
        </a:spcAft>
        <a:buChar char="–"/>
        <a:defRPr sz="3900" kern="1200">
          <a:solidFill>
            <a:schemeClr val="tx1"/>
          </a:solidFill>
          <a:latin typeface="+mn-lt"/>
          <a:ea typeface="+mn-ea"/>
          <a:cs typeface="+mn-cs"/>
        </a:defRPr>
      </a:lvl2pPr>
      <a:lvl3pPr marL="1600200" indent="-320675" algn="l" defTabSz="1279525" rtl="0" eaLnBrk="0" fontAlgn="base" hangingPunct="0">
        <a:spcBef>
          <a:spcPct val="20000"/>
        </a:spcBef>
        <a:spcAft>
          <a:spcPct val="0"/>
        </a:spcAft>
        <a:buChar char="•"/>
        <a:defRPr sz="3400" kern="1200">
          <a:solidFill>
            <a:schemeClr val="tx1"/>
          </a:solidFill>
          <a:latin typeface="+mn-lt"/>
          <a:ea typeface="+mn-ea"/>
          <a:cs typeface="+mn-cs"/>
        </a:defRPr>
      </a:lvl3pPr>
      <a:lvl4pPr marL="2239963" indent="-319088" algn="l" defTabSz="1279525" rtl="0" eaLnBrk="0" fontAlgn="base" hangingPunct="0">
        <a:spcBef>
          <a:spcPct val="20000"/>
        </a:spcBef>
        <a:spcAft>
          <a:spcPct val="0"/>
        </a:spcAft>
        <a:buChar char="–"/>
        <a:defRPr sz="2800" kern="1200">
          <a:solidFill>
            <a:schemeClr val="tx1"/>
          </a:solidFill>
          <a:latin typeface="+mn-lt"/>
          <a:ea typeface="+mn-ea"/>
          <a:cs typeface="+mn-cs"/>
        </a:defRPr>
      </a:lvl4pPr>
      <a:lvl5pPr marL="2879725" indent="-319088" algn="l" defTabSz="1279525" rtl="0" eaLnBrk="0" fontAlgn="base" hangingPunct="0">
        <a:spcBef>
          <a:spcPct val="20000"/>
        </a:spcBef>
        <a:spcAft>
          <a:spcPct val="0"/>
        </a:spcAft>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9DAFCCED-BF6D-4644-CE1E-6D12108AF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05" y="4926509"/>
            <a:ext cx="4299562" cy="3051455"/>
          </a:xfrm>
          <a:prstGeom prst="rect">
            <a:avLst/>
          </a:prstGeom>
          <a:noFill/>
          <a:extLst>
            <a:ext uri="{909E8E84-426E-40DD-AFC4-6F175D3DCCD1}">
              <a14:hiddenFill xmlns:a14="http://schemas.microsoft.com/office/drawing/2010/main">
                <a:solidFill>
                  <a:srgbClr val="FFFFFF"/>
                </a:solidFill>
              </a14:hiddenFill>
            </a:ext>
          </a:extLst>
        </p:spPr>
      </p:pic>
      <p:sp>
        <p:nvSpPr>
          <p:cNvPr id="37" name="Marcador de Posição de Conteúdo 2"/>
          <p:cNvSpPr>
            <a:spLocks noGrp="1"/>
          </p:cNvSpPr>
          <p:nvPr>
            <p:ph sz="half" idx="1"/>
          </p:nvPr>
        </p:nvSpPr>
        <p:spPr>
          <a:xfrm>
            <a:off x="77883" y="4668401"/>
            <a:ext cx="3629695" cy="375320"/>
          </a:xfrm>
        </p:spPr>
        <p:txBody>
          <a:bodyPr/>
          <a:lstStyle/>
          <a:p>
            <a:pPr marL="0" indent="0">
              <a:buClr>
                <a:srgbClr val="D45500"/>
              </a:buClr>
              <a:buNone/>
            </a:pPr>
            <a:r>
              <a:rPr lang="pt-PT" sz="2000" b="1" dirty="0">
                <a:solidFill>
                  <a:srgbClr val="165A69"/>
                </a:solidFill>
              </a:rPr>
              <a:t>Diagrama do fluxo de jogo:</a:t>
            </a:r>
            <a:br>
              <a:rPr lang="pt-PT" sz="1200" dirty="0"/>
            </a:br>
            <a:br>
              <a:rPr lang="pt-PT" sz="1200" dirty="0"/>
            </a:br>
            <a:endParaRPr lang="pt-PT" sz="1200" dirty="0"/>
          </a:p>
        </p:txBody>
      </p:sp>
      <p:graphicFrame>
        <p:nvGraphicFramePr>
          <p:cNvPr id="10" name="Marcador de Posição de Conteúdo 9">
            <a:extLst>
              <a:ext uri="{FF2B5EF4-FFF2-40B4-BE49-F238E27FC236}">
                <a16:creationId xmlns:a16="http://schemas.microsoft.com/office/drawing/2014/main" id="{EAAEA570-88AF-F440-9BF3-7B6E0E2AD168}"/>
              </a:ext>
            </a:extLst>
          </p:cNvPr>
          <p:cNvGraphicFramePr>
            <a:graphicFrameLocks noGrp="1"/>
          </p:cNvGraphicFramePr>
          <p:nvPr>
            <p:ph sz="half" idx="2"/>
            <p:extLst>
              <p:ext uri="{D42A27DB-BD31-4B8C-83A1-F6EECF244321}">
                <p14:modId xmlns:p14="http://schemas.microsoft.com/office/powerpoint/2010/main" val="3600542807"/>
              </p:ext>
            </p:extLst>
          </p:nvPr>
        </p:nvGraphicFramePr>
        <p:xfrm>
          <a:off x="155575" y="1750362"/>
          <a:ext cx="4181376" cy="2895600"/>
        </p:xfrm>
        <a:graphic>
          <a:graphicData uri="http://schemas.openxmlformats.org/drawingml/2006/table">
            <a:tbl>
              <a:tblPr firstRow="1" bandRow="1">
                <a:tableStyleId>{5C22544A-7EE6-4342-B048-85BDC9FD1C3A}</a:tableStyleId>
              </a:tblPr>
              <a:tblGrid>
                <a:gridCol w="4181376">
                  <a:extLst>
                    <a:ext uri="{9D8B030D-6E8A-4147-A177-3AD203B41FA5}">
                      <a16:colId xmlns:a16="http://schemas.microsoft.com/office/drawing/2014/main" val="1827561464"/>
                    </a:ext>
                  </a:extLst>
                </a:gridCol>
              </a:tblGrid>
              <a:tr h="350002">
                <a:tc>
                  <a:txBody>
                    <a:bodyPr/>
                    <a:lstStyle/>
                    <a:p>
                      <a:pPr algn="ctr"/>
                      <a:r>
                        <a:rPr lang="pt-PT" dirty="0">
                          <a:solidFill>
                            <a:schemeClr val="bg1"/>
                          </a:solidFill>
                        </a:rPr>
                        <a:t>Contexto</a:t>
                      </a:r>
                    </a:p>
                  </a:txBody>
                  <a:tcPr>
                    <a:solidFill>
                      <a:srgbClr val="165A69"/>
                    </a:solidFill>
                  </a:tcPr>
                </a:tc>
                <a:extLst>
                  <a:ext uri="{0D108BD9-81ED-4DB2-BD59-A6C34878D82A}">
                    <a16:rowId xmlns:a16="http://schemas.microsoft.com/office/drawing/2014/main" val="2317877568"/>
                  </a:ext>
                </a:extLst>
              </a:tr>
              <a:tr h="1812338">
                <a:tc>
                  <a:txBody>
                    <a:bodyPr/>
                    <a:lstStyle/>
                    <a:p>
                      <a:r>
                        <a:rPr lang="pt-PT" sz="800" kern="1200" dirty="0">
                          <a:solidFill>
                            <a:schemeClr val="dk1"/>
                          </a:solidFill>
                          <a:effectLst/>
                          <a:latin typeface="+mn-lt"/>
                          <a:ea typeface="+mn-ea"/>
                          <a:cs typeface="+mn-cs"/>
                        </a:rPr>
                        <a:t>Atualmente, uma das preocupações no seio hospitalar prende-se com a fraca capacidade de gerir emoções, como a ansiedade, o medo e o stress, que os pacientes pediátricos apresentam, nos momentos pré e pós intervenção cirúrgica. </a:t>
                      </a:r>
                    </a:p>
                    <a:p>
                      <a:r>
                        <a:rPr lang="pt-PT" sz="800" kern="1200" dirty="0">
                          <a:solidFill>
                            <a:schemeClr val="dk1"/>
                          </a:solidFill>
                          <a:effectLst/>
                          <a:latin typeface="+mn-lt"/>
                          <a:ea typeface="+mn-ea"/>
                          <a:cs typeface="+mn-cs"/>
                        </a:rPr>
                        <a:t>O presente projeto materializa, precisamente, uma aplicação da tecnologia para dar resposta a esta preocupação, com a qual são confrontadas inúmeras famílias anualmente. Devido às características únicas das crianças, existe a necessidade de desenvolver estratégias que permitam reduzir estas emoções negativas.</a:t>
                      </a:r>
                    </a:p>
                    <a:p>
                      <a:r>
                        <a:rPr lang="pt-PT" sz="800" kern="1200" dirty="0">
                          <a:solidFill>
                            <a:schemeClr val="dk1"/>
                          </a:solidFill>
                          <a:effectLst/>
                          <a:latin typeface="+mn-lt"/>
                          <a:ea typeface="+mn-ea"/>
                          <a:cs typeface="+mn-cs"/>
                        </a:rPr>
                        <a:t>Neste seguimento, este projeto, tem como principal objetivo aliar a tecnologia de Realidade Aumentada (RA) à ludoterapia, uma estratégia amplamente utilizada para mitigar as emoções negativas, no caso concreto, adaptada às necessidades e características únicas das crianças, enquanto público-alvo. Deste modo, afigura-se perentório o desenvolvimento de um jogo com recurso à RA, que se apresente aos jogadores, neste caso, aos pacientes pediátricos, como uma ferramenta de redução das emoções negativas. Mais especificamente, proporcionar aos seus utilizadores experiências positivas de relaxamento, diversão e companheirismo, enquanto os educa sobre os procedimentos pré-cirúrgicos aos quais serão submetidos.</a:t>
                      </a:r>
                    </a:p>
                    <a:p>
                      <a:r>
                        <a:rPr lang="pt-PT" sz="800" kern="1200" dirty="0">
                          <a:solidFill>
                            <a:schemeClr val="dk1"/>
                          </a:solidFill>
                          <a:effectLst/>
                          <a:latin typeface="+mn-lt"/>
                          <a:ea typeface="+mn-ea"/>
                          <a:cs typeface="+mn-cs"/>
                        </a:rPr>
                        <a:t>O jogo foi desenvolvido através da plataforma </a:t>
                      </a:r>
                      <a:r>
                        <a:rPr lang="pt-PT" sz="800" kern="1200" dirty="0" err="1">
                          <a:solidFill>
                            <a:schemeClr val="dk1"/>
                          </a:solidFill>
                          <a:effectLst/>
                          <a:latin typeface="+mn-lt"/>
                          <a:ea typeface="+mn-ea"/>
                          <a:cs typeface="+mn-cs"/>
                        </a:rPr>
                        <a:t>Unity</a:t>
                      </a:r>
                      <a:r>
                        <a:rPr lang="pt-PT" sz="800" kern="1200" dirty="0">
                          <a:solidFill>
                            <a:schemeClr val="dk1"/>
                          </a:solidFill>
                          <a:effectLst/>
                          <a:latin typeface="+mn-lt"/>
                          <a:ea typeface="+mn-ea"/>
                          <a:cs typeface="+mn-cs"/>
                        </a:rPr>
                        <a:t>, idealizado para dispositivos móveis, e, como tal, possui uma interface eminentemente intuitiva. Nesta senda, o jogo é constituído por uma introdução, um jogo de memória focado na vertente lúdica e minijogos concentrados na aprendizagem de três processos pré-cirúrgicos.</a:t>
                      </a:r>
                    </a:p>
                  </a:txBody>
                  <a:tcPr/>
                </a:tc>
                <a:extLst>
                  <a:ext uri="{0D108BD9-81ED-4DB2-BD59-A6C34878D82A}">
                    <a16:rowId xmlns:a16="http://schemas.microsoft.com/office/drawing/2014/main" val="1410093574"/>
                  </a:ext>
                </a:extLst>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72608" cy="113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9497144" y="19895"/>
            <a:ext cx="3304456" cy="9221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Escola Superior de Tecnologia e Gestão de Leir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36525"/>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Escola Superior de Tecnologia e Gestão de Leir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 y="15875"/>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Escola Superior de Tecnologia e Gestão de Leir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8275"/>
            <a:ext cx="95250" cy="95250"/>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9C1478EB-5696-8E6D-88BF-D99F39AA04C6}"/>
              </a:ext>
            </a:extLst>
          </p:cNvPr>
          <p:cNvSpPr>
            <a:spLocks noGrp="1"/>
          </p:cNvSpPr>
          <p:nvPr>
            <p:ph type="title"/>
          </p:nvPr>
        </p:nvSpPr>
        <p:spPr>
          <a:xfrm>
            <a:off x="639760" y="609357"/>
            <a:ext cx="11522075" cy="1600200"/>
          </a:xfrm>
        </p:spPr>
        <p:txBody>
          <a:bodyPr/>
          <a:lstStyle/>
          <a:p>
            <a:r>
              <a:rPr lang="pt-PT" sz="2800" b="1" dirty="0" err="1">
                <a:solidFill>
                  <a:srgbClr val="165A69"/>
                </a:solidFill>
              </a:rPr>
              <a:t>BraveHearts</a:t>
            </a:r>
            <a:r>
              <a:rPr lang="pt-PT" sz="2800" b="1" dirty="0">
                <a:solidFill>
                  <a:srgbClr val="165A69"/>
                </a:solidFill>
              </a:rPr>
              <a:t> AR – Diminuir o Medo na Cirurgia pediátrica</a:t>
            </a:r>
            <a:endParaRPr lang="pt-PT" sz="1800" b="1" dirty="0">
              <a:solidFill>
                <a:schemeClr val="tx1"/>
              </a:solidFill>
            </a:endParaRPr>
          </a:p>
        </p:txBody>
      </p:sp>
      <p:graphicFrame>
        <p:nvGraphicFramePr>
          <p:cNvPr id="12" name="Marcador de Posição de Conteúdo 9">
            <a:extLst>
              <a:ext uri="{FF2B5EF4-FFF2-40B4-BE49-F238E27FC236}">
                <a16:creationId xmlns:a16="http://schemas.microsoft.com/office/drawing/2014/main" id="{8FFE1F65-A4A0-A66C-14E7-61A989E57D71}"/>
              </a:ext>
            </a:extLst>
          </p:cNvPr>
          <p:cNvGraphicFramePr>
            <a:graphicFrameLocks/>
          </p:cNvGraphicFramePr>
          <p:nvPr>
            <p:extLst>
              <p:ext uri="{D42A27DB-BD31-4B8C-83A1-F6EECF244321}">
                <p14:modId xmlns:p14="http://schemas.microsoft.com/office/powerpoint/2010/main" val="1227079161"/>
              </p:ext>
            </p:extLst>
          </p:nvPr>
        </p:nvGraphicFramePr>
        <p:xfrm>
          <a:off x="4555900" y="1750363"/>
          <a:ext cx="2635084" cy="1610317"/>
        </p:xfrm>
        <a:graphic>
          <a:graphicData uri="http://schemas.openxmlformats.org/drawingml/2006/table">
            <a:tbl>
              <a:tblPr firstRow="1" bandRow="1">
                <a:tableStyleId>{5C22544A-7EE6-4342-B048-85BDC9FD1C3A}</a:tableStyleId>
              </a:tblPr>
              <a:tblGrid>
                <a:gridCol w="2635084">
                  <a:extLst>
                    <a:ext uri="{9D8B030D-6E8A-4147-A177-3AD203B41FA5}">
                      <a16:colId xmlns:a16="http://schemas.microsoft.com/office/drawing/2014/main" val="1827561464"/>
                    </a:ext>
                  </a:extLst>
                </a:gridCol>
              </a:tblGrid>
              <a:tr h="354856">
                <a:tc>
                  <a:txBody>
                    <a:bodyPr/>
                    <a:lstStyle/>
                    <a:p>
                      <a:pPr algn="ctr"/>
                      <a:r>
                        <a:rPr lang="pt-PT" dirty="0">
                          <a:solidFill>
                            <a:schemeClr val="bg1"/>
                          </a:solidFill>
                        </a:rPr>
                        <a:t>Objetivos</a:t>
                      </a:r>
                    </a:p>
                  </a:txBody>
                  <a:tcPr>
                    <a:solidFill>
                      <a:srgbClr val="165A69"/>
                    </a:solidFill>
                  </a:tcPr>
                </a:tc>
                <a:extLst>
                  <a:ext uri="{0D108BD9-81ED-4DB2-BD59-A6C34878D82A}">
                    <a16:rowId xmlns:a16="http://schemas.microsoft.com/office/drawing/2014/main" val="2317877568"/>
                  </a:ext>
                </a:extLst>
              </a:tr>
              <a:tr h="1244557">
                <a:tc>
                  <a:txBody>
                    <a:bodyPr/>
                    <a:lstStyle/>
                    <a:p>
                      <a:pPr marL="171450" indent="-171450">
                        <a:buFont typeface="Arial" panose="020B0604020202020204" pitchFamily="34" charset="0"/>
                        <a:buChar char="•"/>
                      </a:pPr>
                      <a:r>
                        <a:rPr lang="pt-PT" sz="800" kern="1200" dirty="0">
                          <a:solidFill>
                            <a:schemeClr val="dk1"/>
                          </a:solidFill>
                          <a:effectLst/>
                          <a:latin typeface="+mn-lt"/>
                          <a:ea typeface="+mn-ea"/>
                          <a:cs typeface="+mn-cs"/>
                        </a:rPr>
                        <a:t>Implementação de um jogo de memória com recurso a cartas físicas, que contem marcadores e ao serem detetados revelam os modelos 3D associados</a:t>
                      </a:r>
                    </a:p>
                    <a:p>
                      <a:pPr marL="171450" indent="-171450">
                        <a:buFont typeface="Arial" panose="020B0604020202020204" pitchFamily="34" charset="0"/>
                        <a:buChar char="•"/>
                      </a:pPr>
                      <a:r>
                        <a:rPr lang="pt-PT" sz="800" kern="1200" dirty="0">
                          <a:solidFill>
                            <a:schemeClr val="dk1"/>
                          </a:solidFill>
                          <a:effectLst/>
                          <a:latin typeface="+mn-lt"/>
                          <a:ea typeface="+mn-ea"/>
                          <a:cs typeface="+mn-cs"/>
                        </a:rPr>
                        <a:t>Explicação e demonstração clara, interativa e simplificada dos procedimentos médicos com utilização de realidade aumentada</a:t>
                      </a:r>
                    </a:p>
                    <a:p>
                      <a:pPr marL="171450" indent="-171450">
                        <a:buFont typeface="Arial" panose="020B0604020202020204" pitchFamily="34" charset="0"/>
                        <a:buChar char="•"/>
                      </a:pPr>
                      <a:r>
                        <a:rPr lang="pt-PT" sz="800" kern="1200" dirty="0">
                          <a:solidFill>
                            <a:schemeClr val="dk1"/>
                          </a:solidFill>
                          <a:effectLst/>
                          <a:latin typeface="+mn-lt"/>
                          <a:ea typeface="+mn-ea"/>
                          <a:cs typeface="+mn-cs"/>
                        </a:rPr>
                        <a:t>Interface de utilizador intuitiva e adaptada para crianças</a:t>
                      </a:r>
                    </a:p>
                  </a:txBody>
                  <a:tcPr/>
                </a:tc>
                <a:extLst>
                  <a:ext uri="{0D108BD9-81ED-4DB2-BD59-A6C34878D82A}">
                    <a16:rowId xmlns:a16="http://schemas.microsoft.com/office/drawing/2014/main" val="1410093574"/>
                  </a:ext>
                </a:extLst>
              </a:tr>
            </a:tbl>
          </a:graphicData>
        </a:graphic>
      </p:graphicFrame>
      <p:graphicFrame>
        <p:nvGraphicFramePr>
          <p:cNvPr id="15" name="Marcador de Posição de Conteúdo 9">
            <a:extLst>
              <a:ext uri="{FF2B5EF4-FFF2-40B4-BE49-F238E27FC236}">
                <a16:creationId xmlns:a16="http://schemas.microsoft.com/office/drawing/2014/main" id="{AA038E55-0029-705D-AE4F-E854BAD899C5}"/>
              </a:ext>
            </a:extLst>
          </p:cNvPr>
          <p:cNvGraphicFramePr>
            <a:graphicFrameLocks/>
          </p:cNvGraphicFramePr>
          <p:nvPr>
            <p:extLst>
              <p:ext uri="{D42A27DB-BD31-4B8C-83A1-F6EECF244321}">
                <p14:modId xmlns:p14="http://schemas.microsoft.com/office/powerpoint/2010/main" val="3358714750"/>
              </p:ext>
            </p:extLst>
          </p:nvPr>
        </p:nvGraphicFramePr>
        <p:xfrm>
          <a:off x="7330091" y="1750362"/>
          <a:ext cx="5315933" cy="1195647"/>
        </p:xfrm>
        <a:graphic>
          <a:graphicData uri="http://schemas.openxmlformats.org/drawingml/2006/table">
            <a:tbl>
              <a:tblPr firstRow="1" bandRow="1">
                <a:tableStyleId>{5C22544A-7EE6-4342-B048-85BDC9FD1C3A}</a:tableStyleId>
              </a:tblPr>
              <a:tblGrid>
                <a:gridCol w="5315933">
                  <a:extLst>
                    <a:ext uri="{9D8B030D-6E8A-4147-A177-3AD203B41FA5}">
                      <a16:colId xmlns:a16="http://schemas.microsoft.com/office/drawing/2014/main" val="1827561464"/>
                    </a:ext>
                  </a:extLst>
                </a:gridCol>
              </a:tblGrid>
              <a:tr h="321246">
                <a:tc>
                  <a:txBody>
                    <a:bodyPr/>
                    <a:lstStyle/>
                    <a:p>
                      <a:pPr algn="ctr"/>
                      <a:r>
                        <a:rPr lang="pt-PT" dirty="0">
                          <a:solidFill>
                            <a:schemeClr val="bg1"/>
                          </a:solidFill>
                        </a:rPr>
                        <a:t>Jogo de memória</a:t>
                      </a:r>
                    </a:p>
                  </a:txBody>
                  <a:tcPr>
                    <a:solidFill>
                      <a:srgbClr val="165A69"/>
                    </a:solidFill>
                  </a:tcPr>
                </a:tc>
                <a:extLst>
                  <a:ext uri="{0D108BD9-81ED-4DB2-BD59-A6C34878D82A}">
                    <a16:rowId xmlns:a16="http://schemas.microsoft.com/office/drawing/2014/main" val="2317877568"/>
                  </a:ext>
                </a:extLst>
              </a:tr>
              <a:tr h="829887">
                <a:tc>
                  <a:txBody>
                    <a:bodyPr/>
                    <a:lstStyle/>
                    <a:p>
                      <a:pPr marL="0" indent="0">
                        <a:buFont typeface="Arial" panose="020B0604020202020204" pitchFamily="34" charset="0"/>
                        <a:buNone/>
                      </a:pPr>
                      <a:r>
                        <a:rPr lang="pt-PT" sz="800" kern="1200" dirty="0">
                          <a:solidFill>
                            <a:schemeClr val="dk1"/>
                          </a:solidFill>
                          <a:effectLst/>
                          <a:latin typeface="+mn-lt"/>
                          <a:ea typeface="+mn-ea"/>
                          <a:cs typeface="+mn-cs"/>
                        </a:rPr>
                        <a:t>A inovação, que diferencia o jogo desenvolvido de um tradicional jogo de memória, é a introdução da tecnologia de realidade aumentada. Quando o jogador vira as cartas, para tentar encontrar os pares, não conseguirá obter uma perceção dos resultados, uma vez que as cartas são todas diferentes. Para completar o jogo, com sucesso, o jogador precisa de usar a câmara do dispositivo móvel, apontando-a para os marcadores presentes na parte inferior de cada carta, de modo a revelar os animais associados a cada marcador. Ao reconhecer o padrão, o jogo interpretará o marcador e irá exibir o modelo do animal associado em cima da carta física.</a:t>
                      </a:r>
                    </a:p>
                  </a:txBody>
                  <a:tcPr/>
                </a:tc>
                <a:extLst>
                  <a:ext uri="{0D108BD9-81ED-4DB2-BD59-A6C34878D82A}">
                    <a16:rowId xmlns:a16="http://schemas.microsoft.com/office/drawing/2014/main" val="1410093574"/>
                  </a:ext>
                </a:extLst>
              </a:tr>
            </a:tbl>
          </a:graphicData>
        </a:graphic>
      </p:graphicFrame>
      <p:pic>
        <p:nvPicPr>
          <p:cNvPr id="1032" name="Picture 8">
            <a:extLst>
              <a:ext uri="{FF2B5EF4-FFF2-40B4-BE49-F238E27FC236}">
                <a16:creationId xmlns:a16="http://schemas.microsoft.com/office/drawing/2014/main" id="{18F7CFF7-AAC9-5205-BC61-EA7AEE6954D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6216" y="3063696"/>
            <a:ext cx="2389665" cy="88354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m 15" descr="A group of butterflies on papers&#10;&#10;Description automatically generated">
            <a:extLst>
              <a:ext uri="{FF2B5EF4-FFF2-40B4-BE49-F238E27FC236}">
                <a16:creationId xmlns:a16="http://schemas.microsoft.com/office/drawing/2014/main" id="{D78449AB-0F49-2D3C-7FD6-05894C1A4E3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32362" y="3029819"/>
            <a:ext cx="1408440" cy="883540"/>
          </a:xfrm>
          <a:prstGeom prst="rect">
            <a:avLst/>
          </a:prstGeom>
          <a:noFill/>
          <a:ln>
            <a:noFill/>
          </a:ln>
        </p:spPr>
      </p:pic>
      <p:graphicFrame>
        <p:nvGraphicFramePr>
          <p:cNvPr id="17" name="Marcador de Posição de Conteúdo 9">
            <a:extLst>
              <a:ext uri="{FF2B5EF4-FFF2-40B4-BE49-F238E27FC236}">
                <a16:creationId xmlns:a16="http://schemas.microsoft.com/office/drawing/2014/main" id="{3E2CB2EF-EDEF-FD40-9E4D-F550D66F04F7}"/>
              </a:ext>
            </a:extLst>
          </p:cNvPr>
          <p:cNvGraphicFramePr>
            <a:graphicFrameLocks/>
          </p:cNvGraphicFramePr>
          <p:nvPr>
            <p:extLst>
              <p:ext uri="{D42A27DB-BD31-4B8C-83A1-F6EECF244321}">
                <p14:modId xmlns:p14="http://schemas.microsoft.com/office/powerpoint/2010/main" val="1048803290"/>
              </p:ext>
            </p:extLst>
          </p:nvPr>
        </p:nvGraphicFramePr>
        <p:xfrm>
          <a:off x="7326216" y="4034560"/>
          <a:ext cx="5315933" cy="1676400"/>
        </p:xfrm>
        <a:graphic>
          <a:graphicData uri="http://schemas.openxmlformats.org/drawingml/2006/table">
            <a:tbl>
              <a:tblPr firstRow="1" bandRow="1">
                <a:tableStyleId>{5C22544A-7EE6-4342-B048-85BDC9FD1C3A}</a:tableStyleId>
              </a:tblPr>
              <a:tblGrid>
                <a:gridCol w="5315933">
                  <a:extLst>
                    <a:ext uri="{9D8B030D-6E8A-4147-A177-3AD203B41FA5}">
                      <a16:colId xmlns:a16="http://schemas.microsoft.com/office/drawing/2014/main" val="1827561464"/>
                    </a:ext>
                  </a:extLst>
                </a:gridCol>
              </a:tblGrid>
              <a:tr h="182880">
                <a:tc>
                  <a:txBody>
                    <a:bodyPr/>
                    <a:lstStyle/>
                    <a:p>
                      <a:pPr algn="ctr"/>
                      <a:r>
                        <a:rPr lang="pt-PT" dirty="0">
                          <a:solidFill>
                            <a:schemeClr val="bg1"/>
                          </a:solidFill>
                        </a:rPr>
                        <a:t>Minijogos</a:t>
                      </a:r>
                    </a:p>
                  </a:txBody>
                  <a:tcPr>
                    <a:solidFill>
                      <a:srgbClr val="165A69"/>
                    </a:solidFill>
                  </a:tcPr>
                </a:tc>
                <a:extLst>
                  <a:ext uri="{0D108BD9-81ED-4DB2-BD59-A6C34878D82A}">
                    <a16:rowId xmlns:a16="http://schemas.microsoft.com/office/drawing/2014/main" val="2317877568"/>
                  </a:ext>
                </a:extLst>
              </a:tr>
              <a:tr h="533400">
                <a:tc>
                  <a:txBody>
                    <a:bodyPr/>
                    <a:lstStyle/>
                    <a:p>
                      <a:pPr marL="0" indent="0">
                        <a:buFont typeface="Arial" panose="020B0604020202020204" pitchFamily="34" charset="0"/>
                        <a:buNone/>
                      </a:pPr>
                      <a:r>
                        <a:rPr lang="pt-PT" sz="800" kern="1200" dirty="0">
                          <a:solidFill>
                            <a:schemeClr val="dk1"/>
                          </a:solidFill>
                          <a:effectLst/>
                          <a:latin typeface="+mn-lt"/>
                          <a:ea typeface="+mn-ea"/>
                          <a:cs typeface="+mn-cs"/>
                        </a:rPr>
                        <a:t>Existem três minijogos, cada um representativo de um procedimento médico específico. Os procedimentos representados foram, cuidadosamente, escolhidos pelas enfermeiras do Hospital de Leiria, visando preparar as crianças para as experiências que irão vivenciar. O primeiro minijogo ensina como se procede à aplicação do penso EMLA e da pomada analgésica, o segundo aborda a aplicação do garrote, e o terceiro explica a inserção do cateter. Ainda com a ajuda das enfermeiras foi criada uma metáfora entre os animais descobertos no jogo de memória e à sensação associada a cada procedimento. Dado que o público-alvo do jogo são crianças, procurou-se ao máximo reduzir o número de mecânicas necessárias para completar os minijogos, garantindo que a explicação dos procedimentos fosse facilmente absorvida. As ações necessárias para completar os minijogos variam entre: carregar nos objetos, arrastar os objetos para determinados locais e carregar repetidamente nesses mesmos objetos. </a:t>
                      </a:r>
                    </a:p>
                  </a:txBody>
                  <a:tcPr/>
                </a:tc>
                <a:extLst>
                  <a:ext uri="{0D108BD9-81ED-4DB2-BD59-A6C34878D82A}">
                    <a16:rowId xmlns:a16="http://schemas.microsoft.com/office/drawing/2014/main" val="1410093574"/>
                  </a:ext>
                </a:extLst>
              </a:tr>
            </a:tbl>
          </a:graphicData>
        </a:graphic>
      </p:graphicFrame>
      <p:pic>
        <p:nvPicPr>
          <p:cNvPr id="18" name="Imagem 17" descr="A cartoon hand with a syringe&#10;&#10;Description automatically generated">
            <a:extLst>
              <a:ext uri="{FF2B5EF4-FFF2-40B4-BE49-F238E27FC236}">
                <a16:creationId xmlns:a16="http://schemas.microsoft.com/office/drawing/2014/main" id="{47BA67E7-116B-5E07-26C5-4369545AE05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7376" y="5790600"/>
            <a:ext cx="1483425" cy="927112"/>
          </a:xfrm>
          <a:prstGeom prst="rect">
            <a:avLst/>
          </a:prstGeom>
          <a:noFill/>
          <a:ln>
            <a:noFill/>
          </a:ln>
        </p:spPr>
      </p:pic>
      <p:pic>
        <p:nvPicPr>
          <p:cNvPr id="19" name="Imagem 18" descr="A cartoon hand with a red watch&#10;&#10;Description automatically generated">
            <a:extLst>
              <a:ext uri="{FF2B5EF4-FFF2-40B4-BE49-F238E27FC236}">
                <a16:creationId xmlns:a16="http://schemas.microsoft.com/office/drawing/2014/main" id="{C6FEC71D-06BB-8877-0F74-D36498DA5D63}"/>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42469" y="5790601"/>
            <a:ext cx="1483425" cy="927111"/>
          </a:xfrm>
          <a:prstGeom prst="rect">
            <a:avLst/>
          </a:prstGeom>
          <a:noFill/>
          <a:ln>
            <a:noFill/>
          </a:ln>
        </p:spPr>
      </p:pic>
      <p:pic>
        <p:nvPicPr>
          <p:cNvPr id="20" name="Imagem 19" descr="A hand with a white square on it&#10;&#10;Description automatically generated">
            <a:extLst>
              <a:ext uri="{FF2B5EF4-FFF2-40B4-BE49-F238E27FC236}">
                <a16:creationId xmlns:a16="http://schemas.microsoft.com/office/drawing/2014/main" id="{59E5F999-A65A-E195-355E-43239B098B6F}"/>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26216" y="5790600"/>
            <a:ext cx="1483426" cy="927112"/>
          </a:xfrm>
          <a:prstGeom prst="rect">
            <a:avLst/>
          </a:prstGeom>
          <a:noFill/>
          <a:ln>
            <a:noFill/>
          </a:ln>
        </p:spPr>
      </p:pic>
      <p:graphicFrame>
        <p:nvGraphicFramePr>
          <p:cNvPr id="21" name="Marcador de Posição de Conteúdo 9">
            <a:extLst>
              <a:ext uri="{FF2B5EF4-FFF2-40B4-BE49-F238E27FC236}">
                <a16:creationId xmlns:a16="http://schemas.microsoft.com/office/drawing/2014/main" id="{0B677C5F-8E4D-98A1-5CE6-594C37EDF81B}"/>
              </a:ext>
            </a:extLst>
          </p:cNvPr>
          <p:cNvGraphicFramePr>
            <a:graphicFrameLocks/>
          </p:cNvGraphicFramePr>
          <p:nvPr>
            <p:extLst>
              <p:ext uri="{D42A27DB-BD31-4B8C-83A1-F6EECF244321}">
                <p14:modId xmlns:p14="http://schemas.microsoft.com/office/powerpoint/2010/main" val="1252060636"/>
              </p:ext>
            </p:extLst>
          </p:nvPr>
        </p:nvGraphicFramePr>
        <p:xfrm>
          <a:off x="7328092" y="6806804"/>
          <a:ext cx="5317932" cy="1222744"/>
        </p:xfrm>
        <a:graphic>
          <a:graphicData uri="http://schemas.openxmlformats.org/drawingml/2006/table">
            <a:tbl>
              <a:tblPr firstRow="1" bandRow="1">
                <a:tableStyleId>{5C22544A-7EE6-4342-B048-85BDC9FD1C3A}</a:tableStyleId>
              </a:tblPr>
              <a:tblGrid>
                <a:gridCol w="5317932">
                  <a:extLst>
                    <a:ext uri="{9D8B030D-6E8A-4147-A177-3AD203B41FA5}">
                      <a16:colId xmlns:a16="http://schemas.microsoft.com/office/drawing/2014/main" val="1827561464"/>
                    </a:ext>
                  </a:extLst>
                </a:gridCol>
              </a:tblGrid>
              <a:tr h="331736">
                <a:tc>
                  <a:txBody>
                    <a:bodyPr/>
                    <a:lstStyle/>
                    <a:p>
                      <a:pPr algn="ctr"/>
                      <a:r>
                        <a:rPr lang="pt-PT" dirty="0">
                          <a:solidFill>
                            <a:schemeClr val="bg1"/>
                          </a:solidFill>
                        </a:rPr>
                        <a:t>Recompensar o jogador</a:t>
                      </a:r>
                    </a:p>
                  </a:txBody>
                  <a:tcPr>
                    <a:solidFill>
                      <a:srgbClr val="165A69"/>
                    </a:solidFill>
                  </a:tcPr>
                </a:tc>
                <a:extLst>
                  <a:ext uri="{0D108BD9-81ED-4DB2-BD59-A6C34878D82A}">
                    <a16:rowId xmlns:a16="http://schemas.microsoft.com/office/drawing/2014/main" val="2317877568"/>
                  </a:ext>
                </a:extLst>
              </a:tr>
              <a:tr h="856984">
                <a:tc>
                  <a:txBody>
                    <a:bodyPr/>
                    <a:lstStyle/>
                    <a:p>
                      <a:pPr marL="0" indent="0">
                        <a:buFont typeface="Arial" panose="020B0604020202020204" pitchFamily="34" charset="0"/>
                        <a:buNone/>
                      </a:pPr>
                      <a:r>
                        <a:rPr lang="pt-PT" sz="800" kern="1200" dirty="0">
                          <a:solidFill>
                            <a:schemeClr val="dk1"/>
                          </a:solidFill>
                          <a:effectLst/>
                          <a:latin typeface="+mn-lt"/>
                          <a:ea typeface="+mn-ea"/>
                          <a:cs typeface="+mn-cs"/>
                        </a:rPr>
                        <a:t>Ao completar cada minijogo, o jogador é levado para um novo desafio, onde deverá procurar um dos ovos do seu companheiro, o pássaro Alfredo, perdido num dos arbustos. Esta etapa foi desenvolvida para proporcionar uma sensação de progresso no jogo. Ao entrar na cena, Alfredo faz uma breve explicação, informando ao jogador que um dos seus ovos está perdido naquela área e pede que ele procure atrás dos arbustos. Esses arbustos aparecerão no espaço ao redor do jogador, e ele precisará usar a câmara do dispositivo para os procurar e carregar neles até encontrar o arbusto que contem o ovo.</a:t>
                      </a:r>
                    </a:p>
                  </a:txBody>
                  <a:tcPr/>
                </a:tc>
                <a:extLst>
                  <a:ext uri="{0D108BD9-81ED-4DB2-BD59-A6C34878D82A}">
                    <a16:rowId xmlns:a16="http://schemas.microsoft.com/office/drawing/2014/main" val="1410093574"/>
                  </a:ext>
                </a:extLst>
              </a:tr>
            </a:tbl>
          </a:graphicData>
        </a:graphic>
      </p:graphicFrame>
      <p:pic>
        <p:nvPicPr>
          <p:cNvPr id="25" name="Imagem 24">
            <a:extLst>
              <a:ext uri="{FF2B5EF4-FFF2-40B4-BE49-F238E27FC236}">
                <a16:creationId xmlns:a16="http://schemas.microsoft.com/office/drawing/2014/main" id="{BD86EE23-E5E0-F83F-41EF-98895C78DE65}"/>
              </a:ext>
            </a:extLst>
          </p:cNvPr>
          <p:cNvPicPr>
            <a:picLocks noChangeAspect="1"/>
          </p:cNvPicPr>
          <p:nvPr/>
        </p:nvPicPr>
        <p:blipFill>
          <a:blip r:embed="rId11"/>
          <a:stretch>
            <a:fillRect/>
          </a:stretch>
        </p:blipFill>
        <p:spPr>
          <a:xfrm>
            <a:off x="7328092" y="8113856"/>
            <a:ext cx="2002942" cy="1010659"/>
          </a:xfrm>
          <a:prstGeom prst="rect">
            <a:avLst/>
          </a:prstGeom>
        </p:spPr>
      </p:pic>
      <p:pic>
        <p:nvPicPr>
          <p:cNvPr id="27" name="Imagem 26" descr="A group of white paper squares on a white surface&#10;&#10;Description automatically generated">
            <a:extLst>
              <a:ext uri="{FF2B5EF4-FFF2-40B4-BE49-F238E27FC236}">
                <a16:creationId xmlns:a16="http://schemas.microsoft.com/office/drawing/2014/main" id="{2C64A050-0047-C5FD-B9E3-4A6C0309B3DE}"/>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767289" y="3049761"/>
            <a:ext cx="1413663" cy="883625"/>
          </a:xfrm>
          <a:prstGeom prst="rect">
            <a:avLst/>
          </a:prstGeom>
          <a:noFill/>
          <a:ln>
            <a:noFill/>
          </a:ln>
        </p:spPr>
      </p:pic>
      <p:pic>
        <p:nvPicPr>
          <p:cNvPr id="28" name="Imagem 27" descr="A room with tables and chairs and a cartoon of trees&#10;&#10;Description automatically generated">
            <a:extLst>
              <a:ext uri="{FF2B5EF4-FFF2-40B4-BE49-F238E27FC236}">
                <a16:creationId xmlns:a16="http://schemas.microsoft.com/office/drawing/2014/main" id="{3A62ADF7-5C69-2AD7-92C1-DEA417C624B4}"/>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66273" y="8109756"/>
            <a:ext cx="1623665" cy="1014759"/>
          </a:xfrm>
          <a:prstGeom prst="rect">
            <a:avLst/>
          </a:prstGeom>
          <a:noFill/>
          <a:ln>
            <a:noFill/>
          </a:ln>
        </p:spPr>
      </p:pic>
      <p:pic>
        <p:nvPicPr>
          <p:cNvPr id="30" name="Imagem 29" descr="A room with tables and chairs and a cartoon egg&#10;&#10;Description automatically generated">
            <a:extLst>
              <a:ext uri="{FF2B5EF4-FFF2-40B4-BE49-F238E27FC236}">
                <a16:creationId xmlns:a16="http://schemas.microsoft.com/office/drawing/2014/main" id="{0461A102-C715-0A67-DBC0-6CB156D1D569}"/>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047447" y="8109756"/>
            <a:ext cx="1623666" cy="1014759"/>
          </a:xfrm>
          <a:prstGeom prst="rect">
            <a:avLst/>
          </a:prstGeom>
          <a:noFill/>
          <a:ln>
            <a:noFill/>
          </a:ln>
        </p:spPr>
      </p:pic>
      <p:graphicFrame>
        <p:nvGraphicFramePr>
          <p:cNvPr id="31" name="Marcador de Posição de Conteúdo 9">
            <a:extLst>
              <a:ext uri="{FF2B5EF4-FFF2-40B4-BE49-F238E27FC236}">
                <a16:creationId xmlns:a16="http://schemas.microsoft.com/office/drawing/2014/main" id="{49C7C712-5818-2A5F-D6A6-627FD33D55FD}"/>
              </a:ext>
            </a:extLst>
          </p:cNvPr>
          <p:cNvGraphicFramePr>
            <a:graphicFrameLocks/>
          </p:cNvGraphicFramePr>
          <p:nvPr>
            <p:extLst>
              <p:ext uri="{D42A27DB-BD31-4B8C-83A1-F6EECF244321}">
                <p14:modId xmlns:p14="http://schemas.microsoft.com/office/powerpoint/2010/main" val="2364989595"/>
              </p:ext>
            </p:extLst>
          </p:nvPr>
        </p:nvGraphicFramePr>
        <p:xfrm>
          <a:off x="4560248" y="4990404"/>
          <a:ext cx="2626387" cy="2557972"/>
        </p:xfrm>
        <a:graphic>
          <a:graphicData uri="http://schemas.openxmlformats.org/drawingml/2006/table">
            <a:tbl>
              <a:tblPr firstRow="1" bandRow="1">
                <a:tableStyleId>{5C22544A-7EE6-4342-B048-85BDC9FD1C3A}</a:tableStyleId>
              </a:tblPr>
              <a:tblGrid>
                <a:gridCol w="2626387">
                  <a:extLst>
                    <a:ext uri="{9D8B030D-6E8A-4147-A177-3AD203B41FA5}">
                      <a16:colId xmlns:a16="http://schemas.microsoft.com/office/drawing/2014/main" val="1827561464"/>
                    </a:ext>
                  </a:extLst>
                </a:gridCol>
              </a:tblGrid>
              <a:tr h="393892">
                <a:tc>
                  <a:txBody>
                    <a:bodyPr/>
                    <a:lstStyle/>
                    <a:p>
                      <a:pPr algn="ctr"/>
                      <a:r>
                        <a:rPr lang="pt-PT" dirty="0"/>
                        <a:t>Narrativa</a:t>
                      </a:r>
                    </a:p>
                  </a:txBody>
                  <a:tcPr>
                    <a:solidFill>
                      <a:srgbClr val="165A69"/>
                    </a:solidFill>
                  </a:tcPr>
                </a:tc>
                <a:extLst>
                  <a:ext uri="{0D108BD9-81ED-4DB2-BD59-A6C34878D82A}">
                    <a16:rowId xmlns:a16="http://schemas.microsoft.com/office/drawing/2014/main" val="2317877568"/>
                  </a:ext>
                </a:extLst>
              </a:tr>
              <a:tr h="1784828">
                <a:tc>
                  <a:txBody>
                    <a:bodyPr/>
                    <a:lstStyle/>
                    <a:p>
                      <a:pPr marL="0" indent="0">
                        <a:buFont typeface="Arial" panose="020B0604020202020204" pitchFamily="34" charset="0"/>
                        <a:buNone/>
                      </a:pPr>
                      <a:r>
                        <a:rPr lang="pt-PT" sz="800" dirty="0"/>
                        <a:t>O enredo do jogo desenrola-se em torno da cativante história de Alfredo, um pássaro cujos ovos foram perdidos após uma tempestade, que levou o seu ninho. O jogador é imerso numa jornada emocionante em que ajuda Alfredo a recuperar os seus preciosos ovos. Ao longo desta aventura, o jogador depara-se com novas personagens, a borboleta Aurora, o coala Kiko e a abelha Mel. As personagens foram escolhidas minuciosamente, representando cada uma delas, a sensação que o procedimento específico, que lhes corresponde, provocará à criança. Mais, cada personagem, para além de acompanhar Alfredo e o jogador na busca pelos ovos, desempenha um papel crucial, ao ensinar e esclarecer os jogadores, de maneira lúdica e envolvente, quanto aos procedimentos médicos que o jogador enfrentará após completar o jogo.</a:t>
                      </a:r>
                    </a:p>
                  </a:txBody>
                  <a:tcPr/>
                </a:tc>
                <a:extLst>
                  <a:ext uri="{0D108BD9-81ED-4DB2-BD59-A6C34878D82A}">
                    <a16:rowId xmlns:a16="http://schemas.microsoft.com/office/drawing/2014/main" val="1410093574"/>
                  </a:ext>
                </a:extLst>
              </a:tr>
            </a:tbl>
          </a:graphicData>
        </a:graphic>
      </p:graphicFrame>
      <p:sp>
        <p:nvSpPr>
          <p:cNvPr id="6" name="CaixaDeTexto 5">
            <a:extLst>
              <a:ext uri="{FF2B5EF4-FFF2-40B4-BE49-F238E27FC236}">
                <a16:creationId xmlns:a16="http://schemas.microsoft.com/office/drawing/2014/main" id="{62222E8F-7AAB-4674-2C9D-46A046EDA0F2}"/>
              </a:ext>
            </a:extLst>
          </p:cNvPr>
          <p:cNvSpPr txBox="1"/>
          <p:nvPr/>
        </p:nvSpPr>
        <p:spPr>
          <a:xfrm>
            <a:off x="337849" y="8040260"/>
            <a:ext cx="2023311" cy="677108"/>
          </a:xfrm>
          <a:prstGeom prst="rect">
            <a:avLst/>
          </a:prstGeom>
          <a:noFill/>
        </p:spPr>
        <p:txBody>
          <a:bodyPr wrap="none" rtlCol="0">
            <a:spAutoFit/>
          </a:bodyPr>
          <a:lstStyle/>
          <a:p>
            <a:r>
              <a:rPr lang="pt-PT" sz="1400" b="1" dirty="0">
                <a:solidFill>
                  <a:srgbClr val="165A69"/>
                </a:solidFill>
              </a:rPr>
              <a:t>Autores:</a:t>
            </a:r>
          </a:p>
          <a:p>
            <a:r>
              <a:rPr lang="pt-PT" sz="1200" dirty="0"/>
              <a:t>Ricardo Silvério – 2192283</a:t>
            </a:r>
          </a:p>
          <a:p>
            <a:r>
              <a:rPr lang="pt-PT" sz="1200" dirty="0"/>
              <a:t>Ricardo Pereira - 2202165</a:t>
            </a:r>
          </a:p>
        </p:txBody>
      </p:sp>
      <p:sp>
        <p:nvSpPr>
          <p:cNvPr id="7" name="CaixaDeTexto 6">
            <a:extLst>
              <a:ext uri="{FF2B5EF4-FFF2-40B4-BE49-F238E27FC236}">
                <a16:creationId xmlns:a16="http://schemas.microsoft.com/office/drawing/2014/main" id="{86B6F7F9-C9B0-E42B-6930-085A64B3E3C7}"/>
              </a:ext>
            </a:extLst>
          </p:cNvPr>
          <p:cNvSpPr txBox="1"/>
          <p:nvPr/>
        </p:nvSpPr>
        <p:spPr>
          <a:xfrm>
            <a:off x="2755561" y="8015545"/>
            <a:ext cx="1760418" cy="1046440"/>
          </a:xfrm>
          <a:prstGeom prst="rect">
            <a:avLst/>
          </a:prstGeom>
          <a:noFill/>
        </p:spPr>
        <p:txBody>
          <a:bodyPr wrap="none" rtlCol="0">
            <a:spAutoFit/>
          </a:bodyPr>
          <a:lstStyle/>
          <a:p>
            <a:r>
              <a:rPr lang="pt-PT" sz="1400" b="1" dirty="0">
                <a:solidFill>
                  <a:srgbClr val="165A69"/>
                </a:solidFill>
              </a:rPr>
              <a:t>Orientadores:</a:t>
            </a:r>
          </a:p>
          <a:p>
            <a:r>
              <a:rPr lang="pt-PT" sz="1200" dirty="0"/>
              <a:t>Roberto Ribeiro</a:t>
            </a:r>
          </a:p>
          <a:p>
            <a:r>
              <a:rPr lang="pt-PT" sz="1200" dirty="0"/>
              <a:t>Anabela Marto</a:t>
            </a:r>
          </a:p>
          <a:p>
            <a:r>
              <a:rPr lang="pt-PT" sz="1200" dirty="0"/>
              <a:t>Alexandrino Gonçalves</a:t>
            </a:r>
          </a:p>
          <a:p>
            <a:r>
              <a:rPr lang="pt-PT" sz="1200" dirty="0"/>
              <a:t>Nuno Rodrigues</a:t>
            </a:r>
          </a:p>
        </p:txBody>
      </p:sp>
      <p:cxnSp>
        <p:nvCxnSpPr>
          <p:cNvPr id="11" name="Conexão reta 10">
            <a:extLst>
              <a:ext uri="{FF2B5EF4-FFF2-40B4-BE49-F238E27FC236}">
                <a16:creationId xmlns:a16="http://schemas.microsoft.com/office/drawing/2014/main" id="{9E3FD480-73C7-CD20-D076-FEA893CDDE20}"/>
              </a:ext>
            </a:extLst>
          </p:cNvPr>
          <p:cNvCxnSpPr/>
          <p:nvPr/>
        </p:nvCxnSpPr>
        <p:spPr bwMode="auto">
          <a:xfrm>
            <a:off x="2656384" y="7963387"/>
            <a:ext cx="0" cy="1150756"/>
          </a:xfrm>
          <a:prstGeom prst="line">
            <a:avLst/>
          </a:prstGeom>
          <a:solidFill>
            <a:schemeClr val="accent1"/>
          </a:solidFill>
          <a:ln w="38100" cap="flat" cmpd="sng" algn="ctr">
            <a:solidFill>
              <a:srgbClr val="165A6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4" name="Marcador de Posição de Conteúdo 9">
            <a:extLst>
              <a:ext uri="{FF2B5EF4-FFF2-40B4-BE49-F238E27FC236}">
                <a16:creationId xmlns:a16="http://schemas.microsoft.com/office/drawing/2014/main" id="{A37111DF-E770-6F34-B338-E37D1995A36C}"/>
              </a:ext>
            </a:extLst>
          </p:cNvPr>
          <p:cNvGraphicFramePr>
            <a:graphicFrameLocks/>
          </p:cNvGraphicFramePr>
          <p:nvPr>
            <p:extLst>
              <p:ext uri="{D42A27DB-BD31-4B8C-83A1-F6EECF244321}">
                <p14:modId xmlns:p14="http://schemas.microsoft.com/office/powerpoint/2010/main" val="2262599206"/>
              </p:ext>
            </p:extLst>
          </p:nvPr>
        </p:nvGraphicFramePr>
        <p:xfrm>
          <a:off x="4554244" y="7612630"/>
          <a:ext cx="2635084" cy="1445697"/>
        </p:xfrm>
        <a:graphic>
          <a:graphicData uri="http://schemas.openxmlformats.org/drawingml/2006/table">
            <a:tbl>
              <a:tblPr firstRow="1" bandRow="1">
                <a:tableStyleId>{5C22544A-7EE6-4342-B048-85BDC9FD1C3A}</a:tableStyleId>
              </a:tblPr>
              <a:tblGrid>
                <a:gridCol w="2635084">
                  <a:extLst>
                    <a:ext uri="{9D8B030D-6E8A-4147-A177-3AD203B41FA5}">
                      <a16:colId xmlns:a16="http://schemas.microsoft.com/office/drawing/2014/main" val="1827561464"/>
                    </a:ext>
                  </a:extLst>
                </a:gridCol>
              </a:tblGrid>
              <a:tr h="332288">
                <a:tc>
                  <a:txBody>
                    <a:bodyPr/>
                    <a:lstStyle/>
                    <a:p>
                      <a:pPr algn="ctr"/>
                      <a:r>
                        <a:rPr lang="pt-PT" dirty="0">
                          <a:solidFill>
                            <a:schemeClr val="bg1"/>
                          </a:solidFill>
                        </a:rPr>
                        <a:t>Testes e Conclusões</a:t>
                      </a:r>
                    </a:p>
                  </a:txBody>
                  <a:tcPr>
                    <a:solidFill>
                      <a:srgbClr val="165A69"/>
                    </a:solidFill>
                  </a:tcPr>
                </a:tc>
                <a:extLst>
                  <a:ext uri="{0D108BD9-81ED-4DB2-BD59-A6C34878D82A}">
                    <a16:rowId xmlns:a16="http://schemas.microsoft.com/office/drawing/2014/main" val="2317877568"/>
                  </a:ext>
                </a:extLst>
              </a:tr>
              <a:tr h="1079937">
                <a:tc>
                  <a:txBody>
                    <a:bodyPr/>
                    <a:lstStyle/>
                    <a:p>
                      <a:pPr marL="0" indent="0">
                        <a:buFont typeface="Arial" panose="020B0604020202020204" pitchFamily="34" charset="0"/>
                        <a:buNone/>
                      </a:pPr>
                      <a:r>
                        <a:rPr lang="pt-PT" sz="800" kern="1200" dirty="0">
                          <a:solidFill>
                            <a:schemeClr val="dk1"/>
                          </a:solidFill>
                          <a:effectLst/>
                          <a:latin typeface="+mn-lt"/>
                          <a:ea typeface="+mn-ea"/>
                          <a:cs typeface="+mn-cs"/>
                        </a:rPr>
                        <a:t>Foram desenvolvidos dois questionários, o questionário demográfico para obter dados do fórum pessoal dos participantes, e o questionário SUS para obter a opinião dos participantes acerca da usabilidade do jogo, ambos com recurso à plataforma Google </a:t>
                      </a:r>
                      <a:r>
                        <a:rPr lang="pt-PT" sz="800" kern="1200" dirty="0" err="1">
                          <a:solidFill>
                            <a:schemeClr val="dk1"/>
                          </a:solidFill>
                          <a:effectLst/>
                          <a:latin typeface="+mn-lt"/>
                          <a:ea typeface="+mn-ea"/>
                          <a:cs typeface="+mn-cs"/>
                        </a:rPr>
                        <a:t>Forms</a:t>
                      </a:r>
                      <a:r>
                        <a:rPr lang="pt-PT" sz="800" kern="1200" dirty="0">
                          <a:solidFill>
                            <a:schemeClr val="dk1"/>
                          </a:solidFill>
                          <a:effectLst/>
                          <a:latin typeface="+mn-lt"/>
                          <a:ea typeface="+mn-ea"/>
                          <a:cs typeface="+mn-cs"/>
                        </a:rPr>
                        <a:t>. O questionário SUS obteve uma média de valores igual a 83, o que classifica a usabilidade como excelente.</a:t>
                      </a:r>
                    </a:p>
                  </a:txBody>
                  <a:tcPr/>
                </a:tc>
                <a:extLst>
                  <a:ext uri="{0D108BD9-81ED-4DB2-BD59-A6C34878D82A}">
                    <a16:rowId xmlns:a16="http://schemas.microsoft.com/office/drawing/2014/main" val="1410093574"/>
                  </a:ext>
                </a:extLst>
              </a:tr>
            </a:tbl>
          </a:graphicData>
        </a:graphic>
      </p:graphicFrame>
      <p:sp>
        <p:nvSpPr>
          <p:cNvPr id="24" name="Retângulo 21">
            <a:extLst>
              <a:ext uri="{FF2B5EF4-FFF2-40B4-BE49-F238E27FC236}">
                <a16:creationId xmlns:a16="http://schemas.microsoft.com/office/drawing/2014/main" id="{F6ED9F2D-D27A-8F84-B156-45B6B0A3B252}"/>
              </a:ext>
            </a:extLst>
          </p:cNvPr>
          <p:cNvSpPr/>
          <p:nvPr/>
        </p:nvSpPr>
        <p:spPr bwMode="auto">
          <a:xfrm>
            <a:off x="7326216" y="4041853"/>
            <a:ext cx="198061" cy="254691"/>
          </a:xfrm>
          <a:custGeom>
            <a:avLst/>
            <a:gdLst>
              <a:gd name="connsiteX0" fmla="*/ 0 w 194251"/>
              <a:gd name="connsiteY0" fmla="*/ 0 h 385943"/>
              <a:gd name="connsiteX1" fmla="*/ 194251 w 194251"/>
              <a:gd name="connsiteY1" fmla="*/ 0 h 385943"/>
              <a:gd name="connsiteX2" fmla="*/ 194251 w 194251"/>
              <a:gd name="connsiteY2" fmla="*/ 385943 h 385943"/>
              <a:gd name="connsiteX3" fmla="*/ 0 w 194251"/>
              <a:gd name="connsiteY3" fmla="*/ 385943 h 385943"/>
              <a:gd name="connsiteX4" fmla="*/ 0 w 19425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061" h="385943">
                <a:moveTo>
                  <a:pt x="0" y="0"/>
                </a:moveTo>
                <a:lnTo>
                  <a:pt x="194251" y="0"/>
                </a:lnTo>
                <a:lnTo>
                  <a:pt x="198061" y="385943"/>
                </a:lnTo>
                <a:cubicBezTo>
                  <a:pt x="55841" y="244973"/>
                  <a:pt x="140315" y="260213"/>
                  <a:pt x="0" y="385943"/>
                </a:cubicBezTo>
                <a:lnTo>
                  <a:pt x="0" y="0"/>
                </a:lnTo>
                <a:close/>
              </a:path>
            </a:pathLst>
          </a:custGeom>
          <a:solidFill>
            <a:srgbClr val="82D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79525" rtl="0" eaLnBrk="1" fontAlgn="base" latinLnBrk="0" hangingPunct="1">
              <a:lnSpc>
                <a:spcPct val="100000"/>
              </a:lnSpc>
              <a:spcBef>
                <a:spcPct val="0"/>
              </a:spcBef>
              <a:spcAft>
                <a:spcPct val="0"/>
              </a:spcAft>
              <a:buClrTx/>
              <a:buSzTx/>
              <a:buFontTx/>
              <a:buNone/>
              <a:tabLst/>
            </a:pPr>
            <a:endParaRPr kumimoji="0" lang="pt-PT" sz="2500" b="0" i="0" u="none" strike="noStrike" cap="none" normalizeH="0" baseline="0">
              <a:ln>
                <a:noFill/>
              </a:ln>
              <a:solidFill>
                <a:schemeClr val="tx1"/>
              </a:solidFill>
              <a:effectLst/>
              <a:latin typeface="Arial" panose="020B0604020202020204" pitchFamily="34" charset="0"/>
            </a:endParaRPr>
          </a:p>
        </p:txBody>
      </p:sp>
      <p:sp>
        <p:nvSpPr>
          <p:cNvPr id="32" name="Retângulo 21">
            <a:extLst>
              <a:ext uri="{FF2B5EF4-FFF2-40B4-BE49-F238E27FC236}">
                <a16:creationId xmlns:a16="http://schemas.microsoft.com/office/drawing/2014/main" id="{CD98FA84-6C87-D1E5-42AD-9888CEA57514}"/>
              </a:ext>
            </a:extLst>
          </p:cNvPr>
          <p:cNvSpPr/>
          <p:nvPr/>
        </p:nvSpPr>
        <p:spPr bwMode="auto">
          <a:xfrm>
            <a:off x="7326216" y="6806804"/>
            <a:ext cx="198061" cy="254691"/>
          </a:xfrm>
          <a:custGeom>
            <a:avLst/>
            <a:gdLst>
              <a:gd name="connsiteX0" fmla="*/ 0 w 194251"/>
              <a:gd name="connsiteY0" fmla="*/ 0 h 385943"/>
              <a:gd name="connsiteX1" fmla="*/ 194251 w 194251"/>
              <a:gd name="connsiteY1" fmla="*/ 0 h 385943"/>
              <a:gd name="connsiteX2" fmla="*/ 194251 w 194251"/>
              <a:gd name="connsiteY2" fmla="*/ 385943 h 385943"/>
              <a:gd name="connsiteX3" fmla="*/ 0 w 194251"/>
              <a:gd name="connsiteY3" fmla="*/ 385943 h 385943"/>
              <a:gd name="connsiteX4" fmla="*/ 0 w 19425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061" h="385943">
                <a:moveTo>
                  <a:pt x="0" y="0"/>
                </a:moveTo>
                <a:lnTo>
                  <a:pt x="194251" y="0"/>
                </a:lnTo>
                <a:lnTo>
                  <a:pt x="198061" y="385943"/>
                </a:lnTo>
                <a:cubicBezTo>
                  <a:pt x="55841" y="244973"/>
                  <a:pt x="140315" y="260213"/>
                  <a:pt x="0" y="385943"/>
                </a:cubicBezTo>
                <a:lnTo>
                  <a:pt x="0" y="0"/>
                </a:lnTo>
                <a:close/>
              </a:path>
            </a:pathLst>
          </a:custGeom>
          <a:solidFill>
            <a:srgbClr val="A7FF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79525" rtl="0" eaLnBrk="1" fontAlgn="base" latinLnBrk="0" hangingPunct="1">
              <a:lnSpc>
                <a:spcPct val="100000"/>
              </a:lnSpc>
              <a:spcBef>
                <a:spcPct val="0"/>
              </a:spcBef>
              <a:spcAft>
                <a:spcPct val="0"/>
              </a:spcAft>
              <a:buClrTx/>
              <a:buSzTx/>
              <a:buFontTx/>
              <a:buNone/>
              <a:tabLst/>
            </a:pPr>
            <a:endParaRPr kumimoji="0" lang="pt-PT" sz="2500" b="0" i="0" u="none" strike="noStrike" cap="none" normalizeH="0" baseline="0">
              <a:ln>
                <a:noFill/>
              </a:ln>
              <a:solidFill>
                <a:schemeClr val="tx1"/>
              </a:solidFill>
              <a:effectLst/>
              <a:latin typeface="Arial" panose="020B0604020202020204" pitchFamily="34" charset="0"/>
            </a:endParaRPr>
          </a:p>
        </p:txBody>
      </p:sp>
      <p:sp>
        <p:nvSpPr>
          <p:cNvPr id="33" name="Retângulo 21">
            <a:extLst>
              <a:ext uri="{FF2B5EF4-FFF2-40B4-BE49-F238E27FC236}">
                <a16:creationId xmlns:a16="http://schemas.microsoft.com/office/drawing/2014/main" id="{1D368519-4430-447E-833E-124B1A36800C}"/>
              </a:ext>
            </a:extLst>
          </p:cNvPr>
          <p:cNvSpPr/>
          <p:nvPr/>
        </p:nvSpPr>
        <p:spPr bwMode="auto">
          <a:xfrm>
            <a:off x="7334048" y="1750362"/>
            <a:ext cx="198061" cy="254691"/>
          </a:xfrm>
          <a:custGeom>
            <a:avLst/>
            <a:gdLst>
              <a:gd name="connsiteX0" fmla="*/ 0 w 194251"/>
              <a:gd name="connsiteY0" fmla="*/ 0 h 385943"/>
              <a:gd name="connsiteX1" fmla="*/ 194251 w 194251"/>
              <a:gd name="connsiteY1" fmla="*/ 0 h 385943"/>
              <a:gd name="connsiteX2" fmla="*/ 194251 w 194251"/>
              <a:gd name="connsiteY2" fmla="*/ 385943 h 385943"/>
              <a:gd name="connsiteX3" fmla="*/ 0 w 194251"/>
              <a:gd name="connsiteY3" fmla="*/ 385943 h 385943"/>
              <a:gd name="connsiteX4" fmla="*/ 0 w 19425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 name="connsiteX0" fmla="*/ 0 w 198061"/>
              <a:gd name="connsiteY0" fmla="*/ 0 h 385943"/>
              <a:gd name="connsiteX1" fmla="*/ 194251 w 198061"/>
              <a:gd name="connsiteY1" fmla="*/ 0 h 385943"/>
              <a:gd name="connsiteX2" fmla="*/ 198061 w 198061"/>
              <a:gd name="connsiteY2" fmla="*/ 385943 h 385943"/>
              <a:gd name="connsiteX3" fmla="*/ 0 w 198061"/>
              <a:gd name="connsiteY3" fmla="*/ 385943 h 385943"/>
              <a:gd name="connsiteX4" fmla="*/ 0 w 198061"/>
              <a:gd name="connsiteY4" fmla="*/ 0 h 38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061" h="385943">
                <a:moveTo>
                  <a:pt x="0" y="0"/>
                </a:moveTo>
                <a:lnTo>
                  <a:pt x="194251" y="0"/>
                </a:lnTo>
                <a:lnTo>
                  <a:pt x="198061" y="385943"/>
                </a:lnTo>
                <a:cubicBezTo>
                  <a:pt x="55841" y="244973"/>
                  <a:pt x="140315" y="260213"/>
                  <a:pt x="0" y="385943"/>
                </a:cubicBezTo>
                <a:lnTo>
                  <a:pt x="0" y="0"/>
                </a:lnTo>
                <a:close/>
              </a:path>
            </a:pathLst>
          </a:custGeom>
          <a:solidFill>
            <a:srgbClr val="FFDB4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79525" rtl="0" eaLnBrk="1" fontAlgn="base" latinLnBrk="0" hangingPunct="1">
              <a:lnSpc>
                <a:spcPct val="100000"/>
              </a:lnSpc>
              <a:spcBef>
                <a:spcPct val="0"/>
              </a:spcBef>
              <a:spcAft>
                <a:spcPct val="0"/>
              </a:spcAft>
              <a:buClrTx/>
              <a:buSzTx/>
              <a:buFontTx/>
              <a:buNone/>
              <a:tabLst/>
            </a:pPr>
            <a:endParaRPr kumimoji="0" lang="pt-PT" sz="2500" b="0" i="0" u="none" strike="noStrike" cap="none" normalizeH="0" baseline="0">
              <a:ln>
                <a:noFill/>
              </a:ln>
              <a:solidFill>
                <a:schemeClr val="tx1"/>
              </a:solidFill>
              <a:effectLst/>
              <a:latin typeface="Arial" panose="020B0604020202020204" pitchFamily="34" charset="0"/>
            </a:endParaRPr>
          </a:p>
        </p:txBody>
      </p:sp>
      <p:pic>
        <p:nvPicPr>
          <p:cNvPr id="36" name="Imagem 35" descr="Uma imagem com texto, interior, Dispositivo de visualização, Computador tablet&#10;&#10;Descrição gerada automaticamente">
            <a:extLst>
              <a:ext uri="{FF2B5EF4-FFF2-40B4-BE49-F238E27FC236}">
                <a16:creationId xmlns:a16="http://schemas.microsoft.com/office/drawing/2014/main" id="{FA87D7E0-9032-75A2-D079-4AC6340DBBE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60248" y="3436514"/>
            <a:ext cx="2626387" cy="1465368"/>
          </a:xfrm>
          <a:prstGeom prst="rect">
            <a:avLst/>
          </a:prstGeom>
        </p:spPr>
      </p:pic>
      <p:sp>
        <p:nvSpPr>
          <p:cNvPr id="38" name="Retângulo 37">
            <a:extLst>
              <a:ext uri="{FF2B5EF4-FFF2-40B4-BE49-F238E27FC236}">
                <a16:creationId xmlns:a16="http://schemas.microsoft.com/office/drawing/2014/main" id="{382CD395-0568-D694-F718-FA25EAAB0783}"/>
              </a:ext>
            </a:extLst>
          </p:cNvPr>
          <p:cNvSpPr/>
          <p:nvPr/>
        </p:nvSpPr>
        <p:spPr bwMode="auto">
          <a:xfrm>
            <a:off x="-4440" y="9240118"/>
            <a:ext cx="12806040" cy="361082"/>
          </a:xfrm>
          <a:prstGeom prst="rect">
            <a:avLst/>
          </a:prstGeom>
          <a:solidFill>
            <a:srgbClr val="165A6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279525" rtl="0" eaLnBrk="1" fontAlgn="base" latinLnBrk="0" hangingPunct="1">
              <a:lnSpc>
                <a:spcPct val="100000"/>
              </a:lnSpc>
              <a:spcBef>
                <a:spcPct val="0"/>
              </a:spcBef>
              <a:spcAft>
                <a:spcPct val="0"/>
              </a:spcAft>
              <a:buClrTx/>
              <a:buSzTx/>
              <a:buFontTx/>
              <a:buNone/>
              <a:tabLst/>
            </a:pPr>
            <a:r>
              <a:rPr lang="pt-PT" sz="1600" dirty="0">
                <a:solidFill>
                  <a:schemeClr val="bg1"/>
                </a:solidFill>
                <a:latin typeface="Arial" panose="020B0604020202020204" pitchFamily="34" charset="0"/>
              </a:rPr>
              <a:t>Licenciatura em Engenharia Informática – Projeto Informático					2023/2024</a:t>
            </a:r>
            <a:endParaRPr kumimoji="0" lang="pt-PT" sz="16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Modelo de apresentação predefinido">
  <a:themeElements>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o de apresentação predefini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279525" rtl="0" eaLnBrk="1" fontAlgn="base" latinLnBrk="0" hangingPunct="1">
          <a:lnSpc>
            <a:spcPct val="100000"/>
          </a:lnSpc>
          <a:spcBef>
            <a:spcPct val="0"/>
          </a:spcBef>
          <a:spcAft>
            <a:spcPct val="0"/>
          </a:spcAft>
          <a:buClrTx/>
          <a:buSzTx/>
          <a:buFontTx/>
          <a:buNone/>
          <a:tabLst/>
          <a:defRPr kumimoji="0" lang="pt-PT" sz="25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279525" rtl="0" eaLnBrk="1" fontAlgn="base" latinLnBrk="0" hangingPunct="1">
          <a:lnSpc>
            <a:spcPct val="100000"/>
          </a:lnSpc>
          <a:spcBef>
            <a:spcPct val="0"/>
          </a:spcBef>
          <a:spcAft>
            <a:spcPct val="0"/>
          </a:spcAft>
          <a:buClrTx/>
          <a:buSzTx/>
          <a:buFontTx/>
          <a:buNone/>
          <a:tabLst/>
          <a:defRPr kumimoji="0" lang="pt-PT" sz="25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o de apresentação predefini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o de apresentação predefini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o de apresentação predefini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o de apresentação predefini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o de apresentação predefini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o de apresentação predefini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o de apresentação predefini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o de apresentação predefini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o de apresentação predefini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o de apresentação predefini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o de apresentação predefini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1222</TotalTime>
  <Words>963</Words>
  <Application>Microsoft Office PowerPoint</Application>
  <PresentationFormat>Papel A3 (297x420 mm)</PresentationFormat>
  <Paragraphs>30</Paragraphs>
  <Slides>1</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vt:i4>
      </vt:variant>
    </vt:vector>
  </HeadingPairs>
  <TitlesOfParts>
    <vt:vector size="4" baseType="lpstr">
      <vt:lpstr>Aptos</vt:lpstr>
      <vt:lpstr>Arial</vt:lpstr>
      <vt:lpstr>Modelo de apresentação predefinido</vt:lpstr>
      <vt:lpstr>BraveHearts AR – Diminuir o Medo na Cirurgia pediátrica</vt:lpstr>
    </vt:vector>
  </TitlesOfParts>
  <Company>ESTG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Proj2-RSSF-PeopleMonitor</dc:creator>
  <cp:lastModifiedBy>Ricardo Veríssimo Sílvério</cp:lastModifiedBy>
  <cp:revision>60</cp:revision>
  <cp:lastPrinted>2013-09-15T00:10:08Z</cp:lastPrinted>
  <dcterms:created xsi:type="dcterms:W3CDTF">2007-02-13T18:22:14Z</dcterms:created>
  <dcterms:modified xsi:type="dcterms:W3CDTF">2024-07-10T00:22:51Z</dcterms:modified>
</cp:coreProperties>
</file>