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3D6"/>
    <a:srgbClr val="A7FF81"/>
    <a:srgbClr val="82DCFF"/>
    <a:srgbClr val="165A69"/>
    <a:srgbClr val="FFDB49"/>
    <a:srgbClr val="93C9CD"/>
    <a:srgbClr val="C3E1E3"/>
    <a:srgbClr val="E7F3F4"/>
    <a:srgbClr val="FFF279"/>
    <a:srgbClr val="1F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197" autoAdjust="0"/>
  </p:normalViewPr>
  <p:slideViewPr>
    <p:cSldViewPr>
      <p:cViewPr varScale="1">
        <p:scale>
          <a:sx n="59" d="100"/>
          <a:sy n="59" d="100"/>
        </p:scale>
        <p:origin x="1973" y="8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C7CF5-2490-4B15-A7AF-9B621B3EFBAD}" type="datetimeFigureOut">
              <a:rPr lang="pt-PT" smtClean="0"/>
              <a:t>11/07/2024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817688" y="1833563"/>
            <a:ext cx="6599237" cy="4948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023938" y="7056438"/>
            <a:ext cx="8186737" cy="5773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797550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D68D5-AE53-4F65-BDCB-8E9BC7A75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28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9DAFCCED-BF6D-4644-CE1E-6D12108A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424" y="2004746"/>
            <a:ext cx="4389906" cy="3072453"/>
          </a:xfrm>
          <a:prstGeom prst="rect">
            <a:avLst/>
          </a:prstGeom>
          <a:noFill/>
          <a:ln w="19050">
            <a:solidFill>
              <a:srgbClr val="165A6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084094" y="1614626"/>
            <a:ext cx="4505736" cy="375320"/>
          </a:xfrm>
        </p:spPr>
        <p:txBody>
          <a:bodyPr/>
          <a:lstStyle/>
          <a:p>
            <a:pPr marL="0" indent="0" algn="ctr">
              <a:buClr>
                <a:srgbClr val="D45500"/>
              </a:buClr>
              <a:buNone/>
            </a:pPr>
            <a:r>
              <a:rPr lang="pt-PT" sz="2000" dirty="0">
                <a:solidFill>
                  <a:srgbClr val="165A69"/>
                </a:solidFill>
              </a:rPr>
              <a:t>Diagrama do fluxo de jogo</a:t>
            </a:r>
            <a:br>
              <a:rPr lang="pt-PT" sz="1200" dirty="0"/>
            </a:br>
            <a:br>
              <a:rPr lang="pt-PT" sz="1200" dirty="0"/>
            </a:br>
            <a:endParaRPr lang="pt-PT" sz="1200" dirty="0"/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EAAEA570-88AF-F440-9BF3-7B6E0E2AD1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6525470"/>
              </p:ext>
            </p:extLst>
          </p:nvPr>
        </p:nvGraphicFramePr>
        <p:xfrm>
          <a:off x="181536" y="1869703"/>
          <a:ext cx="369639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395">
                  <a:extLst>
                    <a:ext uri="{9D8B030D-6E8A-4147-A177-3AD203B41FA5}">
                      <a16:colId xmlns:a16="http://schemas.microsoft.com/office/drawing/2014/main" val="1827561464"/>
                    </a:ext>
                  </a:extLst>
                </a:gridCol>
              </a:tblGrid>
              <a:tr h="358563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Contexto</a:t>
                      </a:r>
                    </a:p>
                  </a:txBody>
                  <a:tcPr>
                    <a:solidFill>
                      <a:srgbClr val="165A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7568"/>
                  </a:ext>
                </a:extLst>
              </a:tr>
              <a:tr h="3256952">
                <a:tc>
                  <a:txBody>
                    <a:bodyPr/>
                    <a:lstStyle/>
                    <a:p>
                      <a:pPr algn="just"/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Este projeto, tem como principal objetivo aliar a tecnologia de Realidade Aumentada (RA) à ludoterapia, uma estratégia amplamente utilizada para mitigar emoções como a ansiedade e o medo, sentidas por crianças no período pré operatório. </a:t>
                      </a:r>
                    </a:p>
                    <a:p>
                      <a:pPr algn="just"/>
                      <a:endParaRPr lang="pt-PT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Mais especificamente, proporcionar aos seus utilizadores experiências positivas de relaxamento, diversão e companheirismo, enquanto os educa sobre os procedimentos pré-cirúrgicos aos quais serão submetidos.</a:t>
                      </a:r>
                    </a:p>
                    <a:p>
                      <a:pPr algn="just"/>
                      <a:endParaRPr lang="pt-PT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jogo foi desenvolvido através do </a:t>
                      </a:r>
                      <a:r>
                        <a:rPr lang="pt-PT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</a:t>
                      </a:r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é constituído por uma introdução, um jogo de memória focado na vertente lúdica, minijogos concentrados na aprendizagem de três processos pré-cirúrgicos e uma finalização</a:t>
                      </a:r>
                      <a:r>
                        <a:rPr lang="pt-PT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pt-PT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93574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88" y="624899"/>
            <a:ext cx="11522075" cy="1600200"/>
          </a:xfrm>
        </p:spPr>
        <p:txBody>
          <a:bodyPr/>
          <a:lstStyle/>
          <a:p>
            <a:r>
              <a:rPr lang="pt-PT" sz="2400" b="1" dirty="0" err="1">
                <a:solidFill>
                  <a:srgbClr val="165A69"/>
                </a:solidFill>
              </a:rPr>
              <a:t>BraveHearts</a:t>
            </a:r>
            <a:r>
              <a:rPr lang="pt-PT" sz="2400" b="1" dirty="0">
                <a:solidFill>
                  <a:srgbClr val="165A69"/>
                </a:solidFill>
              </a:rPr>
              <a:t> AR – Diminuir o Medo na Cirurgia pediátrica</a:t>
            </a:r>
            <a:br>
              <a:rPr lang="pt-PT" sz="2400" b="1" dirty="0">
                <a:solidFill>
                  <a:srgbClr val="165A69"/>
                </a:solidFill>
              </a:rPr>
            </a:br>
            <a:r>
              <a:rPr lang="pt-PT" sz="1800" b="1" dirty="0">
                <a:solidFill>
                  <a:schemeClr val="tx1"/>
                </a:solidFill>
              </a:rPr>
              <a:t>Ricardo Silvério | Ricardo Pereira</a:t>
            </a:r>
          </a:p>
        </p:txBody>
      </p:sp>
      <p:graphicFrame>
        <p:nvGraphicFramePr>
          <p:cNvPr id="12" name="Marcador de Posição de Conteúdo 9">
            <a:extLst>
              <a:ext uri="{FF2B5EF4-FFF2-40B4-BE49-F238E27FC236}">
                <a16:creationId xmlns:a16="http://schemas.microsoft.com/office/drawing/2014/main" id="{8FFE1F65-A4A0-A66C-14E7-61A989E57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938223"/>
              </p:ext>
            </p:extLst>
          </p:nvPr>
        </p:nvGraphicFramePr>
        <p:xfrm>
          <a:off x="163024" y="5641751"/>
          <a:ext cx="3689432" cy="2375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432">
                  <a:extLst>
                    <a:ext uri="{9D8B030D-6E8A-4147-A177-3AD203B41FA5}">
                      <a16:colId xmlns:a16="http://schemas.microsoft.com/office/drawing/2014/main" val="1827561464"/>
                    </a:ext>
                  </a:extLst>
                </a:gridCol>
              </a:tblGrid>
              <a:tr h="38007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Objetivos</a:t>
                      </a:r>
                    </a:p>
                  </a:txBody>
                  <a:tcPr>
                    <a:solidFill>
                      <a:srgbClr val="165A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7568"/>
                  </a:ext>
                </a:extLst>
              </a:tr>
              <a:tr h="1995408"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de um jogo de memória com recurso a marcadores físicos que, ao serem detetados, revelam os modelos 3D associados.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pt-PT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Explicação e demonstração simplificada e interativa dos procedimentos médicos com utilização de Realidade Aumentada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pt-PT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utilizador intuitiva e adaptada para crianças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93574"/>
                  </a:ext>
                </a:extLst>
              </a:tr>
            </a:tbl>
          </a:graphicData>
        </a:graphic>
      </p:graphicFrame>
      <p:pic>
        <p:nvPicPr>
          <p:cNvPr id="25" name="Imagem 24">
            <a:extLst>
              <a:ext uri="{FF2B5EF4-FFF2-40B4-BE49-F238E27FC236}">
                <a16:creationId xmlns:a16="http://schemas.microsoft.com/office/drawing/2014/main" id="{BD86EE23-E5E0-F83F-41EF-98895C78D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8579" y="6358167"/>
            <a:ext cx="2223521" cy="10324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B6F7F9-C9B0-E42B-6930-085A64B3E3C7}"/>
              </a:ext>
            </a:extLst>
          </p:cNvPr>
          <p:cNvSpPr txBox="1"/>
          <p:nvPr/>
        </p:nvSpPr>
        <p:spPr>
          <a:xfrm>
            <a:off x="203200" y="8017237"/>
            <a:ext cx="245246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solidFill>
                  <a:srgbClr val="165A69"/>
                </a:solidFill>
              </a:rPr>
              <a:t>Orientadores:</a:t>
            </a:r>
          </a:p>
          <a:p>
            <a:r>
              <a:rPr lang="pt-PT" sz="1200" dirty="0"/>
              <a:t>Professor Roberto Ribeiro</a:t>
            </a:r>
          </a:p>
          <a:p>
            <a:r>
              <a:rPr lang="pt-PT" sz="1200" dirty="0"/>
              <a:t>Professora  Anabela Marto</a:t>
            </a:r>
          </a:p>
          <a:p>
            <a:r>
              <a:rPr lang="pt-PT" sz="1200" dirty="0"/>
              <a:t>Professor Alexandrino Gonçalves</a:t>
            </a:r>
          </a:p>
          <a:p>
            <a:r>
              <a:rPr lang="pt-PT" sz="1200" dirty="0"/>
              <a:t>Professor Nuno Rodrigues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9E3FD480-73C7-CD20-D076-FEA893CDDE20}"/>
              </a:ext>
            </a:extLst>
          </p:cNvPr>
          <p:cNvCxnSpPr/>
          <p:nvPr/>
        </p:nvCxnSpPr>
        <p:spPr bwMode="auto">
          <a:xfrm>
            <a:off x="175052" y="8087711"/>
            <a:ext cx="0" cy="9520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65A6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4" name="Marcador de Posição de Conteúdo 9">
            <a:extLst>
              <a:ext uri="{FF2B5EF4-FFF2-40B4-BE49-F238E27FC236}">
                <a16:creationId xmlns:a16="http://schemas.microsoft.com/office/drawing/2014/main" id="{A37111DF-E770-6F34-B338-E37D1995A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598783"/>
              </p:ext>
            </p:extLst>
          </p:nvPr>
        </p:nvGraphicFramePr>
        <p:xfrm>
          <a:off x="8192053" y="7503239"/>
          <a:ext cx="4450047" cy="150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0047">
                  <a:extLst>
                    <a:ext uri="{9D8B030D-6E8A-4147-A177-3AD203B41FA5}">
                      <a16:colId xmlns:a16="http://schemas.microsoft.com/office/drawing/2014/main" val="1827561464"/>
                    </a:ext>
                  </a:extLst>
                </a:gridCol>
              </a:tblGrid>
              <a:tr h="38557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Testes e Conclusões </a:t>
                      </a:r>
                    </a:p>
                  </a:txBody>
                  <a:tcPr>
                    <a:solidFill>
                      <a:srgbClr val="165A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7568"/>
                  </a:ext>
                </a:extLst>
              </a:tr>
              <a:tr h="1116156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Foram realizados testes a 10 voluntários, utilizando um questionário demográfico e o questionário </a:t>
                      </a:r>
                      <a:r>
                        <a:rPr lang="pt-PT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pt-PT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Usability</a:t>
                      </a:r>
                      <a:r>
                        <a:rPr lang="pt-PT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pt-PT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(SUS), para obter uma avaliação sobre da usabilidade do jogo. A pontuação SUS obtida permite classificar a usabilidade da aplicação como excelente.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93574"/>
                  </a:ext>
                </a:extLst>
              </a:tr>
            </a:tbl>
          </a:graphicData>
        </a:graphic>
      </p:graphicFrame>
      <p:sp>
        <p:nvSpPr>
          <p:cNvPr id="38" name="Retângulo 37">
            <a:extLst>
              <a:ext uri="{FF2B5EF4-FFF2-40B4-BE49-F238E27FC236}">
                <a16:creationId xmlns:a16="http://schemas.microsoft.com/office/drawing/2014/main" id="{382CD395-0568-D694-F718-FA25EAAB0783}"/>
              </a:ext>
            </a:extLst>
          </p:cNvPr>
          <p:cNvSpPr/>
          <p:nvPr/>
        </p:nvSpPr>
        <p:spPr bwMode="auto">
          <a:xfrm>
            <a:off x="-4440" y="9240118"/>
            <a:ext cx="12806040" cy="361082"/>
          </a:xfrm>
          <a:prstGeom prst="rect">
            <a:avLst/>
          </a:prstGeom>
          <a:solidFill>
            <a:srgbClr val="165A6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</a:rPr>
              <a:t>Licenciatura em Engenharia Informática – Projeto Informático					2023/2024</a:t>
            </a:r>
            <a:endParaRPr kumimoji="0" lang="pt-PT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648833-416C-15EE-F82C-5978B58EF0AA}"/>
              </a:ext>
            </a:extLst>
          </p:cNvPr>
          <p:cNvSpPr/>
          <p:nvPr/>
        </p:nvSpPr>
        <p:spPr bwMode="auto">
          <a:xfrm>
            <a:off x="4192688" y="5939943"/>
            <a:ext cx="3711794" cy="2993264"/>
          </a:xfrm>
          <a:custGeom>
            <a:avLst/>
            <a:gdLst>
              <a:gd name="connsiteX0" fmla="*/ 0 w 3425103"/>
              <a:gd name="connsiteY0" fmla="*/ 0 h 2772490"/>
              <a:gd name="connsiteX1" fmla="*/ 3425103 w 3425103"/>
              <a:gd name="connsiteY1" fmla="*/ 0 h 2772490"/>
              <a:gd name="connsiteX2" fmla="*/ 3425103 w 3425103"/>
              <a:gd name="connsiteY2" fmla="*/ 2772490 h 2772490"/>
              <a:gd name="connsiteX3" fmla="*/ 0 w 3425103"/>
              <a:gd name="connsiteY3" fmla="*/ 2772490 h 2772490"/>
              <a:gd name="connsiteX4" fmla="*/ 0 w 3425103"/>
              <a:gd name="connsiteY4" fmla="*/ 0 h 2772490"/>
              <a:gd name="connsiteX0" fmla="*/ 0 w 3425103"/>
              <a:gd name="connsiteY0" fmla="*/ 0 h 3513572"/>
              <a:gd name="connsiteX1" fmla="*/ 3425103 w 3425103"/>
              <a:gd name="connsiteY1" fmla="*/ 0 h 3513572"/>
              <a:gd name="connsiteX2" fmla="*/ 3425103 w 3425103"/>
              <a:gd name="connsiteY2" fmla="*/ 2772490 h 3513572"/>
              <a:gd name="connsiteX3" fmla="*/ 0 w 3425103"/>
              <a:gd name="connsiteY3" fmla="*/ 2772490 h 3513572"/>
              <a:gd name="connsiteX4" fmla="*/ 0 w 3425103"/>
              <a:gd name="connsiteY4" fmla="*/ 0 h 3513572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3966305"/>
              <a:gd name="connsiteX1" fmla="*/ 3425103 w 3425103"/>
              <a:gd name="connsiteY1" fmla="*/ 0 h 3966305"/>
              <a:gd name="connsiteX2" fmla="*/ 3425103 w 3425103"/>
              <a:gd name="connsiteY2" fmla="*/ 2772490 h 3966305"/>
              <a:gd name="connsiteX3" fmla="*/ 0 w 3425103"/>
              <a:gd name="connsiteY3" fmla="*/ 2772490 h 3966305"/>
              <a:gd name="connsiteX4" fmla="*/ 0 w 3425103"/>
              <a:gd name="connsiteY4" fmla="*/ 0 h 3966305"/>
              <a:gd name="connsiteX0" fmla="*/ 0 w 3425103"/>
              <a:gd name="connsiteY0" fmla="*/ 0 h 3915726"/>
              <a:gd name="connsiteX1" fmla="*/ 3425103 w 3425103"/>
              <a:gd name="connsiteY1" fmla="*/ 0 h 3915726"/>
              <a:gd name="connsiteX2" fmla="*/ 3425103 w 3425103"/>
              <a:gd name="connsiteY2" fmla="*/ 2772490 h 3915726"/>
              <a:gd name="connsiteX3" fmla="*/ 0 w 3425103"/>
              <a:gd name="connsiteY3" fmla="*/ 2772490 h 3915726"/>
              <a:gd name="connsiteX4" fmla="*/ 0 w 3425103"/>
              <a:gd name="connsiteY4" fmla="*/ 0 h 391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03" h="3915726">
                <a:moveTo>
                  <a:pt x="0" y="0"/>
                </a:moveTo>
                <a:cubicBezTo>
                  <a:pt x="1787160" y="1264023"/>
                  <a:pt x="1812755" y="1102658"/>
                  <a:pt x="3425103" y="0"/>
                </a:cubicBezTo>
                <a:lnTo>
                  <a:pt x="3425103" y="2772490"/>
                </a:lnTo>
                <a:cubicBezTo>
                  <a:pt x="2841230" y="4306858"/>
                  <a:pt x="637636" y="4286720"/>
                  <a:pt x="0" y="2772490"/>
                </a:cubicBezTo>
                <a:lnTo>
                  <a:pt x="0" y="0"/>
                </a:lnTo>
                <a:close/>
              </a:path>
            </a:pathLst>
          </a:custGeom>
          <a:solidFill>
            <a:srgbClr val="A6D3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tângulo 13">
            <a:extLst>
              <a:ext uri="{FF2B5EF4-FFF2-40B4-BE49-F238E27FC236}">
                <a16:creationId xmlns:a16="http://schemas.microsoft.com/office/drawing/2014/main" id="{295AD145-1D9A-584D-93EE-ACF298FF7697}"/>
              </a:ext>
            </a:extLst>
          </p:cNvPr>
          <p:cNvSpPr/>
          <p:nvPr/>
        </p:nvSpPr>
        <p:spPr bwMode="auto">
          <a:xfrm>
            <a:off x="4196214" y="4014762"/>
            <a:ext cx="3711794" cy="2774850"/>
          </a:xfrm>
          <a:custGeom>
            <a:avLst/>
            <a:gdLst>
              <a:gd name="connsiteX0" fmla="*/ 0 w 3425103"/>
              <a:gd name="connsiteY0" fmla="*/ 0 h 2772490"/>
              <a:gd name="connsiteX1" fmla="*/ 3425103 w 3425103"/>
              <a:gd name="connsiteY1" fmla="*/ 0 h 2772490"/>
              <a:gd name="connsiteX2" fmla="*/ 3425103 w 3425103"/>
              <a:gd name="connsiteY2" fmla="*/ 2772490 h 2772490"/>
              <a:gd name="connsiteX3" fmla="*/ 0 w 3425103"/>
              <a:gd name="connsiteY3" fmla="*/ 2772490 h 2772490"/>
              <a:gd name="connsiteX4" fmla="*/ 0 w 3425103"/>
              <a:gd name="connsiteY4" fmla="*/ 0 h 2772490"/>
              <a:gd name="connsiteX0" fmla="*/ 0 w 3425103"/>
              <a:gd name="connsiteY0" fmla="*/ 0 h 3513572"/>
              <a:gd name="connsiteX1" fmla="*/ 3425103 w 3425103"/>
              <a:gd name="connsiteY1" fmla="*/ 0 h 3513572"/>
              <a:gd name="connsiteX2" fmla="*/ 3425103 w 3425103"/>
              <a:gd name="connsiteY2" fmla="*/ 2772490 h 3513572"/>
              <a:gd name="connsiteX3" fmla="*/ 0 w 3425103"/>
              <a:gd name="connsiteY3" fmla="*/ 2772490 h 3513572"/>
              <a:gd name="connsiteX4" fmla="*/ 0 w 3425103"/>
              <a:gd name="connsiteY4" fmla="*/ 0 h 3513572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3985708"/>
              <a:gd name="connsiteX1" fmla="*/ 3425103 w 3425103"/>
              <a:gd name="connsiteY1" fmla="*/ 0 h 3985708"/>
              <a:gd name="connsiteX2" fmla="*/ 3425103 w 3425103"/>
              <a:gd name="connsiteY2" fmla="*/ 2772490 h 3985708"/>
              <a:gd name="connsiteX3" fmla="*/ 0 w 3425103"/>
              <a:gd name="connsiteY3" fmla="*/ 2772490 h 3985708"/>
              <a:gd name="connsiteX4" fmla="*/ 0 w 3425103"/>
              <a:gd name="connsiteY4" fmla="*/ 0 h 3985708"/>
              <a:gd name="connsiteX0" fmla="*/ 0 w 3425103"/>
              <a:gd name="connsiteY0" fmla="*/ 0 h 3922481"/>
              <a:gd name="connsiteX1" fmla="*/ 3425103 w 3425103"/>
              <a:gd name="connsiteY1" fmla="*/ 0 h 3922481"/>
              <a:gd name="connsiteX2" fmla="*/ 3425103 w 3425103"/>
              <a:gd name="connsiteY2" fmla="*/ 2772490 h 3922481"/>
              <a:gd name="connsiteX3" fmla="*/ 0 w 3425103"/>
              <a:gd name="connsiteY3" fmla="*/ 2772490 h 3922481"/>
              <a:gd name="connsiteX4" fmla="*/ 0 w 3425103"/>
              <a:gd name="connsiteY4" fmla="*/ 0 h 392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03" h="3922481">
                <a:moveTo>
                  <a:pt x="0" y="0"/>
                </a:moveTo>
                <a:cubicBezTo>
                  <a:pt x="1787160" y="1264023"/>
                  <a:pt x="1812755" y="1102658"/>
                  <a:pt x="3425103" y="0"/>
                </a:cubicBezTo>
                <a:lnTo>
                  <a:pt x="3425103" y="2772490"/>
                </a:lnTo>
                <a:cubicBezTo>
                  <a:pt x="2743889" y="4271724"/>
                  <a:pt x="795814" y="4339528"/>
                  <a:pt x="0" y="2772490"/>
                </a:cubicBezTo>
                <a:lnTo>
                  <a:pt x="0" y="0"/>
                </a:lnTo>
                <a:close/>
              </a:path>
            </a:pathLst>
          </a:custGeom>
          <a:solidFill>
            <a:srgbClr val="C3E1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tângulo 13">
            <a:extLst>
              <a:ext uri="{FF2B5EF4-FFF2-40B4-BE49-F238E27FC236}">
                <a16:creationId xmlns:a16="http://schemas.microsoft.com/office/drawing/2014/main" id="{A29B2ADF-6945-77D7-7F14-F3D13CAF3C4C}"/>
              </a:ext>
            </a:extLst>
          </p:cNvPr>
          <p:cNvSpPr/>
          <p:nvPr/>
        </p:nvSpPr>
        <p:spPr bwMode="auto">
          <a:xfrm>
            <a:off x="4196081" y="1968840"/>
            <a:ext cx="3715698" cy="2856841"/>
          </a:xfrm>
          <a:custGeom>
            <a:avLst/>
            <a:gdLst>
              <a:gd name="connsiteX0" fmla="*/ 0 w 3425103"/>
              <a:gd name="connsiteY0" fmla="*/ 0 h 2772490"/>
              <a:gd name="connsiteX1" fmla="*/ 3425103 w 3425103"/>
              <a:gd name="connsiteY1" fmla="*/ 0 h 2772490"/>
              <a:gd name="connsiteX2" fmla="*/ 3425103 w 3425103"/>
              <a:gd name="connsiteY2" fmla="*/ 2772490 h 2772490"/>
              <a:gd name="connsiteX3" fmla="*/ 0 w 3425103"/>
              <a:gd name="connsiteY3" fmla="*/ 2772490 h 2772490"/>
              <a:gd name="connsiteX4" fmla="*/ 0 w 3425103"/>
              <a:gd name="connsiteY4" fmla="*/ 0 h 2772490"/>
              <a:gd name="connsiteX0" fmla="*/ 0 w 3425103"/>
              <a:gd name="connsiteY0" fmla="*/ 0 h 3513572"/>
              <a:gd name="connsiteX1" fmla="*/ 3425103 w 3425103"/>
              <a:gd name="connsiteY1" fmla="*/ 0 h 3513572"/>
              <a:gd name="connsiteX2" fmla="*/ 3425103 w 3425103"/>
              <a:gd name="connsiteY2" fmla="*/ 2772490 h 3513572"/>
              <a:gd name="connsiteX3" fmla="*/ 0 w 3425103"/>
              <a:gd name="connsiteY3" fmla="*/ 2772490 h 3513572"/>
              <a:gd name="connsiteX4" fmla="*/ 0 w 3425103"/>
              <a:gd name="connsiteY4" fmla="*/ 0 h 3513572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4043316"/>
              <a:gd name="connsiteX1" fmla="*/ 3425103 w 3425103"/>
              <a:gd name="connsiteY1" fmla="*/ 0 h 4043316"/>
              <a:gd name="connsiteX2" fmla="*/ 3425103 w 3425103"/>
              <a:gd name="connsiteY2" fmla="*/ 2772490 h 4043316"/>
              <a:gd name="connsiteX3" fmla="*/ 0 w 3425103"/>
              <a:gd name="connsiteY3" fmla="*/ 2772490 h 4043316"/>
              <a:gd name="connsiteX4" fmla="*/ 0 w 3425103"/>
              <a:gd name="connsiteY4" fmla="*/ 0 h 4043316"/>
              <a:gd name="connsiteX0" fmla="*/ 0 w 3425103"/>
              <a:gd name="connsiteY0" fmla="*/ 0 h 4105461"/>
              <a:gd name="connsiteX1" fmla="*/ 3425103 w 3425103"/>
              <a:gd name="connsiteY1" fmla="*/ 0 h 4105461"/>
              <a:gd name="connsiteX2" fmla="*/ 3425103 w 3425103"/>
              <a:gd name="connsiteY2" fmla="*/ 2772490 h 4105461"/>
              <a:gd name="connsiteX3" fmla="*/ 0 w 3425103"/>
              <a:gd name="connsiteY3" fmla="*/ 2772490 h 4105461"/>
              <a:gd name="connsiteX4" fmla="*/ 0 w 3425103"/>
              <a:gd name="connsiteY4" fmla="*/ 0 h 4105461"/>
              <a:gd name="connsiteX0" fmla="*/ 0 w 3425103"/>
              <a:gd name="connsiteY0" fmla="*/ 0 h 4204086"/>
              <a:gd name="connsiteX1" fmla="*/ 3425103 w 3425103"/>
              <a:gd name="connsiteY1" fmla="*/ 0 h 4204086"/>
              <a:gd name="connsiteX2" fmla="*/ 3425103 w 3425103"/>
              <a:gd name="connsiteY2" fmla="*/ 2772490 h 4204086"/>
              <a:gd name="connsiteX3" fmla="*/ 0 w 3425103"/>
              <a:gd name="connsiteY3" fmla="*/ 2772490 h 4204086"/>
              <a:gd name="connsiteX4" fmla="*/ 0 w 3425103"/>
              <a:gd name="connsiteY4" fmla="*/ 0 h 4204086"/>
              <a:gd name="connsiteX0" fmla="*/ 0 w 3425103"/>
              <a:gd name="connsiteY0" fmla="*/ 0 h 4068185"/>
              <a:gd name="connsiteX1" fmla="*/ 3425103 w 3425103"/>
              <a:gd name="connsiteY1" fmla="*/ 0 h 4068185"/>
              <a:gd name="connsiteX2" fmla="*/ 3425103 w 3425103"/>
              <a:gd name="connsiteY2" fmla="*/ 2772490 h 4068185"/>
              <a:gd name="connsiteX3" fmla="*/ 0 w 3425103"/>
              <a:gd name="connsiteY3" fmla="*/ 2772490 h 4068185"/>
              <a:gd name="connsiteX4" fmla="*/ 0 w 3425103"/>
              <a:gd name="connsiteY4" fmla="*/ 0 h 4068185"/>
              <a:gd name="connsiteX0" fmla="*/ 0 w 3425103"/>
              <a:gd name="connsiteY0" fmla="*/ 0 h 3948984"/>
              <a:gd name="connsiteX1" fmla="*/ 3425103 w 3425103"/>
              <a:gd name="connsiteY1" fmla="*/ 0 h 3948984"/>
              <a:gd name="connsiteX2" fmla="*/ 3425103 w 3425103"/>
              <a:gd name="connsiteY2" fmla="*/ 2772490 h 3948984"/>
              <a:gd name="connsiteX3" fmla="*/ 0 w 3425103"/>
              <a:gd name="connsiteY3" fmla="*/ 2772490 h 3948984"/>
              <a:gd name="connsiteX4" fmla="*/ 0 w 3425103"/>
              <a:gd name="connsiteY4" fmla="*/ 0 h 3948984"/>
              <a:gd name="connsiteX0" fmla="*/ 0 w 3425103"/>
              <a:gd name="connsiteY0" fmla="*/ 0 h 3948983"/>
              <a:gd name="connsiteX1" fmla="*/ 3425103 w 3425103"/>
              <a:gd name="connsiteY1" fmla="*/ 0 h 3948983"/>
              <a:gd name="connsiteX2" fmla="*/ 3425103 w 3425103"/>
              <a:gd name="connsiteY2" fmla="*/ 2772490 h 3948983"/>
              <a:gd name="connsiteX3" fmla="*/ 0 w 3425103"/>
              <a:gd name="connsiteY3" fmla="*/ 2772490 h 3948983"/>
              <a:gd name="connsiteX4" fmla="*/ 0 w 3425103"/>
              <a:gd name="connsiteY4" fmla="*/ 0 h 3948983"/>
              <a:gd name="connsiteX0" fmla="*/ 0 w 3425103"/>
              <a:gd name="connsiteY0" fmla="*/ 0 h 3948983"/>
              <a:gd name="connsiteX1" fmla="*/ 3425103 w 3425103"/>
              <a:gd name="connsiteY1" fmla="*/ 0 h 3948983"/>
              <a:gd name="connsiteX2" fmla="*/ 3425103 w 3425103"/>
              <a:gd name="connsiteY2" fmla="*/ 2772490 h 3948983"/>
              <a:gd name="connsiteX3" fmla="*/ 0 w 3425103"/>
              <a:gd name="connsiteY3" fmla="*/ 2772490 h 3948983"/>
              <a:gd name="connsiteX4" fmla="*/ 0 w 3425103"/>
              <a:gd name="connsiteY4" fmla="*/ 0 h 3948983"/>
              <a:gd name="connsiteX0" fmla="*/ 0 w 3425103"/>
              <a:gd name="connsiteY0" fmla="*/ 0 h 3948983"/>
              <a:gd name="connsiteX1" fmla="*/ 3425103 w 3425103"/>
              <a:gd name="connsiteY1" fmla="*/ 0 h 3948983"/>
              <a:gd name="connsiteX2" fmla="*/ 3425103 w 3425103"/>
              <a:gd name="connsiteY2" fmla="*/ 2772490 h 3948983"/>
              <a:gd name="connsiteX3" fmla="*/ 0 w 3425103"/>
              <a:gd name="connsiteY3" fmla="*/ 2772490 h 3948983"/>
              <a:gd name="connsiteX4" fmla="*/ 0 w 3425103"/>
              <a:gd name="connsiteY4" fmla="*/ 0 h 3948983"/>
              <a:gd name="connsiteX0" fmla="*/ 0 w 3425103"/>
              <a:gd name="connsiteY0" fmla="*/ 0 h 3948983"/>
              <a:gd name="connsiteX1" fmla="*/ 3425103 w 3425103"/>
              <a:gd name="connsiteY1" fmla="*/ 0 h 3948983"/>
              <a:gd name="connsiteX2" fmla="*/ 3425103 w 3425103"/>
              <a:gd name="connsiteY2" fmla="*/ 2772490 h 3948983"/>
              <a:gd name="connsiteX3" fmla="*/ 0 w 3425103"/>
              <a:gd name="connsiteY3" fmla="*/ 2772490 h 3948983"/>
              <a:gd name="connsiteX4" fmla="*/ 0 w 3425103"/>
              <a:gd name="connsiteY4" fmla="*/ 0 h 3948983"/>
              <a:gd name="connsiteX0" fmla="*/ 0 w 3425103"/>
              <a:gd name="connsiteY0" fmla="*/ 0 h 3948983"/>
              <a:gd name="connsiteX1" fmla="*/ 3425103 w 3425103"/>
              <a:gd name="connsiteY1" fmla="*/ 0 h 3948983"/>
              <a:gd name="connsiteX2" fmla="*/ 3425103 w 3425103"/>
              <a:gd name="connsiteY2" fmla="*/ 2772490 h 3948983"/>
              <a:gd name="connsiteX3" fmla="*/ 0 w 3425103"/>
              <a:gd name="connsiteY3" fmla="*/ 2772490 h 3948983"/>
              <a:gd name="connsiteX4" fmla="*/ 0 w 3425103"/>
              <a:gd name="connsiteY4" fmla="*/ 0 h 3948983"/>
              <a:gd name="connsiteX0" fmla="*/ 0 w 3425103"/>
              <a:gd name="connsiteY0" fmla="*/ 0 h 3948983"/>
              <a:gd name="connsiteX1" fmla="*/ 3425103 w 3425103"/>
              <a:gd name="connsiteY1" fmla="*/ 0 h 3948983"/>
              <a:gd name="connsiteX2" fmla="*/ 3425103 w 3425103"/>
              <a:gd name="connsiteY2" fmla="*/ 2772490 h 3948983"/>
              <a:gd name="connsiteX3" fmla="*/ 0 w 3425103"/>
              <a:gd name="connsiteY3" fmla="*/ 2772490 h 3948983"/>
              <a:gd name="connsiteX4" fmla="*/ 0 w 3425103"/>
              <a:gd name="connsiteY4" fmla="*/ 0 h 39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03" h="3948983">
                <a:moveTo>
                  <a:pt x="0" y="0"/>
                </a:moveTo>
                <a:cubicBezTo>
                  <a:pt x="1433901" y="1035303"/>
                  <a:pt x="2212140" y="1028615"/>
                  <a:pt x="3425103" y="0"/>
                </a:cubicBezTo>
                <a:lnTo>
                  <a:pt x="3425103" y="2772490"/>
                </a:lnTo>
                <a:cubicBezTo>
                  <a:pt x="2645745" y="4336428"/>
                  <a:pt x="736152" y="4345861"/>
                  <a:pt x="0" y="2772490"/>
                </a:cubicBez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C4F1B2E-64A1-FE29-7D7C-E42C896DABC7}"/>
              </a:ext>
            </a:extLst>
          </p:cNvPr>
          <p:cNvSpPr txBox="1"/>
          <p:nvPr/>
        </p:nvSpPr>
        <p:spPr>
          <a:xfrm>
            <a:off x="4973200" y="2611992"/>
            <a:ext cx="262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u="sng" dirty="0">
                <a:solidFill>
                  <a:srgbClr val="165A69"/>
                </a:solidFill>
              </a:rPr>
              <a:t>Jogo de memória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442ABB7-44BD-A1C1-DD81-B39AD9763A27}"/>
              </a:ext>
            </a:extLst>
          </p:cNvPr>
          <p:cNvSpPr txBox="1"/>
          <p:nvPr/>
        </p:nvSpPr>
        <p:spPr>
          <a:xfrm>
            <a:off x="4324120" y="2949012"/>
            <a:ext cx="352740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50" b="1" kern="1200" dirty="0">
                <a:solidFill>
                  <a:srgbClr val="165A69"/>
                </a:solidFill>
                <a:effectLst/>
                <a:latin typeface="+mn-lt"/>
                <a:ea typeface="+mn-ea"/>
                <a:cs typeface="+mn-cs"/>
              </a:rPr>
              <a:t>Para completar o jogo, com sucesso, o jogador precisa de usar a câmara do dispositivo móvel, apontando-a para os marcadores presentes na parte inferior de cada carta, de modo a revelar os modelos 3D dos animais associados a cada marcador. </a:t>
            </a:r>
          </a:p>
          <a:p>
            <a:endParaRPr lang="pt-PT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8C5DB9E-CBBA-DC1E-575D-328EADDA65B9}"/>
              </a:ext>
            </a:extLst>
          </p:cNvPr>
          <p:cNvSpPr txBox="1"/>
          <p:nvPr/>
        </p:nvSpPr>
        <p:spPr>
          <a:xfrm>
            <a:off x="5322353" y="4795892"/>
            <a:ext cx="1572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u="sng" dirty="0">
                <a:solidFill>
                  <a:srgbClr val="165A69"/>
                </a:solidFill>
              </a:rPr>
              <a:t>Minijogos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1ACCABE-F84E-F83B-0259-59ACDCD8AC8E}"/>
              </a:ext>
            </a:extLst>
          </p:cNvPr>
          <p:cNvSpPr txBox="1"/>
          <p:nvPr/>
        </p:nvSpPr>
        <p:spPr>
          <a:xfrm>
            <a:off x="4284883" y="5131943"/>
            <a:ext cx="352740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PT" sz="1150" b="1" kern="1200" dirty="0">
                <a:solidFill>
                  <a:srgbClr val="165A69"/>
                </a:solidFill>
                <a:effectLst/>
                <a:latin typeface="+mn-lt"/>
                <a:ea typeface="+mn-ea"/>
                <a:cs typeface="+mn-cs"/>
              </a:rPr>
              <a:t>Existem três minijogos, cada um representativo de um procedimento médico </a:t>
            </a:r>
            <a:r>
              <a:rPr lang="pt-PT" sz="1150" b="1" dirty="0">
                <a:solidFill>
                  <a:srgbClr val="165A69"/>
                </a:solidFill>
                <a:latin typeface="+mn-lt"/>
              </a:rPr>
              <a:t>que a criança irá vivenciar</a:t>
            </a:r>
            <a:r>
              <a:rPr lang="pt-PT" sz="1150" b="1" kern="1200" dirty="0">
                <a:solidFill>
                  <a:srgbClr val="165A69"/>
                </a:solidFill>
                <a:effectLst/>
                <a:latin typeface="+mn-lt"/>
                <a:ea typeface="+mn-ea"/>
                <a:cs typeface="+mn-cs"/>
              </a:rPr>
              <a:t>. Para completar os minijogos são usadas mecânicas simples como carregar em objetos e arrastá-los para determinados locais.</a:t>
            </a:r>
          </a:p>
          <a:p>
            <a:endParaRPr lang="pt-PT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DAB40A8-7233-B725-3798-70DE3843AFD0}"/>
              </a:ext>
            </a:extLst>
          </p:cNvPr>
          <p:cNvSpPr txBox="1"/>
          <p:nvPr/>
        </p:nvSpPr>
        <p:spPr>
          <a:xfrm>
            <a:off x="4673519" y="6749558"/>
            <a:ext cx="329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u="sng" dirty="0">
                <a:solidFill>
                  <a:srgbClr val="165A69"/>
                </a:solidFill>
              </a:rPr>
              <a:t>Recompensar jogador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D46F166-B588-74BA-C501-4BD8841384E5}"/>
              </a:ext>
            </a:extLst>
          </p:cNvPr>
          <p:cNvSpPr txBox="1"/>
          <p:nvPr/>
        </p:nvSpPr>
        <p:spPr>
          <a:xfrm>
            <a:off x="4344999" y="7073261"/>
            <a:ext cx="3527403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PT" sz="1150" b="1" kern="1200" dirty="0">
                <a:solidFill>
                  <a:srgbClr val="165A69"/>
                </a:solidFill>
                <a:effectLst/>
                <a:latin typeface="+mn-lt"/>
                <a:ea typeface="+mn-ea"/>
                <a:cs typeface="+mn-cs"/>
              </a:rPr>
              <a:t>Esta etapa foi desenvolvida para proporcionar uma sensação de progresso no jogo. Irão aparecer arbustos no espaço ao redor do jogador, e ele precisará usar a câmara do dispositivo para os procurar e carregar neles até encontrar o arbusto que contem </a:t>
            </a:r>
            <a:r>
              <a:rPr lang="pt-PT" sz="1150" b="1" dirty="0">
                <a:solidFill>
                  <a:srgbClr val="165A69"/>
                </a:solidFill>
                <a:latin typeface="+mn-lt"/>
              </a:rPr>
              <a:t>a recompensa</a:t>
            </a:r>
            <a:r>
              <a:rPr lang="pt-PT" sz="1150" b="1" kern="1200" dirty="0">
                <a:solidFill>
                  <a:srgbClr val="165A69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PT" dirty="0"/>
          </a:p>
        </p:txBody>
      </p:sp>
      <p:sp>
        <p:nvSpPr>
          <p:cNvPr id="50" name="Retângulo 21">
            <a:extLst>
              <a:ext uri="{FF2B5EF4-FFF2-40B4-BE49-F238E27FC236}">
                <a16:creationId xmlns:a16="http://schemas.microsoft.com/office/drawing/2014/main" id="{6216C8AC-1ED6-F553-1135-6498C5ED26F2}"/>
              </a:ext>
            </a:extLst>
          </p:cNvPr>
          <p:cNvSpPr/>
          <p:nvPr/>
        </p:nvSpPr>
        <p:spPr bwMode="auto">
          <a:xfrm>
            <a:off x="4188062" y="5954723"/>
            <a:ext cx="543484" cy="812431"/>
          </a:xfrm>
          <a:custGeom>
            <a:avLst/>
            <a:gdLst>
              <a:gd name="connsiteX0" fmla="*/ 0 w 194251"/>
              <a:gd name="connsiteY0" fmla="*/ 0 h 385943"/>
              <a:gd name="connsiteX1" fmla="*/ 194251 w 194251"/>
              <a:gd name="connsiteY1" fmla="*/ 0 h 385943"/>
              <a:gd name="connsiteX2" fmla="*/ 194251 w 194251"/>
              <a:gd name="connsiteY2" fmla="*/ 385943 h 385943"/>
              <a:gd name="connsiteX3" fmla="*/ 0 w 194251"/>
              <a:gd name="connsiteY3" fmla="*/ 385943 h 385943"/>
              <a:gd name="connsiteX4" fmla="*/ 0 w 19425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2094 w 198061"/>
              <a:gd name="connsiteY0" fmla="*/ 0 h 415302"/>
              <a:gd name="connsiteX1" fmla="*/ 194251 w 198061"/>
              <a:gd name="connsiteY1" fmla="*/ 29359 h 415302"/>
              <a:gd name="connsiteX2" fmla="*/ 198061 w 198061"/>
              <a:gd name="connsiteY2" fmla="*/ 415302 h 415302"/>
              <a:gd name="connsiteX3" fmla="*/ 0 w 198061"/>
              <a:gd name="connsiteY3" fmla="*/ 415302 h 415302"/>
              <a:gd name="connsiteX4" fmla="*/ 2094 w 198061"/>
              <a:gd name="connsiteY4" fmla="*/ 0 h 415302"/>
              <a:gd name="connsiteX0" fmla="*/ 2094 w 203673"/>
              <a:gd name="connsiteY0" fmla="*/ 0 h 415302"/>
              <a:gd name="connsiteX1" fmla="*/ 203673 w 203673"/>
              <a:gd name="connsiteY1" fmla="*/ 122329 h 415302"/>
              <a:gd name="connsiteX2" fmla="*/ 198061 w 203673"/>
              <a:gd name="connsiteY2" fmla="*/ 415302 h 415302"/>
              <a:gd name="connsiteX3" fmla="*/ 0 w 203673"/>
              <a:gd name="connsiteY3" fmla="*/ 415302 h 415302"/>
              <a:gd name="connsiteX4" fmla="*/ 2094 w 203673"/>
              <a:gd name="connsiteY4" fmla="*/ 0 h 415302"/>
              <a:gd name="connsiteX0" fmla="*/ 0 w 206697"/>
              <a:gd name="connsiteY0" fmla="*/ 0 h 463511"/>
              <a:gd name="connsiteX1" fmla="*/ 206697 w 206697"/>
              <a:gd name="connsiteY1" fmla="*/ 170538 h 463511"/>
              <a:gd name="connsiteX2" fmla="*/ 201085 w 206697"/>
              <a:gd name="connsiteY2" fmla="*/ 463511 h 463511"/>
              <a:gd name="connsiteX3" fmla="*/ 3024 w 206697"/>
              <a:gd name="connsiteY3" fmla="*/ 463511 h 463511"/>
              <a:gd name="connsiteX4" fmla="*/ 0 w 206697"/>
              <a:gd name="connsiteY4" fmla="*/ 0 h 463511"/>
              <a:gd name="connsiteX0" fmla="*/ 0 w 204138"/>
              <a:gd name="connsiteY0" fmla="*/ 0 h 463511"/>
              <a:gd name="connsiteX1" fmla="*/ 204138 w 204138"/>
              <a:gd name="connsiteY1" fmla="*/ 270171 h 463511"/>
              <a:gd name="connsiteX2" fmla="*/ 201085 w 204138"/>
              <a:gd name="connsiteY2" fmla="*/ 463511 h 463511"/>
              <a:gd name="connsiteX3" fmla="*/ 3024 w 204138"/>
              <a:gd name="connsiteY3" fmla="*/ 463511 h 463511"/>
              <a:gd name="connsiteX4" fmla="*/ 0 w 204138"/>
              <a:gd name="connsiteY4" fmla="*/ 0 h 46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38" h="463511">
                <a:moveTo>
                  <a:pt x="0" y="0"/>
                </a:moveTo>
                <a:lnTo>
                  <a:pt x="204138" y="270171"/>
                </a:lnTo>
                <a:cubicBezTo>
                  <a:pt x="203120" y="334618"/>
                  <a:pt x="202103" y="399064"/>
                  <a:pt x="201085" y="463511"/>
                </a:cubicBezTo>
                <a:cubicBezTo>
                  <a:pt x="58865" y="322541"/>
                  <a:pt x="143339" y="337781"/>
                  <a:pt x="3024" y="463511"/>
                </a:cubicBezTo>
                <a:lnTo>
                  <a:pt x="0" y="0"/>
                </a:lnTo>
                <a:close/>
              </a:path>
            </a:pathLst>
          </a:custGeom>
          <a:solidFill>
            <a:srgbClr val="A7FF8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tângulo 21">
            <a:extLst>
              <a:ext uri="{FF2B5EF4-FFF2-40B4-BE49-F238E27FC236}">
                <a16:creationId xmlns:a16="http://schemas.microsoft.com/office/drawing/2014/main" id="{67EC0A2A-2AAD-26D6-CC92-7583ECF83804}"/>
              </a:ext>
            </a:extLst>
          </p:cNvPr>
          <p:cNvSpPr/>
          <p:nvPr/>
        </p:nvSpPr>
        <p:spPr bwMode="auto">
          <a:xfrm>
            <a:off x="4190811" y="3966887"/>
            <a:ext cx="554023" cy="831480"/>
          </a:xfrm>
          <a:custGeom>
            <a:avLst/>
            <a:gdLst>
              <a:gd name="connsiteX0" fmla="*/ 0 w 194251"/>
              <a:gd name="connsiteY0" fmla="*/ 0 h 385943"/>
              <a:gd name="connsiteX1" fmla="*/ 194251 w 194251"/>
              <a:gd name="connsiteY1" fmla="*/ 0 h 385943"/>
              <a:gd name="connsiteX2" fmla="*/ 194251 w 194251"/>
              <a:gd name="connsiteY2" fmla="*/ 385943 h 385943"/>
              <a:gd name="connsiteX3" fmla="*/ 0 w 194251"/>
              <a:gd name="connsiteY3" fmla="*/ 385943 h 385943"/>
              <a:gd name="connsiteX4" fmla="*/ 0 w 19425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2094 w 198061"/>
              <a:gd name="connsiteY0" fmla="*/ 0 h 415302"/>
              <a:gd name="connsiteX1" fmla="*/ 194251 w 198061"/>
              <a:gd name="connsiteY1" fmla="*/ 29359 h 415302"/>
              <a:gd name="connsiteX2" fmla="*/ 198061 w 198061"/>
              <a:gd name="connsiteY2" fmla="*/ 415302 h 415302"/>
              <a:gd name="connsiteX3" fmla="*/ 0 w 198061"/>
              <a:gd name="connsiteY3" fmla="*/ 415302 h 415302"/>
              <a:gd name="connsiteX4" fmla="*/ 2094 w 198061"/>
              <a:gd name="connsiteY4" fmla="*/ 0 h 415302"/>
              <a:gd name="connsiteX0" fmla="*/ 2094 w 203673"/>
              <a:gd name="connsiteY0" fmla="*/ 0 h 415302"/>
              <a:gd name="connsiteX1" fmla="*/ 203673 w 203673"/>
              <a:gd name="connsiteY1" fmla="*/ 122329 h 415302"/>
              <a:gd name="connsiteX2" fmla="*/ 198061 w 203673"/>
              <a:gd name="connsiteY2" fmla="*/ 415302 h 415302"/>
              <a:gd name="connsiteX3" fmla="*/ 0 w 203673"/>
              <a:gd name="connsiteY3" fmla="*/ 415302 h 415302"/>
              <a:gd name="connsiteX4" fmla="*/ 2094 w 203673"/>
              <a:gd name="connsiteY4" fmla="*/ 0 h 415302"/>
              <a:gd name="connsiteX0" fmla="*/ 0 w 206697"/>
              <a:gd name="connsiteY0" fmla="*/ 0 h 463511"/>
              <a:gd name="connsiteX1" fmla="*/ 206697 w 206697"/>
              <a:gd name="connsiteY1" fmla="*/ 170538 h 463511"/>
              <a:gd name="connsiteX2" fmla="*/ 201085 w 206697"/>
              <a:gd name="connsiteY2" fmla="*/ 463511 h 463511"/>
              <a:gd name="connsiteX3" fmla="*/ 3024 w 206697"/>
              <a:gd name="connsiteY3" fmla="*/ 463511 h 463511"/>
              <a:gd name="connsiteX4" fmla="*/ 0 w 206697"/>
              <a:gd name="connsiteY4" fmla="*/ 0 h 463511"/>
              <a:gd name="connsiteX0" fmla="*/ 0 w 204138"/>
              <a:gd name="connsiteY0" fmla="*/ 0 h 463511"/>
              <a:gd name="connsiteX1" fmla="*/ 204138 w 204138"/>
              <a:gd name="connsiteY1" fmla="*/ 270171 h 463511"/>
              <a:gd name="connsiteX2" fmla="*/ 201085 w 204138"/>
              <a:gd name="connsiteY2" fmla="*/ 463511 h 463511"/>
              <a:gd name="connsiteX3" fmla="*/ 3024 w 204138"/>
              <a:gd name="connsiteY3" fmla="*/ 463511 h 463511"/>
              <a:gd name="connsiteX4" fmla="*/ 0 w 204138"/>
              <a:gd name="connsiteY4" fmla="*/ 0 h 463511"/>
              <a:gd name="connsiteX0" fmla="*/ 0 w 204138"/>
              <a:gd name="connsiteY0" fmla="*/ 0 h 463511"/>
              <a:gd name="connsiteX1" fmla="*/ 204138 w 204138"/>
              <a:gd name="connsiteY1" fmla="*/ 284662 h 463511"/>
              <a:gd name="connsiteX2" fmla="*/ 201085 w 204138"/>
              <a:gd name="connsiteY2" fmla="*/ 463511 h 463511"/>
              <a:gd name="connsiteX3" fmla="*/ 3024 w 204138"/>
              <a:gd name="connsiteY3" fmla="*/ 463511 h 463511"/>
              <a:gd name="connsiteX4" fmla="*/ 0 w 204138"/>
              <a:gd name="connsiteY4" fmla="*/ 0 h 463511"/>
              <a:gd name="connsiteX0" fmla="*/ 0 w 204138"/>
              <a:gd name="connsiteY0" fmla="*/ 0 h 474379"/>
              <a:gd name="connsiteX1" fmla="*/ 204138 w 204138"/>
              <a:gd name="connsiteY1" fmla="*/ 295530 h 474379"/>
              <a:gd name="connsiteX2" fmla="*/ 201085 w 204138"/>
              <a:gd name="connsiteY2" fmla="*/ 474379 h 474379"/>
              <a:gd name="connsiteX3" fmla="*/ 3024 w 204138"/>
              <a:gd name="connsiteY3" fmla="*/ 474379 h 474379"/>
              <a:gd name="connsiteX4" fmla="*/ 0 w 204138"/>
              <a:gd name="connsiteY4" fmla="*/ 0 h 47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38" h="474379">
                <a:moveTo>
                  <a:pt x="0" y="0"/>
                </a:moveTo>
                <a:cubicBezTo>
                  <a:pt x="68046" y="90057"/>
                  <a:pt x="136092" y="205473"/>
                  <a:pt x="204138" y="295530"/>
                </a:cubicBezTo>
                <a:cubicBezTo>
                  <a:pt x="203120" y="359977"/>
                  <a:pt x="202103" y="409932"/>
                  <a:pt x="201085" y="474379"/>
                </a:cubicBezTo>
                <a:cubicBezTo>
                  <a:pt x="58865" y="333409"/>
                  <a:pt x="143339" y="348649"/>
                  <a:pt x="3024" y="474379"/>
                </a:cubicBezTo>
                <a:lnTo>
                  <a:pt x="0" y="0"/>
                </a:lnTo>
                <a:close/>
              </a:path>
            </a:pathLst>
          </a:custGeom>
          <a:solidFill>
            <a:srgbClr val="82D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tângulo 21">
            <a:extLst>
              <a:ext uri="{FF2B5EF4-FFF2-40B4-BE49-F238E27FC236}">
                <a16:creationId xmlns:a16="http://schemas.microsoft.com/office/drawing/2014/main" id="{5059BEF3-69A6-8B7D-B73C-E35B87B6C07E}"/>
              </a:ext>
            </a:extLst>
          </p:cNvPr>
          <p:cNvSpPr/>
          <p:nvPr/>
        </p:nvSpPr>
        <p:spPr bwMode="auto">
          <a:xfrm>
            <a:off x="4198318" y="1966899"/>
            <a:ext cx="559103" cy="812431"/>
          </a:xfrm>
          <a:custGeom>
            <a:avLst/>
            <a:gdLst>
              <a:gd name="connsiteX0" fmla="*/ 0 w 194251"/>
              <a:gd name="connsiteY0" fmla="*/ 0 h 385943"/>
              <a:gd name="connsiteX1" fmla="*/ 194251 w 194251"/>
              <a:gd name="connsiteY1" fmla="*/ 0 h 385943"/>
              <a:gd name="connsiteX2" fmla="*/ 194251 w 194251"/>
              <a:gd name="connsiteY2" fmla="*/ 385943 h 385943"/>
              <a:gd name="connsiteX3" fmla="*/ 0 w 194251"/>
              <a:gd name="connsiteY3" fmla="*/ 385943 h 385943"/>
              <a:gd name="connsiteX4" fmla="*/ 0 w 19425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0 w 198061"/>
              <a:gd name="connsiteY0" fmla="*/ 0 h 385943"/>
              <a:gd name="connsiteX1" fmla="*/ 194251 w 198061"/>
              <a:gd name="connsiteY1" fmla="*/ 0 h 385943"/>
              <a:gd name="connsiteX2" fmla="*/ 198061 w 198061"/>
              <a:gd name="connsiteY2" fmla="*/ 385943 h 385943"/>
              <a:gd name="connsiteX3" fmla="*/ 0 w 198061"/>
              <a:gd name="connsiteY3" fmla="*/ 385943 h 385943"/>
              <a:gd name="connsiteX4" fmla="*/ 0 w 198061"/>
              <a:gd name="connsiteY4" fmla="*/ 0 h 385943"/>
              <a:gd name="connsiteX0" fmla="*/ 2094 w 198061"/>
              <a:gd name="connsiteY0" fmla="*/ 0 h 415302"/>
              <a:gd name="connsiteX1" fmla="*/ 194251 w 198061"/>
              <a:gd name="connsiteY1" fmla="*/ 29359 h 415302"/>
              <a:gd name="connsiteX2" fmla="*/ 198061 w 198061"/>
              <a:gd name="connsiteY2" fmla="*/ 415302 h 415302"/>
              <a:gd name="connsiteX3" fmla="*/ 0 w 198061"/>
              <a:gd name="connsiteY3" fmla="*/ 415302 h 415302"/>
              <a:gd name="connsiteX4" fmla="*/ 2094 w 198061"/>
              <a:gd name="connsiteY4" fmla="*/ 0 h 415302"/>
              <a:gd name="connsiteX0" fmla="*/ 2094 w 203673"/>
              <a:gd name="connsiteY0" fmla="*/ 0 h 415302"/>
              <a:gd name="connsiteX1" fmla="*/ 203673 w 203673"/>
              <a:gd name="connsiteY1" fmla="*/ 122329 h 415302"/>
              <a:gd name="connsiteX2" fmla="*/ 198061 w 203673"/>
              <a:gd name="connsiteY2" fmla="*/ 415302 h 415302"/>
              <a:gd name="connsiteX3" fmla="*/ 0 w 203673"/>
              <a:gd name="connsiteY3" fmla="*/ 415302 h 415302"/>
              <a:gd name="connsiteX4" fmla="*/ 2094 w 203673"/>
              <a:gd name="connsiteY4" fmla="*/ 0 h 415302"/>
              <a:gd name="connsiteX0" fmla="*/ 0 w 206697"/>
              <a:gd name="connsiteY0" fmla="*/ 0 h 463511"/>
              <a:gd name="connsiteX1" fmla="*/ 206697 w 206697"/>
              <a:gd name="connsiteY1" fmla="*/ 170538 h 463511"/>
              <a:gd name="connsiteX2" fmla="*/ 201085 w 206697"/>
              <a:gd name="connsiteY2" fmla="*/ 463511 h 463511"/>
              <a:gd name="connsiteX3" fmla="*/ 3024 w 206697"/>
              <a:gd name="connsiteY3" fmla="*/ 463511 h 463511"/>
              <a:gd name="connsiteX4" fmla="*/ 0 w 206697"/>
              <a:gd name="connsiteY4" fmla="*/ 0 h 463511"/>
              <a:gd name="connsiteX0" fmla="*/ 0 w 204138"/>
              <a:gd name="connsiteY0" fmla="*/ 0 h 463511"/>
              <a:gd name="connsiteX1" fmla="*/ 204138 w 204138"/>
              <a:gd name="connsiteY1" fmla="*/ 270171 h 463511"/>
              <a:gd name="connsiteX2" fmla="*/ 201085 w 204138"/>
              <a:gd name="connsiteY2" fmla="*/ 463511 h 463511"/>
              <a:gd name="connsiteX3" fmla="*/ 3024 w 204138"/>
              <a:gd name="connsiteY3" fmla="*/ 463511 h 463511"/>
              <a:gd name="connsiteX4" fmla="*/ 0 w 204138"/>
              <a:gd name="connsiteY4" fmla="*/ 0 h 463511"/>
              <a:gd name="connsiteX0" fmla="*/ 0 w 201316"/>
              <a:gd name="connsiteY0" fmla="*/ 0 h 463511"/>
              <a:gd name="connsiteX1" fmla="*/ 200394 w 201316"/>
              <a:gd name="connsiteY1" fmla="*/ 226697 h 463511"/>
              <a:gd name="connsiteX2" fmla="*/ 201085 w 201316"/>
              <a:gd name="connsiteY2" fmla="*/ 463511 h 463511"/>
              <a:gd name="connsiteX3" fmla="*/ 3024 w 201316"/>
              <a:gd name="connsiteY3" fmla="*/ 463511 h 463511"/>
              <a:gd name="connsiteX4" fmla="*/ 0 w 201316"/>
              <a:gd name="connsiteY4" fmla="*/ 0 h 463511"/>
              <a:gd name="connsiteX0" fmla="*/ 0 w 206010"/>
              <a:gd name="connsiteY0" fmla="*/ 0 h 463511"/>
              <a:gd name="connsiteX1" fmla="*/ 206010 w 206010"/>
              <a:gd name="connsiteY1" fmla="*/ 148444 h 463511"/>
              <a:gd name="connsiteX2" fmla="*/ 201085 w 206010"/>
              <a:gd name="connsiteY2" fmla="*/ 463511 h 463511"/>
              <a:gd name="connsiteX3" fmla="*/ 3024 w 206010"/>
              <a:gd name="connsiteY3" fmla="*/ 463511 h 463511"/>
              <a:gd name="connsiteX4" fmla="*/ 0 w 206010"/>
              <a:gd name="connsiteY4" fmla="*/ 0 h 463511"/>
              <a:gd name="connsiteX0" fmla="*/ 0 w 206010"/>
              <a:gd name="connsiteY0" fmla="*/ 0 h 463511"/>
              <a:gd name="connsiteX1" fmla="*/ 206010 w 206010"/>
              <a:gd name="connsiteY1" fmla="*/ 148444 h 463511"/>
              <a:gd name="connsiteX2" fmla="*/ 201085 w 206010"/>
              <a:gd name="connsiteY2" fmla="*/ 463511 h 463511"/>
              <a:gd name="connsiteX3" fmla="*/ 3024 w 206010"/>
              <a:gd name="connsiteY3" fmla="*/ 463511 h 463511"/>
              <a:gd name="connsiteX4" fmla="*/ 0 w 206010"/>
              <a:gd name="connsiteY4" fmla="*/ 0 h 463511"/>
              <a:gd name="connsiteX0" fmla="*/ 0 w 206010"/>
              <a:gd name="connsiteY0" fmla="*/ 0 h 463511"/>
              <a:gd name="connsiteX1" fmla="*/ 206010 w 206010"/>
              <a:gd name="connsiteY1" fmla="*/ 148444 h 463511"/>
              <a:gd name="connsiteX2" fmla="*/ 201085 w 206010"/>
              <a:gd name="connsiteY2" fmla="*/ 463511 h 463511"/>
              <a:gd name="connsiteX3" fmla="*/ 3024 w 206010"/>
              <a:gd name="connsiteY3" fmla="*/ 463511 h 463511"/>
              <a:gd name="connsiteX4" fmla="*/ 0 w 206010"/>
              <a:gd name="connsiteY4" fmla="*/ 0 h 46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10" h="463511">
                <a:moveTo>
                  <a:pt x="0" y="0"/>
                </a:moveTo>
                <a:cubicBezTo>
                  <a:pt x="87388" y="66871"/>
                  <a:pt x="114879" y="81573"/>
                  <a:pt x="206010" y="148444"/>
                </a:cubicBezTo>
                <a:cubicBezTo>
                  <a:pt x="204992" y="212891"/>
                  <a:pt x="202103" y="399064"/>
                  <a:pt x="201085" y="463511"/>
                </a:cubicBezTo>
                <a:cubicBezTo>
                  <a:pt x="58865" y="322541"/>
                  <a:pt x="143339" y="337781"/>
                  <a:pt x="3024" y="46351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DB4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8F7CFF7-AAC9-5205-BC61-EA7AEE69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54" y="5143153"/>
            <a:ext cx="2852598" cy="113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C3FB2F0D-91F9-92CA-A4FF-B4436108848C}"/>
              </a:ext>
            </a:extLst>
          </p:cNvPr>
          <p:cNvSpPr txBox="1"/>
          <p:nvPr/>
        </p:nvSpPr>
        <p:spPr>
          <a:xfrm>
            <a:off x="11052858" y="5206623"/>
            <a:ext cx="1589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 b="1" dirty="0">
                <a:solidFill>
                  <a:srgbClr val="165A69"/>
                </a:solidFill>
              </a:rPr>
              <a:t>Figura 1 - </a:t>
            </a:r>
            <a:r>
              <a:rPr lang="pt-PT" sz="1100" dirty="0"/>
              <a:t>Mecânica implementada no jogo de memória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20AC705-C0D8-8D5F-3E20-B24901A00469}"/>
              </a:ext>
            </a:extLst>
          </p:cNvPr>
          <p:cNvSpPr txBox="1"/>
          <p:nvPr/>
        </p:nvSpPr>
        <p:spPr>
          <a:xfrm>
            <a:off x="8204115" y="6791635"/>
            <a:ext cx="22829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>
                <a:solidFill>
                  <a:srgbClr val="165A69"/>
                </a:solidFill>
              </a:rPr>
              <a:t>Figura 2 - </a:t>
            </a:r>
            <a:r>
              <a:rPr lang="pt-PT" sz="1100" dirty="0"/>
              <a:t>Mecânica implementada para recompensar o jogador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81FBB6F-E729-6C31-DE65-A27939A521D2}"/>
              </a:ext>
            </a:extLst>
          </p:cNvPr>
          <p:cNvSpPr txBox="1"/>
          <p:nvPr/>
        </p:nvSpPr>
        <p:spPr>
          <a:xfrm>
            <a:off x="11062408" y="7114261"/>
            <a:ext cx="731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 b="1" dirty="0">
                <a:solidFill>
                  <a:srgbClr val="165A69"/>
                </a:solidFill>
              </a:rPr>
              <a:t>Figura 2</a:t>
            </a:r>
            <a:endParaRPr lang="pt-PT" sz="11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5DC5B2C-E6C4-2F14-888C-8871BB4BC302}"/>
              </a:ext>
            </a:extLst>
          </p:cNvPr>
          <p:cNvSpPr txBox="1"/>
          <p:nvPr/>
        </p:nvSpPr>
        <p:spPr>
          <a:xfrm>
            <a:off x="8929730" y="6054597"/>
            <a:ext cx="731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 b="1" dirty="0">
                <a:solidFill>
                  <a:srgbClr val="165A69"/>
                </a:solidFill>
              </a:rPr>
              <a:t>Figura 1</a:t>
            </a:r>
            <a:endParaRPr lang="pt-PT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401</Words>
  <Application>Microsoft Office PowerPoint</Application>
  <PresentationFormat>Papel A3 (297x420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Aptos</vt:lpstr>
      <vt:lpstr>Arial</vt:lpstr>
      <vt:lpstr>Modelo de apresentação predefinido</vt:lpstr>
      <vt:lpstr>BraveHearts AR – Diminuir o Medo na Cirurgia pediátrica Ricardo Silvério | Ricardo Pereira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Ricardo Veríssimo Sílvério</cp:lastModifiedBy>
  <cp:revision>77</cp:revision>
  <cp:lastPrinted>2013-09-15T00:10:08Z</cp:lastPrinted>
  <dcterms:created xsi:type="dcterms:W3CDTF">2007-02-13T18:22:14Z</dcterms:created>
  <dcterms:modified xsi:type="dcterms:W3CDTF">2024-07-11T16:11:55Z</dcterms:modified>
</cp:coreProperties>
</file>