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viewProps+xml" PartName="/ppt/viewProps1.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4.xml"/>
  <Override ContentType="application/vnd.openxmlformats-officedocument.presentationml.slideLayout+xml" PartName="/ppt/slideLayouts/slideLayout9.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xml" PartName="/ppt/slides/slide10.xml"/>
  <Override ContentType="application/vnd.openxmlformats-officedocument.presentationml.slide+xml" PartName="/ppt/slides/slide8.xml"/>
  <Override ContentType="application/vnd.openxmlformats-officedocument.presentationml.slide+xml" PartName="/ppt/slides/slide16.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6.xml"/>
  <Override ContentType="application/vnd.openxmlformats-officedocument.presentationml.slide+xml" PartName="/ppt/slides/slide2.xml"/>
  <Override ContentType="application/vnd.openxmlformats-officedocument.presentationml.slide+xml" PartName="/ppt/slides/slide1.xml"/>
  <Override ContentType="application/vnd.openxmlformats-officedocument.presentationml.slide+xml" PartName="/ppt/slides/slide1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presentation.main+xml" PartName="/ppt/presentation.xml"/>
  <Override ContentType="application/vnd.openxmlformats-officedocument.presentationml.presProps+xml" PartName="/ppt/pres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8" Type="http://schemas.openxmlformats.org/officeDocument/2006/relationships/slide" Target="slides/slide14.xml"/><Relationship Id="rId5" Type="http://schemas.openxmlformats.org/officeDocument/2006/relationships/slide" Target="slides/slide1.xml"/><Relationship Id="rId12" Type="http://schemas.openxmlformats.org/officeDocument/2006/relationships/slide" Target="slides/slide8.xml"/><Relationship Id="rId16" Type="http://schemas.openxmlformats.org/officeDocument/2006/relationships/slide" Target="slides/slide12.xml"/><Relationship Id="rId20" Type="http://schemas.openxmlformats.org/officeDocument/2006/relationships/slide" Target="slides/slide16.xml"/><Relationship Id="rId15" Type="http://schemas.openxmlformats.org/officeDocument/2006/relationships/slide" Target="slides/slide11.xml"/><Relationship Id="rId11" Type="http://schemas.openxmlformats.org/officeDocument/2006/relationships/slide" Target="slides/slide7.xml"/><Relationship Id="rId14" Type="http://schemas.openxmlformats.org/officeDocument/2006/relationships/slide" Target="slides/slide10.xml"/><Relationship Id="rId7" Type="http://schemas.openxmlformats.org/officeDocument/2006/relationships/slide" Target="slides/slide3.xml"/><Relationship Id="rId21" Type="http://schemas.openxmlformats.org/officeDocument/2006/relationships/slide" Target="slides/slide17.xml"/><Relationship Id="rId2" Type="http://schemas.openxmlformats.org/officeDocument/2006/relationships/viewProps" Target="viewProps1.xml"/><Relationship Id="rId10" Type="http://schemas.openxmlformats.org/officeDocument/2006/relationships/slide" Target="slides/slide6.xml"/><Relationship Id="rId19" Type="http://schemas.openxmlformats.org/officeDocument/2006/relationships/slide" Target="slides/slide15.xml"/><Relationship Id="rId13" Type="http://schemas.openxmlformats.org/officeDocument/2006/relationships/slide" Target="slides/slide9.xml"/><Relationship Id="rId8" Type="http://schemas.openxmlformats.org/officeDocument/2006/relationships/slide" Target="slides/slide4.xml"/><Relationship Id="rId17" Type="http://schemas.openxmlformats.org/officeDocument/2006/relationships/slide" Target="slides/slide13.xml"/><Relationship Id="rId4" Type="http://schemas.openxmlformats.org/officeDocument/2006/relationships/slideMaster" Target="slideMasters/slideMaster1.xml"/><Relationship Id="rId3" Type="http://schemas.openxmlformats.org/officeDocument/2006/relationships/presProps" Target="presProps1.xml"/><Relationship Id="rId9" Type="http://schemas.openxmlformats.org/officeDocument/2006/relationships/slide" Target="slides/slide5.xml"/><Relationship Id="rId6" Type="http://schemas.openxmlformats.org/officeDocument/2006/relationships/slide" Target="slides/slide2.xml"/><Relationship Id="rId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8"/>
            <a:ext cx="103632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B61BEF0D-F0BB-DE4B-95CE-6DB70DBA9567}" type="datetimeFigureOut">
              <a:rPr lang="en-US" smtClean="0"/>
              <a:pPr/>
              <a:t>6/30/2020</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D57F1E4F-1CFF-5643-939E-217C01CDF565}" type="slidenum">
              <a:rPr lang="en-US" smtClean="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55C6B4A9-1611-4792-9094-5F34BCA07E0B}" type="datetimeFigureOut">
              <a:rPr lang="en-US" smtClean="0"/>
              <a:pPr/>
              <a:t>6/30/2020</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89333C77-0158-454C-844F-B7AB9BD7DAD4}" type="slidenum">
              <a:rPr lang="en-US" smtClean="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11785600" y="274641"/>
            <a:ext cx="36576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812800" y="274641"/>
            <a:ext cx="107696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B61BEF0D-F0BB-DE4B-95CE-6DB70DBA9567}" type="datetimeFigureOut">
              <a:rPr lang="en-US" smtClean="0"/>
              <a:pPr/>
              <a:t>6/30/2020</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D57F1E4F-1CFF-5643-939E-217C01CDF565}" type="slidenum">
              <a:rPr lang="en-US" smtClean="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B61BEF0D-F0BB-DE4B-95CE-6DB70DBA9567}" type="datetimeFigureOut">
              <a:rPr lang="en-US" smtClean="0"/>
              <a:pPr/>
              <a:t>6/30/2020</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D57F1E4F-1CFF-5643-939E-217C01CDF565}" type="slidenum">
              <a:rPr lang="en-US" smtClean="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3"/>
            <a:ext cx="103632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B61BEF0D-F0BB-DE4B-95CE-6DB70DBA9567}" type="datetimeFigureOut">
              <a:rPr lang="en-US" smtClean="0"/>
              <a:pPr/>
              <a:t>6/30/2020</a:t>
            </a:fld>
            <a:endParaRPr lang="en-US" dirty="0"/>
          </a:p>
        </p:txBody>
      </p:sp>
      <p:sp>
        <p:nvSpPr>
          <p:cNvPr id="5" name="4 Marcador de pie de página"/>
          <p:cNvSpPr>
            <a:spLocks noGrp="1"/>
          </p:cNvSpPr>
          <p:nvPr>
            <p:ph type="ftr" sz="quarter" idx="11"/>
          </p:nvPr>
        </p:nvSpPr>
        <p:spPr/>
        <p:txBody>
          <a:bodyPr/>
          <a:lstStyle/>
          <a:p>
            <a:endParaRPr lang="en-US" dirty="0"/>
          </a:p>
        </p:txBody>
      </p:sp>
      <p:sp>
        <p:nvSpPr>
          <p:cNvPr id="6" name="5 Marcador de número de diapositiva"/>
          <p:cNvSpPr>
            <a:spLocks noGrp="1"/>
          </p:cNvSpPr>
          <p:nvPr>
            <p:ph type="sldNum" sz="quarter" idx="12"/>
          </p:nvPr>
        </p:nvSpPr>
        <p:spPr/>
        <p:txBody>
          <a:bodyPr/>
          <a:lstStyle/>
          <a:p>
            <a:fld id="{D57F1E4F-1CFF-5643-939E-217C01CDF565}" type="slidenum">
              <a:rPr lang="en-US" smtClean="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EB712588-04B1-427B-82EE-E8DB90309F08}" type="datetimeFigureOut">
              <a:rPr lang="en-US" smtClean="0"/>
              <a:pPr/>
              <a:t>6/30/2020</a:t>
            </a:fld>
            <a:endParaRPr lang="en-US" dirty="0"/>
          </a:p>
        </p:txBody>
      </p:sp>
      <p:sp>
        <p:nvSpPr>
          <p:cNvPr id="6" name="5 Marcador de pie de página"/>
          <p:cNvSpPr>
            <a:spLocks noGrp="1"/>
          </p:cNvSpPr>
          <p:nvPr>
            <p:ph type="ftr" sz="quarter" idx="11"/>
          </p:nvPr>
        </p:nvSpPr>
        <p:spPr/>
        <p:txBody>
          <a:bodyPr/>
          <a:lstStyle/>
          <a:p>
            <a:endParaRPr lang="en-US" dirty="0"/>
          </a:p>
        </p:txBody>
      </p:sp>
      <p:sp>
        <p:nvSpPr>
          <p:cNvPr id="7" name="6 Marcador de número de diapositiva"/>
          <p:cNvSpPr>
            <a:spLocks noGrp="1"/>
          </p:cNvSpPr>
          <p:nvPr>
            <p:ph type="sldNum" sz="quarter" idx="12"/>
          </p:nvPr>
        </p:nvSpPr>
        <p:spPr/>
        <p:txBody>
          <a:bodyPr/>
          <a:lstStyle/>
          <a:p>
            <a:fld id="{6FF9F0C5-380F-41C2-899A-BAC0F0927E16}" type="slidenum">
              <a:rPr lang="en-US" smtClean="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638"/>
            <a:ext cx="109728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B61BEF0D-F0BB-DE4B-95CE-6DB70DBA9567}" type="datetimeFigureOut">
              <a:rPr lang="en-US" smtClean="0"/>
              <a:pPr/>
              <a:t>6/30/2020</a:t>
            </a:fld>
            <a:endParaRPr lang="en-US" dirty="0"/>
          </a:p>
        </p:txBody>
      </p:sp>
      <p:sp>
        <p:nvSpPr>
          <p:cNvPr id="8" name="7 Marcador de pie de página"/>
          <p:cNvSpPr>
            <a:spLocks noGrp="1"/>
          </p:cNvSpPr>
          <p:nvPr>
            <p:ph type="ftr" sz="quarter" idx="11"/>
          </p:nvPr>
        </p:nvSpPr>
        <p:spPr/>
        <p:txBody>
          <a:bodyPr/>
          <a:lstStyle/>
          <a:p>
            <a:endParaRPr lang="en-US" dirty="0"/>
          </a:p>
        </p:txBody>
      </p:sp>
      <p:sp>
        <p:nvSpPr>
          <p:cNvPr id="9" name="8 Marcador de número de diapositiva"/>
          <p:cNvSpPr>
            <a:spLocks noGrp="1"/>
          </p:cNvSpPr>
          <p:nvPr>
            <p:ph type="sldNum" sz="quarter" idx="12"/>
          </p:nvPr>
        </p:nvSpPr>
        <p:spPr/>
        <p:txBody>
          <a:bodyPr/>
          <a:lstStyle/>
          <a:p>
            <a:fld id="{D57F1E4F-1CFF-5643-939E-217C01CDF565}" type="slidenum">
              <a:rPr lang="en-US" smtClean="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B61BEF0D-F0BB-DE4B-95CE-6DB70DBA9567}" type="datetimeFigureOut">
              <a:rPr lang="en-US" smtClean="0"/>
              <a:pPr/>
              <a:t>6/30/2020</a:t>
            </a:fld>
            <a:endParaRPr lang="en-US" dirty="0"/>
          </a:p>
        </p:txBody>
      </p:sp>
      <p:sp>
        <p:nvSpPr>
          <p:cNvPr id="4" name="3 Marcador de pie de página"/>
          <p:cNvSpPr>
            <a:spLocks noGrp="1"/>
          </p:cNvSpPr>
          <p:nvPr>
            <p:ph type="ftr" sz="quarter" idx="11"/>
          </p:nvPr>
        </p:nvSpPr>
        <p:spPr/>
        <p:txBody>
          <a:bodyPr/>
          <a:lstStyle/>
          <a:p>
            <a:endParaRPr lang="en-US" dirty="0"/>
          </a:p>
        </p:txBody>
      </p:sp>
      <p:sp>
        <p:nvSpPr>
          <p:cNvPr id="5" name="4 Marcador de número de diapositiva"/>
          <p:cNvSpPr>
            <a:spLocks noGrp="1"/>
          </p:cNvSpPr>
          <p:nvPr>
            <p:ph type="sldNum" sz="quarter" idx="12"/>
          </p:nvPr>
        </p:nvSpPr>
        <p:spPr/>
        <p:txBody>
          <a:bodyPr/>
          <a:lstStyle/>
          <a:p>
            <a:fld id="{D57F1E4F-1CFF-5643-939E-217C01CDF565}" type="slidenum">
              <a:rPr lang="en-US" smtClean="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61BEF0D-F0BB-DE4B-95CE-6DB70DBA9567}" type="datetimeFigureOut">
              <a:rPr lang="en-US" smtClean="0"/>
              <a:pPr/>
              <a:t>6/30/2020</a:t>
            </a:fld>
            <a:endParaRPr lang="en-US" dirty="0"/>
          </a:p>
        </p:txBody>
      </p:sp>
      <p:sp>
        <p:nvSpPr>
          <p:cNvPr id="3" name="2 Marcador de pie de página"/>
          <p:cNvSpPr>
            <a:spLocks noGrp="1"/>
          </p:cNvSpPr>
          <p:nvPr>
            <p:ph type="ftr" sz="quarter" idx="11"/>
          </p:nvPr>
        </p:nvSpPr>
        <p:spPr/>
        <p:txBody>
          <a:bodyPr/>
          <a:lstStyle/>
          <a:p>
            <a:endParaRPr lang="en-US" dirty="0"/>
          </a:p>
        </p:txBody>
      </p:sp>
      <p:sp>
        <p:nvSpPr>
          <p:cNvPr id="4" name="3 Marcador de número de diapositiva"/>
          <p:cNvSpPr>
            <a:spLocks noGrp="1"/>
          </p:cNvSpPr>
          <p:nvPr>
            <p:ph type="sldNum" sz="quarter" idx="12"/>
          </p:nvPr>
        </p:nvSpPr>
        <p:spPr/>
        <p:txBody>
          <a:bodyPr/>
          <a:lstStyle/>
          <a:p>
            <a:fld id="{D57F1E4F-1CFF-5643-939E-217C01CDF565}" type="slidenum">
              <a:rPr lang="en-US" smtClean="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2" y="273050"/>
            <a:ext cx="4011084"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2A54C80-263E-416B-A8E0-580EDEADCBDC}" type="datetimeFigureOut">
              <a:rPr lang="en-US" smtClean="0"/>
              <a:pPr/>
              <a:t>6/30/2020</a:t>
            </a:fld>
            <a:endParaRPr lang="en-US" dirty="0"/>
          </a:p>
        </p:txBody>
      </p:sp>
      <p:sp>
        <p:nvSpPr>
          <p:cNvPr id="6" name="5 Marcador de pie de página"/>
          <p:cNvSpPr>
            <a:spLocks noGrp="1"/>
          </p:cNvSpPr>
          <p:nvPr>
            <p:ph type="ftr" sz="quarter" idx="11"/>
          </p:nvPr>
        </p:nvSpPr>
        <p:spPr/>
        <p:txBody>
          <a:bodyPr/>
          <a:lstStyle/>
          <a:p>
            <a:endParaRPr lang="en-US" dirty="0"/>
          </a:p>
        </p:txBody>
      </p:sp>
      <p:sp>
        <p:nvSpPr>
          <p:cNvPr id="7" name="6 Marcador de número de diapositiva"/>
          <p:cNvSpPr>
            <a:spLocks noGrp="1"/>
          </p:cNvSpPr>
          <p:nvPr>
            <p:ph type="sldNum" sz="quarter" idx="12"/>
          </p:nvPr>
        </p:nvSpPr>
        <p:spPr/>
        <p:txBody>
          <a:bodyPr/>
          <a:lstStyle/>
          <a:p>
            <a:fld id="{519954A3-9DFD-4C44-94BA-B95130A3BA1C}" type="slidenum">
              <a:rPr lang="en-US" smtClean="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61BEF0D-F0BB-DE4B-95CE-6DB70DBA9567}" type="datetimeFigureOut">
              <a:rPr lang="en-US" smtClean="0"/>
              <a:pPr/>
              <a:t>6/30/2020</a:t>
            </a:fld>
            <a:endParaRPr lang="en-US" dirty="0"/>
          </a:p>
        </p:txBody>
      </p:sp>
      <p:sp>
        <p:nvSpPr>
          <p:cNvPr id="6" name="5 Marcador de pie de página"/>
          <p:cNvSpPr>
            <a:spLocks noGrp="1"/>
          </p:cNvSpPr>
          <p:nvPr>
            <p:ph type="ftr" sz="quarter" idx="11"/>
          </p:nvPr>
        </p:nvSpPr>
        <p:spPr/>
        <p:txBody>
          <a:bodyPr/>
          <a:lstStyle/>
          <a:p>
            <a:endParaRPr lang="en-US" dirty="0"/>
          </a:p>
        </p:txBody>
      </p:sp>
      <p:sp>
        <p:nvSpPr>
          <p:cNvPr id="7" name="6 Marcador de número de diapositiva"/>
          <p:cNvSpPr>
            <a:spLocks noGrp="1"/>
          </p:cNvSpPr>
          <p:nvPr>
            <p:ph type="sldNum" sz="quarter" idx="12"/>
          </p:nvPr>
        </p:nvSpPr>
        <p:spPr/>
        <p:txBody>
          <a:bodyPr/>
          <a:lstStyle/>
          <a:p>
            <a:fld id="{D57F1E4F-1CFF-5643-939E-217C01CDF565}" type="slidenum">
              <a:rPr lang="en-US" smtClean="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6/30/2020</a:t>
            </a:fld>
            <a:endParaRPr lang="en-US" dirty="0"/>
          </a:p>
        </p:txBody>
      </p:sp>
      <p:sp>
        <p:nvSpPr>
          <p:cNvPr id="5" name="4 Marcador de pie de página"/>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5 Marcador de número de diapositiva"/>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‹Nº›</a:t>
            </a:fld>
            <a:endParaRPr lang="en-US" dirty="0"/>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64073" y="1246909"/>
            <a:ext cx="9663853" cy="3519054"/>
          </a:xfrm>
        </p:spPr>
        <p:txBody>
          <a:bodyPr anchor="ctr">
            <a:normAutofit/>
          </a:bodyPr>
          <a:lstStyle/>
          <a:p>
            <a:r>
              <a:rPr lang="es-ES" b="1" dirty="0" smtClean="0"/>
              <a:t>Evolución normativa en pos</a:t>
            </a:r>
            <a:br>
              <a:rPr lang="es-ES" b="1" dirty="0" smtClean="0"/>
            </a:br>
            <a:r>
              <a:rPr lang="es-ES" b="1" dirty="0" smtClean="0"/>
              <a:t>de la igualdad de </a:t>
            </a:r>
            <a:br>
              <a:rPr lang="es-ES" b="1" dirty="0" smtClean="0"/>
            </a:br>
            <a:r>
              <a:rPr lang="es-ES" b="1" dirty="0" smtClean="0"/>
              <a:t>derechos de la mujer</a:t>
            </a:r>
            <a:endParaRPr lang="es-ES" b="1" dirty="0"/>
          </a:p>
        </p:txBody>
      </p:sp>
      <p:cxnSp>
        <p:nvCxnSpPr>
          <p:cNvPr id="4" name="3 Conector recto"/>
          <p:cNvCxnSpPr/>
          <p:nvPr/>
        </p:nvCxnSpPr>
        <p:spPr>
          <a:xfrm>
            <a:off x="2327564" y="4405745"/>
            <a:ext cx="7550727" cy="0"/>
          </a:xfrm>
          <a:prstGeom prst="line">
            <a:avLst/>
          </a:prstGeom>
          <a:ln w="571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2437685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91440"/>
            <a:ext cx="10353761" cy="1778924"/>
          </a:xfrm>
        </p:spPr>
        <p:txBody>
          <a:bodyPr>
            <a:normAutofit fontScale="90000"/>
          </a:bodyPr>
          <a:lstStyle/>
          <a:p>
            <a:r>
              <a:rPr lang="es-ES" dirty="0" smtClean="0"/>
              <a:t>Eliminación</a:t>
            </a:r>
            <a:r>
              <a:rPr lang="es-ES" dirty="0" smtClean="0"/>
              <a:t/>
            </a:r>
            <a:br>
              <a:rPr lang="es-ES" dirty="0" smtClean="0"/>
            </a:br>
            <a:r>
              <a:rPr lang="es-ES" dirty="0" smtClean="0"/>
              <a:t>de todas las Formas de Discriminación contra la </a:t>
            </a:r>
            <a:r>
              <a:rPr lang="es-ES" dirty="0" smtClean="0"/>
              <a:t>Mujer </a:t>
            </a:r>
            <a:r>
              <a:rPr lang="es-ES" dirty="0" smtClean="0"/>
              <a:t>Ley </a:t>
            </a:r>
            <a:r>
              <a:rPr lang="es-ES" dirty="0" smtClean="0"/>
              <a:t>N° 23.179</a:t>
            </a:r>
            <a:endParaRPr lang="es-ES" dirty="0"/>
          </a:p>
        </p:txBody>
      </p:sp>
      <p:sp>
        <p:nvSpPr>
          <p:cNvPr id="3" name="Marcador de contenido 2"/>
          <p:cNvSpPr>
            <a:spLocks noGrp="1"/>
          </p:cNvSpPr>
          <p:nvPr>
            <p:ph idx="1"/>
          </p:nvPr>
        </p:nvSpPr>
        <p:spPr>
          <a:xfrm>
            <a:off x="913795" y="2175164"/>
            <a:ext cx="10353762" cy="4211780"/>
          </a:xfrm>
        </p:spPr>
        <p:txBody>
          <a:bodyPr>
            <a:noAutofit/>
          </a:bodyPr>
          <a:lstStyle/>
          <a:p>
            <a:r>
              <a:rPr lang="es-ES" sz="2800" dirty="0" smtClean="0"/>
              <a:t>La Constitución Nacional, en el capítulo cuarto, artículo 75, inciso 22, establece que los Tratados </a:t>
            </a:r>
            <a:r>
              <a:rPr lang="es-ES" sz="2800" dirty="0" smtClean="0"/>
              <a:t>de Derechos </a:t>
            </a:r>
            <a:r>
              <a:rPr lang="es-ES" sz="2800" dirty="0" smtClean="0"/>
              <a:t>Humanos tienen </a:t>
            </a:r>
            <a:r>
              <a:rPr lang="es-ES" sz="2800" dirty="0" smtClean="0"/>
              <a:t>jerarquía </a:t>
            </a:r>
            <a:r>
              <a:rPr lang="es-ES" sz="2800" dirty="0" smtClean="0"/>
              <a:t>constitucional. Entre ellos se encuentra la Convención </a:t>
            </a:r>
            <a:r>
              <a:rPr lang="es-ES" sz="2800" dirty="0" smtClean="0"/>
              <a:t>sobre la </a:t>
            </a:r>
            <a:r>
              <a:rPr lang="es-ES" sz="2800" dirty="0" smtClean="0"/>
              <a:t>Eliminación de Todas las Formas de Discriminación contra la Mujer. </a:t>
            </a:r>
          </a:p>
          <a:p>
            <a:pPr indent="17463" algn="ctr">
              <a:buNone/>
            </a:pPr>
            <a:r>
              <a:rPr lang="es-ES" sz="2800" dirty="0" smtClean="0"/>
              <a:t>(</a:t>
            </a:r>
            <a:r>
              <a:rPr lang="es-ES" sz="2800" dirty="0" smtClean="0"/>
              <a:t>Aprobada por la </a:t>
            </a:r>
            <a:r>
              <a:rPr lang="es-ES" sz="2800" dirty="0" smtClean="0"/>
              <a:t>Asamblea General </a:t>
            </a:r>
            <a:r>
              <a:rPr lang="es-ES" sz="2800" dirty="0" smtClean="0"/>
              <a:t>de las Naciones Unidas. Ratificada por Ley </a:t>
            </a:r>
            <a:r>
              <a:rPr lang="es-ES" sz="2800" dirty="0" smtClean="0"/>
              <a:t>N° </a:t>
            </a:r>
            <a:r>
              <a:rPr lang="es-ES" sz="2800" dirty="0" smtClean="0"/>
              <a:t>23.179 del año 1985</a:t>
            </a:r>
            <a:r>
              <a:rPr lang="es-ES" sz="2800" dirty="0" smtClean="0"/>
              <a:t>)</a:t>
            </a:r>
            <a:endParaRPr lang="es-ES" sz="2800" dirty="0"/>
          </a:p>
        </p:txBody>
      </p:sp>
    </p:spTree>
    <p:extLst>
      <p:ext uri="{BB962C8B-B14F-4D97-AF65-F5344CB8AC3E}">
        <p14:creationId xmlns:p14="http://schemas.microsoft.com/office/powerpoint/2010/main" xmlns="" val="32107615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91440"/>
            <a:ext cx="10353761" cy="1326321"/>
          </a:xfrm>
        </p:spPr>
        <p:txBody>
          <a:bodyPr>
            <a:normAutofit fontScale="90000"/>
          </a:bodyPr>
          <a:lstStyle/>
          <a:p>
            <a:pPr algn="ctr"/>
            <a:r>
              <a:rPr lang="es-ES" dirty="0" smtClean="0"/>
              <a:t>Declaración Universal de los</a:t>
            </a:r>
            <a:br>
              <a:rPr lang="es-ES" dirty="0" smtClean="0"/>
            </a:br>
            <a:r>
              <a:rPr lang="es-ES" dirty="0" smtClean="0"/>
              <a:t>Derechos de la Mujer (1.993)</a:t>
            </a:r>
            <a:endParaRPr lang="es-ES" dirty="0"/>
          </a:p>
        </p:txBody>
      </p:sp>
      <p:sp>
        <p:nvSpPr>
          <p:cNvPr id="3" name="Marcador de contenido 2"/>
          <p:cNvSpPr>
            <a:spLocks noGrp="1"/>
          </p:cNvSpPr>
          <p:nvPr>
            <p:ph idx="1"/>
          </p:nvPr>
        </p:nvSpPr>
        <p:spPr>
          <a:xfrm>
            <a:off x="913795" y="1554479"/>
            <a:ext cx="10353762" cy="4832465"/>
          </a:xfrm>
        </p:spPr>
        <p:txBody>
          <a:bodyPr>
            <a:noAutofit/>
          </a:bodyPr>
          <a:lstStyle/>
          <a:p>
            <a:endParaRPr lang="es-ES" sz="2800" dirty="0" smtClean="0"/>
          </a:p>
          <a:p>
            <a:r>
              <a:rPr lang="es-ES" sz="2800" dirty="0" smtClean="0"/>
              <a:t>Por primera vez se proclama los derechos de las mujeres como derechos humanos, es un reconocimiento a la lucha de 24 siglos de las mujeres por lograr igualdad de derechos con el hombre. </a:t>
            </a:r>
            <a:endParaRPr lang="es-ES" sz="2800" dirty="0"/>
          </a:p>
        </p:txBody>
      </p:sp>
    </p:spTree>
    <p:extLst>
      <p:ext uri="{BB962C8B-B14F-4D97-AF65-F5344CB8AC3E}">
        <p14:creationId xmlns:p14="http://schemas.microsoft.com/office/powerpoint/2010/main" xmlns="" val="32107615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ES" dirty="0" smtClean="0"/>
              <a:t>Programa Nacional de Educación Integral Nacional </a:t>
            </a:r>
            <a:br>
              <a:rPr lang="es-ES" dirty="0" smtClean="0"/>
            </a:br>
            <a:r>
              <a:rPr lang="es-ES" dirty="0" smtClean="0"/>
              <a:t>Ley </a:t>
            </a:r>
            <a:r>
              <a:rPr lang="es-ES" dirty="0" smtClean="0"/>
              <a:t>N° 26.150/2.006</a:t>
            </a:r>
            <a:endParaRPr lang="es-ES" dirty="0"/>
          </a:p>
        </p:txBody>
      </p:sp>
      <p:sp>
        <p:nvSpPr>
          <p:cNvPr id="3" name="Marcador de contenido 2"/>
          <p:cNvSpPr>
            <a:spLocks noGrp="1"/>
          </p:cNvSpPr>
          <p:nvPr>
            <p:ph idx="1"/>
          </p:nvPr>
        </p:nvSpPr>
        <p:spPr>
          <a:xfrm>
            <a:off x="913795" y="1607128"/>
            <a:ext cx="10353762" cy="4670016"/>
          </a:xfrm>
        </p:spPr>
        <p:txBody>
          <a:bodyPr>
            <a:noAutofit/>
          </a:bodyPr>
          <a:lstStyle/>
          <a:p>
            <a:r>
              <a:rPr lang="es-ES" sz="2800" dirty="0" smtClean="0"/>
              <a:t>Esta ley establece que todos los educandos tienen derecho a recibir educación sexual integral en los establecimientos educativos públicos, de gestión estatal y privada de las jurisdicciones nacional, provincial, de la ciudad autónoma de Buenos Aires y municipal.</a:t>
            </a:r>
          </a:p>
          <a:p>
            <a:r>
              <a:rPr lang="es-ES" sz="2800" dirty="0" smtClean="0"/>
              <a:t>Es importante esta normativa porque en el artículo </a:t>
            </a:r>
            <a:r>
              <a:rPr lang="es-ES" sz="2800" dirty="0" smtClean="0"/>
              <a:t>3 </a:t>
            </a:r>
            <a:r>
              <a:rPr lang="es-ES" sz="2800" dirty="0" smtClean="0"/>
              <a:t>inciso </a:t>
            </a:r>
            <a:r>
              <a:rPr lang="es-ES" sz="2800" dirty="0" smtClean="0"/>
              <a:t>“E”, </a:t>
            </a:r>
            <a:r>
              <a:rPr lang="es-ES" sz="2800" dirty="0" smtClean="0"/>
              <a:t>entre los objetivos del Programa </a:t>
            </a:r>
            <a:r>
              <a:rPr lang="es-ES" sz="2800" dirty="0"/>
              <a:t>N</a:t>
            </a:r>
            <a:r>
              <a:rPr lang="es-ES" sz="2800" dirty="0" smtClean="0"/>
              <a:t>acional de Educación </a:t>
            </a:r>
            <a:r>
              <a:rPr lang="es-ES" sz="2800" dirty="0"/>
              <a:t>S</a:t>
            </a:r>
            <a:r>
              <a:rPr lang="es-ES" sz="2800" dirty="0" smtClean="0"/>
              <a:t>exual </a:t>
            </a:r>
            <a:r>
              <a:rPr lang="es-ES" sz="2800" dirty="0"/>
              <a:t>I</a:t>
            </a:r>
            <a:r>
              <a:rPr lang="es-ES" sz="2800" dirty="0" smtClean="0"/>
              <a:t>ntegral establece procurar igualdad de trato y oportunidades para varones y mujeres.</a:t>
            </a:r>
            <a:endParaRPr lang="es-ES" sz="2800" dirty="0"/>
          </a:p>
        </p:txBody>
      </p:sp>
    </p:spTree>
    <p:extLst>
      <p:ext uri="{BB962C8B-B14F-4D97-AF65-F5344CB8AC3E}">
        <p14:creationId xmlns:p14="http://schemas.microsoft.com/office/powerpoint/2010/main" xmlns="" val="15748657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ES" dirty="0" smtClean="0"/>
              <a:t>Protección Integral de las Mujeres</a:t>
            </a:r>
            <a:r>
              <a:rPr lang="es-ES" dirty="0" smtClean="0"/>
              <a:t/>
            </a:r>
            <a:br>
              <a:rPr lang="es-ES" dirty="0" smtClean="0"/>
            </a:br>
            <a:r>
              <a:rPr lang="es-ES" dirty="0" smtClean="0"/>
              <a:t>Ley </a:t>
            </a:r>
            <a:r>
              <a:rPr lang="es-ES" dirty="0" smtClean="0"/>
              <a:t>N° 26.485/2.009</a:t>
            </a:r>
            <a:endParaRPr lang="es-ES" dirty="0"/>
          </a:p>
        </p:txBody>
      </p:sp>
      <p:sp>
        <p:nvSpPr>
          <p:cNvPr id="3" name="Marcador de contenido 2"/>
          <p:cNvSpPr>
            <a:spLocks noGrp="1"/>
          </p:cNvSpPr>
          <p:nvPr>
            <p:ph idx="1"/>
          </p:nvPr>
        </p:nvSpPr>
        <p:spPr>
          <a:xfrm>
            <a:off x="913795" y="1607128"/>
            <a:ext cx="10353762" cy="4670016"/>
          </a:xfrm>
        </p:spPr>
        <p:txBody>
          <a:bodyPr>
            <a:noAutofit/>
          </a:bodyPr>
          <a:lstStyle/>
          <a:p>
            <a:endParaRPr lang="es-ES" sz="2800" dirty="0" smtClean="0"/>
          </a:p>
          <a:p>
            <a:r>
              <a:rPr lang="es-ES" sz="2800" dirty="0" smtClean="0"/>
              <a:t>La </a:t>
            </a:r>
            <a:r>
              <a:rPr lang="es-ES" sz="2800" dirty="0" smtClean="0"/>
              <a:t>Ley Argentina sobre la prevención, sanción y erradicación de la violencia contra las mujeres, promulgada en abril de 2009, aspira a eliminar la discriminación entre mujeres y varones en todos los órdenes de la vida, afirmando en particular el derecho de las mujeres a una vida sin violencia. </a:t>
            </a:r>
            <a:endParaRPr lang="es-ES" sz="2800" dirty="0"/>
          </a:p>
        </p:txBody>
      </p:sp>
    </p:spTree>
    <p:extLst>
      <p:ext uri="{BB962C8B-B14F-4D97-AF65-F5344CB8AC3E}">
        <p14:creationId xmlns:p14="http://schemas.microsoft.com/office/powerpoint/2010/main" xmlns="" val="15748657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3" y="178526"/>
            <a:ext cx="10353761" cy="1326321"/>
          </a:xfrm>
        </p:spPr>
        <p:txBody>
          <a:bodyPr>
            <a:normAutofit fontScale="90000"/>
          </a:bodyPr>
          <a:lstStyle/>
          <a:p>
            <a:r>
              <a:rPr lang="es-ES" dirty="0" smtClean="0"/>
              <a:t>Ley </a:t>
            </a:r>
            <a:r>
              <a:rPr lang="es-ES" dirty="0" smtClean="0"/>
              <a:t>26.743/2.012 </a:t>
            </a:r>
            <a:r>
              <a:rPr lang="es-ES" dirty="0" smtClean="0"/>
              <a:t/>
            </a:r>
            <a:br>
              <a:rPr lang="es-ES" dirty="0" smtClean="0"/>
            </a:br>
            <a:r>
              <a:rPr lang="es-ES" dirty="0" smtClean="0"/>
              <a:t>ley de identidad de género</a:t>
            </a:r>
            <a:endParaRPr lang="es-ES" dirty="0"/>
          </a:p>
        </p:txBody>
      </p:sp>
      <p:sp>
        <p:nvSpPr>
          <p:cNvPr id="3" name="Marcador de contenido 2"/>
          <p:cNvSpPr>
            <a:spLocks noGrp="1"/>
          </p:cNvSpPr>
          <p:nvPr>
            <p:ph idx="1"/>
          </p:nvPr>
        </p:nvSpPr>
        <p:spPr>
          <a:xfrm>
            <a:off x="913793" y="1676401"/>
            <a:ext cx="10895029" cy="4682836"/>
          </a:xfrm>
        </p:spPr>
        <p:txBody>
          <a:bodyPr>
            <a:noAutofit/>
          </a:bodyPr>
          <a:lstStyle/>
          <a:p>
            <a:r>
              <a:rPr lang="es-ES" sz="2600" dirty="0" smtClean="0"/>
              <a:t>En su artículo 1° prescribe que toda persona tiene derecho al reconocimiento de su identidad de género y a su libre desarrollo conforme la misma. Este derecho se extiende a ser identificada conforme su identidad de género en los instrumentos que acreditan su identidad respecto de el, los nombres de pila, imagen y sexo con los que allí es registrado.</a:t>
            </a:r>
          </a:p>
          <a:p>
            <a:r>
              <a:rPr lang="es-ES" sz="2600" dirty="0" smtClean="0"/>
              <a:t>El art. 2° establece que se entiende por identidad de género a la vivencia interna e individual del género tal como cada persona la siente, la cual puede corresponder o no con el sexo asignado al momento del nacimiento, incluyendo la vivencia personal del cuerpo. También incluye otras expresiones de género, como la vestimenta, el modo de hablar y los modales.</a:t>
            </a:r>
            <a:endParaRPr lang="es-ES" sz="2600" dirty="0"/>
          </a:p>
        </p:txBody>
      </p:sp>
    </p:spTree>
    <p:extLst>
      <p:ext uri="{BB962C8B-B14F-4D97-AF65-F5344CB8AC3E}">
        <p14:creationId xmlns:p14="http://schemas.microsoft.com/office/powerpoint/2010/main" xmlns="" val="32681769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00" y="304800"/>
            <a:ext cx="10972800" cy="2078182"/>
          </a:xfrm>
        </p:spPr>
        <p:txBody>
          <a:bodyPr>
            <a:normAutofit fontScale="90000"/>
          </a:bodyPr>
          <a:lstStyle/>
          <a:p>
            <a:r>
              <a:rPr lang="es-ES" dirty="0" smtClean="0"/>
              <a:t>Ley 27499/2018</a:t>
            </a:r>
            <a:br>
              <a:rPr lang="es-ES" dirty="0" smtClean="0"/>
            </a:br>
            <a:r>
              <a:rPr lang="es-ES" dirty="0" smtClean="0"/>
              <a:t>conocida como “Ley Micaela</a:t>
            </a:r>
            <a:r>
              <a:rPr lang="es-ES" sz="3100" dirty="0" smtClean="0"/>
              <a:t>” </a:t>
            </a:r>
            <a:br>
              <a:rPr lang="es-ES" sz="3100" dirty="0" smtClean="0"/>
            </a:br>
            <a:r>
              <a:rPr lang="es-ES" sz="2900" dirty="0" smtClean="0"/>
              <a:t>de capacitación obligatoria en género para todas las personas que integran los tres poderes del estado</a:t>
            </a:r>
            <a:endParaRPr lang="es-ES" sz="2900" dirty="0"/>
          </a:p>
        </p:txBody>
      </p:sp>
      <p:sp>
        <p:nvSpPr>
          <p:cNvPr id="3" name="Marcador de contenido 2"/>
          <p:cNvSpPr>
            <a:spLocks noGrp="1"/>
          </p:cNvSpPr>
          <p:nvPr>
            <p:ph idx="1"/>
          </p:nvPr>
        </p:nvSpPr>
        <p:spPr>
          <a:xfrm>
            <a:off x="913794" y="2452256"/>
            <a:ext cx="10353762" cy="4142508"/>
          </a:xfrm>
        </p:spPr>
        <p:txBody>
          <a:bodyPr>
            <a:noAutofit/>
          </a:bodyPr>
          <a:lstStyle/>
          <a:p>
            <a:r>
              <a:rPr lang="es-ES" sz="2700" dirty="0" smtClean="0"/>
              <a:t>Esta ley tienen por objetivo capacitar y sensibilizar a quienes integran los diferentes estamentos del Estado a los fines de dar cumplimiento a un deber que asumió nuestro país al firmar la Convención Interamericana para prevenir, sancionar y erradicar la violencia contra la mujer. Considera “falta grave”, pasible de una sanción disciplinaria para quien se negase, “sin justa causa”, a participar de las capacitaciones. El CIN en mayo del 2019  aprobó la adhesión a la ley Micaela, para llevar adelante capacitaciones obligatorias en temáticas de género con todos los claustros de las universidades.</a:t>
            </a:r>
            <a:endParaRPr lang="es-ES" sz="2700" dirty="0"/>
          </a:p>
        </p:txBody>
      </p:sp>
    </p:spTree>
    <p:extLst>
      <p:ext uri="{BB962C8B-B14F-4D97-AF65-F5344CB8AC3E}">
        <p14:creationId xmlns:p14="http://schemas.microsoft.com/office/powerpoint/2010/main" xmlns="" val="36723942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413657"/>
            <a:ext cx="10353761" cy="1326321"/>
          </a:xfrm>
        </p:spPr>
        <p:txBody>
          <a:bodyPr>
            <a:normAutofit/>
          </a:bodyPr>
          <a:lstStyle/>
          <a:p>
            <a:r>
              <a:rPr lang="es-ES" dirty="0" smtClean="0"/>
              <a:t>Propósitos, objetivos y líneas programáticas </a:t>
            </a:r>
            <a:endParaRPr lang="es-ES" dirty="0"/>
          </a:p>
        </p:txBody>
      </p:sp>
      <p:sp>
        <p:nvSpPr>
          <p:cNvPr id="3" name="Marcador de contenido 2"/>
          <p:cNvSpPr>
            <a:spLocks noGrp="1"/>
          </p:cNvSpPr>
          <p:nvPr>
            <p:ph idx="1"/>
          </p:nvPr>
        </p:nvSpPr>
        <p:spPr>
          <a:xfrm>
            <a:off x="913795" y="1935921"/>
            <a:ext cx="10353762" cy="4543255"/>
          </a:xfrm>
        </p:spPr>
        <p:txBody>
          <a:bodyPr>
            <a:noAutofit/>
          </a:bodyPr>
          <a:lstStyle/>
          <a:p>
            <a:r>
              <a:rPr lang="es-ES" sz="2800" dirty="0" smtClean="0"/>
              <a:t>El programa Institucional Contra la Violencia de Género surge a partir del compromiso de autoridades, docentes, trabajadores y estudiantes. Reconoce la perspectiva de género como dimensión transversal de las políticas y practicas institucionales en la universidad.</a:t>
            </a:r>
          </a:p>
          <a:p>
            <a:r>
              <a:rPr lang="es-ES" sz="2800" dirty="0" smtClean="0"/>
              <a:t>Entre sus objetivos figura consensuar criterios, abordajes y definiciones acerca de la violencia de género, en el marco de la normativa que garantiza los derechos sexuales y la integridad personal.</a:t>
            </a:r>
          </a:p>
        </p:txBody>
      </p:sp>
    </p:spTree>
    <p:extLst>
      <p:ext uri="{BB962C8B-B14F-4D97-AF65-F5344CB8AC3E}">
        <p14:creationId xmlns:p14="http://schemas.microsoft.com/office/powerpoint/2010/main" xmlns="" val="3906982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413657"/>
            <a:ext cx="10353761" cy="1326321"/>
          </a:xfrm>
        </p:spPr>
        <p:txBody>
          <a:bodyPr>
            <a:normAutofit/>
          </a:bodyPr>
          <a:lstStyle/>
          <a:p>
            <a:r>
              <a:rPr lang="es-ES" dirty="0" smtClean="0"/>
              <a:t>Propósitos, objetivos y líneas programáticas </a:t>
            </a:r>
            <a:endParaRPr lang="es-ES" dirty="0"/>
          </a:p>
        </p:txBody>
      </p:sp>
      <p:sp>
        <p:nvSpPr>
          <p:cNvPr id="3" name="Marcador de contenido 2"/>
          <p:cNvSpPr>
            <a:spLocks noGrp="1"/>
          </p:cNvSpPr>
          <p:nvPr>
            <p:ph idx="1"/>
          </p:nvPr>
        </p:nvSpPr>
        <p:spPr>
          <a:xfrm>
            <a:off x="913795" y="1935921"/>
            <a:ext cx="10353762" cy="4543255"/>
          </a:xfrm>
        </p:spPr>
        <p:txBody>
          <a:bodyPr>
            <a:noAutofit/>
          </a:bodyPr>
          <a:lstStyle/>
          <a:p>
            <a:r>
              <a:rPr lang="es-ES" sz="2800" dirty="0" smtClean="0"/>
              <a:t>Entre las líneas programáticas figura una línea de carácter formativo-preventivo, a través de cursos formativos, campañas de prevención, seminarios y talleres y una línea de intervención y derivación para brindar contención y asesoramiento a las personas afectadas por una situación de violencia de género acontecida en el ámbito universitario.</a:t>
            </a:r>
            <a:endParaRPr lang="es-ES" sz="2800" dirty="0"/>
          </a:p>
        </p:txBody>
      </p:sp>
    </p:spTree>
    <p:extLst>
      <p:ext uri="{BB962C8B-B14F-4D97-AF65-F5344CB8AC3E}">
        <p14:creationId xmlns:p14="http://schemas.microsoft.com/office/powerpoint/2010/main" xmlns="" val="390698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Antecedentes históricos</a:t>
            </a:r>
            <a:r>
              <a:rPr lang="es-ES" sz="4000" dirty="0" smtClean="0"/>
              <a:t/>
            </a:r>
            <a:br>
              <a:rPr lang="es-ES" sz="4000" dirty="0" smtClean="0"/>
            </a:br>
            <a:r>
              <a:rPr lang="es-ES" sz="3100" dirty="0" smtClean="0"/>
              <a:t> Edad antigua (4.000 a.C. – 476 d.C.)</a:t>
            </a:r>
            <a:endParaRPr lang="es-ES" sz="3100" dirty="0"/>
          </a:p>
        </p:txBody>
      </p:sp>
      <p:sp>
        <p:nvSpPr>
          <p:cNvPr id="3" name="2 Marcador de contenido"/>
          <p:cNvSpPr>
            <a:spLocks noGrp="1"/>
          </p:cNvSpPr>
          <p:nvPr>
            <p:ph idx="1"/>
          </p:nvPr>
        </p:nvSpPr>
        <p:spPr>
          <a:xfrm>
            <a:off x="609600" y="2022764"/>
            <a:ext cx="10972800" cy="3602182"/>
          </a:xfrm>
        </p:spPr>
        <p:txBody>
          <a:bodyPr/>
          <a:lstStyle/>
          <a:p>
            <a:r>
              <a:rPr lang="es-ES" dirty="0" smtClean="0"/>
              <a:t>En las antigua Grecia y Roma, las mujeres no podían participar en política, esta estaba reservada para los hombres.</a:t>
            </a:r>
          </a:p>
          <a:p>
            <a:r>
              <a:rPr lang="es-ES" dirty="0" smtClean="0"/>
              <a:t>No obstante en Roma había mujeres libres, que al haber nacido como tales, podían aspirar al título de ciudadanas </a:t>
            </a:r>
            <a:endParaRPr lang="es-E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Antecedentes históricos</a:t>
            </a:r>
            <a:br>
              <a:rPr lang="es-ES" dirty="0" smtClean="0"/>
            </a:br>
            <a:r>
              <a:rPr lang="es-ES" sz="3100" dirty="0" smtClean="0"/>
              <a:t> Edad antigua (4.000 a.C. – 476 d.C.)</a:t>
            </a:r>
            <a:endParaRPr lang="es-ES" sz="3100" dirty="0"/>
          </a:p>
        </p:txBody>
      </p:sp>
      <p:sp>
        <p:nvSpPr>
          <p:cNvPr id="3" name="2 Marcador de contenido"/>
          <p:cNvSpPr>
            <a:spLocks noGrp="1"/>
          </p:cNvSpPr>
          <p:nvPr>
            <p:ph idx="1"/>
          </p:nvPr>
        </p:nvSpPr>
        <p:spPr/>
        <p:txBody>
          <a:bodyPr/>
          <a:lstStyle/>
          <a:p>
            <a:r>
              <a:rPr lang="es-ES" dirty="0" smtClean="0"/>
              <a:t>En Grecia no tenían ningún derecho. Estaban al mismo nivel que los esclavos y, al igual que estos, pertenecían siempre a algún hombre. Primero a sus padres, luego a su esposo, y en caso de fallecer este, a sus hijos. </a:t>
            </a:r>
          </a:p>
          <a:p>
            <a:r>
              <a:rPr lang="es-ES" dirty="0" smtClean="0"/>
              <a:t>Las mujeres libres no asistían a ninguna escuela, sus propias madres le enseñaban a tejer, hilar, algunos rudimentos musicales y solo se las preparaba para tareas hogareñas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Antecedentes históricos</a:t>
            </a:r>
            <a:br>
              <a:rPr lang="es-ES" dirty="0" smtClean="0"/>
            </a:br>
            <a:r>
              <a:rPr lang="es-ES" sz="3100" dirty="0" smtClean="0"/>
              <a:t> Edad antigua (4.000 a.C. – 476 d.C.)</a:t>
            </a:r>
            <a:endParaRPr lang="es-ES" sz="3100" dirty="0"/>
          </a:p>
        </p:txBody>
      </p:sp>
      <p:sp>
        <p:nvSpPr>
          <p:cNvPr id="3" name="2 Marcador de contenido"/>
          <p:cNvSpPr>
            <a:spLocks noGrp="1"/>
          </p:cNvSpPr>
          <p:nvPr>
            <p:ph idx="1"/>
          </p:nvPr>
        </p:nvSpPr>
        <p:spPr/>
        <p:txBody>
          <a:bodyPr/>
          <a:lstStyle/>
          <a:p>
            <a:r>
              <a:rPr lang="es-ES" dirty="0" smtClean="0"/>
              <a:t>En Roma, en cambio, las mujeres estudiaban hasta los 12 años, cuando se casaban obtenían un nivel superior, el matrimonio era arreglado por sus padres, esto no ocurría en Grecia. En ambas civilizaciones estaban destinadas a la procreación.</a:t>
            </a:r>
          </a:p>
          <a:p>
            <a:r>
              <a:rPr lang="es-ES" dirty="0" smtClean="0"/>
              <a:t>Las mujeres griegas no podían participar ni ser espectadoras en eventos sociales ni culturales.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Antecedentes históricos</a:t>
            </a:r>
            <a:br>
              <a:rPr lang="es-ES" dirty="0" smtClean="0"/>
            </a:br>
            <a:r>
              <a:rPr lang="es-ES" sz="3100" dirty="0" smtClean="0"/>
              <a:t>Edad media (476 a 1.492).</a:t>
            </a:r>
            <a:endParaRPr lang="es-ES" sz="3100" dirty="0"/>
          </a:p>
        </p:txBody>
      </p:sp>
      <p:sp>
        <p:nvSpPr>
          <p:cNvPr id="3" name="2 Marcador de contenido"/>
          <p:cNvSpPr>
            <a:spLocks noGrp="1"/>
          </p:cNvSpPr>
          <p:nvPr>
            <p:ph idx="1"/>
          </p:nvPr>
        </p:nvSpPr>
        <p:spPr/>
        <p:txBody>
          <a:bodyPr>
            <a:normAutofit lnSpcReduction="10000"/>
          </a:bodyPr>
          <a:lstStyle/>
          <a:p>
            <a:r>
              <a:rPr lang="es-ES" dirty="0" smtClean="0"/>
              <a:t>Es una época oscura y bárbara poco favorable a las mujeres, condicionadas desde su nacimiento a su función reproductiva y de consumo. Participaban en actividades variadas, vinculadas a todo tipo de oficios. En el mundo rural eran jornaleras, cegadoras, lecheras o plantadoras. </a:t>
            </a:r>
          </a:p>
          <a:p>
            <a:r>
              <a:rPr lang="es-ES" dirty="0" smtClean="0"/>
              <a:t>No accedían a la enseñanza en igualdad de condiciones que los hombres. Aprendían rudimentos de lecturas, escritura y música en sus hogares. </a:t>
            </a:r>
          </a:p>
          <a:p>
            <a:r>
              <a:rPr lang="es-ES" dirty="0" smtClean="0"/>
              <a:t>Tenían participación en ceremonias religiosas.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Antecedentes históricos</a:t>
            </a:r>
            <a:br>
              <a:rPr lang="es-ES" dirty="0" smtClean="0"/>
            </a:br>
            <a:r>
              <a:rPr lang="es-ES" sz="3100" dirty="0" smtClean="0"/>
              <a:t>Edad moderna (1.492 a 1.789).</a:t>
            </a:r>
            <a:endParaRPr lang="es-ES" sz="3100" dirty="0"/>
          </a:p>
        </p:txBody>
      </p:sp>
      <p:sp>
        <p:nvSpPr>
          <p:cNvPr id="3" name="2 Marcador de contenido"/>
          <p:cNvSpPr>
            <a:spLocks noGrp="1"/>
          </p:cNvSpPr>
          <p:nvPr>
            <p:ph idx="1"/>
          </p:nvPr>
        </p:nvSpPr>
        <p:spPr/>
        <p:txBody>
          <a:bodyPr/>
          <a:lstStyle/>
          <a:p>
            <a:r>
              <a:rPr lang="es-ES" dirty="0" smtClean="0"/>
              <a:t>La situación de la mujer en la edad moderna no era muy distinta a la de la edad media, las mujeres nobles se ocupaban de criar a sus hijos y tareas domesticas, dirigiendo a su servidumbre. </a:t>
            </a:r>
          </a:p>
          <a:p>
            <a:r>
              <a:rPr lang="es-ES" dirty="0" smtClean="0"/>
              <a:t>Su rol era importante en lo privado y muy limitada en lo público. Era considerada inferior y sometida a las reglas y obediencia impuesta por los varones, seguía vigente el patriarcado.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Antecedentes históricos</a:t>
            </a:r>
            <a:br>
              <a:rPr lang="es-ES" dirty="0" smtClean="0"/>
            </a:br>
            <a:r>
              <a:rPr lang="es-ES" sz="3100" dirty="0" smtClean="0"/>
              <a:t>Edad Contemporánea (1.789 al presente)</a:t>
            </a:r>
            <a:endParaRPr lang="es-ES" sz="3100" dirty="0"/>
          </a:p>
        </p:txBody>
      </p:sp>
      <p:sp>
        <p:nvSpPr>
          <p:cNvPr id="3" name="2 Marcador de contenido"/>
          <p:cNvSpPr>
            <a:spLocks noGrp="1"/>
          </p:cNvSpPr>
          <p:nvPr>
            <p:ph idx="1"/>
          </p:nvPr>
        </p:nvSpPr>
        <p:spPr/>
        <p:txBody>
          <a:bodyPr>
            <a:noAutofit/>
          </a:bodyPr>
          <a:lstStyle/>
          <a:p>
            <a:r>
              <a:rPr lang="es-ES" dirty="0" smtClean="0"/>
              <a:t>En Francia, año 1.791, se dicta la primera Declaración de los Derechos de la Mujer y la Ciudadana. Se cuestiona la superioridad del hombre y la vigencia del patriarcado, aunque el código civil de Napoleón de 1804, consagraba la superioridad del hombre sobre la mujer. </a:t>
            </a:r>
          </a:p>
          <a:p>
            <a:r>
              <a:rPr lang="es-ES" dirty="0" smtClean="0"/>
              <a:t>Se consolidan movimientos feministas que propiciaban la emancipación de la mujer y la reivindicación de sus derechos, especialmente el derecho a la educación y los derechos </a:t>
            </a:r>
            <a:r>
              <a:rPr lang="es-ES" dirty="0" smtClean="0"/>
              <a:t>políticos </a:t>
            </a:r>
            <a:r>
              <a:rPr lang="es-ES" dirty="0" smtClean="0"/>
              <a:t>como el de votar.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t>1- Ley </a:t>
            </a:r>
            <a:r>
              <a:rPr lang="es-ES" dirty="0" smtClean="0"/>
              <a:t>11.357/1.926</a:t>
            </a:r>
            <a:endParaRPr lang="es-ES" dirty="0"/>
          </a:p>
        </p:txBody>
      </p:sp>
      <p:sp>
        <p:nvSpPr>
          <p:cNvPr id="3" name="Marcador de contenido 2"/>
          <p:cNvSpPr>
            <a:spLocks noGrp="1"/>
          </p:cNvSpPr>
          <p:nvPr>
            <p:ph idx="1"/>
          </p:nvPr>
        </p:nvSpPr>
        <p:spPr>
          <a:xfrm>
            <a:off x="913795" y="1634837"/>
            <a:ext cx="10353762" cy="4805152"/>
          </a:xfrm>
        </p:spPr>
        <p:txBody>
          <a:bodyPr>
            <a:normAutofit/>
          </a:bodyPr>
          <a:lstStyle/>
          <a:p>
            <a:r>
              <a:rPr lang="es-ES" dirty="0" smtClean="0"/>
              <a:t>Esta ley es pionera en la lucha por la igualdad de género pues en su articulo primero prescribe que la mujer mayor de edad (soltera, divorciada o viuda) tiene capacidad para ejercer todos los derechos y funciones civiles que las leyes reconocen al hombre mayor de edad .</a:t>
            </a:r>
          </a:p>
          <a:p>
            <a:r>
              <a:rPr lang="es-ES" dirty="0" smtClean="0"/>
              <a:t>Art. 2: otorga en el ejercicio de la patria potestad igual derecho que los hombres.</a:t>
            </a:r>
          </a:p>
          <a:p>
            <a:endParaRPr lang="es-ES" dirty="0"/>
          </a:p>
        </p:txBody>
      </p:sp>
    </p:spTree>
    <p:extLst>
      <p:ext uri="{BB962C8B-B14F-4D97-AF65-F5344CB8AC3E}">
        <p14:creationId xmlns:p14="http://schemas.microsoft.com/office/powerpoint/2010/main" xmlns="" val="7254505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95" y="91440"/>
            <a:ext cx="10353761" cy="1326321"/>
          </a:xfrm>
        </p:spPr>
        <p:txBody>
          <a:bodyPr/>
          <a:lstStyle/>
          <a:p>
            <a:pPr algn="ctr"/>
            <a:r>
              <a:rPr lang="es-ES" dirty="0" smtClean="0"/>
              <a:t>2- Ley </a:t>
            </a:r>
            <a:r>
              <a:rPr lang="es-ES" dirty="0" smtClean="0"/>
              <a:t>13.010/1.947</a:t>
            </a:r>
            <a:endParaRPr lang="es-ES" dirty="0"/>
          </a:p>
        </p:txBody>
      </p:sp>
      <p:sp>
        <p:nvSpPr>
          <p:cNvPr id="3" name="Marcador de contenido 2"/>
          <p:cNvSpPr>
            <a:spLocks noGrp="1"/>
          </p:cNvSpPr>
          <p:nvPr>
            <p:ph idx="1"/>
          </p:nvPr>
        </p:nvSpPr>
        <p:spPr>
          <a:xfrm>
            <a:off x="913795" y="1554479"/>
            <a:ext cx="10353762" cy="4832465"/>
          </a:xfrm>
        </p:spPr>
        <p:txBody>
          <a:bodyPr>
            <a:noAutofit/>
          </a:bodyPr>
          <a:lstStyle/>
          <a:p>
            <a:r>
              <a:rPr lang="es-ES" sz="2800" dirty="0" smtClean="0"/>
              <a:t>Esta ley en el art. 1° establece que las mujeres argentinas tendrán los mismos derechos políticos y estarán sujetas a las mismas obligaciones que les acuerdan o imponen las leyes  a los varones argentinos.</a:t>
            </a:r>
          </a:p>
          <a:p>
            <a:r>
              <a:rPr lang="es-ES" sz="2800" dirty="0" smtClean="0"/>
              <a:t>En el art. 4° se ordena confeccionar e imprimir por primera vez el padrón electoral femenino de la Nación. </a:t>
            </a:r>
          </a:p>
          <a:p>
            <a:r>
              <a:rPr lang="es-ES" sz="2800" dirty="0" smtClean="0"/>
              <a:t>Las dos leyes citadas configuran la lucha por la reivindicación de los derechos humanos de la mujer en las primeras cinco décadas del siglo XX, en una época de marcada hegemonía de los hombres y de postergación de la mujer .</a:t>
            </a:r>
            <a:endParaRPr lang="es-ES" sz="2800" dirty="0"/>
          </a:p>
        </p:txBody>
      </p:sp>
    </p:spTree>
    <p:extLst>
      <p:ext uri="{BB962C8B-B14F-4D97-AF65-F5344CB8AC3E}">
        <p14:creationId xmlns:p14="http://schemas.microsoft.com/office/powerpoint/2010/main" xmlns="" val="321076156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