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10FA62-B8E9-474B-B46E-3A30CF318D3A}"/>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AR"/>
          </a:p>
        </p:txBody>
      </p:sp>
      <p:sp>
        <p:nvSpPr>
          <p:cNvPr id="3" name="Subtítulo 2">
            <a:extLst>
              <a:ext uri="{FF2B5EF4-FFF2-40B4-BE49-F238E27FC236}">
                <a16:creationId xmlns:a16="http://schemas.microsoft.com/office/drawing/2014/main" id="{E5599D97-0591-4956-94A2-CDB48AF7B25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AR"/>
          </a:p>
        </p:txBody>
      </p:sp>
      <p:sp>
        <p:nvSpPr>
          <p:cNvPr id="4" name="Marcador de fecha 3">
            <a:extLst>
              <a:ext uri="{FF2B5EF4-FFF2-40B4-BE49-F238E27FC236}">
                <a16:creationId xmlns:a16="http://schemas.microsoft.com/office/drawing/2014/main" id="{DB5FA97B-ACC1-4950-BA21-635E74624EBD}"/>
              </a:ext>
            </a:extLst>
          </p:cNvPr>
          <p:cNvSpPr>
            <a:spLocks noGrp="1"/>
          </p:cNvSpPr>
          <p:nvPr>
            <p:ph type="dt" sz="half" idx="10"/>
          </p:nvPr>
        </p:nvSpPr>
        <p:spPr/>
        <p:txBody>
          <a:bodyPr/>
          <a:lstStyle/>
          <a:p>
            <a:fld id="{941C00CD-7E8B-40DA-A85E-F661E86C69EF}" type="datetimeFigureOut">
              <a:rPr lang="es-AR" smtClean="0"/>
              <a:t>24/9/2020</a:t>
            </a:fld>
            <a:endParaRPr lang="es-AR"/>
          </a:p>
        </p:txBody>
      </p:sp>
      <p:sp>
        <p:nvSpPr>
          <p:cNvPr id="5" name="Marcador de pie de página 4">
            <a:extLst>
              <a:ext uri="{FF2B5EF4-FFF2-40B4-BE49-F238E27FC236}">
                <a16:creationId xmlns:a16="http://schemas.microsoft.com/office/drawing/2014/main" id="{0C88055F-EB09-4CF9-A666-31A7A893D75E}"/>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4E830FB5-0FEA-4F87-AE04-C9102709F5E3}"/>
              </a:ext>
            </a:extLst>
          </p:cNvPr>
          <p:cNvSpPr>
            <a:spLocks noGrp="1"/>
          </p:cNvSpPr>
          <p:nvPr>
            <p:ph type="sldNum" sz="quarter" idx="12"/>
          </p:nvPr>
        </p:nvSpPr>
        <p:spPr/>
        <p:txBody>
          <a:bodyPr/>
          <a:lstStyle/>
          <a:p>
            <a:fld id="{8C12E8BB-440E-42A8-A38D-52B4619AC480}" type="slidenum">
              <a:rPr lang="es-AR" smtClean="0"/>
              <a:t>‹Nº›</a:t>
            </a:fld>
            <a:endParaRPr lang="es-AR"/>
          </a:p>
        </p:txBody>
      </p:sp>
    </p:spTree>
    <p:extLst>
      <p:ext uri="{BB962C8B-B14F-4D97-AF65-F5344CB8AC3E}">
        <p14:creationId xmlns:p14="http://schemas.microsoft.com/office/powerpoint/2010/main" val="17386795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F6C658-0AB1-424C-ABF0-6DC672B22617}"/>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texto vertical 2">
            <a:extLst>
              <a:ext uri="{FF2B5EF4-FFF2-40B4-BE49-F238E27FC236}">
                <a16:creationId xmlns:a16="http://schemas.microsoft.com/office/drawing/2014/main" id="{43EB95BB-4124-4AF8-8005-34910780443D}"/>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0AA62995-BC4E-40E7-A7DF-3553A74D94B3}"/>
              </a:ext>
            </a:extLst>
          </p:cNvPr>
          <p:cNvSpPr>
            <a:spLocks noGrp="1"/>
          </p:cNvSpPr>
          <p:nvPr>
            <p:ph type="dt" sz="half" idx="10"/>
          </p:nvPr>
        </p:nvSpPr>
        <p:spPr/>
        <p:txBody>
          <a:bodyPr/>
          <a:lstStyle/>
          <a:p>
            <a:fld id="{941C00CD-7E8B-40DA-A85E-F661E86C69EF}" type="datetimeFigureOut">
              <a:rPr lang="es-AR" smtClean="0"/>
              <a:t>24/9/2020</a:t>
            </a:fld>
            <a:endParaRPr lang="es-AR"/>
          </a:p>
        </p:txBody>
      </p:sp>
      <p:sp>
        <p:nvSpPr>
          <p:cNvPr id="5" name="Marcador de pie de página 4">
            <a:extLst>
              <a:ext uri="{FF2B5EF4-FFF2-40B4-BE49-F238E27FC236}">
                <a16:creationId xmlns:a16="http://schemas.microsoft.com/office/drawing/2014/main" id="{8B922018-3D18-4ED5-986D-645A2DAD7021}"/>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E08FE256-D8C7-4FD0-B1B2-6077AA339D44}"/>
              </a:ext>
            </a:extLst>
          </p:cNvPr>
          <p:cNvSpPr>
            <a:spLocks noGrp="1"/>
          </p:cNvSpPr>
          <p:nvPr>
            <p:ph type="sldNum" sz="quarter" idx="12"/>
          </p:nvPr>
        </p:nvSpPr>
        <p:spPr/>
        <p:txBody>
          <a:bodyPr/>
          <a:lstStyle/>
          <a:p>
            <a:fld id="{8C12E8BB-440E-42A8-A38D-52B4619AC480}" type="slidenum">
              <a:rPr lang="es-AR" smtClean="0"/>
              <a:t>‹Nº›</a:t>
            </a:fld>
            <a:endParaRPr lang="es-AR"/>
          </a:p>
        </p:txBody>
      </p:sp>
    </p:spTree>
    <p:extLst>
      <p:ext uri="{BB962C8B-B14F-4D97-AF65-F5344CB8AC3E}">
        <p14:creationId xmlns:p14="http://schemas.microsoft.com/office/powerpoint/2010/main" val="419036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9FFEA0AD-980E-4D30-9B16-0B97118E6766}"/>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AR"/>
          </a:p>
        </p:txBody>
      </p:sp>
      <p:sp>
        <p:nvSpPr>
          <p:cNvPr id="3" name="Marcador de texto vertical 2">
            <a:extLst>
              <a:ext uri="{FF2B5EF4-FFF2-40B4-BE49-F238E27FC236}">
                <a16:creationId xmlns:a16="http://schemas.microsoft.com/office/drawing/2014/main" id="{45300AA8-AA1E-4226-B3EF-F55E36A3223A}"/>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3E0155E1-CA2E-4685-9E9E-374A68682EC4}"/>
              </a:ext>
            </a:extLst>
          </p:cNvPr>
          <p:cNvSpPr>
            <a:spLocks noGrp="1"/>
          </p:cNvSpPr>
          <p:nvPr>
            <p:ph type="dt" sz="half" idx="10"/>
          </p:nvPr>
        </p:nvSpPr>
        <p:spPr/>
        <p:txBody>
          <a:bodyPr/>
          <a:lstStyle/>
          <a:p>
            <a:fld id="{941C00CD-7E8B-40DA-A85E-F661E86C69EF}" type="datetimeFigureOut">
              <a:rPr lang="es-AR" smtClean="0"/>
              <a:t>24/9/2020</a:t>
            </a:fld>
            <a:endParaRPr lang="es-AR"/>
          </a:p>
        </p:txBody>
      </p:sp>
      <p:sp>
        <p:nvSpPr>
          <p:cNvPr id="5" name="Marcador de pie de página 4">
            <a:extLst>
              <a:ext uri="{FF2B5EF4-FFF2-40B4-BE49-F238E27FC236}">
                <a16:creationId xmlns:a16="http://schemas.microsoft.com/office/drawing/2014/main" id="{BC9D6783-31F5-4C3B-BA64-3DC97DC91B91}"/>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70DAE978-321B-4FC5-A6D1-95434CF60DB0}"/>
              </a:ext>
            </a:extLst>
          </p:cNvPr>
          <p:cNvSpPr>
            <a:spLocks noGrp="1"/>
          </p:cNvSpPr>
          <p:nvPr>
            <p:ph type="sldNum" sz="quarter" idx="12"/>
          </p:nvPr>
        </p:nvSpPr>
        <p:spPr/>
        <p:txBody>
          <a:bodyPr/>
          <a:lstStyle/>
          <a:p>
            <a:fld id="{8C12E8BB-440E-42A8-A38D-52B4619AC480}" type="slidenum">
              <a:rPr lang="es-AR" smtClean="0"/>
              <a:t>‹Nº›</a:t>
            </a:fld>
            <a:endParaRPr lang="es-AR"/>
          </a:p>
        </p:txBody>
      </p:sp>
    </p:spTree>
    <p:extLst>
      <p:ext uri="{BB962C8B-B14F-4D97-AF65-F5344CB8AC3E}">
        <p14:creationId xmlns:p14="http://schemas.microsoft.com/office/powerpoint/2010/main" val="36178309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212B18-3175-4393-8D8F-A7B9A26A1205}"/>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99712327-9CE7-4AD4-9E84-88F22B05D4BB}"/>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7578180B-1403-4478-89A0-D74E5C860EA5}"/>
              </a:ext>
            </a:extLst>
          </p:cNvPr>
          <p:cNvSpPr>
            <a:spLocks noGrp="1"/>
          </p:cNvSpPr>
          <p:nvPr>
            <p:ph type="dt" sz="half" idx="10"/>
          </p:nvPr>
        </p:nvSpPr>
        <p:spPr/>
        <p:txBody>
          <a:bodyPr/>
          <a:lstStyle/>
          <a:p>
            <a:fld id="{941C00CD-7E8B-40DA-A85E-F661E86C69EF}" type="datetimeFigureOut">
              <a:rPr lang="es-AR" smtClean="0"/>
              <a:t>24/9/2020</a:t>
            </a:fld>
            <a:endParaRPr lang="es-AR"/>
          </a:p>
        </p:txBody>
      </p:sp>
      <p:sp>
        <p:nvSpPr>
          <p:cNvPr id="5" name="Marcador de pie de página 4">
            <a:extLst>
              <a:ext uri="{FF2B5EF4-FFF2-40B4-BE49-F238E27FC236}">
                <a16:creationId xmlns:a16="http://schemas.microsoft.com/office/drawing/2014/main" id="{91DA4D01-85CB-4C3D-A141-A020CF5AE400}"/>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DD3E3528-CD8F-4C07-9B31-13F257886E78}"/>
              </a:ext>
            </a:extLst>
          </p:cNvPr>
          <p:cNvSpPr>
            <a:spLocks noGrp="1"/>
          </p:cNvSpPr>
          <p:nvPr>
            <p:ph type="sldNum" sz="quarter" idx="12"/>
          </p:nvPr>
        </p:nvSpPr>
        <p:spPr/>
        <p:txBody>
          <a:bodyPr/>
          <a:lstStyle/>
          <a:p>
            <a:fld id="{8C12E8BB-440E-42A8-A38D-52B4619AC480}" type="slidenum">
              <a:rPr lang="es-AR" smtClean="0"/>
              <a:t>‹Nº›</a:t>
            </a:fld>
            <a:endParaRPr lang="es-AR"/>
          </a:p>
        </p:txBody>
      </p:sp>
    </p:spTree>
    <p:extLst>
      <p:ext uri="{BB962C8B-B14F-4D97-AF65-F5344CB8AC3E}">
        <p14:creationId xmlns:p14="http://schemas.microsoft.com/office/powerpoint/2010/main" val="1890800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7B7025-E95C-4EFD-962C-7CE75FDE3B55}"/>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0CECDB1A-E1E0-4D86-B584-E40A53FB53F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B88397E9-41A8-4814-B740-BA1ED26D48D8}"/>
              </a:ext>
            </a:extLst>
          </p:cNvPr>
          <p:cNvSpPr>
            <a:spLocks noGrp="1"/>
          </p:cNvSpPr>
          <p:nvPr>
            <p:ph type="dt" sz="half" idx="10"/>
          </p:nvPr>
        </p:nvSpPr>
        <p:spPr/>
        <p:txBody>
          <a:bodyPr/>
          <a:lstStyle/>
          <a:p>
            <a:fld id="{941C00CD-7E8B-40DA-A85E-F661E86C69EF}" type="datetimeFigureOut">
              <a:rPr lang="es-AR" smtClean="0"/>
              <a:t>24/9/2020</a:t>
            </a:fld>
            <a:endParaRPr lang="es-AR"/>
          </a:p>
        </p:txBody>
      </p:sp>
      <p:sp>
        <p:nvSpPr>
          <p:cNvPr id="5" name="Marcador de pie de página 4">
            <a:extLst>
              <a:ext uri="{FF2B5EF4-FFF2-40B4-BE49-F238E27FC236}">
                <a16:creationId xmlns:a16="http://schemas.microsoft.com/office/drawing/2014/main" id="{23CFC519-E184-4FD7-87C7-CFBB2920295A}"/>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4E4BAB3E-94D4-4F35-9F22-918FABCD403D}"/>
              </a:ext>
            </a:extLst>
          </p:cNvPr>
          <p:cNvSpPr>
            <a:spLocks noGrp="1"/>
          </p:cNvSpPr>
          <p:nvPr>
            <p:ph type="sldNum" sz="quarter" idx="12"/>
          </p:nvPr>
        </p:nvSpPr>
        <p:spPr/>
        <p:txBody>
          <a:bodyPr/>
          <a:lstStyle/>
          <a:p>
            <a:fld id="{8C12E8BB-440E-42A8-A38D-52B4619AC480}" type="slidenum">
              <a:rPr lang="es-AR" smtClean="0"/>
              <a:t>‹Nº›</a:t>
            </a:fld>
            <a:endParaRPr lang="es-AR"/>
          </a:p>
        </p:txBody>
      </p:sp>
    </p:spTree>
    <p:extLst>
      <p:ext uri="{BB962C8B-B14F-4D97-AF65-F5344CB8AC3E}">
        <p14:creationId xmlns:p14="http://schemas.microsoft.com/office/powerpoint/2010/main" val="39891206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883AB92-69F9-4EE4-B008-8D5C4BA7AF88}"/>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5ABFF97E-EA8F-45B7-AF2F-2C20EE4F6E0B}"/>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contenido 3">
            <a:extLst>
              <a:ext uri="{FF2B5EF4-FFF2-40B4-BE49-F238E27FC236}">
                <a16:creationId xmlns:a16="http://schemas.microsoft.com/office/drawing/2014/main" id="{C444B979-3ABE-492E-BB34-457E459AB33D}"/>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fecha 4">
            <a:extLst>
              <a:ext uri="{FF2B5EF4-FFF2-40B4-BE49-F238E27FC236}">
                <a16:creationId xmlns:a16="http://schemas.microsoft.com/office/drawing/2014/main" id="{9912E4F0-2D05-4596-BD41-ED5F07B056B5}"/>
              </a:ext>
            </a:extLst>
          </p:cNvPr>
          <p:cNvSpPr>
            <a:spLocks noGrp="1"/>
          </p:cNvSpPr>
          <p:nvPr>
            <p:ph type="dt" sz="half" idx="10"/>
          </p:nvPr>
        </p:nvSpPr>
        <p:spPr/>
        <p:txBody>
          <a:bodyPr/>
          <a:lstStyle/>
          <a:p>
            <a:fld id="{941C00CD-7E8B-40DA-A85E-F661E86C69EF}" type="datetimeFigureOut">
              <a:rPr lang="es-AR" smtClean="0"/>
              <a:t>24/9/2020</a:t>
            </a:fld>
            <a:endParaRPr lang="es-AR"/>
          </a:p>
        </p:txBody>
      </p:sp>
      <p:sp>
        <p:nvSpPr>
          <p:cNvPr id="6" name="Marcador de pie de página 5">
            <a:extLst>
              <a:ext uri="{FF2B5EF4-FFF2-40B4-BE49-F238E27FC236}">
                <a16:creationId xmlns:a16="http://schemas.microsoft.com/office/drawing/2014/main" id="{A02A7836-9A7A-4A6A-B508-C55C2E8CA435}"/>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6BE6E515-A7BB-4846-B8D2-0C793BB6E87E}"/>
              </a:ext>
            </a:extLst>
          </p:cNvPr>
          <p:cNvSpPr>
            <a:spLocks noGrp="1"/>
          </p:cNvSpPr>
          <p:nvPr>
            <p:ph type="sldNum" sz="quarter" idx="12"/>
          </p:nvPr>
        </p:nvSpPr>
        <p:spPr/>
        <p:txBody>
          <a:bodyPr/>
          <a:lstStyle/>
          <a:p>
            <a:fld id="{8C12E8BB-440E-42A8-A38D-52B4619AC480}" type="slidenum">
              <a:rPr lang="es-AR" smtClean="0"/>
              <a:t>‹Nº›</a:t>
            </a:fld>
            <a:endParaRPr lang="es-AR"/>
          </a:p>
        </p:txBody>
      </p:sp>
    </p:spTree>
    <p:extLst>
      <p:ext uri="{BB962C8B-B14F-4D97-AF65-F5344CB8AC3E}">
        <p14:creationId xmlns:p14="http://schemas.microsoft.com/office/powerpoint/2010/main" val="6380361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C21A2A-6BD7-4072-846F-EDB62A20DD9C}"/>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DDC0B7FB-5F76-4229-ACD8-637E8634B7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5ED948AB-4144-46CE-A237-D5F5CFB372D1}"/>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texto 4">
            <a:extLst>
              <a:ext uri="{FF2B5EF4-FFF2-40B4-BE49-F238E27FC236}">
                <a16:creationId xmlns:a16="http://schemas.microsoft.com/office/drawing/2014/main" id="{C23C2AAF-F723-4EE2-B5C2-A58D6A47EEB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FC44DADE-AE93-4D17-801C-834357A8F0FE}"/>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7" name="Marcador de fecha 6">
            <a:extLst>
              <a:ext uri="{FF2B5EF4-FFF2-40B4-BE49-F238E27FC236}">
                <a16:creationId xmlns:a16="http://schemas.microsoft.com/office/drawing/2014/main" id="{D15A96AB-3AA0-48D6-82E3-32454426C270}"/>
              </a:ext>
            </a:extLst>
          </p:cNvPr>
          <p:cNvSpPr>
            <a:spLocks noGrp="1"/>
          </p:cNvSpPr>
          <p:nvPr>
            <p:ph type="dt" sz="half" idx="10"/>
          </p:nvPr>
        </p:nvSpPr>
        <p:spPr/>
        <p:txBody>
          <a:bodyPr/>
          <a:lstStyle/>
          <a:p>
            <a:fld id="{941C00CD-7E8B-40DA-A85E-F661E86C69EF}" type="datetimeFigureOut">
              <a:rPr lang="es-AR" smtClean="0"/>
              <a:t>24/9/2020</a:t>
            </a:fld>
            <a:endParaRPr lang="es-AR"/>
          </a:p>
        </p:txBody>
      </p:sp>
      <p:sp>
        <p:nvSpPr>
          <p:cNvPr id="8" name="Marcador de pie de página 7">
            <a:extLst>
              <a:ext uri="{FF2B5EF4-FFF2-40B4-BE49-F238E27FC236}">
                <a16:creationId xmlns:a16="http://schemas.microsoft.com/office/drawing/2014/main" id="{83FC0A4E-5388-4630-9DB8-14BD77471494}"/>
              </a:ext>
            </a:extLst>
          </p:cNvPr>
          <p:cNvSpPr>
            <a:spLocks noGrp="1"/>
          </p:cNvSpPr>
          <p:nvPr>
            <p:ph type="ftr" sz="quarter" idx="11"/>
          </p:nvPr>
        </p:nvSpPr>
        <p:spPr/>
        <p:txBody>
          <a:bodyPr/>
          <a:lstStyle/>
          <a:p>
            <a:endParaRPr lang="es-AR"/>
          </a:p>
        </p:txBody>
      </p:sp>
      <p:sp>
        <p:nvSpPr>
          <p:cNvPr id="9" name="Marcador de número de diapositiva 8">
            <a:extLst>
              <a:ext uri="{FF2B5EF4-FFF2-40B4-BE49-F238E27FC236}">
                <a16:creationId xmlns:a16="http://schemas.microsoft.com/office/drawing/2014/main" id="{32DA82E5-3714-40D0-9A7B-BF9BF24473E3}"/>
              </a:ext>
            </a:extLst>
          </p:cNvPr>
          <p:cNvSpPr>
            <a:spLocks noGrp="1"/>
          </p:cNvSpPr>
          <p:nvPr>
            <p:ph type="sldNum" sz="quarter" idx="12"/>
          </p:nvPr>
        </p:nvSpPr>
        <p:spPr/>
        <p:txBody>
          <a:bodyPr/>
          <a:lstStyle/>
          <a:p>
            <a:fld id="{8C12E8BB-440E-42A8-A38D-52B4619AC480}" type="slidenum">
              <a:rPr lang="es-AR" smtClean="0"/>
              <a:t>‹Nº›</a:t>
            </a:fld>
            <a:endParaRPr lang="es-AR"/>
          </a:p>
        </p:txBody>
      </p:sp>
    </p:spTree>
    <p:extLst>
      <p:ext uri="{BB962C8B-B14F-4D97-AF65-F5344CB8AC3E}">
        <p14:creationId xmlns:p14="http://schemas.microsoft.com/office/powerpoint/2010/main" val="30921891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F61513-5B89-400B-95B6-F1C74AAA372B}"/>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fecha 2">
            <a:extLst>
              <a:ext uri="{FF2B5EF4-FFF2-40B4-BE49-F238E27FC236}">
                <a16:creationId xmlns:a16="http://schemas.microsoft.com/office/drawing/2014/main" id="{6D1102E0-C417-49A2-96C1-A15D74F39752}"/>
              </a:ext>
            </a:extLst>
          </p:cNvPr>
          <p:cNvSpPr>
            <a:spLocks noGrp="1"/>
          </p:cNvSpPr>
          <p:nvPr>
            <p:ph type="dt" sz="half" idx="10"/>
          </p:nvPr>
        </p:nvSpPr>
        <p:spPr/>
        <p:txBody>
          <a:bodyPr/>
          <a:lstStyle/>
          <a:p>
            <a:fld id="{941C00CD-7E8B-40DA-A85E-F661E86C69EF}" type="datetimeFigureOut">
              <a:rPr lang="es-AR" smtClean="0"/>
              <a:t>24/9/2020</a:t>
            </a:fld>
            <a:endParaRPr lang="es-AR"/>
          </a:p>
        </p:txBody>
      </p:sp>
      <p:sp>
        <p:nvSpPr>
          <p:cNvPr id="4" name="Marcador de pie de página 3">
            <a:extLst>
              <a:ext uri="{FF2B5EF4-FFF2-40B4-BE49-F238E27FC236}">
                <a16:creationId xmlns:a16="http://schemas.microsoft.com/office/drawing/2014/main" id="{50B917D6-3238-43E0-95A8-875046D94285}"/>
              </a:ext>
            </a:extLst>
          </p:cNvPr>
          <p:cNvSpPr>
            <a:spLocks noGrp="1"/>
          </p:cNvSpPr>
          <p:nvPr>
            <p:ph type="ftr" sz="quarter" idx="11"/>
          </p:nvPr>
        </p:nvSpPr>
        <p:spPr/>
        <p:txBody>
          <a:bodyPr/>
          <a:lstStyle/>
          <a:p>
            <a:endParaRPr lang="es-AR"/>
          </a:p>
        </p:txBody>
      </p:sp>
      <p:sp>
        <p:nvSpPr>
          <p:cNvPr id="5" name="Marcador de número de diapositiva 4">
            <a:extLst>
              <a:ext uri="{FF2B5EF4-FFF2-40B4-BE49-F238E27FC236}">
                <a16:creationId xmlns:a16="http://schemas.microsoft.com/office/drawing/2014/main" id="{9C2B0BDE-DC08-4BBB-B9EA-33DA4CB8070A}"/>
              </a:ext>
            </a:extLst>
          </p:cNvPr>
          <p:cNvSpPr>
            <a:spLocks noGrp="1"/>
          </p:cNvSpPr>
          <p:nvPr>
            <p:ph type="sldNum" sz="quarter" idx="12"/>
          </p:nvPr>
        </p:nvSpPr>
        <p:spPr/>
        <p:txBody>
          <a:bodyPr/>
          <a:lstStyle/>
          <a:p>
            <a:fld id="{8C12E8BB-440E-42A8-A38D-52B4619AC480}" type="slidenum">
              <a:rPr lang="es-AR" smtClean="0"/>
              <a:t>‹Nº›</a:t>
            </a:fld>
            <a:endParaRPr lang="es-AR"/>
          </a:p>
        </p:txBody>
      </p:sp>
    </p:spTree>
    <p:extLst>
      <p:ext uri="{BB962C8B-B14F-4D97-AF65-F5344CB8AC3E}">
        <p14:creationId xmlns:p14="http://schemas.microsoft.com/office/powerpoint/2010/main" val="6384935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03A76E23-2254-447A-AA01-00A26E720561}"/>
              </a:ext>
            </a:extLst>
          </p:cNvPr>
          <p:cNvSpPr>
            <a:spLocks noGrp="1"/>
          </p:cNvSpPr>
          <p:nvPr>
            <p:ph type="dt" sz="half" idx="10"/>
          </p:nvPr>
        </p:nvSpPr>
        <p:spPr/>
        <p:txBody>
          <a:bodyPr/>
          <a:lstStyle/>
          <a:p>
            <a:fld id="{941C00CD-7E8B-40DA-A85E-F661E86C69EF}" type="datetimeFigureOut">
              <a:rPr lang="es-AR" smtClean="0"/>
              <a:t>24/9/2020</a:t>
            </a:fld>
            <a:endParaRPr lang="es-AR"/>
          </a:p>
        </p:txBody>
      </p:sp>
      <p:sp>
        <p:nvSpPr>
          <p:cNvPr id="3" name="Marcador de pie de página 2">
            <a:extLst>
              <a:ext uri="{FF2B5EF4-FFF2-40B4-BE49-F238E27FC236}">
                <a16:creationId xmlns:a16="http://schemas.microsoft.com/office/drawing/2014/main" id="{894E5274-A74D-4523-B42D-560B02A68134}"/>
              </a:ext>
            </a:extLst>
          </p:cNvPr>
          <p:cNvSpPr>
            <a:spLocks noGrp="1"/>
          </p:cNvSpPr>
          <p:nvPr>
            <p:ph type="ftr" sz="quarter" idx="11"/>
          </p:nvPr>
        </p:nvSpPr>
        <p:spPr/>
        <p:txBody>
          <a:bodyPr/>
          <a:lstStyle/>
          <a:p>
            <a:endParaRPr lang="es-AR"/>
          </a:p>
        </p:txBody>
      </p:sp>
      <p:sp>
        <p:nvSpPr>
          <p:cNvPr id="4" name="Marcador de número de diapositiva 3">
            <a:extLst>
              <a:ext uri="{FF2B5EF4-FFF2-40B4-BE49-F238E27FC236}">
                <a16:creationId xmlns:a16="http://schemas.microsoft.com/office/drawing/2014/main" id="{80BCA873-B704-4FE8-B179-469FF0E2D97B}"/>
              </a:ext>
            </a:extLst>
          </p:cNvPr>
          <p:cNvSpPr>
            <a:spLocks noGrp="1"/>
          </p:cNvSpPr>
          <p:nvPr>
            <p:ph type="sldNum" sz="quarter" idx="12"/>
          </p:nvPr>
        </p:nvSpPr>
        <p:spPr/>
        <p:txBody>
          <a:bodyPr/>
          <a:lstStyle/>
          <a:p>
            <a:fld id="{8C12E8BB-440E-42A8-A38D-52B4619AC480}" type="slidenum">
              <a:rPr lang="es-AR" smtClean="0"/>
              <a:t>‹Nº›</a:t>
            </a:fld>
            <a:endParaRPr lang="es-AR"/>
          </a:p>
        </p:txBody>
      </p:sp>
    </p:spTree>
    <p:extLst>
      <p:ext uri="{BB962C8B-B14F-4D97-AF65-F5344CB8AC3E}">
        <p14:creationId xmlns:p14="http://schemas.microsoft.com/office/powerpoint/2010/main" val="42484242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BF2DD64-7861-4ABF-BCB7-0703E5A8C386}"/>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59247E0D-D9E5-4208-A81D-EBC0D3F8CDD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texto 3">
            <a:extLst>
              <a:ext uri="{FF2B5EF4-FFF2-40B4-BE49-F238E27FC236}">
                <a16:creationId xmlns:a16="http://schemas.microsoft.com/office/drawing/2014/main" id="{BAF8D41F-CF97-40FA-8DAA-E05CEE8E73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CA75924B-2FD6-4C23-A430-561C099200FC}"/>
              </a:ext>
            </a:extLst>
          </p:cNvPr>
          <p:cNvSpPr>
            <a:spLocks noGrp="1"/>
          </p:cNvSpPr>
          <p:nvPr>
            <p:ph type="dt" sz="half" idx="10"/>
          </p:nvPr>
        </p:nvSpPr>
        <p:spPr/>
        <p:txBody>
          <a:bodyPr/>
          <a:lstStyle/>
          <a:p>
            <a:fld id="{941C00CD-7E8B-40DA-A85E-F661E86C69EF}" type="datetimeFigureOut">
              <a:rPr lang="es-AR" smtClean="0"/>
              <a:t>24/9/2020</a:t>
            </a:fld>
            <a:endParaRPr lang="es-AR"/>
          </a:p>
        </p:txBody>
      </p:sp>
      <p:sp>
        <p:nvSpPr>
          <p:cNvPr id="6" name="Marcador de pie de página 5">
            <a:extLst>
              <a:ext uri="{FF2B5EF4-FFF2-40B4-BE49-F238E27FC236}">
                <a16:creationId xmlns:a16="http://schemas.microsoft.com/office/drawing/2014/main" id="{64903161-A8A3-4D34-B3B9-E52ED247DE9B}"/>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33422E23-3A83-438A-916A-F76A4399E1E1}"/>
              </a:ext>
            </a:extLst>
          </p:cNvPr>
          <p:cNvSpPr>
            <a:spLocks noGrp="1"/>
          </p:cNvSpPr>
          <p:nvPr>
            <p:ph type="sldNum" sz="quarter" idx="12"/>
          </p:nvPr>
        </p:nvSpPr>
        <p:spPr/>
        <p:txBody>
          <a:bodyPr/>
          <a:lstStyle/>
          <a:p>
            <a:fld id="{8C12E8BB-440E-42A8-A38D-52B4619AC480}" type="slidenum">
              <a:rPr lang="es-AR" smtClean="0"/>
              <a:t>‹Nº›</a:t>
            </a:fld>
            <a:endParaRPr lang="es-AR"/>
          </a:p>
        </p:txBody>
      </p:sp>
    </p:spTree>
    <p:extLst>
      <p:ext uri="{BB962C8B-B14F-4D97-AF65-F5344CB8AC3E}">
        <p14:creationId xmlns:p14="http://schemas.microsoft.com/office/powerpoint/2010/main" val="9664069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9A2771-4E9C-4880-8E05-9756B5B660C0}"/>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AR"/>
          </a:p>
        </p:txBody>
      </p:sp>
      <p:sp>
        <p:nvSpPr>
          <p:cNvPr id="3" name="Marcador de posición de imagen 2">
            <a:extLst>
              <a:ext uri="{FF2B5EF4-FFF2-40B4-BE49-F238E27FC236}">
                <a16:creationId xmlns:a16="http://schemas.microsoft.com/office/drawing/2014/main" id="{B7FB32BD-E82C-4B71-A195-EA5FB5C0B00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AR"/>
          </a:p>
        </p:txBody>
      </p:sp>
      <p:sp>
        <p:nvSpPr>
          <p:cNvPr id="4" name="Marcador de texto 3">
            <a:extLst>
              <a:ext uri="{FF2B5EF4-FFF2-40B4-BE49-F238E27FC236}">
                <a16:creationId xmlns:a16="http://schemas.microsoft.com/office/drawing/2014/main" id="{9C99F56F-68DE-4AB2-AC56-7E4B980FD4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1E231B2D-60A0-4DF2-832D-17C8B78C7319}"/>
              </a:ext>
            </a:extLst>
          </p:cNvPr>
          <p:cNvSpPr>
            <a:spLocks noGrp="1"/>
          </p:cNvSpPr>
          <p:nvPr>
            <p:ph type="dt" sz="half" idx="10"/>
          </p:nvPr>
        </p:nvSpPr>
        <p:spPr/>
        <p:txBody>
          <a:bodyPr/>
          <a:lstStyle/>
          <a:p>
            <a:fld id="{941C00CD-7E8B-40DA-A85E-F661E86C69EF}" type="datetimeFigureOut">
              <a:rPr lang="es-AR" smtClean="0"/>
              <a:t>24/9/2020</a:t>
            </a:fld>
            <a:endParaRPr lang="es-AR"/>
          </a:p>
        </p:txBody>
      </p:sp>
      <p:sp>
        <p:nvSpPr>
          <p:cNvPr id="6" name="Marcador de pie de página 5">
            <a:extLst>
              <a:ext uri="{FF2B5EF4-FFF2-40B4-BE49-F238E27FC236}">
                <a16:creationId xmlns:a16="http://schemas.microsoft.com/office/drawing/2014/main" id="{71325DDB-D0E5-491B-BE34-3BF5DA9642B2}"/>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D97D2CFC-56BF-4F8F-886B-54DAC01D520F}"/>
              </a:ext>
            </a:extLst>
          </p:cNvPr>
          <p:cNvSpPr>
            <a:spLocks noGrp="1"/>
          </p:cNvSpPr>
          <p:nvPr>
            <p:ph type="sldNum" sz="quarter" idx="12"/>
          </p:nvPr>
        </p:nvSpPr>
        <p:spPr/>
        <p:txBody>
          <a:bodyPr/>
          <a:lstStyle/>
          <a:p>
            <a:fld id="{8C12E8BB-440E-42A8-A38D-52B4619AC480}" type="slidenum">
              <a:rPr lang="es-AR" smtClean="0"/>
              <a:t>‹Nº›</a:t>
            </a:fld>
            <a:endParaRPr lang="es-AR"/>
          </a:p>
        </p:txBody>
      </p:sp>
    </p:spTree>
    <p:extLst>
      <p:ext uri="{BB962C8B-B14F-4D97-AF65-F5344CB8AC3E}">
        <p14:creationId xmlns:p14="http://schemas.microsoft.com/office/powerpoint/2010/main" val="12350097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1D4D4D7F-9377-4686-A449-ABD0C770B7D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6CC1AE14-A387-4E85-A410-87FB8E41907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F62EEF78-EFF7-41D5-B428-72553B7B4F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1C00CD-7E8B-40DA-A85E-F661E86C69EF}" type="datetimeFigureOut">
              <a:rPr lang="es-AR" smtClean="0"/>
              <a:t>24/9/2020</a:t>
            </a:fld>
            <a:endParaRPr lang="es-AR"/>
          </a:p>
        </p:txBody>
      </p:sp>
      <p:sp>
        <p:nvSpPr>
          <p:cNvPr id="5" name="Marcador de pie de página 4">
            <a:extLst>
              <a:ext uri="{FF2B5EF4-FFF2-40B4-BE49-F238E27FC236}">
                <a16:creationId xmlns:a16="http://schemas.microsoft.com/office/drawing/2014/main" id="{D633CF93-F0F2-4BD2-A25E-0C9642BAEB0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AR"/>
          </a:p>
        </p:txBody>
      </p:sp>
      <p:sp>
        <p:nvSpPr>
          <p:cNvPr id="6" name="Marcador de número de diapositiva 5">
            <a:extLst>
              <a:ext uri="{FF2B5EF4-FFF2-40B4-BE49-F238E27FC236}">
                <a16:creationId xmlns:a16="http://schemas.microsoft.com/office/drawing/2014/main" id="{13AE5A5F-5EA6-4B90-A476-A7A162BE2B2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12E8BB-440E-42A8-A38D-52B4619AC480}" type="slidenum">
              <a:rPr lang="es-AR" smtClean="0"/>
              <a:t>‹Nº›</a:t>
            </a:fld>
            <a:endParaRPr lang="es-AR"/>
          </a:p>
        </p:txBody>
      </p:sp>
    </p:spTree>
    <p:extLst>
      <p:ext uri="{BB962C8B-B14F-4D97-AF65-F5344CB8AC3E}">
        <p14:creationId xmlns:p14="http://schemas.microsoft.com/office/powerpoint/2010/main" val="20457291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B9B78D-3275-4739-A781-905B112A6A98}"/>
              </a:ext>
            </a:extLst>
          </p:cNvPr>
          <p:cNvSpPr>
            <a:spLocks noGrp="1"/>
          </p:cNvSpPr>
          <p:nvPr>
            <p:ph type="ctrTitle"/>
          </p:nvPr>
        </p:nvSpPr>
        <p:spPr>
          <a:xfrm>
            <a:off x="1524000" y="1122362"/>
            <a:ext cx="9144000" cy="2920345"/>
          </a:xfrm>
        </p:spPr>
        <p:txBody>
          <a:bodyPr>
            <a:normAutofit fontScale="90000"/>
          </a:bodyPr>
          <a:lstStyle/>
          <a:p>
            <a:br>
              <a:rPr lang="es-AR" sz="1400" b="1" dirty="0"/>
            </a:br>
            <a:br>
              <a:rPr lang="es-AR" sz="1400" b="1" dirty="0"/>
            </a:br>
            <a:br>
              <a:rPr lang="es-AR" sz="1400" b="1" dirty="0"/>
            </a:br>
            <a:br>
              <a:rPr lang="es-AR" sz="1400" b="1" dirty="0"/>
            </a:br>
            <a:br>
              <a:rPr lang="es-AR" sz="1400" b="1" dirty="0"/>
            </a:br>
            <a:br>
              <a:rPr lang="es-AR" sz="1400" b="1" dirty="0"/>
            </a:br>
            <a:br>
              <a:rPr lang="es-AR" sz="1400" b="1" dirty="0"/>
            </a:br>
            <a:r>
              <a:rPr lang="es-AR" sz="2200" b="1" dirty="0"/>
              <a:t>Diseño</a:t>
            </a:r>
            <a:r>
              <a:rPr lang="en-US" sz="2200" b="1" dirty="0"/>
              <a:t> y </a:t>
            </a:r>
            <a:r>
              <a:rPr lang="en-US" sz="2200" b="1" dirty="0" err="1"/>
              <a:t>Gestión</a:t>
            </a:r>
            <a:r>
              <a:rPr lang="en-US" sz="2200" b="1" dirty="0"/>
              <a:t> de </a:t>
            </a:r>
            <a:r>
              <a:rPr lang="es-AR" sz="2200" b="1" dirty="0"/>
              <a:t>Proyectos </a:t>
            </a:r>
            <a:br>
              <a:rPr lang="es-AR" sz="2200" b="1" dirty="0"/>
            </a:br>
            <a:r>
              <a:rPr lang="en-US" sz="2200" b="1" dirty="0"/>
              <a:t>y </a:t>
            </a:r>
            <a:r>
              <a:rPr lang="en-US" sz="2200" b="1" dirty="0" err="1"/>
              <a:t>Programas</a:t>
            </a:r>
            <a:r>
              <a:rPr lang="en-US" sz="2200" b="1" dirty="0"/>
              <a:t> </a:t>
            </a:r>
            <a:r>
              <a:rPr lang="en-US" sz="2200" b="1" dirty="0" err="1"/>
              <a:t>en</a:t>
            </a:r>
            <a:r>
              <a:rPr lang="en-US" sz="2200" b="1" dirty="0"/>
              <a:t> IES</a:t>
            </a:r>
            <a:br>
              <a:rPr lang="es-AR" sz="1400" dirty="0"/>
            </a:br>
            <a:br>
              <a:rPr lang="es-AR" sz="1400" dirty="0"/>
            </a:br>
            <a:br>
              <a:rPr lang="es-AR" sz="1400" dirty="0"/>
            </a:br>
            <a:r>
              <a:rPr lang="en-US" sz="1800" b="1" dirty="0"/>
              <a:t>Prof. Claudia </a:t>
            </a:r>
            <a:r>
              <a:rPr lang="en-US" sz="1800" b="1" dirty="0" err="1"/>
              <a:t>Restiffo</a:t>
            </a:r>
            <a:br>
              <a:rPr lang="es-AR" sz="1800" b="1" dirty="0"/>
            </a:br>
            <a:r>
              <a:rPr lang="en-US" sz="1800" b="1" dirty="0"/>
              <a:t>Grupo Nº 29</a:t>
            </a:r>
            <a:br>
              <a:rPr lang="es-AR" sz="1800" b="1" dirty="0"/>
            </a:br>
            <a:r>
              <a:rPr lang="en-US" sz="1800" b="1" dirty="0"/>
              <a:t>U.T.N. </a:t>
            </a:r>
            <a:r>
              <a:rPr lang="en-US" sz="1800" b="1" dirty="0" err="1"/>
              <a:t>Facultad</a:t>
            </a:r>
            <a:r>
              <a:rPr lang="en-US" sz="1800" b="1" dirty="0"/>
              <a:t> Regional La Rioja</a:t>
            </a:r>
            <a:br>
              <a:rPr lang="es-AR" sz="1800" b="1" dirty="0"/>
            </a:br>
            <a:r>
              <a:rPr lang="es-AR" sz="1800" b="1" dirty="0"/>
              <a:t> </a:t>
            </a:r>
            <a:br>
              <a:rPr lang="es-AR" sz="1800" b="1" dirty="0"/>
            </a:br>
            <a:endParaRPr lang="es-AR" sz="1800" b="1" dirty="0"/>
          </a:p>
        </p:txBody>
      </p:sp>
      <p:sp>
        <p:nvSpPr>
          <p:cNvPr id="3" name="Subtítulo 2">
            <a:extLst>
              <a:ext uri="{FF2B5EF4-FFF2-40B4-BE49-F238E27FC236}">
                <a16:creationId xmlns:a16="http://schemas.microsoft.com/office/drawing/2014/main" id="{18FB9912-AFBC-4747-BFB2-8149DDEB7F56}"/>
              </a:ext>
            </a:extLst>
          </p:cNvPr>
          <p:cNvSpPr>
            <a:spLocks noGrp="1"/>
          </p:cNvSpPr>
          <p:nvPr>
            <p:ph type="subTitle" idx="1"/>
          </p:nvPr>
        </p:nvSpPr>
        <p:spPr>
          <a:xfrm>
            <a:off x="1524000" y="3602038"/>
            <a:ext cx="9144000" cy="2348188"/>
          </a:xfrm>
        </p:spPr>
        <p:txBody>
          <a:bodyPr/>
          <a:lstStyle/>
          <a:p>
            <a:endParaRPr lang="es-AR" dirty="0"/>
          </a:p>
          <a:p>
            <a:endParaRPr lang="es-AR" dirty="0"/>
          </a:p>
          <a:p>
            <a:r>
              <a:rPr lang="en-US" sz="3200" b="1" dirty="0">
                <a:solidFill>
                  <a:srgbClr val="0070C0"/>
                </a:solidFill>
                <a:latin typeface="Aharoni" panose="02010803020104030203" pitchFamily="2" charset="-79"/>
                <a:cs typeface="Aharoni" panose="02010803020104030203" pitchFamily="2" charset="-79"/>
              </a:rPr>
              <a:t>¿</a:t>
            </a:r>
            <a:r>
              <a:rPr lang="en-US" sz="3200" b="1" dirty="0" err="1">
                <a:solidFill>
                  <a:srgbClr val="0070C0"/>
                </a:solidFill>
                <a:latin typeface="Aharoni" panose="02010803020104030203" pitchFamily="2" charset="-79"/>
                <a:cs typeface="Aharoni" panose="02010803020104030203" pitchFamily="2" charset="-79"/>
              </a:rPr>
              <a:t>Qué</a:t>
            </a:r>
            <a:r>
              <a:rPr lang="en-US" sz="3200" b="1" dirty="0">
                <a:solidFill>
                  <a:srgbClr val="0070C0"/>
                </a:solidFill>
                <a:latin typeface="Aharoni" panose="02010803020104030203" pitchFamily="2" charset="-79"/>
                <a:cs typeface="Aharoni" panose="02010803020104030203" pitchFamily="2" charset="-79"/>
              </a:rPr>
              <a:t> es un Proyecto?</a:t>
            </a:r>
            <a:endParaRPr lang="es-AR" sz="3200" dirty="0">
              <a:solidFill>
                <a:srgbClr val="0070C0"/>
              </a:solidFill>
              <a:latin typeface="Aharoni" panose="02010803020104030203" pitchFamily="2" charset="-79"/>
              <a:cs typeface="Aharoni" panose="02010803020104030203" pitchFamily="2" charset="-79"/>
            </a:endParaRPr>
          </a:p>
          <a:p>
            <a:endParaRPr lang="es-AR" dirty="0"/>
          </a:p>
        </p:txBody>
      </p:sp>
      <p:pic>
        <p:nvPicPr>
          <p:cNvPr id="4" name="Imagen 3" descr="Facultad Regional La Rioja">
            <a:extLst>
              <a:ext uri="{FF2B5EF4-FFF2-40B4-BE49-F238E27FC236}">
                <a16:creationId xmlns:a16="http://schemas.microsoft.com/office/drawing/2014/main" id="{2ADE4481-906D-46DD-811B-E5722C86772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154444" y="1497013"/>
            <a:ext cx="2025650" cy="819150"/>
          </a:xfrm>
          <a:prstGeom prst="rect">
            <a:avLst/>
          </a:prstGeom>
          <a:noFill/>
          <a:ln>
            <a:noFill/>
          </a:ln>
        </p:spPr>
      </p:pic>
      <p:pic>
        <p:nvPicPr>
          <p:cNvPr id="5" name="Imagen 4">
            <a:extLst>
              <a:ext uri="{FF2B5EF4-FFF2-40B4-BE49-F238E27FC236}">
                <a16:creationId xmlns:a16="http://schemas.microsoft.com/office/drawing/2014/main" id="{C063E987-A249-40EE-8C81-4F2D61C5AA45}"/>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8655256" y="1506952"/>
            <a:ext cx="1216025" cy="645795"/>
          </a:xfrm>
          <a:prstGeom prst="rect">
            <a:avLst/>
          </a:prstGeom>
          <a:noFill/>
          <a:ln w="9525">
            <a:noFill/>
            <a:miter lim="800000"/>
            <a:headEnd/>
            <a:tailEnd/>
          </a:ln>
        </p:spPr>
      </p:pic>
      <p:pic>
        <p:nvPicPr>
          <p:cNvPr id="8" name="Imagen 7" descr="De una idea a su ejecución: proyectos, bibliotecas y algo más – IFT">
            <a:extLst>
              <a:ext uri="{FF2B5EF4-FFF2-40B4-BE49-F238E27FC236}">
                <a16:creationId xmlns:a16="http://schemas.microsoft.com/office/drawing/2014/main" id="{03B3F212-45D1-4A71-BB73-4419EB68CFF8}"/>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759226" y="4042707"/>
            <a:ext cx="1676400" cy="1466850"/>
          </a:xfrm>
          <a:prstGeom prst="rect">
            <a:avLst/>
          </a:prstGeom>
          <a:noFill/>
          <a:ln>
            <a:noFill/>
          </a:ln>
        </p:spPr>
      </p:pic>
    </p:spTree>
    <p:extLst>
      <p:ext uri="{BB962C8B-B14F-4D97-AF65-F5344CB8AC3E}">
        <p14:creationId xmlns:p14="http://schemas.microsoft.com/office/powerpoint/2010/main" val="9937501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4DA02358-BCA6-482E-B2AF-351A1B10446A}"/>
              </a:ext>
            </a:extLst>
          </p:cNvPr>
          <p:cNvSpPr/>
          <p:nvPr/>
        </p:nvSpPr>
        <p:spPr>
          <a:xfrm>
            <a:off x="861391" y="534913"/>
            <a:ext cx="8070573" cy="369332"/>
          </a:xfrm>
          <a:prstGeom prst="rect">
            <a:avLst/>
          </a:prstGeom>
        </p:spPr>
        <p:txBody>
          <a:bodyPr wrap="square">
            <a:spAutoFit/>
          </a:bodyPr>
          <a:lstStyle/>
          <a:p>
            <a:r>
              <a:rPr lang="es-AR" dirty="0">
                <a:latin typeface="Arial Rounded MT Bold" panose="020F0704030504030204" pitchFamily="34" charset="0"/>
              </a:rPr>
              <a:t>Pasos a seguir para elaborar un Proyecto de Inversión</a:t>
            </a:r>
            <a:endParaRPr lang="es-AR" dirty="0"/>
          </a:p>
        </p:txBody>
      </p:sp>
      <p:sp>
        <p:nvSpPr>
          <p:cNvPr id="3" name="Rectángulo 2">
            <a:extLst>
              <a:ext uri="{FF2B5EF4-FFF2-40B4-BE49-F238E27FC236}">
                <a16:creationId xmlns:a16="http://schemas.microsoft.com/office/drawing/2014/main" id="{59FBD723-90DA-406C-B678-FEB18D665BA4}"/>
              </a:ext>
            </a:extLst>
          </p:cNvPr>
          <p:cNvSpPr/>
          <p:nvPr/>
        </p:nvSpPr>
        <p:spPr>
          <a:xfrm>
            <a:off x="861390" y="1224891"/>
            <a:ext cx="10402957" cy="738664"/>
          </a:xfrm>
          <a:prstGeom prst="rect">
            <a:avLst/>
          </a:prstGeom>
        </p:spPr>
        <p:txBody>
          <a:bodyPr wrap="square">
            <a:spAutoFit/>
          </a:bodyPr>
          <a:lstStyle/>
          <a:p>
            <a:r>
              <a:rPr lang="es-AR" sz="2400" b="1" dirty="0">
                <a:solidFill>
                  <a:srgbClr val="000000"/>
                </a:solidFill>
                <a:effectLst/>
                <a:latin typeface="Arial" panose="020B0604020202020204" pitchFamily="34" charset="0"/>
                <a:ea typeface="Calibri" panose="020F0502020204030204" pitchFamily="34" charset="0"/>
                <a:cs typeface="Arial" panose="020B0604020202020204" pitchFamily="34" charset="0"/>
              </a:rPr>
              <a:t>1 Definición</a:t>
            </a:r>
          </a:p>
          <a:p>
            <a:r>
              <a:rPr lang="es-AR" dirty="0">
                <a:solidFill>
                  <a:srgbClr val="000000"/>
                </a:solidFill>
                <a:effectLst/>
                <a:latin typeface="Arial" panose="020B0604020202020204" pitchFamily="34" charset="0"/>
                <a:ea typeface="Calibri" panose="020F0502020204030204" pitchFamily="34" charset="0"/>
                <a:cs typeface="Arial" panose="020B0604020202020204" pitchFamily="34" charset="0"/>
              </a:rPr>
              <a:t>Los objetivos a conseguir y los factores que influyen en el proceso de desarrollo de las actividades </a:t>
            </a:r>
            <a:endParaRPr lang="es-ES" dirty="0">
              <a:latin typeface="Arial" panose="020B0604020202020204" pitchFamily="34" charset="0"/>
              <a:cs typeface="Arial" panose="020B0604020202020204" pitchFamily="34" charset="0"/>
            </a:endParaRPr>
          </a:p>
        </p:txBody>
      </p:sp>
      <p:sp>
        <p:nvSpPr>
          <p:cNvPr id="4" name="Rectángulo 3">
            <a:extLst>
              <a:ext uri="{FF2B5EF4-FFF2-40B4-BE49-F238E27FC236}">
                <a16:creationId xmlns:a16="http://schemas.microsoft.com/office/drawing/2014/main" id="{FA41569B-25BA-4F1C-A052-B2784DC94495}"/>
              </a:ext>
            </a:extLst>
          </p:cNvPr>
          <p:cNvSpPr/>
          <p:nvPr/>
        </p:nvSpPr>
        <p:spPr>
          <a:xfrm>
            <a:off x="861390" y="2284201"/>
            <a:ext cx="10402957" cy="738664"/>
          </a:xfrm>
          <a:prstGeom prst="rect">
            <a:avLst/>
          </a:prstGeom>
        </p:spPr>
        <p:txBody>
          <a:bodyPr wrap="square">
            <a:spAutoFit/>
          </a:bodyPr>
          <a:lstStyle/>
          <a:p>
            <a:r>
              <a:rPr lang="es-AR" sz="2400" b="1" dirty="0">
                <a:solidFill>
                  <a:srgbClr val="000000"/>
                </a:solidFill>
                <a:effectLst/>
                <a:latin typeface="Arial" panose="020B0604020202020204" pitchFamily="34" charset="0"/>
                <a:ea typeface="Calibri" panose="020F0502020204030204" pitchFamily="34" charset="0"/>
                <a:cs typeface="Arial" panose="020B0604020202020204" pitchFamily="34" charset="0"/>
              </a:rPr>
              <a:t>2 Inicio</a:t>
            </a:r>
          </a:p>
          <a:p>
            <a:r>
              <a:rPr lang="es-AR" dirty="0">
                <a:solidFill>
                  <a:srgbClr val="000000"/>
                </a:solidFill>
                <a:latin typeface="Arial" panose="020B0604020202020204" pitchFamily="34" charset="0"/>
                <a:cs typeface="Arial" panose="020B0604020202020204" pitchFamily="34" charset="0"/>
              </a:rPr>
              <a:t>La planificación de los medios a utilizar a lo largo del proceso</a:t>
            </a:r>
            <a:r>
              <a:rPr lang="es-AR"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endParaRPr lang="es-ES" dirty="0">
              <a:latin typeface="Arial" panose="020B0604020202020204" pitchFamily="34" charset="0"/>
              <a:cs typeface="Arial" panose="020B0604020202020204" pitchFamily="34" charset="0"/>
            </a:endParaRPr>
          </a:p>
        </p:txBody>
      </p:sp>
      <p:sp>
        <p:nvSpPr>
          <p:cNvPr id="5" name="Rectángulo 4">
            <a:extLst>
              <a:ext uri="{FF2B5EF4-FFF2-40B4-BE49-F238E27FC236}">
                <a16:creationId xmlns:a16="http://schemas.microsoft.com/office/drawing/2014/main" id="{89C1A2C0-DD9F-450E-9684-106232203321}"/>
              </a:ext>
            </a:extLst>
          </p:cNvPr>
          <p:cNvSpPr/>
          <p:nvPr/>
        </p:nvSpPr>
        <p:spPr>
          <a:xfrm>
            <a:off x="861389" y="3022865"/>
            <a:ext cx="10760767" cy="738664"/>
          </a:xfrm>
          <a:prstGeom prst="rect">
            <a:avLst/>
          </a:prstGeom>
        </p:spPr>
        <p:txBody>
          <a:bodyPr wrap="square">
            <a:spAutoFit/>
          </a:bodyPr>
          <a:lstStyle/>
          <a:p>
            <a:r>
              <a:rPr lang="es-AR" sz="2400" b="1" dirty="0">
                <a:solidFill>
                  <a:srgbClr val="000000"/>
                </a:solidFill>
                <a:effectLst/>
                <a:latin typeface="Arial" panose="020B0604020202020204" pitchFamily="34" charset="0"/>
                <a:ea typeface="Calibri" panose="020F0502020204030204" pitchFamily="34" charset="0"/>
                <a:cs typeface="Arial" panose="020B0604020202020204" pitchFamily="34" charset="0"/>
              </a:rPr>
              <a:t>3 Planificación</a:t>
            </a:r>
          </a:p>
          <a:p>
            <a:r>
              <a:rPr lang="es-AR" dirty="0">
                <a:solidFill>
                  <a:srgbClr val="000000"/>
                </a:solidFill>
                <a:latin typeface="Arial" panose="020B0604020202020204" pitchFamily="34" charset="0"/>
                <a:cs typeface="Arial" panose="020B0604020202020204" pitchFamily="34" charset="0"/>
              </a:rPr>
              <a:t>Marca cómo se debe desarrollar el proyecto en cuanto al tiempo, alcance y costo</a:t>
            </a:r>
            <a:endParaRPr lang="es-ES" dirty="0">
              <a:latin typeface="Arial" panose="020B0604020202020204" pitchFamily="34" charset="0"/>
              <a:cs typeface="Arial" panose="020B0604020202020204" pitchFamily="34" charset="0"/>
            </a:endParaRPr>
          </a:p>
        </p:txBody>
      </p:sp>
      <p:sp>
        <p:nvSpPr>
          <p:cNvPr id="6" name="Rectángulo 5">
            <a:extLst>
              <a:ext uri="{FF2B5EF4-FFF2-40B4-BE49-F238E27FC236}">
                <a16:creationId xmlns:a16="http://schemas.microsoft.com/office/drawing/2014/main" id="{D4D5D551-20F4-4D42-8088-44504067AD78}"/>
              </a:ext>
            </a:extLst>
          </p:cNvPr>
          <p:cNvSpPr/>
          <p:nvPr/>
        </p:nvSpPr>
        <p:spPr>
          <a:xfrm>
            <a:off x="861389" y="3878783"/>
            <a:ext cx="6400802" cy="738664"/>
          </a:xfrm>
          <a:prstGeom prst="rect">
            <a:avLst/>
          </a:prstGeom>
        </p:spPr>
        <p:txBody>
          <a:bodyPr wrap="square">
            <a:spAutoFit/>
          </a:bodyPr>
          <a:lstStyle/>
          <a:p>
            <a:r>
              <a:rPr lang="es-AR" sz="2400" b="1" dirty="0">
                <a:solidFill>
                  <a:srgbClr val="000000"/>
                </a:solidFill>
                <a:effectLst/>
                <a:latin typeface="Arial" panose="020B0604020202020204" pitchFamily="34" charset="0"/>
                <a:ea typeface="Calibri" panose="020F0502020204030204" pitchFamily="34" charset="0"/>
                <a:cs typeface="Arial" panose="020B0604020202020204" pitchFamily="34" charset="0"/>
              </a:rPr>
              <a:t>4 Ejecución</a:t>
            </a:r>
          </a:p>
          <a:p>
            <a:r>
              <a:rPr lang="es-AR" dirty="0">
                <a:solidFill>
                  <a:srgbClr val="000000"/>
                </a:solidFill>
                <a:latin typeface="Arial" panose="020B0604020202020204" pitchFamily="34" charset="0"/>
                <a:cs typeface="Arial" panose="020B0604020202020204" pitchFamily="34" charset="0"/>
              </a:rPr>
              <a:t>Aplicar los tiempos establecidos en las fases anteriores</a:t>
            </a:r>
            <a:endParaRPr lang="es-ES" dirty="0">
              <a:latin typeface="Arial" panose="020B0604020202020204" pitchFamily="34" charset="0"/>
              <a:cs typeface="Arial" panose="020B0604020202020204" pitchFamily="34" charset="0"/>
            </a:endParaRPr>
          </a:p>
        </p:txBody>
      </p:sp>
      <p:sp>
        <p:nvSpPr>
          <p:cNvPr id="7" name="Rectángulo 6">
            <a:extLst>
              <a:ext uri="{FF2B5EF4-FFF2-40B4-BE49-F238E27FC236}">
                <a16:creationId xmlns:a16="http://schemas.microsoft.com/office/drawing/2014/main" id="{F277B34B-07C9-45F8-AC5B-9417BD8FA4BB}"/>
              </a:ext>
            </a:extLst>
          </p:cNvPr>
          <p:cNvSpPr/>
          <p:nvPr/>
        </p:nvSpPr>
        <p:spPr>
          <a:xfrm>
            <a:off x="861389" y="4617447"/>
            <a:ext cx="6096000" cy="738664"/>
          </a:xfrm>
          <a:prstGeom prst="rect">
            <a:avLst/>
          </a:prstGeom>
        </p:spPr>
        <p:txBody>
          <a:bodyPr>
            <a:spAutoFit/>
          </a:bodyPr>
          <a:lstStyle/>
          <a:p>
            <a:r>
              <a:rPr lang="es-AR" sz="2400" b="1" dirty="0">
                <a:solidFill>
                  <a:srgbClr val="000000"/>
                </a:solidFill>
                <a:effectLst/>
                <a:latin typeface="Arial" panose="020B0604020202020204" pitchFamily="34" charset="0"/>
                <a:ea typeface="Calibri" panose="020F0502020204030204" pitchFamily="34" charset="0"/>
                <a:cs typeface="Arial" panose="020B0604020202020204" pitchFamily="34" charset="0"/>
              </a:rPr>
              <a:t>5 Monitorización</a:t>
            </a:r>
          </a:p>
          <a:p>
            <a:r>
              <a:rPr lang="es-AR" dirty="0">
                <a:solidFill>
                  <a:srgbClr val="000000"/>
                </a:solidFill>
                <a:latin typeface="Arial" panose="020B0604020202020204" pitchFamily="34" charset="0"/>
                <a:cs typeface="Arial" panose="020B0604020202020204" pitchFamily="34" charset="0"/>
              </a:rPr>
              <a:t>Control de todas las fases del proyecto</a:t>
            </a:r>
            <a:endParaRPr lang="es-ES" dirty="0">
              <a:latin typeface="Arial" panose="020B0604020202020204" pitchFamily="34" charset="0"/>
              <a:cs typeface="Arial" panose="020B0604020202020204" pitchFamily="34" charset="0"/>
            </a:endParaRPr>
          </a:p>
        </p:txBody>
      </p:sp>
      <p:sp>
        <p:nvSpPr>
          <p:cNvPr id="8" name="Rectángulo 7">
            <a:extLst>
              <a:ext uri="{FF2B5EF4-FFF2-40B4-BE49-F238E27FC236}">
                <a16:creationId xmlns:a16="http://schemas.microsoft.com/office/drawing/2014/main" id="{601E129A-EB94-4389-9FB3-ADF3F006828A}"/>
              </a:ext>
            </a:extLst>
          </p:cNvPr>
          <p:cNvSpPr/>
          <p:nvPr/>
        </p:nvSpPr>
        <p:spPr>
          <a:xfrm>
            <a:off x="861389" y="5307424"/>
            <a:ext cx="8176594" cy="738664"/>
          </a:xfrm>
          <a:prstGeom prst="rect">
            <a:avLst/>
          </a:prstGeom>
        </p:spPr>
        <p:txBody>
          <a:bodyPr wrap="square">
            <a:spAutoFit/>
          </a:bodyPr>
          <a:lstStyle/>
          <a:p>
            <a:r>
              <a:rPr lang="es-AR" sz="2400" b="1" dirty="0">
                <a:solidFill>
                  <a:srgbClr val="000000"/>
                </a:solidFill>
                <a:effectLst/>
                <a:latin typeface="Arial" panose="020B0604020202020204" pitchFamily="34" charset="0"/>
                <a:ea typeface="Calibri" panose="020F0502020204030204" pitchFamily="34" charset="0"/>
                <a:cs typeface="Arial" panose="020B0604020202020204" pitchFamily="34" charset="0"/>
              </a:rPr>
              <a:t>6 Cierre</a:t>
            </a:r>
          </a:p>
          <a:p>
            <a:r>
              <a:rPr lang="es-AR" dirty="0">
                <a:solidFill>
                  <a:srgbClr val="000000"/>
                </a:solidFill>
                <a:latin typeface="Arial" panose="020B0604020202020204" pitchFamily="34" charset="0"/>
                <a:cs typeface="Arial" panose="020B0604020202020204" pitchFamily="34" charset="0"/>
              </a:rPr>
              <a:t>Asumir qué objetivos se alcanzaron, qué recursos se emplearon y cuales no</a:t>
            </a:r>
            <a:endParaRPr lang="es-ES" dirty="0">
              <a:latin typeface="Arial" panose="020B0604020202020204" pitchFamily="34" charset="0"/>
              <a:cs typeface="Arial" panose="020B0604020202020204" pitchFamily="34" charset="0"/>
            </a:endParaRPr>
          </a:p>
        </p:txBody>
      </p:sp>
      <p:pic>
        <p:nvPicPr>
          <p:cNvPr id="4098" name="Picture 2" descr="Proyectos | Tienda y Tutoriales Arduino">
            <a:extLst>
              <a:ext uri="{FF2B5EF4-FFF2-40B4-BE49-F238E27FC236}">
                <a16:creationId xmlns:a16="http://schemas.microsoft.com/office/drawing/2014/main" id="{B23EBC86-3797-4CC9-BDDD-3AD6622C82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23820" y="4200939"/>
            <a:ext cx="2898336" cy="21737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5338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9A2E87E6-BE25-4743-8210-A0CD5D0182E1}"/>
              </a:ext>
            </a:extLst>
          </p:cNvPr>
          <p:cNvSpPr/>
          <p:nvPr/>
        </p:nvSpPr>
        <p:spPr>
          <a:xfrm>
            <a:off x="1029882" y="2899777"/>
            <a:ext cx="1942391" cy="369332"/>
          </a:xfrm>
          <a:prstGeom prst="rect">
            <a:avLst/>
          </a:prstGeom>
        </p:spPr>
        <p:txBody>
          <a:bodyPr wrap="none">
            <a:spAutoFit/>
          </a:bodyPr>
          <a:lstStyle/>
          <a:p>
            <a:r>
              <a:rPr lang="en-US" dirty="0">
                <a:solidFill>
                  <a:srgbClr val="0070C0"/>
                </a:solidFill>
                <a:latin typeface="Arial Rounded MT Bold" panose="020F0704030504030204" pitchFamily="34" charset="0"/>
              </a:rPr>
              <a:t>Agenda </a:t>
            </a:r>
            <a:r>
              <a:rPr lang="en-US" dirty="0" err="1">
                <a:solidFill>
                  <a:srgbClr val="0070C0"/>
                </a:solidFill>
                <a:latin typeface="Arial Rounded MT Bold" panose="020F0704030504030204" pitchFamily="34" charset="0"/>
              </a:rPr>
              <a:t>Pública</a:t>
            </a:r>
            <a:endParaRPr lang="es-AR" dirty="0">
              <a:solidFill>
                <a:srgbClr val="0070C0"/>
              </a:solidFill>
            </a:endParaRPr>
          </a:p>
        </p:txBody>
      </p:sp>
      <p:sp>
        <p:nvSpPr>
          <p:cNvPr id="3" name="Rectángulo 2">
            <a:extLst>
              <a:ext uri="{FF2B5EF4-FFF2-40B4-BE49-F238E27FC236}">
                <a16:creationId xmlns:a16="http://schemas.microsoft.com/office/drawing/2014/main" id="{12BC44A3-8BEF-49D6-BA73-846B79DC8068}"/>
              </a:ext>
            </a:extLst>
          </p:cNvPr>
          <p:cNvSpPr/>
          <p:nvPr/>
        </p:nvSpPr>
        <p:spPr>
          <a:xfrm>
            <a:off x="4306956" y="1000036"/>
            <a:ext cx="6665844" cy="1477328"/>
          </a:xfrm>
          <a:prstGeom prst="rect">
            <a:avLst/>
          </a:prstGeom>
        </p:spPr>
        <p:txBody>
          <a:bodyPr wrap="square">
            <a:spAutoFit/>
          </a:bodyPr>
          <a:lstStyle/>
          <a:p>
            <a:pPr marL="285750" indent="-285750">
              <a:buFont typeface="Arial" panose="020B0604020202020204" pitchFamily="34" charset="0"/>
              <a:buChar char="•"/>
            </a:pPr>
            <a:r>
              <a:rPr lang="es-AR" dirty="0">
                <a:solidFill>
                  <a:srgbClr val="0070C0"/>
                </a:solidFill>
                <a:latin typeface="Arial" panose="020B0604020202020204" pitchFamily="34" charset="0"/>
                <a:cs typeface="Arial" panose="020B0604020202020204" pitchFamily="34" charset="0"/>
              </a:rPr>
              <a:t>Cada repartición generará su propia agenda pública. </a:t>
            </a:r>
          </a:p>
          <a:p>
            <a:endParaRPr lang="es-AR" dirty="0">
              <a:solidFill>
                <a:srgbClr val="0070C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s-AR" dirty="0">
                <a:solidFill>
                  <a:srgbClr val="0070C0"/>
                </a:solidFill>
                <a:latin typeface="Arial" panose="020B0604020202020204" pitchFamily="34" charset="0"/>
                <a:cs typeface="Arial" panose="020B0604020202020204" pitchFamily="34" charset="0"/>
              </a:rPr>
              <a:t>El resultado final será la acción que cada Ministerio articule sinérgicamente con la del resto de los organismos para el logro de un mayor impacto</a:t>
            </a:r>
          </a:p>
        </p:txBody>
      </p:sp>
      <p:sp>
        <p:nvSpPr>
          <p:cNvPr id="4" name="Rectángulo 3">
            <a:extLst>
              <a:ext uri="{FF2B5EF4-FFF2-40B4-BE49-F238E27FC236}">
                <a16:creationId xmlns:a16="http://schemas.microsoft.com/office/drawing/2014/main" id="{12DB344A-6AC7-444C-8F35-EFC73C9F1D2E}"/>
              </a:ext>
            </a:extLst>
          </p:cNvPr>
          <p:cNvSpPr/>
          <p:nvPr/>
        </p:nvSpPr>
        <p:spPr>
          <a:xfrm>
            <a:off x="4306956" y="2900281"/>
            <a:ext cx="6096000" cy="923330"/>
          </a:xfrm>
          <a:prstGeom prst="rect">
            <a:avLst/>
          </a:prstGeom>
        </p:spPr>
        <p:txBody>
          <a:bodyPr>
            <a:spAutoFit/>
          </a:bodyPr>
          <a:lstStyle/>
          <a:p>
            <a:pPr marL="285750" indent="-285750">
              <a:buFont typeface="Arial" panose="020B0604020202020204" pitchFamily="34" charset="0"/>
              <a:buChar char="•"/>
            </a:pPr>
            <a:r>
              <a:rPr lang="es-AR" dirty="0">
                <a:solidFill>
                  <a:schemeClr val="accent1"/>
                </a:solidFill>
                <a:latin typeface="Arial" panose="020B0604020202020204" pitchFamily="34" charset="0"/>
                <a:ea typeface="Calibri" panose="020F0502020204030204" pitchFamily="34" charset="0"/>
                <a:cs typeface="Arial" panose="020B0604020202020204" pitchFamily="34" charset="0"/>
              </a:rPr>
              <a:t>Está formada por el conjunto de problemas que un determinado gobierno considera necesario abordar a través de programas, acciones, normativas o servicios.</a:t>
            </a:r>
            <a:endParaRPr lang="en-US" dirty="0">
              <a:solidFill>
                <a:schemeClr val="accent1"/>
              </a:solidFill>
              <a:latin typeface="Arial" panose="020B0604020202020204" pitchFamily="34" charset="0"/>
              <a:cs typeface="Arial" panose="020B0604020202020204" pitchFamily="34" charset="0"/>
            </a:endParaRPr>
          </a:p>
        </p:txBody>
      </p:sp>
      <p:pic>
        <p:nvPicPr>
          <p:cNvPr id="5122" name="Picture 2" descr="Sistemas de Informacion: Sistemas de información de Recursos Humanos">
            <a:extLst>
              <a:ext uri="{FF2B5EF4-FFF2-40B4-BE49-F238E27FC236}">
                <a16:creationId xmlns:a16="http://schemas.microsoft.com/office/drawing/2014/main" id="{7DE48327-5F51-43C1-BD96-A2302ED8B2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2274" y="4134678"/>
            <a:ext cx="5509118" cy="23423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26825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C8FD04D6-86D1-41EF-971F-F78EA71E49CA}"/>
              </a:ext>
            </a:extLst>
          </p:cNvPr>
          <p:cNvSpPr/>
          <p:nvPr/>
        </p:nvSpPr>
        <p:spPr>
          <a:xfrm>
            <a:off x="3061817" y="474630"/>
            <a:ext cx="5352747" cy="369332"/>
          </a:xfrm>
          <a:prstGeom prst="rect">
            <a:avLst/>
          </a:prstGeom>
        </p:spPr>
        <p:txBody>
          <a:bodyPr wrap="none">
            <a:spAutoFit/>
          </a:bodyPr>
          <a:lstStyle/>
          <a:p>
            <a:pPr algn="ctr"/>
            <a:r>
              <a:rPr lang="es-AR" u="sng" dirty="0">
                <a:solidFill>
                  <a:schemeClr val="accent1">
                    <a:lumMod val="50000"/>
                  </a:schemeClr>
                </a:solidFill>
                <a:latin typeface="Arial" panose="020B0604020202020204" pitchFamily="34" charset="0"/>
                <a:cs typeface="Arial" panose="020B0604020202020204" pitchFamily="34" charset="0"/>
              </a:rPr>
              <a:t>El enfoque clásico de la formación de las políticas </a:t>
            </a:r>
            <a:endParaRPr lang="es-ES" u="sng" dirty="0">
              <a:solidFill>
                <a:schemeClr val="accent1">
                  <a:lumMod val="50000"/>
                </a:schemeClr>
              </a:solidFill>
              <a:latin typeface="Arial" panose="020B0604020202020204" pitchFamily="34" charset="0"/>
              <a:cs typeface="Arial" panose="020B0604020202020204" pitchFamily="34" charset="0"/>
            </a:endParaRPr>
          </a:p>
        </p:txBody>
      </p:sp>
      <p:sp>
        <p:nvSpPr>
          <p:cNvPr id="3" name="Rectángulo 2">
            <a:extLst>
              <a:ext uri="{FF2B5EF4-FFF2-40B4-BE49-F238E27FC236}">
                <a16:creationId xmlns:a16="http://schemas.microsoft.com/office/drawing/2014/main" id="{C17B4240-6747-461E-8007-36A7A9D68AD9}"/>
              </a:ext>
            </a:extLst>
          </p:cNvPr>
          <p:cNvSpPr/>
          <p:nvPr/>
        </p:nvSpPr>
        <p:spPr>
          <a:xfrm>
            <a:off x="1523999" y="1248826"/>
            <a:ext cx="9409041" cy="861774"/>
          </a:xfrm>
          <a:prstGeom prst="rect">
            <a:avLst/>
          </a:prstGeom>
        </p:spPr>
        <p:txBody>
          <a:bodyPr wrap="square">
            <a:spAutoFit/>
          </a:bodyPr>
          <a:lstStyle/>
          <a:p>
            <a:r>
              <a:rPr lang="es-AR" dirty="0">
                <a:solidFill>
                  <a:schemeClr val="accent1">
                    <a:lumMod val="75000"/>
                  </a:schemeClr>
                </a:solidFill>
                <a:latin typeface="Arial Rounded MT Bold" panose="020F0704030504030204" pitchFamily="34" charset="0"/>
                <a:ea typeface="Calibri" panose="020F0502020204030204" pitchFamily="34" charset="0"/>
              </a:rPr>
              <a:t>“el </a:t>
            </a:r>
            <a:r>
              <a:rPr lang="es-AR" sz="1400" dirty="0">
                <a:solidFill>
                  <a:schemeClr val="accent1">
                    <a:lumMod val="75000"/>
                  </a:schemeClr>
                </a:solidFill>
                <a:effectLst>
                  <a:outerShdw blurRad="38100" dist="38100" dir="2700000" algn="tl">
                    <a:srgbClr val="000000">
                      <a:alpha val="43137"/>
                    </a:srgbClr>
                  </a:outerShdw>
                </a:effectLst>
                <a:latin typeface="Arial" panose="020B0604020202020204" pitchFamily="34" charset="0"/>
                <a:ea typeface="Calibri" panose="020F0502020204030204" pitchFamily="34" charset="0"/>
                <a:cs typeface="Arial" panose="020B0604020202020204" pitchFamily="34" charset="0"/>
              </a:rPr>
              <a:t>decisor</a:t>
            </a:r>
            <a:r>
              <a:rPr lang="es-AR" dirty="0">
                <a:solidFill>
                  <a:schemeClr val="accent1">
                    <a:lumMod val="75000"/>
                  </a:schemeClr>
                </a:solidFill>
                <a:effectLst>
                  <a:outerShdw blurRad="38100" dist="38100" dir="2700000" algn="tl">
                    <a:srgbClr val="000000">
                      <a:alpha val="43137"/>
                    </a:srgbClr>
                  </a:outerShdw>
                </a:effectLst>
                <a:latin typeface="Arial" panose="020B0604020202020204" pitchFamily="34" charset="0"/>
                <a:ea typeface="Calibri" panose="020F0502020204030204" pitchFamily="34" charset="0"/>
                <a:cs typeface="Arial" panose="020B0604020202020204" pitchFamily="34" charset="0"/>
              </a:rPr>
              <a:t> público extrae algunos de los problemas, y </a:t>
            </a:r>
            <a:r>
              <a:rPr lang="es-AR" dirty="0">
                <a:solidFill>
                  <a:schemeClr val="accent1">
                    <a:lumMod val="7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así se va conformando la agenda de gobierno</a:t>
            </a:r>
            <a:r>
              <a:rPr lang="es-AR" dirty="0">
                <a:solidFill>
                  <a:schemeClr val="accent1">
                    <a:lumMod val="75000"/>
                  </a:schemeClr>
                </a:solidFill>
                <a:latin typeface="Arial Rounded MT Bold" panose="020F0704030504030204" pitchFamily="34" charset="0"/>
              </a:rPr>
              <a:t>”</a:t>
            </a:r>
            <a:br>
              <a:rPr lang="es-AR" dirty="0">
                <a:solidFill>
                  <a:schemeClr val="accent1">
                    <a:lumMod val="75000"/>
                  </a:schemeClr>
                </a:solidFill>
                <a:latin typeface="Arial Rounded MT Bold" panose="020F0704030504030204" pitchFamily="34" charset="0"/>
              </a:rPr>
            </a:br>
            <a:r>
              <a:rPr lang="es-AR" sz="1400" i="1" dirty="0">
                <a:solidFill>
                  <a:schemeClr val="accent1">
                    <a:lumMod val="75000"/>
                  </a:schemeClr>
                </a:solidFill>
                <a:latin typeface="Arial Rounded MT Bold" panose="020F0704030504030204" pitchFamily="34" charset="0"/>
              </a:rPr>
              <a:t>Manuel Tamayo  (1997)</a:t>
            </a:r>
            <a:endParaRPr lang="es-AR" dirty="0"/>
          </a:p>
        </p:txBody>
      </p:sp>
      <p:cxnSp>
        <p:nvCxnSpPr>
          <p:cNvPr id="5" name="Conector recto de flecha 4">
            <a:extLst>
              <a:ext uri="{FF2B5EF4-FFF2-40B4-BE49-F238E27FC236}">
                <a16:creationId xmlns:a16="http://schemas.microsoft.com/office/drawing/2014/main" id="{F81E2AD9-8B44-4FF4-8F37-57B331A32BFC}"/>
              </a:ext>
            </a:extLst>
          </p:cNvPr>
          <p:cNvCxnSpPr>
            <a:cxnSpLocks/>
          </p:cNvCxnSpPr>
          <p:nvPr/>
        </p:nvCxnSpPr>
        <p:spPr>
          <a:xfrm>
            <a:off x="5751443" y="954157"/>
            <a:ext cx="0" cy="2946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ectángulo 6">
            <a:extLst>
              <a:ext uri="{FF2B5EF4-FFF2-40B4-BE49-F238E27FC236}">
                <a16:creationId xmlns:a16="http://schemas.microsoft.com/office/drawing/2014/main" id="{DEC01372-8847-48DE-B78A-A5C18F78B4D0}"/>
              </a:ext>
            </a:extLst>
          </p:cNvPr>
          <p:cNvSpPr/>
          <p:nvPr/>
        </p:nvSpPr>
        <p:spPr>
          <a:xfrm>
            <a:off x="3314578" y="2405269"/>
            <a:ext cx="5506636" cy="369332"/>
          </a:xfrm>
          <a:prstGeom prst="rect">
            <a:avLst/>
          </a:prstGeom>
        </p:spPr>
        <p:txBody>
          <a:bodyPr wrap="none">
            <a:spAutoFit/>
          </a:bodyPr>
          <a:lstStyle/>
          <a:p>
            <a:pPr algn="ctr"/>
            <a:r>
              <a:rPr lang="es-AR" u="sng"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Enfoque descriptivo de la formación de las políticas </a:t>
            </a:r>
            <a:endParaRPr lang="es-ES" u="sng"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endParaRPr>
          </a:p>
        </p:txBody>
      </p:sp>
      <p:sp>
        <p:nvSpPr>
          <p:cNvPr id="8" name="Rectángulo 7">
            <a:extLst>
              <a:ext uri="{FF2B5EF4-FFF2-40B4-BE49-F238E27FC236}">
                <a16:creationId xmlns:a16="http://schemas.microsoft.com/office/drawing/2014/main" id="{D564E5F0-0496-48F8-BCCA-0F788742CA23}"/>
              </a:ext>
            </a:extLst>
          </p:cNvPr>
          <p:cNvSpPr/>
          <p:nvPr/>
        </p:nvSpPr>
        <p:spPr>
          <a:xfrm>
            <a:off x="1523999" y="2859614"/>
            <a:ext cx="9409043" cy="861774"/>
          </a:xfrm>
          <a:prstGeom prst="rect">
            <a:avLst/>
          </a:prstGeom>
        </p:spPr>
        <p:txBody>
          <a:bodyPr wrap="square">
            <a:spAutoFit/>
          </a:bodyPr>
          <a:lstStyle/>
          <a:p>
            <a:r>
              <a:rPr lang="es-AR" dirty="0">
                <a:solidFill>
                  <a:schemeClr val="accent1">
                    <a:lumMod val="50000"/>
                  </a:schemeClr>
                </a:solidFill>
                <a:latin typeface="Arial" panose="020B0604020202020204" pitchFamily="34" charset="0"/>
                <a:cs typeface="Arial" panose="020B0604020202020204" pitchFamily="34" charset="0"/>
              </a:rPr>
              <a:t>“las alternativas, las futuras actividades a llevar adelante ya existen antes que el problema ingrese en la agenda pública” </a:t>
            </a:r>
          </a:p>
          <a:p>
            <a:r>
              <a:rPr lang="es-AR" sz="1400" i="1" dirty="0">
                <a:solidFill>
                  <a:schemeClr val="accent1">
                    <a:lumMod val="50000"/>
                  </a:schemeClr>
                </a:solidFill>
                <a:latin typeface="Arial" panose="020B0604020202020204" pitchFamily="34" charset="0"/>
                <a:cs typeface="Arial" panose="020B0604020202020204" pitchFamily="34" charset="0"/>
              </a:rPr>
              <a:t>Edelman Murray (1991)</a:t>
            </a:r>
            <a:endParaRPr lang="es-AR" dirty="0">
              <a:latin typeface="Arial" panose="020B0604020202020204" pitchFamily="34" charset="0"/>
              <a:cs typeface="Arial" panose="020B0604020202020204" pitchFamily="34" charset="0"/>
            </a:endParaRPr>
          </a:p>
        </p:txBody>
      </p:sp>
      <p:sp>
        <p:nvSpPr>
          <p:cNvPr id="9" name="Rectángulo 8">
            <a:extLst>
              <a:ext uri="{FF2B5EF4-FFF2-40B4-BE49-F238E27FC236}">
                <a16:creationId xmlns:a16="http://schemas.microsoft.com/office/drawing/2014/main" id="{E762D3C3-D897-4E6E-BE41-660077FC6DB0}"/>
              </a:ext>
            </a:extLst>
          </p:cNvPr>
          <p:cNvSpPr/>
          <p:nvPr/>
        </p:nvSpPr>
        <p:spPr>
          <a:xfrm>
            <a:off x="1563755" y="3991489"/>
            <a:ext cx="9144002" cy="957826"/>
          </a:xfrm>
          <a:prstGeom prst="rect">
            <a:avLst/>
          </a:prstGeom>
        </p:spPr>
        <p:txBody>
          <a:bodyPr wrap="square">
            <a:spAutoFit/>
          </a:bodyPr>
          <a:lstStyle/>
          <a:p>
            <a:pPr algn="just">
              <a:lnSpc>
                <a:spcPct val="107000"/>
              </a:lnSpc>
              <a:spcAft>
                <a:spcPts val="800"/>
              </a:spcAft>
            </a:pPr>
            <a:r>
              <a:rPr lang="es-AR" dirty="0">
                <a:solidFill>
                  <a:srgbClr val="00B0F0"/>
                </a:solidFill>
                <a:latin typeface="Arial Rounded MT Bold" panose="020F0704030504030204" pitchFamily="34" charset="0"/>
                <a:ea typeface="Calibri" panose="020F0502020204030204" pitchFamily="34" charset="0"/>
                <a:cs typeface="Calibri" panose="020F0502020204030204" pitchFamily="34" charset="0"/>
              </a:rPr>
              <a:t>Según Murray el proceso de diagnóstico no se activa cuando el problema entra en la agenda de gobierno, sino que en realidad las alternativas están puestas sobre la mesa desde un </a:t>
            </a:r>
            <a:r>
              <a:rPr lang="es-AR" dirty="0">
                <a:solidFill>
                  <a:srgbClr val="00B0F0"/>
                </a:solidFill>
                <a:latin typeface="Arial Rounded MT Bold" panose="020F0704030504030204" pitchFamily="34" charset="0"/>
                <a:ea typeface="Calibri" panose="020F0502020204030204" pitchFamily="34" charset="0"/>
              </a:rPr>
              <a:t>primer momento</a:t>
            </a:r>
            <a:endParaRPr lang="es-ES" dirty="0">
              <a:solidFill>
                <a:srgbClr val="00B0F0"/>
              </a:solidFill>
              <a:latin typeface="Arial Rounded MT Bold" panose="020F0704030504030204" pitchFamily="34" charset="0"/>
            </a:endParaRPr>
          </a:p>
        </p:txBody>
      </p:sp>
    </p:spTree>
    <p:extLst>
      <p:ext uri="{BB962C8B-B14F-4D97-AF65-F5344CB8AC3E}">
        <p14:creationId xmlns:p14="http://schemas.microsoft.com/office/powerpoint/2010/main" val="31873141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FE77DC59-4BD7-4E17-92C5-839E7F4066FE}"/>
              </a:ext>
            </a:extLst>
          </p:cNvPr>
          <p:cNvSpPr/>
          <p:nvPr/>
        </p:nvSpPr>
        <p:spPr>
          <a:xfrm>
            <a:off x="795129" y="583240"/>
            <a:ext cx="9939131" cy="923330"/>
          </a:xfrm>
          <a:prstGeom prst="rect">
            <a:avLst/>
          </a:prstGeom>
        </p:spPr>
        <p:txBody>
          <a:bodyPr wrap="square">
            <a:spAutoFit/>
          </a:bodyPr>
          <a:lstStyle/>
          <a:p>
            <a:pPr marL="285750" indent="-285750">
              <a:buFont typeface="Arial" panose="020B0604020202020204" pitchFamily="34" charset="0"/>
              <a:buChar char="•"/>
            </a:pPr>
            <a:r>
              <a:rPr lang="es-AR" dirty="0">
                <a:solidFill>
                  <a:schemeClr val="accent1"/>
                </a:solidFill>
                <a:latin typeface="Arial" panose="020B0604020202020204" pitchFamily="34" charset="0"/>
                <a:ea typeface="Calibri" panose="020F0502020204030204" pitchFamily="34" charset="0"/>
                <a:cs typeface="Arial" panose="020B0604020202020204" pitchFamily="34" charset="0"/>
              </a:rPr>
              <a:t>El éxito</a:t>
            </a:r>
            <a:br>
              <a:rPr lang="es-ES" dirty="0">
                <a:solidFill>
                  <a:schemeClr val="accent1"/>
                </a:solidFill>
                <a:latin typeface="Arial" panose="020B0604020202020204" pitchFamily="34" charset="0"/>
                <a:ea typeface="Calibri" panose="020F0502020204030204" pitchFamily="34" charset="0"/>
                <a:cs typeface="Arial" panose="020B0604020202020204" pitchFamily="34" charset="0"/>
              </a:rPr>
            </a:br>
            <a:r>
              <a:rPr lang="es-AR" dirty="0">
                <a:solidFill>
                  <a:schemeClr val="accent1"/>
                </a:solidFill>
                <a:latin typeface="Arial" panose="020B0604020202020204" pitchFamily="34" charset="0"/>
                <a:ea typeface="Calibri" panose="020F0502020204030204" pitchFamily="34" charset="0"/>
                <a:cs typeface="Arial" panose="020B0604020202020204" pitchFamily="34" charset="0"/>
              </a:rPr>
              <a:t>de las decisiones públicas dependerá fundamentalmente de la habilidad del funcionario para presentar los temas, tejer alianzas y lograr aprobación.</a:t>
            </a:r>
            <a:endParaRPr lang="es-AR" dirty="0">
              <a:solidFill>
                <a:schemeClr val="accent1"/>
              </a:solidFill>
              <a:latin typeface="Arial" panose="020B0604020202020204" pitchFamily="34" charset="0"/>
              <a:cs typeface="Arial" panose="020B0604020202020204" pitchFamily="34" charset="0"/>
            </a:endParaRPr>
          </a:p>
        </p:txBody>
      </p:sp>
      <p:sp>
        <p:nvSpPr>
          <p:cNvPr id="3" name="Rectángulo 2">
            <a:extLst>
              <a:ext uri="{FF2B5EF4-FFF2-40B4-BE49-F238E27FC236}">
                <a16:creationId xmlns:a16="http://schemas.microsoft.com/office/drawing/2014/main" id="{0ACF4521-14A8-4DBE-9FD6-2E65014CB0FA}"/>
              </a:ext>
            </a:extLst>
          </p:cNvPr>
          <p:cNvSpPr/>
          <p:nvPr/>
        </p:nvSpPr>
        <p:spPr>
          <a:xfrm>
            <a:off x="2902225" y="1999927"/>
            <a:ext cx="7726017" cy="646331"/>
          </a:xfrm>
          <a:prstGeom prst="rect">
            <a:avLst/>
          </a:prstGeom>
        </p:spPr>
        <p:txBody>
          <a:bodyPr wrap="square">
            <a:spAutoFit/>
          </a:bodyPr>
          <a:lstStyle/>
          <a:p>
            <a:pPr marL="285750" indent="-285750">
              <a:buFont typeface="Arial" panose="020B0604020202020204" pitchFamily="34" charset="0"/>
              <a:buChar char="•"/>
            </a:pPr>
            <a:r>
              <a:rPr lang="es-AR" dirty="0">
                <a:solidFill>
                  <a:schemeClr val="accent1"/>
                </a:solidFill>
                <a:latin typeface="Arial" panose="020B0604020202020204" pitchFamily="34" charset="0"/>
                <a:ea typeface="Calibri" panose="020F0502020204030204" pitchFamily="34" charset="0"/>
                <a:cs typeface="Arial" panose="020B0604020202020204" pitchFamily="34" charset="0"/>
              </a:rPr>
              <a:t>La convivencia y combinación de esa multiplicidad de factores incide fuertemente en el bajo grado de racionalidad técnica de las políticas </a:t>
            </a:r>
            <a:endParaRPr lang="en-US" sz="4800" dirty="0">
              <a:solidFill>
                <a:schemeClr val="accent1"/>
              </a:solidFill>
              <a:latin typeface="Arial" panose="020B0604020202020204" pitchFamily="34" charset="0"/>
              <a:cs typeface="Arial" panose="020B0604020202020204" pitchFamily="34" charset="0"/>
            </a:endParaRPr>
          </a:p>
        </p:txBody>
      </p:sp>
      <p:sp>
        <p:nvSpPr>
          <p:cNvPr id="4" name="Rectángulo 3">
            <a:extLst>
              <a:ext uri="{FF2B5EF4-FFF2-40B4-BE49-F238E27FC236}">
                <a16:creationId xmlns:a16="http://schemas.microsoft.com/office/drawing/2014/main" id="{0104375D-427E-47BC-A3F3-8253235059A3}"/>
              </a:ext>
            </a:extLst>
          </p:cNvPr>
          <p:cNvSpPr/>
          <p:nvPr/>
        </p:nvSpPr>
        <p:spPr>
          <a:xfrm>
            <a:off x="795129" y="2909646"/>
            <a:ext cx="10588488" cy="923330"/>
          </a:xfrm>
          <a:prstGeom prst="rect">
            <a:avLst/>
          </a:prstGeom>
        </p:spPr>
        <p:txBody>
          <a:bodyPr wrap="square">
            <a:spAutoFit/>
          </a:bodyPr>
          <a:lstStyle/>
          <a:p>
            <a:pPr marL="285750" indent="-285750" algn="just">
              <a:buFont typeface="Arial" panose="020B0604020202020204" pitchFamily="34" charset="0"/>
              <a:buChar char="•"/>
            </a:pPr>
            <a:r>
              <a:rPr lang="es-AR" dirty="0">
                <a:solidFill>
                  <a:schemeClr val="accent1"/>
                </a:solidFill>
                <a:latin typeface="Arial" panose="020B0604020202020204" pitchFamily="34" charset="0"/>
                <a:ea typeface="Calibri" panose="020F0502020204030204" pitchFamily="34" charset="0"/>
                <a:cs typeface="Arial" panose="020B0604020202020204" pitchFamily="34" charset="0"/>
              </a:rPr>
              <a:t>Se debe buscar argumentos que sostengan la razonabilidad, conveniencia y viabilidad del proyecto; presentar la evidencia de los análisis de alternativas y demostrar la validez que tendrá la intervención pública para lograr hacer frente a un problema público determinado</a:t>
            </a:r>
          </a:p>
        </p:txBody>
      </p:sp>
      <p:pic>
        <p:nvPicPr>
          <p:cNvPr id="6146" name="Picture 2" descr="Canales formales e informales de comunicación - Bibliopos: Biblioteca de  recursos para Bibliotecarios y Opositores">
            <a:extLst>
              <a:ext uri="{FF2B5EF4-FFF2-40B4-BE49-F238E27FC236}">
                <a16:creationId xmlns:a16="http://schemas.microsoft.com/office/drawing/2014/main" id="{FBF40D34-CAC8-4EF8-B05D-76AE9709FF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81670" y="4164489"/>
            <a:ext cx="393589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26229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366F75-23E2-4632-A89E-82D35580DEFF}"/>
              </a:ext>
            </a:extLst>
          </p:cNvPr>
          <p:cNvSpPr>
            <a:spLocks noGrp="1"/>
          </p:cNvSpPr>
          <p:nvPr>
            <p:ph type="title"/>
          </p:nvPr>
        </p:nvSpPr>
        <p:spPr/>
        <p:txBody>
          <a:bodyPr>
            <a:noAutofit/>
          </a:bodyPr>
          <a:lstStyle/>
          <a:p>
            <a:r>
              <a:rPr lang="es-AR" sz="2400" b="1" u="sng" dirty="0">
                <a:effectLst>
                  <a:outerShdw blurRad="38100" dist="38100" dir="2700000" algn="tl">
                    <a:srgbClr val="000000">
                      <a:alpha val="43000"/>
                    </a:srgbClr>
                  </a:outerShdw>
                </a:effectLst>
                <a:latin typeface="Arial" panose="020B0604020202020204" pitchFamily="34" charset="0"/>
                <a:cs typeface="Arial" panose="020B0604020202020204" pitchFamily="34" charset="0"/>
              </a:rPr>
              <a:t>PROYECTO</a:t>
            </a:r>
            <a:r>
              <a:rPr lang="es-AR" sz="2400" dirty="0">
                <a:latin typeface="Arial" panose="020B0604020202020204" pitchFamily="34" charset="0"/>
                <a:cs typeface="Arial" panose="020B0604020202020204" pitchFamily="34" charset="0"/>
              </a:rPr>
              <a:t> es usado a nivel académico, profesional, empresarial, personal…</a:t>
            </a:r>
            <a:br>
              <a:rPr lang="es-AR" sz="2400" dirty="0">
                <a:latin typeface="Arial" panose="020B0604020202020204" pitchFamily="34" charset="0"/>
                <a:cs typeface="Arial" panose="020B0604020202020204" pitchFamily="34" charset="0"/>
              </a:rPr>
            </a:br>
            <a:r>
              <a:rPr lang="en-US" sz="2400" dirty="0" err="1">
                <a:latin typeface="Arial" panose="020B0604020202020204" pitchFamily="34" charset="0"/>
                <a:cs typeface="Arial" panose="020B0604020202020204" pitchFamily="34" charset="0"/>
              </a:rPr>
              <a:t>En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cualquier</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ámbito</a:t>
            </a:r>
            <a:r>
              <a:rPr lang="en-US" sz="2400" dirty="0">
                <a:latin typeface="Arial" panose="020B0604020202020204" pitchFamily="34" charset="0"/>
                <a:cs typeface="Arial" panose="020B0604020202020204" pitchFamily="34" charset="0"/>
              </a:rPr>
              <a:t> con </a:t>
            </a:r>
            <a:r>
              <a:rPr lang="en-US" sz="2400" dirty="0" err="1">
                <a:latin typeface="Arial" panose="020B0604020202020204" pitchFamily="34" charset="0"/>
                <a:cs typeface="Arial" panose="020B0604020202020204" pitchFamily="34" charset="0"/>
              </a:rPr>
              <a:t>mirada</a:t>
            </a:r>
            <a:r>
              <a:rPr lang="en-US" sz="2400" dirty="0">
                <a:latin typeface="Arial" panose="020B0604020202020204" pitchFamily="34" charset="0"/>
                <a:cs typeface="Arial" panose="020B0604020202020204" pitchFamily="34" charset="0"/>
              </a:rPr>
              <a:t> del </a:t>
            </a:r>
            <a:r>
              <a:rPr lang="en-US" sz="2400" dirty="0" err="1">
                <a:latin typeface="Arial" panose="020B0604020202020204" pitchFamily="34" charset="0"/>
                <a:cs typeface="Arial" panose="020B0604020202020204" pitchFamily="34" charset="0"/>
              </a:rPr>
              <a:t>presente</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hacia</a:t>
            </a:r>
            <a:r>
              <a:rPr lang="en-US" sz="2400" dirty="0">
                <a:latin typeface="Arial" panose="020B0604020202020204" pitchFamily="34" charset="0"/>
                <a:cs typeface="Arial" panose="020B0604020202020204" pitchFamily="34" charset="0"/>
              </a:rPr>
              <a:t> el future.</a:t>
            </a:r>
            <a:br>
              <a:rPr lang="es-AR" sz="2400" dirty="0">
                <a:latin typeface="Arial" panose="020B0604020202020204" pitchFamily="34" charset="0"/>
                <a:cs typeface="Arial" panose="020B0604020202020204" pitchFamily="34" charset="0"/>
              </a:rPr>
            </a:br>
            <a:endParaRPr lang="es-AR" sz="2400" dirty="0">
              <a:latin typeface="Arial" panose="020B0604020202020204" pitchFamily="34" charset="0"/>
              <a:cs typeface="Arial" panose="020B0604020202020204" pitchFamily="34" charset="0"/>
            </a:endParaRPr>
          </a:p>
        </p:txBody>
      </p:sp>
      <p:pic>
        <p:nvPicPr>
          <p:cNvPr id="8" name="Marcador de contenido 7" descr="Las mejores aplicaciones para gestionar proyectos en línea">
            <a:extLst>
              <a:ext uri="{FF2B5EF4-FFF2-40B4-BE49-F238E27FC236}">
                <a16:creationId xmlns:a16="http://schemas.microsoft.com/office/drawing/2014/main" id="{4594F395-0DF9-4302-A806-7AE6D08F57A0}"/>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884260"/>
            <a:ext cx="1921565" cy="1332706"/>
          </a:xfrm>
          <a:prstGeom prst="rect">
            <a:avLst/>
          </a:prstGeom>
          <a:noFill/>
          <a:ln>
            <a:noFill/>
          </a:ln>
        </p:spPr>
      </p:pic>
      <p:pic>
        <p:nvPicPr>
          <p:cNvPr id="9" name="Imagen 8">
            <a:extLst>
              <a:ext uri="{FF2B5EF4-FFF2-40B4-BE49-F238E27FC236}">
                <a16:creationId xmlns:a16="http://schemas.microsoft.com/office/drawing/2014/main" id="{68F66074-9D7D-40A7-8CA2-DF330041E0E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780005" y="1960063"/>
            <a:ext cx="2704686" cy="1332706"/>
          </a:xfrm>
          <a:prstGeom prst="rect">
            <a:avLst/>
          </a:prstGeom>
          <a:noFill/>
          <a:ln>
            <a:noFill/>
          </a:ln>
        </p:spPr>
      </p:pic>
      <p:pic>
        <p:nvPicPr>
          <p:cNvPr id="10" name="Imagen 9" descr="GESTIÓN DE PROYECTOS – Kinetic">
            <a:extLst>
              <a:ext uri="{FF2B5EF4-FFF2-40B4-BE49-F238E27FC236}">
                <a16:creationId xmlns:a16="http://schemas.microsoft.com/office/drawing/2014/main" id="{16023264-BA63-48F9-A1AB-79893A5B7AA9}"/>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3997325" y="2035866"/>
            <a:ext cx="2098675" cy="1181100"/>
          </a:xfrm>
          <a:prstGeom prst="rect">
            <a:avLst/>
          </a:prstGeom>
          <a:noFill/>
          <a:ln>
            <a:noFill/>
          </a:ln>
        </p:spPr>
      </p:pic>
      <p:sp>
        <p:nvSpPr>
          <p:cNvPr id="11" name="Rectángulo 10">
            <a:extLst>
              <a:ext uri="{FF2B5EF4-FFF2-40B4-BE49-F238E27FC236}">
                <a16:creationId xmlns:a16="http://schemas.microsoft.com/office/drawing/2014/main" id="{F5E9122D-4FEB-4B23-8722-F77FA3713673}"/>
              </a:ext>
            </a:extLst>
          </p:cNvPr>
          <p:cNvSpPr/>
          <p:nvPr/>
        </p:nvSpPr>
        <p:spPr>
          <a:xfrm>
            <a:off x="838200" y="3804967"/>
            <a:ext cx="9259957" cy="1056379"/>
          </a:xfrm>
          <a:prstGeom prst="rect">
            <a:avLst/>
          </a:prstGeom>
        </p:spPr>
        <p:txBody>
          <a:bodyPr wrap="square">
            <a:spAutoFit/>
          </a:bodyPr>
          <a:lstStyle/>
          <a:p>
            <a:pPr algn="just">
              <a:lnSpc>
                <a:spcPct val="107000"/>
              </a:lnSpc>
              <a:spcAft>
                <a:spcPts val="800"/>
              </a:spcAft>
            </a:pPr>
            <a:r>
              <a:rPr lang="en-US" sz="2000" dirty="0" err="1">
                <a:solidFill>
                  <a:srgbClr val="161E22"/>
                </a:solidFill>
                <a:latin typeface="Arial" panose="020B0604020202020204" pitchFamily="34" charset="0"/>
                <a:cs typeface="Arial" panose="020B0604020202020204" pitchFamily="34" charset="0"/>
              </a:rPr>
              <a:t>implica</a:t>
            </a:r>
            <a:r>
              <a:rPr lang="en-US" sz="2000" dirty="0">
                <a:solidFill>
                  <a:srgbClr val="161E22"/>
                </a:solidFill>
                <a:latin typeface="Arial" panose="020B0604020202020204" pitchFamily="34" charset="0"/>
                <a:cs typeface="Arial" panose="020B0604020202020204" pitchFamily="34" charset="0"/>
              </a:rPr>
              <a:t> </a:t>
            </a:r>
            <a:r>
              <a:rPr lang="en-US" sz="2000" dirty="0" err="1">
                <a:solidFill>
                  <a:srgbClr val="161E22"/>
                </a:solidFill>
                <a:latin typeface="Arial" panose="020B0604020202020204" pitchFamily="34" charset="0"/>
                <a:cs typeface="Arial" panose="020B0604020202020204" pitchFamily="34" charset="0"/>
              </a:rPr>
              <a:t>realizar</a:t>
            </a:r>
            <a:r>
              <a:rPr lang="en-US" sz="2000" dirty="0">
                <a:solidFill>
                  <a:srgbClr val="161E22"/>
                </a:solidFill>
                <a:latin typeface="Arial" panose="020B0604020202020204" pitchFamily="34" charset="0"/>
                <a:cs typeface="Arial" panose="020B0604020202020204" pitchFamily="34" charset="0"/>
              </a:rPr>
              <a:t> </a:t>
            </a:r>
            <a:r>
              <a:rPr lang="en-US" sz="2000" dirty="0" err="1">
                <a:solidFill>
                  <a:srgbClr val="161E22"/>
                </a:solidFill>
                <a:latin typeface="Arial" panose="020B0604020202020204" pitchFamily="34" charset="0"/>
                <a:cs typeface="Arial" panose="020B0604020202020204" pitchFamily="34" charset="0"/>
              </a:rPr>
              <a:t>varias</a:t>
            </a:r>
            <a:r>
              <a:rPr lang="en-US" sz="2000" dirty="0">
                <a:solidFill>
                  <a:srgbClr val="161E22"/>
                </a:solidFill>
                <a:latin typeface="Arial" panose="020B0604020202020204" pitchFamily="34" charset="0"/>
                <a:cs typeface="Arial" panose="020B0604020202020204" pitchFamily="34" charset="0"/>
              </a:rPr>
              <a:t> </a:t>
            </a:r>
            <a:r>
              <a:rPr lang="en-US" sz="2000" dirty="0" err="1">
                <a:solidFill>
                  <a:srgbClr val="161E22"/>
                </a:solidFill>
                <a:latin typeface="Arial" panose="020B0604020202020204" pitchFamily="34" charset="0"/>
                <a:cs typeface="Arial" panose="020B0604020202020204" pitchFamily="34" charset="0"/>
              </a:rPr>
              <a:t>actividades</a:t>
            </a:r>
            <a:r>
              <a:rPr lang="en-US" sz="2000" dirty="0">
                <a:solidFill>
                  <a:srgbClr val="161E22"/>
                </a:solidFill>
                <a:latin typeface="Arial" panose="020B0604020202020204" pitchFamily="34" charset="0"/>
                <a:cs typeface="Arial" panose="020B0604020202020204" pitchFamily="34" charset="0"/>
              </a:rPr>
              <a:t>, </a:t>
            </a:r>
            <a:r>
              <a:rPr lang="en-US" sz="2000" dirty="0" err="1">
                <a:solidFill>
                  <a:srgbClr val="161E22"/>
                </a:solidFill>
                <a:latin typeface="Arial" panose="020B0604020202020204" pitchFamily="34" charset="0"/>
                <a:cs typeface="Arial" panose="020B0604020202020204" pitchFamily="34" charset="0"/>
              </a:rPr>
              <a:t>en</a:t>
            </a:r>
            <a:r>
              <a:rPr lang="en-US" sz="2000" dirty="0">
                <a:solidFill>
                  <a:srgbClr val="161E22"/>
                </a:solidFill>
                <a:latin typeface="Arial" panose="020B0604020202020204" pitchFamily="34" charset="0"/>
                <a:cs typeface="Arial" panose="020B0604020202020204" pitchFamily="34" charset="0"/>
              </a:rPr>
              <a:t> un </a:t>
            </a:r>
            <a:r>
              <a:rPr lang="en-US" sz="2000" dirty="0" err="1">
                <a:solidFill>
                  <a:srgbClr val="161E22"/>
                </a:solidFill>
                <a:latin typeface="Arial" panose="020B0604020202020204" pitchFamily="34" charset="0"/>
                <a:cs typeface="Arial" panose="020B0604020202020204" pitchFamily="34" charset="0"/>
              </a:rPr>
              <a:t>tiempo</a:t>
            </a:r>
            <a:r>
              <a:rPr lang="en-US" sz="2000" dirty="0">
                <a:solidFill>
                  <a:srgbClr val="161E22"/>
                </a:solidFill>
                <a:latin typeface="Arial" panose="020B0604020202020204" pitchFamily="34" charset="0"/>
                <a:cs typeface="Arial" panose="020B0604020202020204" pitchFamily="34" charset="0"/>
              </a:rPr>
              <a:t> </a:t>
            </a:r>
            <a:r>
              <a:rPr lang="en-US" sz="2000" dirty="0" err="1">
                <a:solidFill>
                  <a:srgbClr val="161E22"/>
                </a:solidFill>
                <a:latin typeface="Arial" panose="020B0604020202020204" pitchFamily="34" charset="0"/>
                <a:cs typeface="Arial" panose="020B0604020202020204" pitchFamily="34" charset="0"/>
              </a:rPr>
              <a:t>determinado</a:t>
            </a:r>
            <a:r>
              <a:rPr lang="en-US" sz="2000" dirty="0">
                <a:solidFill>
                  <a:srgbClr val="161E22"/>
                </a:solidFill>
                <a:latin typeface="Arial" panose="020B0604020202020204" pitchFamily="34" charset="0"/>
                <a:cs typeface="Arial" panose="020B0604020202020204" pitchFamily="34" charset="0"/>
              </a:rPr>
              <a:t>, </a:t>
            </a:r>
            <a:r>
              <a:rPr lang="en-US" sz="2000" dirty="0" err="1">
                <a:solidFill>
                  <a:srgbClr val="161E22"/>
                </a:solidFill>
                <a:latin typeface="Arial" panose="020B0604020202020204" pitchFamily="34" charset="0"/>
                <a:cs typeface="Arial" panose="020B0604020202020204" pitchFamily="34" charset="0"/>
              </a:rPr>
              <a:t>teniendo</a:t>
            </a:r>
            <a:r>
              <a:rPr lang="en-US" sz="2000" dirty="0">
                <a:solidFill>
                  <a:srgbClr val="161E22"/>
                </a:solidFill>
                <a:latin typeface="Arial" panose="020B0604020202020204" pitchFamily="34" charset="0"/>
                <a:cs typeface="Arial" panose="020B0604020202020204" pitchFamily="34" charset="0"/>
              </a:rPr>
              <a:t> </a:t>
            </a:r>
            <a:r>
              <a:rPr lang="en-US" sz="2000" dirty="0" err="1">
                <a:solidFill>
                  <a:srgbClr val="161E22"/>
                </a:solidFill>
                <a:latin typeface="Arial" panose="020B0604020202020204" pitchFamily="34" charset="0"/>
                <a:cs typeface="Arial" panose="020B0604020202020204" pitchFamily="34" charset="0"/>
              </a:rPr>
              <a:t>en</a:t>
            </a:r>
            <a:r>
              <a:rPr lang="en-US" sz="2000" dirty="0">
                <a:solidFill>
                  <a:srgbClr val="161E22"/>
                </a:solidFill>
                <a:latin typeface="Arial" panose="020B0604020202020204" pitchFamily="34" charset="0"/>
                <a:cs typeface="Arial" panose="020B0604020202020204" pitchFamily="34" charset="0"/>
              </a:rPr>
              <a:t> claro </a:t>
            </a:r>
            <a:r>
              <a:rPr lang="en-US" sz="2000" dirty="0" err="1">
                <a:solidFill>
                  <a:srgbClr val="161E22"/>
                </a:solidFill>
                <a:latin typeface="Arial" panose="020B0604020202020204" pitchFamily="34" charset="0"/>
                <a:cs typeface="Arial" panose="020B0604020202020204" pitchFamily="34" charset="0"/>
              </a:rPr>
              <a:t>qué</a:t>
            </a:r>
            <a:r>
              <a:rPr lang="en-US" sz="2000" dirty="0">
                <a:solidFill>
                  <a:srgbClr val="161E22"/>
                </a:solidFill>
                <a:latin typeface="Arial" panose="020B0604020202020204" pitchFamily="34" charset="0"/>
                <a:cs typeface="Arial" panose="020B0604020202020204" pitchFamily="34" charset="0"/>
              </a:rPr>
              <a:t> se </a:t>
            </a:r>
            <a:r>
              <a:rPr lang="en-US" sz="2000" dirty="0" err="1">
                <a:solidFill>
                  <a:srgbClr val="161E22"/>
                </a:solidFill>
                <a:latin typeface="Arial" panose="020B0604020202020204" pitchFamily="34" charset="0"/>
                <a:cs typeface="Arial" panose="020B0604020202020204" pitchFamily="34" charset="0"/>
              </a:rPr>
              <a:t>desea</a:t>
            </a:r>
            <a:r>
              <a:rPr lang="en-US" sz="2000" dirty="0">
                <a:solidFill>
                  <a:srgbClr val="161E22"/>
                </a:solidFill>
                <a:latin typeface="Arial" panose="020B0604020202020204" pitchFamily="34" charset="0"/>
                <a:cs typeface="Arial" panose="020B0604020202020204" pitchFamily="34" charset="0"/>
              </a:rPr>
              <a:t> </a:t>
            </a:r>
            <a:r>
              <a:rPr lang="en-US" sz="2000" dirty="0" err="1">
                <a:solidFill>
                  <a:srgbClr val="161E22"/>
                </a:solidFill>
                <a:latin typeface="Arial" panose="020B0604020202020204" pitchFamily="34" charset="0"/>
                <a:cs typeface="Arial" panose="020B0604020202020204" pitchFamily="34" charset="0"/>
              </a:rPr>
              <a:t>lograr</a:t>
            </a:r>
            <a:r>
              <a:rPr lang="en-US" sz="2000" dirty="0">
                <a:solidFill>
                  <a:srgbClr val="161E22"/>
                </a:solidFill>
                <a:latin typeface="Arial" panose="020B0604020202020204" pitchFamily="34" charset="0"/>
                <a:cs typeface="Arial" panose="020B0604020202020204" pitchFamily="34" charset="0"/>
              </a:rPr>
              <a:t>, </a:t>
            </a:r>
            <a:r>
              <a:rPr lang="en-US" sz="2000" dirty="0" err="1">
                <a:solidFill>
                  <a:srgbClr val="161E22"/>
                </a:solidFill>
                <a:latin typeface="Arial" panose="020B0604020202020204" pitchFamily="34" charset="0"/>
                <a:cs typeface="Arial" panose="020B0604020202020204" pitchFamily="34" charset="0"/>
              </a:rPr>
              <a:t>cuál</a:t>
            </a:r>
            <a:r>
              <a:rPr lang="en-US" sz="2000" dirty="0">
                <a:solidFill>
                  <a:srgbClr val="161E22"/>
                </a:solidFill>
                <a:latin typeface="Arial" panose="020B0604020202020204" pitchFamily="34" charset="0"/>
                <a:cs typeface="Arial" panose="020B0604020202020204" pitchFamily="34" charset="0"/>
              </a:rPr>
              <a:t> es la </a:t>
            </a:r>
            <a:r>
              <a:rPr lang="en-US" sz="2000" dirty="0" err="1">
                <a:solidFill>
                  <a:srgbClr val="161E22"/>
                </a:solidFill>
                <a:latin typeface="Arial" panose="020B0604020202020204" pitchFamily="34" charset="0"/>
                <a:cs typeface="Arial" panose="020B0604020202020204" pitchFamily="34" charset="0"/>
              </a:rPr>
              <a:t>finalidad</a:t>
            </a:r>
            <a:r>
              <a:rPr lang="en-US" sz="2000" dirty="0">
                <a:solidFill>
                  <a:srgbClr val="161E22"/>
                </a:solidFill>
                <a:latin typeface="Arial" panose="020B0604020202020204" pitchFamily="34" charset="0"/>
                <a:cs typeface="Arial" panose="020B0604020202020204" pitchFamily="34" charset="0"/>
              </a:rPr>
              <a:t>, </a:t>
            </a:r>
            <a:r>
              <a:rPr lang="en-US" sz="2000" dirty="0" err="1">
                <a:solidFill>
                  <a:srgbClr val="161E22"/>
                </a:solidFill>
                <a:latin typeface="Arial" panose="020B0604020202020204" pitchFamily="34" charset="0"/>
                <a:cs typeface="Arial" panose="020B0604020202020204" pitchFamily="34" charset="0"/>
              </a:rPr>
              <a:t>cómo</a:t>
            </a:r>
            <a:r>
              <a:rPr lang="en-US" sz="2000" dirty="0">
                <a:solidFill>
                  <a:srgbClr val="161E22"/>
                </a:solidFill>
                <a:latin typeface="Arial" panose="020B0604020202020204" pitchFamily="34" charset="0"/>
                <a:cs typeface="Arial" panose="020B0604020202020204" pitchFamily="34" charset="0"/>
              </a:rPr>
              <a:t> se </a:t>
            </a:r>
            <a:r>
              <a:rPr lang="en-US" sz="2000" dirty="0" err="1">
                <a:solidFill>
                  <a:srgbClr val="161E22"/>
                </a:solidFill>
                <a:latin typeface="Arial" panose="020B0604020202020204" pitchFamily="34" charset="0"/>
                <a:cs typeface="Arial" panose="020B0604020202020204" pitchFamily="34" charset="0"/>
              </a:rPr>
              <a:t>va</a:t>
            </a:r>
            <a:r>
              <a:rPr lang="en-US" sz="2000" dirty="0">
                <a:solidFill>
                  <a:srgbClr val="161E22"/>
                </a:solidFill>
                <a:latin typeface="Arial" panose="020B0604020202020204" pitchFamily="34" charset="0"/>
                <a:cs typeface="Arial" panose="020B0604020202020204" pitchFamily="34" charset="0"/>
              </a:rPr>
              <a:t> a </a:t>
            </a:r>
            <a:r>
              <a:rPr lang="en-US" sz="2000" dirty="0" err="1">
                <a:solidFill>
                  <a:srgbClr val="161E22"/>
                </a:solidFill>
                <a:latin typeface="Arial" panose="020B0604020202020204" pitchFamily="34" charset="0"/>
                <a:cs typeface="Arial" panose="020B0604020202020204" pitchFamily="34" charset="0"/>
              </a:rPr>
              <a:t>alcanzar</a:t>
            </a:r>
            <a:r>
              <a:rPr lang="en-US" sz="2000" dirty="0">
                <a:solidFill>
                  <a:srgbClr val="161E22"/>
                </a:solidFill>
                <a:latin typeface="Arial" panose="020B0604020202020204" pitchFamily="34" charset="0"/>
                <a:cs typeface="Arial" panose="020B0604020202020204" pitchFamily="34" charset="0"/>
              </a:rPr>
              <a:t> la meta y </a:t>
            </a:r>
            <a:r>
              <a:rPr lang="en-US" sz="2000" dirty="0" err="1">
                <a:solidFill>
                  <a:srgbClr val="161E22"/>
                </a:solidFill>
                <a:latin typeface="Arial" panose="020B0604020202020204" pitchFamily="34" charset="0"/>
                <a:cs typeface="Arial" panose="020B0604020202020204" pitchFamily="34" charset="0"/>
              </a:rPr>
              <a:t>camino</a:t>
            </a:r>
            <a:r>
              <a:rPr lang="en-US" sz="2000" dirty="0">
                <a:solidFill>
                  <a:srgbClr val="161E22"/>
                </a:solidFill>
                <a:latin typeface="Arial" panose="020B0604020202020204" pitchFamily="34" charset="0"/>
                <a:cs typeface="Arial" panose="020B0604020202020204" pitchFamily="34" charset="0"/>
              </a:rPr>
              <a:t> a </a:t>
            </a:r>
            <a:r>
              <a:rPr lang="en-US" sz="2000" dirty="0" err="1">
                <a:solidFill>
                  <a:srgbClr val="161E22"/>
                </a:solidFill>
                <a:latin typeface="Arial" panose="020B0604020202020204" pitchFamily="34" charset="0"/>
                <a:cs typeface="Arial" panose="020B0604020202020204" pitchFamily="34" charset="0"/>
              </a:rPr>
              <a:t>recorrer</a:t>
            </a:r>
            <a:r>
              <a:rPr lang="en-US" sz="2000" dirty="0">
                <a:solidFill>
                  <a:srgbClr val="161E22"/>
                </a:solidFill>
                <a:latin typeface="Arial" panose="020B0604020202020204" pitchFamily="34" charset="0"/>
                <a:cs typeface="Arial" panose="020B0604020202020204" pitchFamily="34" charset="0"/>
              </a:rPr>
              <a:t>.</a:t>
            </a:r>
            <a:endParaRPr lang="es-AR" sz="2000" dirty="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5018539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710EDF7A-6D0F-4454-B271-3DD93E43D14F}"/>
              </a:ext>
            </a:extLst>
          </p:cNvPr>
          <p:cNvSpPr/>
          <p:nvPr/>
        </p:nvSpPr>
        <p:spPr>
          <a:xfrm>
            <a:off x="1192696" y="384312"/>
            <a:ext cx="9634330" cy="953594"/>
          </a:xfrm>
          <a:prstGeom prst="rect">
            <a:avLst/>
          </a:prstGeom>
        </p:spPr>
        <p:txBody>
          <a:bodyPr wrap="square">
            <a:spAutoFit/>
          </a:bodyPr>
          <a:lstStyle/>
          <a:p>
            <a:pPr algn="just">
              <a:lnSpc>
                <a:spcPct val="106000"/>
              </a:lnSpc>
              <a:spcAft>
                <a:spcPts val="0"/>
              </a:spcAft>
            </a:pPr>
            <a:r>
              <a:rPr lang="es-AR" dirty="0">
                <a:solidFill>
                  <a:srgbClr val="0070C0"/>
                </a:solidFill>
                <a:latin typeface="Arial" panose="020B0604020202020204" pitchFamily="34" charset="0"/>
              </a:rPr>
              <a:t>Llevar a cabo un proyecto requiere organizar un conjunto de acciones y actividades a realizar, que implican el uso y aplicación de recursos humanos, ambientales, financieros y técnicos en una determinada área o sector, con el fin de lograr ciertas metas u objetivos.</a:t>
            </a:r>
            <a:endParaRPr lang="es-AR" sz="1100" dirty="0">
              <a:effectLst/>
              <a:latin typeface="Times New Roman" panose="02020603050405020304" pitchFamily="18" charset="0"/>
              <a:ea typeface="Times New Roman" panose="02020603050405020304" pitchFamily="18" charset="0"/>
            </a:endParaRPr>
          </a:p>
        </p:txBody>
      </p:sp>
      <p:sp>
        <p:nvSpPr>
          <p:cNvPr id="3" name="Rectángulo 2">
            <a:extLst>
              <a:ext uri="{FF2B5EF4-FFF2-40B4-BE49-F238E27FC236}">
                <a16:creationId xmlns:a16="http://schemas.microsoft.com/office/drawing/2014/main" id="{F281B961-37B8-43FE-A329-12DA6D7DBFD6}"/>
              </a:ext>
            </a:extLst>
          </p:cNvPr>
          <p:cNvSpPr/>
          <p:nvPr/>
        </p:nvSpPr>
        <p:spPr>
          <a:xfrm>
            <a:off x="5764696" y="2915478"/>
            <a:ext cx="4744278" cy="1262846"/>
          </a:xfrm>
          <a:prstGeom prst="rect">
            <a:avLst/>
          </a:prstGeom>
        </p:spPr>
        <p:txBody>
          <a:bodyPr wrap="square">
            <a:spAutoFit/>
          </a:bodyPr>
          <a:lstStyle/>
          <a:p>
            <a:pPr algn="just">
              <a:lnSpc>
                <a:spcPct val="107000"/>
              </a:lnSpc>
              <a:spcAft>
                <a:spcPts val="800"/>
              </a:spcAft>
            </a:pPr>
            <a:r>
              <a:rPr lang="es-AR" b="1" dirty="0">
                <a:solidFill>
                  <a:srgbClr val="0070C0"/>
                </a:solidFill>
                <a:latin typeface="Arial" panose="020B0604020202020204" pitchFamily="34" charset="0"/>
                <a:cs typeface="Times New Roman" panose="02020603050405020304" pitchFamily="18" charset="0"/>
              </a:rPr>
              <a:t>“E</a:t>
            </a:r>
            <a:r>
              <a:rPr lang="en-US" b="1" dirty="0">
                <a:solidFill>
                  <a:srgbClr val="0070C0"/>
                </a:solidFill>
                <a:latin typeface="Arial" panose="020B0604020202020204" pitchFamily="34" charset="0"/>
                <a:cs typeface="Times New Roman" panose="02020603050405020304" pitchFamily="18" charset="0"/>
              </a:rPr>
              <a:t>s la </a:t>
            </a:r>
            <a:r>
              <a:rPr lang="en-US" b="1" dirty="0" err="1">
                <a:solidFill>
                  <a:srgbClr val="0070C0"/>
                </a:solidFill>
                <a:latin typeface="Arial" panose="020B0604020202020204" pitchFamily="34" charset="0"/>
                <a:cs typeface="Times New Roman" panose="02020603050405020304" pitchFamily="18" charset="0"/>
              </a:rPr>
              <a:t>búsqueda</a:t>
            </a:r>
            <a:r>
              <a:rPr lang="en-US" b="1" dirty="0">
                <a:solidFill>
                  <a:srgbClr val="0070C0"/>
                </a:solidFill>
                <a:latin typeface="Arial" panose="020B0604020202020204" pitchFamily="34" charset="0"/>
                <a:cs typeface="Times New Roman" panose="02020603050405020304" pitchFamily="18" charset="0"/>
              </a:rPr>
              <a:t> de una </a:t>
            </a:r>
            <a:r>
              <a:rPr lang="en-US" b="1" dirty="0" err="1">
                <a:solidFill>
                  <a:srgbClr val="0070C0"/>
                </a:solidFill>
                <a:latin typeface="Arial" panose="020B0604020202020204" pitchFamily="34" charset="0"/>
                <a:cs typeface="Times New Roman" panose="02020603050405020304" pitchFamily="18" charset="0"/>
              </a:rPr>
              <a:t>solución</a:t>
            </a:r>
            <a:r>
              <a:rPr lang="en-US" b="1" dirty="0">
                <a:solidFill>
                  <a:srgbClr val="0070C0"/>
                </a:solidFill>
                <a:latin typeface="Arial" panose="020B0604020202020204" pitchFamily="34" charset="0"/>
                <a:cs typeface="Times New Roman" panose="02020603050405020304" pitchFamily="18" charset="0"/>
              </a:rPr>
              <a:t> </a:t>
            </a:r>
            <a:r>
              <a:rPr lang="en-US" b="1" dirty="0" err="1">
                <a:solidFill>
                  <a:srgbClr val="0070C0"/>
                </a:solidFill>
                <a:latin typeface="Arial" panose="020B0604020202020204" pitchFamily="34" charset="0"/>
                <a:cs typeface="Times New Roman" panose="02020603050405020304" pitchFamily="18" charset="0"/>
              </a:rPr>
              <a:t>inteligente</a:t>
            </a:r>
            <a:r>
              <a:rPr lang="en-US" b="1" dirty="0">
                <a:solidFill>
                  <a:srgbClr val="0070C0"/>
                </a:solidFill>
                <a:latin typeface="Arial" panose="020B0604020202020204" pitchFamily="34" charset="0"/>
                <a:cs typeface="Times New Roman" panose="02020603050405020304" pitchFamily="18" charset="0"/>
              </a:rPr>
              <a:t> al </a:t>
            </a:r>
            <a:r>
              <a:rPr lang="en-US" b="1" dirty="0" err="1">
                <a:solidFill>
                  <a:srgbClr val="0070C0"/>
                </a:solidFill>
                <a:latin typeface="Arial" panose="020B0604020202020204" pitchFamily="34" charset="0"/>
                <a:cs typeface="Times New Roman" panose="02020603050405020304" pitchFamily="18" charset="0"/>
              </a:rPr>
              <a:t>planteamiento</a:t>
            </a:r>
            <a:r>
              <a:rPr lang="en-US" b="1" dirty="0">
                <a:solidFill>
                  <a:srgbClr val="0070C0"/>
                </a:solidFill>
                <a:latin typeface="Arial" panose="020B0604020202020204" pitchFamily="34" charset="0"/>
                <a:cs typeface="Times New Roman" panose="02020603050405020304" pitchFamily="18" charset="0"/>
              </a:rPr>
              <a:t> de un </a:t>
            </a:r>
            <a:r>
              <a:rPr lang="en-US" b="1" dirty="0" err="1">
                <a:solidFill>
                  <a:srgbClr val="0070C0"/>
                </a:solidFill>
                <a:latin typeface="Arial" panose="020B0604020202020204" pitchFamily="34" charset="0"/>
                <a:cs typeface="Times New Roman" panose="02020603050405020304" pitchFamily="18" charset="0"/>
              </a:rPr>
              <a:t>problema</a:t>
            </a:r>
            <a:r>
              <a:rPr lang="en-US" b="1" dirty="0">
                <a:solidFill>
                  <a:srgbClr val="0070C0"/>
                </a:solidFill>
                <a:latin typeface="Arial" panose="020B0604020202020204" pitchFamily="34" charset="0"/>
                <a:cs typeface="Times New Roman" panose="02020603050405020304" pitchFamily="18" charset="0"/>
              </a:rPr>
              <a:t>, que </a:t>
            </a:r>
            <a:r>
              <a:rPr lang="en-US" b="1" dirty="0" err="1">
                <a:solidFill>
                  <a:srgbClr val="0070C0"/>
                </a:solidFill>
                <a:latin typeface="Arial" panose="020B0604020202020204" pitchFamily="34" charset="0"/>
                <a:cs typeface="Times New Roman" panose="02020603050405020304" pitchFamily="18" charset="0"/>
              </a:rPr>
              <a:t>tiende</a:t>
            </a:r>
            <a:r>
              <a:rPr lang="en-US" b="1" dirty="0">
                <a:solidFill>
                  <a:srgbClr val="0070C0"/>
                </a:solidFill>
                <a:latin typeface="Arial" panose="020B0604020202020204" pitchFamily="34" charset="0"/>
                <a:cs typeface="Times New Roman" panose="02020603050405020304" pitchFamily="18" charset="0"/>
              </a:rPr>
              <a:t> a resolver, entre </a:t>
            </a:r>
            <a:r>
              <a:rPr lang="en-US" b="1" dirty="0" err="1">
                <a:solidFill>
                  <a:srgbClr val="0070C0"/>
                </a:solidFill>
                <a:latin typeface="Arial" panose="020B0604020202020204" pitchFamily="34" charset="0"/>
                <a:cs typeface="Times New Roman" panose="02020603050405020304" pitchFamily="18" charset="0"/>
              </a:rPr>
              <a:t>tantas</a:t>
            </a:r>
            <a:r>
              <a:rPr lang="en-US" b="1" dirty="0">
                <a:solidFill>
                  <a:srgbClr val="0070C0"/>
                </a:solidFill>
                <a:latin typeface="Arial" panose="020B0604020202020204" pitchFamily="34" charset="0"/>
                <a:cs typeface="Times New Roman" panose="02020603050405020304" pitchFamily="18" charset="0"/>
              </a:rPr>
              <a:t>, una </a:t>
            </a:r>
            <a:r>
              <a:rPr lang="en-US" b="1" dirty="0" err="1">
                <a:solidFill>
                  <a:srgbClr val="0070C0"/>
                </a:solidFill>
                <a:latin typeface="Arial" panose="020B0604020202020204" pitchFamily="34" charset="0"/>
                <a:cs typeface="Times New Roman" panose="02020603050405020304" pitchFamily="18" charset="0"/>
              </a:rPr>
              <a:t>necesidad</a:t>
            </a:r>
            <a:r>
              <a:rPr lang="en-US" b="1" dirty="0">
                <a:solidFill>
                  <a:srgbClr val="0070C0"/>
                </a:solidFill>
                <a:latin typeface="Arial" panose="020B0604020202020204" pitchFamily="34" charset="0"/>
                <a:cs typeface="Times New Roman" panose="02020603050405020304" pitchFamily="18" charset="0"/>
              </a:rPr>
              <a:t> </a:t>
            </a:r>
            <a:r>
              <a:rPr lang="en-US" b="1" dirty="0" err="1">
                <a:solidFill>
                  <a:srgbClr val="0070C0"/>
                </a:solidFill>
                <a:latin typeface="Arial" panose="020B0604020202020204" pitchFamily="34" charset="0"/>
                <a:cs typeface="Times New Roman" panose="02020603050405020304" pitchFamily="18" charset="0"/>
              </a:rPr>
              <a:t>humana</a:t>
            </a:r>
            <a:r>
              <a:rPr lang="en-US" b="1" dirty="0">
                <a:solidFill>
                  <a:srgbClr val="0070C0"/>
                </a:solidFill>
                <a:latin typeface="Arial" panose="020B0604020202020204" pitchFamily="34" charset="0"/>
                <a:cs typeface="Times New Roman" panose="02020603050405020304" pitchFamily="18" charset="0"/>
              </a:rPr>
              <a:t>”</a:t>
            </a:r>
            <a:endParaRPr lang="es-AR" sz="105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Imagen 3" descr="Qué son y cómo se construyen las Líneas Base de la Dirección y Gestión de  Proyectos? | UCI">
            <a:extLst>
              <a:ext uri="{FF2B5EF4-FFF2-40B4-BE49-F238E27FC236}">
                <a16:creationId xmlns:a16="http://schemas.microsoft.com/office/drawing/2014/main" id="{66A6F416-2A38-41D2-862E-82ABDEC7288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901480" y="2160104"/>
            <a:ext cx="2458485" cy="3021496"/>
          </a:xfrm>
          <a:prstGeom prst="rect">
            <a:avLst/>
          </a:prstGeom>
          <a:noFill/>
          <a:ln>
            <a:noFill/>
          </a:ln>
        </p:spPr>
      </p:pic>
    </p:spTree>
    <p:extLst>
      <p:ext uri="{BB962C8B-B14F-4D97-AF65-F5344CB8AC3E}">
        <p14:creationId xmlns:p14="http://schemas.microsoft.com/office/powerpoint/2010/main" val="28796257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C9BCDE71-8A31-4B53-B606-6E20EA595886}"/>
              </a:ext>
            </a:extLst>
          </p:cNvPr>
          <p:cNvSpPr/>
          <p:nvPr/>
        </p:nvSpPr>
        <p:spPr>
          <a:xfrm>
            <a:off x="3697357" y="821363"/>
            <a:ext cx="7315199" cy="5961247"/>
          </a:xfrm>
          <a:prstGeom prst="rect">
            <a:avLst/>
          </a:prstGeom>
        </p:spPr>
        <p:txBody>
          <a:bodyPr wrap="square">
            <a:spAutoFit/>
          </a:bodyPr>
          <a:lstStyle/>
          <a:p>
            <a:pPr>
              <a:lnSpc>
                <a:spcPct val="107000"/>
              </a:lnSpc>
              <a:spcAft>
                <a:spcPts val="800"/>
              </a:spcAft>
            </a:pPr>
            <a:r>
              <a:rPr lang="es-AR" sz="2400" dirty="0">
                <a:solidFill>
                  <a:srgbClr val="0070C0"/>
                </a:solidFill>
                <a:latin typeface="Arial" panose="020B0604020202020204" pitchFamily="34" charset="0"/>
                <a:cs typeface="Arial" panose="020B0604020202020204" pitchFamily="34" charset="0"/>
              </a:rPr>
              <a:t>Un Proyecto debe tener los siguientes elementos:</a:t>
            </a:r>
            <a:endParaRPr lang="es-AR" sz="2400" dirty="0">
              <a:solidFill>
                <a:srgbClr val="0070C0"/>
              </a:solidFill>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6000"/>
              </a:lnSpc>
              <a:spcAft>
                <a:spcPts val="0"/>
              </a:spcAft>
              <a:buFont typeface="Symbol" panose="05050102010706020507" pitchFamily="18" charset="2"/>
              <a:buChar char=""/>
              <a:tabLst>
                <a:tab pos="457200" algn="l"/>
              </a:tabLst>
            </a:pPr>
            <a:r>
              <a:rPr lang="es-MX" sz="2400" dirty="0">
                <a:solidFill>
                  <a:srgbClr val="0070C0"/>
                </a:solidFill>
                <a:latin typeface="Arial" panose="020B0604020202020204" pitchFamily="34" charset="0"/>
                <a:ea typeface="Calibri" panose="020F0502020204030204" pitchFamily="34" charset="0"/>
                <a:cs typeface="Arial" panose="020B0604020202020204" pitchFamily="34" charset="0"/>
              </a:rPr>
              <a:t>Denominación</a:t>
            </a:r>
            <a:endParaRPr lang="es-AR" sz="2400" dirty="0">
              <a:solidFill>
                <a:srgbClr val="0070C0"/>
              </a:solidFill>
              <a:effectLst/>
              <a:latin typeface="Arial" panose="020B0604020202020204" pitchFamily="34" charset="0"/>
              <a:ea typeface="Times New Roman" panose="02020603050405020304" pitchFamily="18" charset="0"/>
              <a:cs typeface="Arial" panose="020B0604020202020204" pitchFamily="34" charset="0"/>
            </a:endParaRPr>
          </a:p>
          <a:p>
            <a:pPr marL="342900" lvl="0" indent="-342900">
              <a:lnSpc>
                <a:spcPct val="106000"/>
              </a:lnSpc>
              <a:spcAft>
                <a:spcPts val="0"/>
              </a:spcAft>
              <a:buFont typeface="Symbol" panose="05050102010706020507" pitchFamily="18" charset="2"/>
              <a:buChar char=""/>
              <a:tabLst>
                <a:tab pos="457200" algn="l"/>
              </a:tabLst>
            </a:pPr>
            <a:r>
              <a:rPr lang="es-MX" sz="2400" dirty="0">
                <a:solidFill>
                  <a:srgbClr val="0070C0"/>
                </a:solidFill>
                <a:latin typeface="Arial" panose="020B0604020202020204" pitchFamily="34" charset="0"/>
                <a:ea typeface="Calibri" panose="020F0502020204030204" pitchFamily="34" charset="0"/>
                <a:cs typeface="Arial" panose="020B0604020202020204" pitchFamily="34" charset="0"/>
              </a:rPr>
              <a:t>Naturaleza (descripción, fundamentación, marco institucional, finalidad, objetivos, beneficiarios, resultados esperados, localización física, especificación operacional de las actividades y tareas a realizar)</a:t>
            </a:r>
            <a:endParaRPr lang="es-AR" sz="2400" dirty="0">
              <a:solidFill>
                <a:srgbClr val="0070C0"/>
              </a:solidFill>
              <a:effectLst/>
              <a:latin typeface="Arial" panose="020B0604020202020204" pitchFamily="34" charset="0"/>
              <a:ea typeface="Times New Roman" panose="02020603050405020304" pitchFamily="18" charset="0"/>
              <a:cs typeface="Arial" panose="020B0604020202020204" pitchFamily="34" charset="0"/>
            </a:endParaRPr>
          </a:p>
          <a:p>
            <a:pPr marL="342900" lvl="0" indent="-342900">
              <a:lnSpc>
                <a:spcPct val="106000"/>
              </a:lnSpc>
              <a:spcAft>
                <a:spcPts val="0"/>
              </a:spcAft>
              <a:buFont typeface="Symbol" panose="05050102010706020507" pitchFamily="18" charset="2"/>
              <a:buChar char=""/>
              <a:tabLst>
                <a:tab pos="457200" algn="l"/>
              </a:tabLst>
            </a:pPr>
            <a:r>
              <a:rPr lang="es-MX" sz="2400" dirty="0">
                <a:solidFill>
                  <a:srgbClr val="0070C0"/>
                </a:solidFill>
                <a:latin typeface="Arial" panose="020B0604020202020204" pitchFamily="34" charset="0"/>
                <a:ea typeface="Calibri" panose="020F0502020204030204" pitchFamily="34" charset="0"/>
                <a:cs typeface="Arial" panose="020B0604020202020204" pitchFamily="34" charset="0"/>
              </a:rPr>
              <a:t>Determinación de los plazos calendario de las actividades.</a:t>
            </a:r>
            <a:endParaRPr lang="es-AR" sz="2400" dirty="0">
              <a:solidFill>
                <a:srgbClr val="0070C0"/>
              </a:solidFill>
              <a:effectLst/>
              <a:latin typeface="Arial" panose="020B0604020202020204" pitchFamily="34" charset="0"/>
              <a:ea typeface="Times New Roman" panose="02020603050405020304" pitchFamily="18" charset="0"/>
              <a:cs typeface="Arial" panose="020B0604020202020204" pitchFamily="34" charset="0"/>
            </a:endParaRPr>
          </a:p>
          <a:p>
            <a:pPr marL="342900" lvl="0" indent="-342900">
              <a:lnSpc>
                <a:spcPct val="106000"/>
              </a:lnSpc>
              <a:spcAft>
                <a:spcPts val="0"/>
              </a:spcAft>
              <a:buFont typeface="Symbol" panose="05050102010706020507" pitchFamily="18" charset="2"/>
              <a:buChar char=""/>
              <a:tabLst>
                <a:tab pos="457200" algn="l"/>
              </a:tabLst>
            </a:pPr>
            <a:r>
              <a:rPr lang="es-MX" sz="2400" dirty="0">
                <a:solidFill>
                  <a:srgbClr val="0070C0"/>
                </a:solidFill>
                <a:latin typeface="Arial" panose="020B0604020202020204" pitchFamily="34" charset="0"/>
                <a:ea typeface="Calibri" panose="020F0502020204030204" pitchFamily="34" charset="0"/>
                <a:cs typeface="Arial" panose="020B0604020202020204" pitchFamily="34" charset="0"/>
              </a:rPr>
              <a:t>Determinación de los recursos necesarios (humanos, materiales y financieros)</a:t>
            </a:r>
            <a:endParaRPr lang="es-AR" sz="2400" dirty="0">
              <a:solidFill>
                <a:srgbClr val="0070C0"/>
              </a:solidFill>
              <a:effectLst/>
              <a:latin typeface="Arial" panose="020B0604020202020204" pitchFamily="34" charset="0"/>
              <a:ea typeface="Times New Roman" panose="02020603050405020304" pitchFamily="18" charset="0"/>
              <a:cs typeface="Arial" panose="020B0604020202020204" pitchFamily="34" charset="0"/>
            </a:endParaRPr>
          </a:p>
          <a:p>
            <a:pPr marL="342900" lvl="0" indent="-342900">
              <a:lnSpc>
                <a:spcPct val="106000"/>
              </a:lnSpc>
              <a:spcAft>
                <a:spcPts val="0"/>
              </a:spcAft>
              <a:buFont typeface="Symbol" panose="05050102010706020507" pitchFamily="18" charset="2"/>
              <a:buChar char=""/>
              <a:tabLst>
                <a:tab pos="457200" algn="l"/>
              </a:tabLst>
            </a:pPr>
            <a:r>
              <a:rPr lang="es-MX" sz="2400" dirty="0">
                <a:solidFill>
                  <a:srgbClr val="0070C0"/>
                </a:solidFill>
                <a:latin typeface="Arial" panose="020B0604020202020204" pitchFamily="34" charset="0"/>
                <a:ea typeface="Calibri" panose="020F0502020204030204" pitchFamily="34" charset="0"/>
                <a:cs typeface="Arial" panose="020B0604020202020204" pitchFamily="34" charset="0"/>
              </a:rPr>
              <a:t>Cálculo de costos de ejecución</a:t>
            </a:r>
            <a:r>
              <a:rPr lang="es-MX" sz="2400" b="1" dirty="0">
                <a:solidFill>
                  <a:srgbClr val="0070C0"/>
                </a:solidFill>
                <a:latin typeface="Arial" panose="020B0604020202020204" pitchFamily="34" charset="0"/>
                <a:ea typeface="Calibri" panose="020F0502020204030204" pitchFamily="34" charset="0"/>
                <a:cs typeface="Arial" panose="020B0604020202020204" pitchFamily="34" charset="0"/>
              </a:rPr>
              <a:t> </a:t>
            </a:r>
            <a:r>
              <a:rPr lang="es-MX" sz="2400" dirty="0">
                <a:solidFill>
                  <a:srgbClr val="0070C0"/>
                </a:solidFill>
                <a:latin typeface="Arial" panose="020B0604020202020204" pitchFamily="34" charset="0"/>
                <a:ea typeface="Calibri" panose="020F0502020204030204" pitchFamily="34" charset="0"/>
                <a:cs typeface="Arial" panose="020B0604020202020204" pitchFamily="34" charset="0"/>
              </a:rPr>
              <a:t>y elaboración del presupuesto</a:t>
            </a:r>
            <a:endParaRPr lang="es-AR" sz="2400" dirty="0">
              <a:solidFill>
                <a:srgbClr val="0070C0"/>
              </a:solidFill>
              <a:effectLst/>
              <a:latin typeface="Arial" panose="020B0604020202020204" pitchFamily="34" charset="0"/>
              <a:ea typeface="Times New Roman" panose="02020603050405020304" pitchFamily="18" charset="0"/>
              <a:cs typeface="Arial" panose="020B0604020202020204" pitchFamily="34" charset="0"/>
            </a:endParaRPr>
          </a:p>
          <a:p>
            <a:pPr marL="342900" lvl="0" indent="-342900">
              <a:lnSpc>
                <a:spcPct val="106000"/>
              </a:lnSpc>
              <a:spcAft>
                <a:spcPts val="0"/>
              </a:spcAft>
              <a:buFont typeface="Symbol" panose="05050102010706020507" pitchFamily="18" charset="2"/>
              <a:buChar char=""/>
              <a:tabLst>
                <a:tab pos="457200" algn="l"/>
              </a:tabLst>
            </a:pPr>
            <a:r>
              <a:rPr lang="es-MX" sz="2400" dirty="0">
                <a:solidFill>
                  <a:srgbClr val="0070C0"/>
                </a:solidFill>
                <a:latin typeface="Arial" panose="020B0604020202020204" pitchFamily="34" charset="0"/>
                <a:ea typeface="Calibri" panose="020F0502020204030204" pitchFamily="34" charset="0"/>
                <a:cs typeface="Arial" panose="020B0604020202020204" pitchFamily="34" charset="0"/>
              </a:rPr>
              <a:t>Indicadores de evaluación</a:t>
            </a:r>
            <a:endParaRPr lang="es-AR" sz="2400" dirty="0">
              <a:solidFill>
                <a:srgbClr val="0070C0"/>
              </a:solidFill>
              <a:effectLst/>
              <a:latin typeface="Arial" panose="020B0604020202020204" pitchFamily="34" charset="0"/>
              <a:ea typeface="Times New Roman" panose="02020603050405020304" pitchFamily="18" charset="0"/>
              <a:cs typeface="Arial" panose="020B0604020202020204" pitchFamily="34" charset="0"/>
            </a:endParaRPr>
          </a:p>
          <a:p>
            <a:pPr>
              <a:lnSpc>
                <a:spcPct val="107000"/>
              </a:lnSpc>
              <a:spcAft>
                <a:spcPts val="800"/>
              </a:spcAft>
            </a:pPr>
            <a:r>
              <a:rPr lang="es-AR" dirty="0">
                <a:solidFill>
                  <a:srgbClr val="0070C0"/>
                </a:solidFill>
                <a:latin typeface="Arial" panose="020B0604020202020204" pitchFamily="34" charset="0"/>
                <a:ea typeface="Calibri" panose="020F0502020204030204" pitchFamily="34" charset="0"/>
                <a:cs typeface="Times New Roman" panose="02020603050405020304" pitchFamily="18" charset="0"/>
              </a:rPr>
              <a:t> </a:t>
            </a:r>
            <a:endParaRPr lang="es-AR" sz="12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050" name="Picture 2" descr="Como hacer un plan de empresa o proyecto de empresarial. Ejemplo">
            <a:extLst>
              <a:ext uri="{FF2B5EF4-FFF2-40B4-BE49-F238E27FC236}">
                <a16:creationId xmlns:a16="http://schemas.microsoft.com/office/drawing/2014/main" id="{9FF3FBBB-47C6-424A-8522-A6B68F420D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6787" y="1669774"/>
            <a:ext cx="2514600" cy="36310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80422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80270BCE-324E-45C2-8AED-DD910A228F93}"/>
              </a:ext>
            </a:extLst>
          </p:cNvPr>
          <p:cNvSpPr/>
          <p:nvPr/>
        </p:nvSpPr>
        <p:spPr>
          <a:xfrm>
            <a:off x="1802296" y="291548"/>
            <a:ext cx="6611935" cy="369332"/>
          </a:xfrm>
          <a:prstGeom prst="rect">
            <a:avLst/>
          </a:prstGeom>
        </p:spPr>
        <p:txBody>
          <a:bodyPr wrap="square">
            <a:spAutoFit/>
          </a:bodyPr>
          <a:lstStyle/>
          <a:p>
            <a:pPr algn="ctr"/>
            <a:r>
              <a:rPr lang="es-AR" dirty="0">
                <a:solidFill>
                  <a:srgbClr val="0070C0"/>
                </a:solidFill>
                <a:latin typeface="Arial Rounded MT Bold" panose="020F0704030504030204" pitchFamily="34" charset="0"/>
              </a:rPr>
              <a:t> PROYECTOS, PROGRAMAS  y PLANES </a:t>
            </a:r>
            <a:endParaRPr lang="es-AR" dirty="0">
              <a:solidFill>
                <a:srgbClr val="0070C0"/>
              </a:solidFill>
            </a:endParaRPr>
          </a:p>
        </p:txBody>
      </p:sp>
      <p:grpSp>
        <p:nvGrpSpPr>
          <p:cNvPr id="3" name="Diagram group">
            <a:extLst>
              <a:ext uri="{FF2B5EF4-FFF2-40B4-BE49-F238E27FC236}">
                <a16:creationId xmlns:a16="http://schemas.microsoft.com/office/drawing/2014/main" id="{87536C9A-FC05-48B7-A626-1E466D4C16B3}"/>
              </a:ext>
            </a:extLst>
          </p:cNvPr>
          <p:cNvGrpSpPr/>
          <p:nvPr/>
        </p:nvGrpSpPr>
        <p:grpSpPr>
          <a:xfrm>
            <a:off x="2208253" y="1078398"/>
            <a:ext cx="5822563" cy="1272210"/>
            <a:chOff x="1219199" y="3793066"/>
            <a:chExt cx="6908800" cy="1625600"/>
          </a:xfrm>
          <a:scene3d>
            <a:camera prst="isometricOffAxis2Left" zoom="95000"/>
            <a:lightRig rig="flat" dir="t"/>
          </a:scene3d>
        </p:grpSpPr>
        <p:grpSp>
          <p:nvGrpSpPr>
            <p:cNvPr id="4" name="Grupo 3">
              <a:extLst>
                <a:ext uri="{FF2B5EF4-FFF2-40B4-BE49-F238E27FC236}">
                  <a16:creationId xmlns:a16="http://schemas.microsoft.com/office/drawing/2014/main" id="{A3B3D316-54EA-4710-9D42-92909B25CA57}"/>
                </a:ext>
              </a:extLst>
            </p:cNvPr>
            <p:cNvGrpSpPr/>
            <p:nvPr/>
          </p:nvGrpSpPr>
          <p:grpSpPr>
            <a:xfrm>
              <a:off x="1219199" y="3793066"/>
              <a:ext cx="6908800" cy="1625600"/>
              <a:chOff x="1219199" y="3793066"/>
              <a:chExt cx="6908800" cy="1625600"/>
            </a:xfrm>
          </p:grpSpPr>
          <p:sp>
            <p:nvSpPr>
              <p:cNvPr id="5" name="Rectángulo: esquinas redondeadas 4">
                <a:extLst>
                  <a:ext uri="{FF2B5EF4-FFF2-40B4-BE49-F238E27FC236}">
                    <a16:creationId xmlns:a16="http://schemas.microsoft.com/office/drawing/2014/main" id="{03FBD645-A9B9-49CB-8BD7-2CDD9438BE8A}"/>
                  </a:ext>
                </a:extLst>
              </p:cNvPr>
              <p:cNvSpPr/>
              <p:nvPr/>
            </p:nvSpPr>
            <p:spPr>
              <a:xfrm>
                <a:off x="1219199" y="3793066"/>
                <a:ext cx="6908800" cy="1625600"/>
              </a:xfrm>
              <a:prstGeom prst="roundRect">
                <a:avLst>
                  <a:gd name="adj" fmla="val 10000"/>
                </a:avLst>
              </a:prstGeom>
              <a:sp3d extrusionH="381000" contourW="38100" prstMaterial="matte">
                <a:contourClr>
                  <a:schemeClr val="lt1"/>
                </a:contourClr>
              </a:sp3d>
            </p:spPr>
            <p:style>
              <a:lnRef idx="0">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 name="Rectángulo: esquinas redondeadas 4">
                <a:extLst>
                  <a:ext uri="{FF2B5EF4-FFF2-40B4-BE49-F238E27FC236}">
                    <a16:creationId xmlns:a16="http://schemas.microsoft.com/office/drawing/2014/main" id="{A90BC48E-4C6F-468B-A3CF-DEBC4D9F28AB}"/>
                  </a:ext>
                </a:extLst>
              </p:cNvPr>
              <p:cNvSpPr txBox="1"/>
              <p:nvPr/>
            </p:nvSpPr>
            <p:spPr>
              <a:xfrm>
                <a:off x="1266811" y="3840678"/>
                <a:ext cx="5147335" cy="1530376"/>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s-AR" sz="1900" kern="1200" dirty="0"/>
                  <a:t>Proyecto</a:t>
                </a:r>
              </a:p>
              <a:p>
                <a:pPr marL="0" lvl="0" indent="0" algn="just" defTabSz="844550">
                  <a:lnSpc>
                    <a:spcPct val="90000"/>
                  </a:lnSpc>
                  <a:spcBef>
                    <a:spcPct val="0"/>
                  </a:spcBef>
                  <a:spcAft>
                    <a:spcPct val="35000"/>
                  </a:spcAft>
                  <a:buNone/>
                </a:pPr>
                <a:r>
                  <a:rPr lang="es-AR" sz="1900" kern="1200" dirty="0"/>
                  <a:t>Conjunto de actividades orientadas a crear un producto o servicio únicos realizados en un periodo definido</a:t>
                </a:r>
              </a:p>
            </p:txBody>
          </p:sp>
        </p:grpSp>
      </p:grpSp>
      <p:grpSp>
        <p:nvGrpSpPr>
          <p:cNvPr id="8" name="Diagram group">
            <a:extLst>
              <a:ext uri="{FF2B5EF4-FFF2-40B4-BE49-F238E27FC236}">
                <a16:creationId xmlns:a16="http://schemas.microsoft.com/office/drawing/2014/main" id="{FA5DA47E-01F2-4027-8012-8864AB4BCD9D}"/>
              </a:ext>
            </a:extLst>
          </p:cNvPr>
          <p:cNvGrpSpPr/>
          <p:nvPr/>
        </p:nvGrpSpPr>
        <p:grpSpPr>
          <a:xfrm>
            <a:off x="2172691" y="2883586"/>
            <a:ext cx="6070161" cy="1272210"/>
            <a:chOff x="609599" y="1896533"/>
            <a:chExt cx="6908800" cy="1625600"/>
          </a:xfrm>
          <a:scene3d>
            <a:camera prst="isometricOffAxis2Left" zoom="95000"/>
            <a:lightRig rig="flat" dir="t"/>
          </a:scene3d>
        </p:grpSpPr>
        <p:grpSp>
          <p:nvGrpSpPr>
            <p:cNvPr id="9" name="Grupo 8">
              <a:extLst>
                <a:ext uri="{FF2B5EF4-FFF2-40B4-BE49-F238E27FC236}">
                  <a16:creationId xmlns:a16="http://schemas.microsoft.com/office/drawing/2014/main" id="{489B2AD0-E62D-493C-8F46-1D0E4B40EB22}"/>
                </a:ext>
              </a:extLst>
            </p:cNvPr>
            <p:cNvGrpSpPr/>
            <p:nvPr/>
          </p:nvGrpSpPr>
          <p:grpSpPr>
            <a:xfrm>
              <a:off x="609599" y="1896533"/>
              <a:ext cx="6908800" cy="1625600"/>
              <a:chOff x="609599" y="1896533"/>
              <a:chExt cx="6908800" cy="1625600"/>
            </a:xfrm>
          </p:grpSpPr>
          <p:sp>
            <p:nvSpPr>
              <p:cNvPr id="10" name="Rectángulo: esquinas redondeadas 9">
                <a:extLst>
                  <a:ext uri="{FF2B5EF4-FFF2-40B4-BE49-F238E27FC236}">
                    <a16:creationId xmlns:a16="http://schemas.microsoft.com/office/drawing/2014/main" id="{3C0F4D7B-358E-4736-9865-A345DBBFE603}"/>
                  </a:ext>
                </a:extLst>
              </p:cNvPr>
              <p:cNvSpPr/>
              <p:nvPr/>
            </p:nvSpPr>
            <p:spPr>
              <a:xfrm>
                <a:off x="609599" y="1896533"/>
                <a:ext cx="6908800" cy="1625600"/>
              </a:xfrm>
              <a:prstGeom prst="roundRect">
                <a:avLst>
                  <a:gd name="adj" fmla="val 10000"/>
                </a:avLst>
              </a:prstGeom>
              <a:sp3d extrusionH="381000" contourW="38100" prstMaterial="matte">
                <a:contourClr>
                  <a:schemeClr val="lt1"/>
                </a:contourClr>
              </a:sp3d>
            </p:spPr>
            <p:style>
              <a:lnRef idx="0">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1" name="Rectángulo: esquinas redondeadas 4">
                <a:extLst>
                  <a:ext uri="{FF2B5EF4-FFF2-40B4-BE49-F238E27FC236}">
                    <a16:creationId xmlns:a16="http://schemas.microsoft.com/office/drawing/2014/main" id="{944F192E-20E3-4E5D-858C-4C0A030D8477}"/>
                  </a:ext>
                </a:extLst>
              </p:cNvPr>
              <p:cNvSpPr txBox="1"/>
              <p:nvPr/>
            </p:nvSpPr>
            <p:spPr>
              <a:xfrm>
                <a:off x="657211" y="1944145"/>
                <a:ext cx="5147335" cy="1530376"/>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s-AR" sz="1900" kern="1200" dirty="0"/>
                  <a:t>Programa</a:t>
                </a:r>
              </a:p>
              <a:p>
                <a:pPr marL="0" lvl="0" indent="0" algn="l" defTabSz="844550">
                  <a:lnSpc>
                    <a:spcPct val="90000"/>
                  </a:lnSpc>
                  <a:spcBef>
                    <a:spcPct val="0"/>
                  </a:spcBef>
                  <a:spcAft>
                    <a:spcPct val="35000"/>
                  </a:spcAft>
                  <a:buNone/>
                </a:pPr>
                <a:r>
                  <a:rPr lang="es-AR" sz="1900" kern="1200" dirty="0"/>
                  <a:t>Conjunto de proyectos relacionados y administrados de forma coordinada</a:t>
                </a:r>
              </a:p>
            </p:txBody>
          </p:sp>
        </p:grpSp>
      </p:grpSp>
      <p:grpSp>
        <p:nvGrpSpPr>
          <p:cNvPr id="12" name="Diagram group">
            <a:extLst>
              <a:ext uri="{FF2B5EF4-FFF2-40B4-BE49-F238E27FC236}">
                <a16:creationId xmlns:a16="http://schemas.microsoft.com/office/drawing/2014/main" id="{0521ABBA-8D42-4DCC-9B29-3B07D3FCEE23}"/>
              </a:ext>
            </a:extLst>
          </p:cNvPr>
          <p:cNvGrpSpPr/>
          <p:nvPr/>
        </p:nvGrpSpPr>
        <p:grpSpPr>
          <a:xfrm>
            <a:off x="2278551" y="4688774"/>
            <a:ext cx="5964301" cy="1526496"/>
            <a:chOff x="0" y="0"/>
            <a:chExt cx="6908800" cy="1625600"/>
          </a:xfrm>
          <a:scene3d>
            <a:camera prst="isometricOffAxis2Left" zoom="95000"/>
            <a:lightRig rig="flat" dir="t"/>
          </a:scene3d>
        </p:grpSpPr>
        <p:grpSp>
          <p:nvGrpSpPr>
            <p:cNvPr id="13" name="Grupo 12">
              <a:extLst>
                <a:ext uri="{FF2B5EF4-FFF2-40B4-BE49-F238E27FC236}">
                  <a16:creationId xmlns:a16="http://schemas.microsoft.com/office/drawing/2014/main" id="{1291C16C-E5FC-4FA1-9790-1A3DFF857B63}"/>
                </a:ext>
              </a:extLst>
            </p:cNvPr>
            <p:cNvGrpSpPr/>
            <p:nvPr/>
          </p:nvGrpSpPr>
          <p:grpSpPr>
            <a:xfrm>
              <a:off x="0" y="0"/>
              <a:ext cx="6908800" cy="1625600"/>
              <a:chOff x="0" y="0"/>
              <a:chExt cx="6908800" cy="1625600"/>
            </a:xfrm>
          </p:grpSpPr>
          <p:sp>
            <p:nvSpPr>
              <p:cNvPr id="14" name="Rectángulo: esquinas redondeadas 13">
                <a:extLst>
                  <a:ext uri="{FF2B5EF4-FFF2-40B4-BE49-F238E27FC236}">
                    <a16:creationId xmlns:a16="http://schemas.microsoft.com/office/drawing/2014/main" id="{F91861E8-7BD6-4BDF-9D6C-6284EC12D2D8}"/>
                  </a:ext>
                </a:extLst>
              </p:cNvPr>
              <p:cNvSpPr/>
              <p:nvPr/>
            </p:nvSpPr>
            <p:spPr>
              <a:xfrm>
                <a:off x="0" y="0"/>
                <a:ext cx="6908800" cy="1625600"/>
              </a:xfrm>
              <a:prstGeom prst="roundRect">
                <a:avLst>
                  <a:gd name="adj" fmla="val 10000"/>
                </a:avLst>
              </a:prstGeom>
              <a:sp3d extrusionH="381000" contourW="38100" prstMaterial="matte">
                <a:contourClr>
                  <a:schemeClr val="lt1"/>
                </a:contourClr>
              </a:sp3d>
            </p:spPr>
            <p:style>
              <a:lnRef idx="0">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5" name="Rectángulo: esquinas redondeadas 4">
                <a:extLst>
                  <a:ext uri="{FF2B5EF4-FFF2-40B4-BE49-F238E27FC236}">
                    <a16:creationId xmlns:a16="http://schemas.microsoft.com/office/drawing/2014/main" id="{BDE48365-F119-4B97-9BDF-F238AD80FE51}"/>
                  </a:ext>
                </a:extLst>
              </p:cNvPr>
              <p:cNvSpPr txBox="1"/>
              <p:nvPr/>
            </p:nvSpPr>
            <p:spPr>
              <a:xfrm>
                <a:off x="47612" y="47612"/>
                <a:ext cx="5154651" cy="1530376"/>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s-AR" sz="1900" kern="1200" dirty="0"/>
                  <a:t>Plan</a:t>
                </a:r>
              </a:p>
              <a:p>
                <a:pPr marL="0" lvl="0" indent="0" algn="l" defTabSz="844550">
                  <a:lnSpc>
                    <a:spcPct val="90000"/>
                  </a:lnSpc>
                  <a:spcBef>
                    <a:spcPct val="0"/>
                  </a:spcBef>
                  <a:spcAft>
                    <a:spcPct val="35000"/>
                  </a:spcAft>
                  <a:buNone/>
                </a:pPr>
                <a:r>
                  <a:rPr lang="es-AR" sz="1900" kern="1200" dirty="0"/>
                  <a:t>Conjunto de programas agrupados para facilitar la dirección eficaz de un trabajo y cumplir con los objetivos estratégicos planteados</a:t>
                </a:r>
              </a:p>
            </p:txBody>
          </p:sp>
        </p:grpSp>
      </p:grpSp>
    </p:spTree>
    <p:extLst>
      <p:ext uri="{BB962C8B-B14F-4D97-AF65-F5344CB8AC3E}">
        <p14:creationId xmlns:p14="http://schemas.microsoft.com/office/powerpoint/2010/main" val="37548665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51D53CC9-4709-4E48-AC3D-17B05770CE15}"/>
              </a:ext>
            </a:extLst>
          </p:cNvPr>
          <p:cNvSpPr/>
          <p:nvPr/>
        </p:nvSpPr>
        <p:spPr>
          <a:xfrm>
            <a:off x="551349" y="353223"/>
            <a:ext cx="6096000" cy="369332"/>
          </a:xfrm>
          <a:prstGeom prst="rect">
            <a:avLst/>
          </a:prstGeom>
        </p:spPr>
        <p:txBody>
          <a:bodyPr wrap="square">
            <a:spAutoFit/>
          </a:bodyPr>
          <a:lstStyle/>
          <a:p>
            <a:r>
              <a:rPr lang="es-AR" dirty="0">
                <a:latin typeface="Arial Rounded MT Bold" panose="020F0704030504030204" pitchFamily="34" charset="0"/>
              </a:rPr>
              <a:t>Se  clasifican según: </a:t>
            </a:r>
            <a:endParaRPr lang="es-AR" dirty="0"/>
          </a:p>
        </p:txBody>
      </p:sp>
      <p:sp>
        <p:nvSpPr>
          <p:cNvPr id="4" name="Rectángulo 3">
            <a:extLst>
              <a:ext uri="{FF2B5EF4-FFF2-40B4-BE49-F238E27FC236}">
                <a16:creationId xmlns:a16="http://schemas.microsoft.com/office/drawing/2014/main" id="{75A790CC-143D-4E9A-9404-B855C49D0D5D}"/>
              </a:ext>
            </a:extLst>
          </p:cNvPr>
          <p:cNvSpPr/>
          <p:nvPr/>
        </p:nvSpPr>
        <p:spPr>
          <a:xfrm>
            <a:off x="675862" y="1265923"/>
            <a:ext cx="9766851" cy="369332"/>
          </a:xfrm>
          <a:prstGeom prst="rect">
            <a:avLst/>
          </a:prstGeom>
        </p:spPr>
        <p:txBody>
          <a:bodyPr wrap="square">
            <a:spAutoFit/>
          </a:bodyPr>
          <a:lstStyle/>
          <a:p>
            <a:pPr marL="342900" indent="-342900" algn="just">
              <a:buFont typeface="Arial" panose="020B0604020202020204" pitchFamily="34" charset="0"/>
              <a:buChar char="•"/>
            </a:pPr>
            <a:r>
              <a:rPr lang="es-MX" b="1" dirty="0">
                <a:solidFill>
                  <a:schemeClr val="accent1"/>
                </a:solidFill>
                <a:latin typeface="Arial" panose="020B0604020202020204" pitchFamily="34" charset="0"/>
                <a:ea typeface="Calibri" panose="020F0502020204030204" pitchFamily="34" charset="0"/>
                <a:cs typeface="Arial" panose="020B0604020202020204" pitchFamily="34" charset="0"/>
              </a:rPr>
              <a:t>  La forma</a:t>
            </a:r>
            <a:r>
              <a:rPr lang="es-MX" dirty="0">
                <a:solidFill>
                  <a:schemeClr val="accent1"/>
                </a:solidFill>
                <a:latin typeface="Arial" panose="020B0604020202020204" pitchFamily="34" charset="0"/>
                <a:ea typeface="Calibri" panose="020F0502020204030204" pitchFamily="34" charset="0"/>
                <a:cs typeface="Arial" panose="020B0604020202020204" pitchFamily="34" charset="0"/>
              </a:rPr>
              <a:t>, </a:t>
            </a:r>
            <a:r>
              <a:rPr lang="es-MX" dirty="0">
                <a:latin typeface="Arial" panose="020B0604020202020204" pitchFamily="34" charset="0"/>
                <a:ea typeface="Calibri" panose="020F0502020204030204" pitchFamily="34" charset="0"/>
                <a:cs typeface="Arial" panose="020B0604020202020204" pitchFamily="34" charset="0"/>
              </a:rPr>
              <a:t>serán FORMALES o INFORMALES según estén escritos o no.</a:t>
            </a:r>
            <a:endParaRPr lang="es-AR" dirty="0">
              <a:latin typeface="Arial" panose="020B0604020202020204" pitchFamily="34" charset="0"/>
              <a:ea typeface="Calibri" panose="020F0502020204030204" pitchFamily="34" charset="0"/>
              <a:cs typeface="Arial" panose="020B0604020202020204" pitchFamily="34" charset="0"/>
            </a:endParaRPr>
          </a:p>
        </p:txBody>
      </p:sp>
      <p:sp>
        <p:nvSpPr>
          <p:cNvPr id="5" name="Rectángulo 4">
            <a:extLst>
              <a:ext uri="{FF2B5EF4-FFF2-40B4-BE49-F238E27FC236}">
                <a16:creationId xmlns:a16="http://schemas.microsoft.com/office/drawing/2014/main" id="{4AA1E537-5F70-44B9-B924-A1DBBD3D8D39}"/>
              </a:ext>
            </a:extLst>
          </p:cNvPr>
          <p:cNvSpPr/>
          <p:nvPr/>
        </p:nvSpPr>
        <p:spPr>
          <a:xfrm>
            <a:off x="2955234" y="1912254"/>
            <a:ext cx="8468139" cy="1200329"/>
          </a:xfrm>
          <a:prstGeom prst="rect">
            <a:avLst/>
          </a:prstGeom>
        </p:spPr>
        <p:txBody>
          <a:bodyPr wrap="square">
            <a:spAutoFit/>
          </a:bodyPr>
          <a:lstStyle/>
          <a:p>
            <a:pPr marL="285750" indent="-285750" algn="just">
              <a:buFont typeface="Arial" panose="020B0604020202020204" pitchFamily="34" charset="0"/>
              <a:buChar char="•"/>
            </a:pPr>
            <a:r>
              <a:rPr lang="es-MX" b="1" dirty="0">
                <a:solidFill>
                  <a:schemeClr val="accent1"/>
                </a:solidFill>
                <a:latin typeface="Arial" panose="020B0604020202020204" pitchFamily="34" charset="0"/>
                <a:ea typeface="Calibri" panose="020F0502020204030204" pitchFamily="34" charset="0"/>
                <a:cs typeface="Arial" panose="020B0604020202020204" pitchFamily="34" charset="0"/>
              </a:rPr>
              <a:t>El grado de complejidad</a:t>
            </a:r>
            <a:r>
              <a:rPr lang="es-MX" dirty="0">
                <a:solidFill>
                  <a:schemeClr val="accent1"/>
                </a:solidFill>
                <a:latin typeface="Arial" panose="020B0604020202020204" pitchFamily="34" charset="0"/>
                <a:ea typeface="Calibri" panose="020F0502020204030204" pitchFamily="34" charset="0"/>
                <a:cs typeface="Arial" panose="020B0604020202020204" pitchFamily="34" charset="0"/>
              </a:rPr>
              <a:t>, </a:t>
            </a:r>
            <a:r>
              <a:rPr lang="es-MX" dirty="0">
                <a:latin typeface="Arial" panose="020B0604020202020204" pitchFamily="34" charset="0"/>
                <a:ea typeface="Calibri" panose="020F0502020204030204" pitchFamily="34" charset="0"/>
                <a:cs typeface="Arial" panose="020B0604020202020204" pitchFamily="34" charset="0"/>
              </a:rPr>
              <a:t>serán de BAJO GRADO DE COMPLEJIDAD o ALTO GRADO DE COMPLEJIDAD en función de la demanda de esfuerzo organizativo, magnitud de los destinatarios, el grado de riesgo, monto de la inversión, el impacto social que genera, etc.</a:t>
            </a:r>
            <a:endParaRPr lang="es-AR" dirty="0">
              <a:latin typeface="Arial" panose="020B0604020202020204" pitchFamily="34" charset="0"/>
              <a:ea typeface="Calibri" panose="020F0502020204030204" pitchFamily="34" charset="0"/>
              <a:cs typeface="Arial" panose="020B0604020202020204" pitchFamily="34" charset="0"/>
            </a:endParaRPr>
          </a:p>
        </p:txBody>
      </p:sp>
      <p:sp>
        <p:nvSpPr>
          <p:cNvPr id="6" name="Rectángulo 5">
            <a:extLst>
              <a:ext uri="{FF2B5EF4-FFF2-40B4-BE49-F238E27FC236}">
                <a16:creationId xmlns:a16="http://schemas.microsoft.com/office/drawing/2014/main" id="{83CD6075-825C-47A1-961E-D40CB47C63BB}"/>
              </a:ext>
            </a:extLst>
          </p:cNvPr>
          <p:cNvSpPr/>
          <p:nvPr/>
        </p:nvSpPr>
        <p:spPr>
          <a:xfrm>
            <a:off x="675862" y="3353665"/>
            <a:ext cx="10747511" cy="646331"/>
          </a:xfrm>
          <a:prstGeom prst="rect">
            <a:avLst/>
          </a:prstGeom>
        </p:spPr>
        <p:txBody>
          <a:bodyPr wrap="square">
            <a:spAutoFit/>
          </a:bodyPr>
          <a:lstStyle/>
          <a:p>
            <a:pPr marL="342900" indent="-342900" algn="just">
              <a:buFont typeface="Arial" panose="020B0604020202020204" pitchFamily="34" charset="0"/>
              <a:buChar char="•"/>
            </a:pPr>
            <a:r>
              <a:rPr lang="es-MX" b="1" dirty="0">
                <a:solidFill>
                  <a:schemeClr val="accent1"/>
                </a:solidFill>
                <a:latin typeface="Arial" panose="020B0604020202020204" pitchFamily="34" charset="0"/>
                <a:ea typeface="Calibri" panose="020F0502020204030204" pitchFamily="34" charset="0"/>
                <a:cs typeface="Arial" panose="020B0604020202020204" pitchFamily="34" charset="0"/>
              </a:rPr>
              <a:t>El sujeto responsable que lleva adelante el proyecto,</a:t>
            </a:r>
            <a:r>
              <a:rPr lang="es-MX" dirty="0">
                <a:solidFill>
                  <a:schemeClr val="accent1"/>
                </a:solidFill>
                <a:latin typeface="Arial" panose="020B0604020202020204" pitchFamily="34" charset="0"/>
                <a:ea typeface="Calibri" panose="020F0502020204030204" pitchFamily="34" charset="0"/>
                <a:cs typeface="Arial" panose="020B0604020202020204" pitchFamily="34" charset="0"/>
              </a:rPr>
              <a:t> </a:t>
            </a:r>
            <a:r>
              <a:rPr lang="es-MX" dirty="0">
                <a:latin typeface="Arial" panose="020B0604020202020204" pitchFamily="34" charset="0"/>
                <a:ea typeface="Calibri" panose="020F0502020204030204" pitchFamily="34" charset="0"/>
                <a:cs typeface="Arial" panose="020B0604020202020204" pitchFamily="34" charset="0"/>
              </a:rPr>
              <a:t>serán PÚBLICOS o ESTATALES,  EMPRESARIALES o PRIVADOS, MIXTOS, COMUNITARIOS, PERSONALES</a:t>
            </a:r>
            <a:r>
              <a:rPr lang="es-MX" dirty="0">
                <a:latin typeface="Arial Rounded MT Bold" panose="020F0704030504030204" pitchFamily="34" charset="0"/>
                <a:ea typeface="Calibri" panose="020F0502020204030204" pitchFamily="34" charset="0"/>
                <a:cs typeface="Times New Roman" panose="02020603050405020304" pitchFamily="18" charset="0"/>
              </a:rPr>
              <a:t>.</a:t>
            </a:r>
            <a:endParaRPr lang="es-AR" dirty="0">
              <a:latin typeface="Arial Rounded MT Bold" panose="020F0704030504030204" pitchFamily="34" charset="0"/>
              <a:ea typeface="Calibri" panose="020F0502020204030204" pitchFamily="34" charset="0"/>
              <a:cs typeface="Times New Roman" panose="02020603050405020304" pitchFamily="18" charset="0"/>
            </a:endParaRPr>
          </a:p>
        </p:txBody>
      </p:sp>
      <p:sp>
        <p:nvSpPr>
          <p:cNvPr id="7" name="Rectángulo 6">
            <a:extLst>
              <a:ext uri="{FF2B5EF4-FFF2-40B4-BE49-F238E27FC236}">
                <a16:creationId xmlns:a16="http://schemas.microsoft.com/office/drawing/2014/main" id="{093F44C9-E895-41E0-950F-16714C98F25A}"/>
              </a:ext>
            </a:extLst>
          </p:cNvPr>
          <p:cNvSpPr/>
          <p:nvPr/>
        </p:nvSpPr>
        <p:spPr>
          <a:xfrm>
            <a:off x="2955233" y="4239400"/>
            <a:ext cx="8468139" cy="646331"/>
          </a:xfrm>
          <a:prstGeom prst="rect">
            <a:avLst/>
          </a:prstGeom>
        </p:spPr>
        <p:txBody>
          <a:bodyPr wrap="square">
            <a:spAutoFit/>
          </a:bodyPr>
          <a:lstStyle/>
          <a:p>
            <a:pPr marL="285750" indent="-285750">
              <a:buFont typeface="Arial" panose="020B0604020202020204" pitchFamily="34" charset="0"/>
              <a:buChar char="•"/>
            </a:pPr>
            <a:r>
              <a:rPr lang="es-MX" b="1" dirty="0">
                <a:solidFill>
                  <a:schemeClr val="accent1"/>
                </a:solidFill>
                <a:latin typeface="Arial" panose="020B0604020202020204" pitchFamily="34" charset="0"/>
                <a:ea typeface="Calibri" panose="020F0502020204030204" pitchFamily="34" charset="0"/>
                <a:cs typeface="Arial" panose="020B0604020202020204" pitchFamily="34" charset="0"/>
              </a:rPr>
              <a:t>El sector económico</a:t>
            </a:r>
            <a:r>
              <a:rPr lang="es-MX" dirty="0">
                <a:solidFill>
                  <a:schemeClr val="accent1"/>
                </a:solidFill>
                <a:latin typeface="Arial" panose="020B0604020202020204" pitchFamily="34" charset="0"/>
                <a:ea typeface="Calibri" panose="020F0502020204030204" pitchFamily="34" charset="0"/>
                <a:cs typeface="Arial" panose="020B0604020202020204" pitchFamily="34" charset="0"/>
              </a:rPr>
              <a:t>, </a:t>
            </a:r>
            <a:r>
              <a:rPr lang="es-MX" dirty="0">
                <a:latin typeface="Arial" panose="020B0604020202020204" pitchFamily="34" charset="0"/>
                <a:ea typeface="Calibri" panose="020F0502020204030204" pitchFamily="34" charset="0"/>
                <a:cs typeface="Arial" panose="020B0604020202020204" pitchFamily="34" charset="0"/>
              </a:rPr>
              <a:t>serán AGROPECUARIOS,INDUSTRIALES,DE INFRAESTRUCTURA SOCIAL o ECONÓMICA, DE SERVICIOS.</a:t>
            </a:r>
            <a:endParaRPr lang="es-AR" dirty="0">
              <a:latin typeface="Arial" panose="020B0604020202020204" pitchFamily="34" charset="0"/>
              <a:cs typeface="Arial" panose="020B0604020202020204" pitchFamily="34" charset="0"/>
            </a:endParaRPr>
          </a:p>
        </p:txBody>
      </p:sp>
      <p:sp>
        <p:nvSpPr>
          <p:cNvPr id="8" name="Rectángulo 7">
            <a:extLst>
              <a:ext uri="{FF2B5EF4-FFF2-40B4-BE49-F238E27FC236}">
                <a16:creationId xmlns:a16="http://schemas.microsoft.com/office/drawing/2014/main" id="{18B4D1F5-C085-4E13-A958-E61137808639}"/>
              </a:ext>
            </a:extLst>
          </p:cNvPr>
          <p:cNvSpPr/>
          <p:nvPr/>
        </p:nvSpPr>
        <p:spPr>
          <a:xfrm>
            <a:off x="551349" y="5222745"/>
            <a:ext cx="7718009" cy="646331"/>
          </a:xfrm>
          <a:prstGeom prst="rect">
            <a:avLst/>
          </a:prstGeom>
        </p:spPr>
        <p:txBody>
          <a:bodyPr wrap="square">
            <a:spAutoFit/>
          </a:bodyPr>
          <a:lstStyle/>
          <a:p>
            <a:pPr marL="342900" indent="-342900" algn="just">
              <a:buFont typeface="Arial" panose="020B0604020202020204" pitchFamily="34" charset="0"/>
              <a:buChar char="•"/>
            </a:pPr>
            <a:r>
              <a:rPr lang="es-MX" b="1" dirty="0">
                <a:solidFill>
                  <a:schemeClr val="accent1"/>
                </a:solidFill>
                <a:latin typeface="Arial" panose="020B0604020202020204" pitchFamily="34" charset="0"/>
                <a:ea typeface="Calibri" panose="020F0502020204030204" pitchFamily="34" charset="0"/>
                <a:cs typeface="Arial" panose="020B0604020202020204" pitchFamily="34" charset="0"/>
              </a:rPr>
              <a:t>El objetivo</a:t>
            </a:r>
            <a:r>
              <a:rPr lang="es-MX" dirty="0">
                <a:solidFill>
                  <a:schemeClr val="accent1"/>
                </a:solidFill>
                <a:latin typeface="Arial" panose="020B0604020202020204" pitchFamily="34" charset="0"/>
                <a:ea typeface="Calibri" panose="020F0502020204030204" pitchFamily="34" charset="0"/>
                <a:cs typeface="Arial" panose="020B0604020202020204" pitchFamily="34" charset="0"/>
              </a:rPr>
              <a:t>, </a:t>
            </a:r>
            <a:r>
              <a:rPr lang="es-MX" dirty="0">
                <a:latin typeface="Arial" panose="020B0604020202020204" pitchFamily="34" charset="0"/>
                <a:ea typeface="Calibri" panose="020F0502020204030204" pitchFamily="34" charset="0"/>
                <a:cs typeface="Arial" panose="020B0604020202020204" pitchFamily="34" charset="0"/>
              </a:rPr>
              <a:t>serán PRODUCCIÓN DE BIENES, PRESTACIÓN DE SERVICIOS, de INVESTIGACIÓN.</a:t>
            </a:r>
            <a:endParaRPr lang="es-AR"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255373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967BA9B5-30F7-42F7-906B-149C52214EAC}"/>
              </a:ext>
            </a:extLst>
          </p:cNvPr>
          <p:cNvSpPr/>
          <p:nvPr/>
        </p:nvSpPr>
        <p:spPr>
          <a:xfrm>
            <a:off x="3978058" y="646908"/>
            <a:ext cx="3361241" cy="369332"/>
          </a:xfrm>
          <a:prstGeom prst="rect">
            <a:avLst/>
          </a:prstGeom>
        </p:spPr>
        <p:txBody>
          <a:bodyPr wrap="none">
            <a:spAutoFit/>
          </a:bodyPr>
          <a:lstStyle/>
          <a:p>
            <a:r>
              <a:rPr lang="es-AR" b="1" dirty="0">
                <a:solidFill>
                  <a:srgbClr val="00B0F0"/>
                </a:solidFill>
                <a:latin typeface="Arial Rounded MT Bold" panose="020F0704030504030204" pitchFamily="34" charset="0"/>
              </a:rPr>
              <a:t>Los PROYECTOS PÚBLICOS</a:t>
            </a:r>
            <a:endParaRPr lang="es-AR" dirty="0">
              <a:solidFill>
                <a:srgbClr val="00B0F0"/>
              </a:solidFill>
            </a:endParaRPr>
          </a:p>
        </p:txBody>
      </p:sp>
      <p:sp>
        <p:nvSpPr>
          <p:cNvPr id="3" name="Rectángulo 2">
            <a:extLst>
              <a:ext uri="{FF2B5EF4-FFF2-40B4-BE49-F238E27FC236}">
                <a16:creationId xmlns:a16="http://schemas.microsoft.com/office/drawing/2014/main" id="{3E32F45E-8225-44DC-B9B3-AFC01742A236}"/>
              </a:ext>
            </a:extLst>
          </p:cNvPr>
          <p:cNvSpPr/>
          <p:nvPr/>
        </p:nvSpPr>
        <p:spPr>
          <a:xfrm>
            <a:off x="1046922" y="1324066"/>
            <a:ext cx="9488556" cy="646331"/>
          </a:xfrm>
          <a:prstGeom prst="rect">
            <a:avLst/>
          </a:prstGeom>
        </p:spPr>
        <p:txBody>
          <a:bodyPr wrap="square">
            <a:spAutoFit/>
          </a:bodyPr>
          <a:lstStyle/>
          <a:p>
            <a:pPr marL="285750" indent="-285750">
              <a:buFont typeface="Arial" panose="020B0604020202020204" pitchFamily="34" charset="0"/>
              <a:buChar char="•"/>
            </a:pPr>
            <a:r>
              <a:rPr lang="es-AR" dirty="0">
                <a:solidFill>
                  <a:srgbClr val="0070C0"/>
                </a:solidFill>
                <a:latin typeface="Arial Rounded MT Bold" panose="020F0704030504030204" pitchFamily="34" charset="0"/>
              </a:rPr>
              <a:t>Según el organismo donde se desarrollan, serán del Ministerio de Salud, Ministerio de Educación, Ministerio de Economía, </a:t>
            </a:r>
            <a:r>
              <a:rPr lang="es-AR" dirty="0" err="1">
                <a:solidFill>
                  <a:srgbClr val="0070C0"/>
                </a:solidFill>
                <a:latin typeface="Arial Rounded MT Bold" panose="020F0704030504030204" pitchFamily="34" charset="0"/>
              </a:rPr>
              <a:t>etc</a:t>
            </a:r>
            <a:endParaRPr lang="es-AR" dirty="0">
              <a:solidFill>
                <a:srgbClr val="0070C0"/>
              </a:solidFill>
            </a:endParaRPr>
          </a:p>
        </p:txBody>
      </p:sp>
      <p:sp>
        <p:nvSpPr>
          <p:cNvPr id="4" name="Rectángulo 3">
            <a:extLst>
              <a:ext uri="{FF2B5EF4-FFF2-40B4-BE49-F238E27FC236}">
                <a16:creationId xmlns:a16="http://schemas.microsoft.com/office/drawing/2014/main" id="{CA491D25-F27F-493E-8A97-7EC966AA09F7}"/>
              </a:ext>
            </a:extLst>
          </p:cNvPr>
          <p:cNvSpPr/>
          <p:nvPr/>
        </p:nvSpPr>
        <p:spPr>
          <a:xfrm>
            <a:off x="1152939" y="2278223"/>
            <a:ext cx="9250018" cy="923330"/>
          </a:xfrm>
          <a:prstGeom prst="rect">
            <a:avLst/>
          </a:prstGeom>
        </p:spPr>
        <p:txBody>
          <a:bodyPr wrap="square">
            <a:spAutoFit/>
          </a:bodyPr>
          <a:lstStyle/>
          <a:p>
            <a:pPr marL="285750" indent="-285750">
              <a:buFont typeface="Arial" panose="020B0604020202020204" pitchFamily="34" charset="0"/>
              <a:buChar char="•"/>
            </a:pPr>
            <a:r>
              <a:rPr lang="es-AR" dirty="0">
                <a:solidFill>
                  <a:srgbClr val="0070C0"/>
                </a:solidFill>
                <a:latin typeface="Arial Rounded MT Bold" panose="020F0704030504030204" pitchFamily="34" charset="0"/>
              </a:rPr>
              <a:t>Según el área temática del objetivo central (política pública), serán de Gestión Administrativa, de Seguridad, de Economía, de Infraestructura, de Justicia, de Relaciones Exteriores, Sociales</a:t>
            </a:r>
          </a:p>
        </p:txBody>
      </p:sp>
      <p:sp>
        <p:nvSpPr>
          <p:cNvPr id="7" name="Rectángulo: esquinas redondeadas 6">
            <a:extLst>
              <a:ext uri="{FF2B5EF4-FFF2-40B4-BE49-F238E27FC236}">
                <a16:creationId xmlns:a16="http://schemas.microsoft.com/office/drawing/2014/main" id="{C2FDAB54-ADCC-4FF3-92B8-424A5892E084}"/>
              </a:ext>
            </a:extLst>
          </p:cNvPr>
          <p:cNvSpPr/>
          <p:nvPr/>
        </p:nvSpPr>
        <p:spPr>
          <a:xfrm>
            <a:off x="1590261" y="3656447"/>
            <a:ext cx="8706677" cy="22407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a:latin typeface="Arial Rounded MT Bold" panose="020F0704030504030204" pitchFamily="34" charset="0"/>
              </a:rPr>
              <a:t>Estos siete ejes temáticos constituyen las </a:t>
            </a:r>
            <a:r>
              <a:rPr lang="es-AR">
                <a:effectLst>
                  <a:outerShdw blurRad="38100" dist="38100" dir="2700000" algn="tl">
                    <a:srgbClr val="000000">
                      <a:alpha val="43137"/>
                    </a:srgbClr>
                  </a:outerShdw>
                </a:effectLst>
                <a:latin typeface="Arial Rounded MT Bold" panose="020F0704030504030204" pitchFamily="34" charset="0"/>
              </a:rPr>
              <a:t>POLITICAS PUBLICAS</a:t>
            </a:r>
          </a:p>
          <a:p>
            <a:pPr algn="ctr"/>
            <a:r>
              <a:rPr lang="es-AR">
                <a:latin typeface="Arial Rounded MT Bold" panose="020F0704030504030204" pitchFamily="34" charset="0"/>
              </a:rPr>
              <a:t>que son los </a:t>
            </a:r>
            <a:r>
              <a:rPr lang="es-AR">
                <a:latin typeface="Arial Rounded MT Bold" panose="020F0704030504030204" pitchFamily="34" charset="0"/>
                <a:ea typeface="Calibri" panose="020F0502020204030204" pitchFamily="34" charset="0"/>
                <a:cs typeface="Times New Roman" panose="02020603050405020304" pitchFamily="18" charset="0"/>
              </a:rPr>
              <a:t>proyectos y actividades que un Estado diseña </a:t>
            </a:r>
            <a:r>
              <a:rPr lang="es-AR">
                <a:latin typeface="Arial Rounded MT Bold" panose="020F0704030504030204" pitchFamily="34" charset="0"/>
              </a:rPr>
              <a:t>y gestiona a través de un gobierno y una administración pública, a los fines de satisfacer las necesidades de una sociedad</a:t>
            </a:r>
            <a:endParaRPr lang="es-AR" dirty="0">
              <a:latin typeface="Arial Rounded MT Bold" panose="020F0704030504030204" pitchFamily="34" charset="0"/>
            </a:endParaRPr>
          </a:p>
        </p:txBody>
      </p:sp>
    </p:spTree>
    <p:extLst>
      <p:ext uri="{BB962C8B-B14F-4D97-AF65-F5344CB8AC3E}">
        <p14:creationId xmlns:p14="http://schemas.microsoft.com/office/powerpoint/2010/main" val="2383877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BF669672-0B20-4C9F-A8DF-9CB5A1CDF0DF}"/>
              </a:ext>
            </a:extLst>
          </p:cNvPr>
          <p:cNvSpPr/>
          <p:nvPr/>
        </p:nvSpPr>
        <p:spPr>
          <a:xfrm>
            <a:off x="733943" y="355360"/>
            <a:ext cx="3223383" cy="369332"/>
          </a:xfrm>
          <a:prstGeom prst="rect">
            <a:avLst/>
          </a:prstGeom>
        </p:spPr>
        <p:txBody>
          <a:bodyPr wrap="none">
            <a:spAutoFit/>
          </a:bodyPr>
          <a:lstStyle/>
          <a:p>
            <a:r>
              <a:rPr lang="es-AR" b="1" u="sng" dirty="0">
                <a:latin typeface="Arial" panose="020B0604020202020204" pitchFamily="34" charset="0"/>
                <a:cs typeface="Arial" panose="020B0604020202020204" pitchFamily="34" charset="0"/>
              </a:rPr>
              <a:t>PROYECTO DE INVERSION</a:t>
            </a:r>
          </a:p>
        </p:txBody>
      </p:sp>
      <p:sp>
        <p:nvSpPr>
          <p:cNvPr id="3" name="Rectángulo 2">
            <a:extLst>
              <a:ext uri="{FF2B5EF4-FFF2-40B4-BE49-F238E27FC236}">
                <a16:creationId xmlns:a16="http://schemas.microsoft.com/office/drawing/2014/main" id="{32702806-1B3D-4FA7-B394-33F248F40B34}"/>
              </a:ext>
            </a:extLst>
          </p:cNvPr>
          <p:cNvSpPr/>
          <p:nvPr/>
        </p:nvSpPr>
        <p:spPr>
          <a:xfrm>
            <a:off x="3498573" y="973532"/>
            <a:ext cx="7540487" cy="923330"/>
          </a:xfrm>
          <a:prstGeom prst="rect">
            <a:avLst/>
          </a:prstGeom>
        </p:spPr>
        <p:txBody>
          <a:bodyPr wrap="square">
            <a:spAutoFit/>
          </a:bodyPr>
          <a:lstStyle/>
          <a:p>
            <a:pPr algn="just"/>
            <a:r>
              <a:rPr lang="es-AR" dirty="0">
                <a:solidFill>
                  <a:schemeClr val="accent1"/>
                </a:solidFill>
                <a:latin typeface="Arial Rounded MT Bold" panose="020F0704030504030204" pitchFamily="34" charset="0"/>
              </a:rPr>
              <a:t>Es </a:t>
            </a:r>
            <a:r>
              <a:rPr lang="es-AR" dirty="0">
                <a:solidFill>
                  <a:schemeClr val="accent1"/>
                </a:solidFill>
                <a:latin typeface="Arial Rounded MT Bold" panose="020F0704030504030204" pitchFamily="34" charset="0"/>
                <a:ea typeface="Calibri" panose="020F0502020204030204" pitchFamily="34" charset="0"/>
              </a:rPr>
              <a:t>un plan al que se le asigna determinado monto de capital y se le proporcionan insumos de varios tipos, produciendo un bien o un servicio, útil al ser humano o a la sociedad</a:t>
            </a:r>
            <a:endParaRPr lang="es-AR" dirty="0">
              <a:solidFill>
                <a:schemeClr val="accent1"/>
              </a:solidFill>
              <a:latin typeface="Arial Rounded MT Bold" panose="020F0704030504030204" pitchFamily="34" charset="0"/>
            </a:endParaRPr>
          </a:p>
        </p:txBody>
      </p:sp>
      <p:sp>
        <p:nvSpPr>
          <p:cNvPr id="4" name="Rectángulo 3">
            <a:extLst>
              <a:ext uri="{FF2B5EF4-FFF2-40B4-BE49-F238E27FC236}">
                <a16:creationId xmlns:a16="http://schemas.microsoft.com/office/drawing/2014/main" id="{7588E71D-A742-4DCF-BFC4-5F9616F7055F}"/>
              </a:ext>
            </a:extLst>
          </p:cNvPr>
          <p:cNvSpPr/>
          <p:nvPr/>
        </p:nvSpPr>
        <p:spPr>
          <a:xfrm>
            <a:off x="733943" y="2683062"/>
            <a:ext cx="3419061" cy="646331"/>
          </a:xfrm>
          <a:prstGeom prst="rect">
            <a:avLst/>
          </a:prstGeom>
        </p:spPr>
        <p:txBody>
          <a:bodyPr wrap="square">
            <a:spAutoFit/>
          </a:bodyPr>
          <a:lstStyle/>
          <a:p>
            <a:pPr algn="just"/>
            <a:r>
              <a:rPr lang="es-AR" b="1" dirty="0">
                <a:latin typeface="Arial" panose="020B0604020202020204" pitchFamily="34" charset="0"/>
                <a:cs typeface="Arial" panose="020B0604020202020204" pitchFamily="34" charset="0"/>
              </a:rPr>
              <a:t>Persigue dos objetivos:</a:t>
            </a:r>
          </a:p>
          <a:p>
            <a:pPr algn="just"/>
            <a:endParaRPr lang="es-AR" b="1" dirty="0">
              <a:solidFill>
                <a:schemeClr val="accent2">
                  <a:lumMod val="75000"/>
                </a:schemeClr>
              </a:solidFill>
              <a:latin typeface="Arial Rounded MT Bold" panose="020F0704030504030204" pitchFamily="34" charset="0"/>
            </a:endParaRPr>
          </a:p>
        </p:txBody>
      </p:sp>
      <p:sp>
        <p:nvSpPr>
          <p:cNvPr id="5" name="Rectángulo 4">
            <a:extLst>
              <a:ext uri="{FF2B5EF4-FFF2-40B4-BE49-F238E27FC236}">
                <a16:creationId xmlns:a16="http://schemas.microsoft.com/office/drawing/2014/main" id="{C95E2375-2952-4ECD-8989-237CD1C2558C}"/>
              </a:ext>
            </a:extLst>
          </p:cNvPr>
          <p:cNvSpPr/>
          <p:nvPr/>
        </p:nvSpPr>
        <p:spPr>
          <a:xfrm>
            <a:off x="3498573" y="3244334"/>
            <a:ext cx="4377370" cy="369332"/>
          </a:xfrm>
          <a:prstGeom prst="rect">
            <a:avLst/>
          </a:prstGeom>
        </p:spPr>
        <p:txBody>
          <a:bodyPr wrap="square">
            <a:spAutoFit/>
          </a:bodyPr>
          <a:lstStyle/>
          <a:p>
            <a:pPr marL="285750" indent="-285750" algn="just">
              <a:buFont typeface="Arial" panose="020B0604020202020204" pitchFamily="34" charset="0"/>
              <a:buChar char="•"/>
            </a:pPr>
            <a:r>
              <a:rPr lang="es-AR" dirty="0">
                <a:solidFill>
                  <a:schemeClr val="accent1">
                    <a:lumMod val="75000"/>
                  </a:schemeClr>
                </a:solidFill>
                <a:latin typeface="Arial Rounded MT Bold" panose="020F0704030504030204" pitchFamily="34" charset="0"/>
              </a:rPr>
              <a:t>Creación de un nuevo negocio.</a:t>
            </a:r>
          </a:p>
        </p:txBody>
      </p:sp>
      <p:sp>
        <p:nvSpPr>
          <p:cNvPr id="7" name="Rectángulo 6">
            <a:extLst>
              <a:ext uri="{FF2B5EF4-FFF2-40B4-BE49-F238E27FC236}">
                <a16:creationId xmlns:a16="http://schemas.microsoft.com/office/drawing/2014/main" id="{5E9A1326-ADA8-4EB8-8EEC-A00EBE9468B0}"/>
              </a:ext>
            </a:extLst>
          </p:cNvPr>
          <p:cNvSpPr/>
          <p:nvPr/>
        </p:nvSpPr>
        <p:spPr>
          <a:xfrm>
            <a:off x="3486827" y="3890665"/>
            <a:ext cx="5561394" cy="369332"/>
          </a:xfrm>
          <a:prstGeom prst="rect">
            <a:avLst/>
          </a:prstGeom>
        </p:spPr>
        <p:txBody>
          <a:bodyPr wrap="none">
            <a:spAutoFit/>
          </a:bodyPr>
          <a:lstStyle/>
          <a:p>
            <a:pPr marL="285750" indent="-285750" algn="just">
              <a:buFont typeface="Arial" panose="020B0604020202020204" pitchFamily="34" charset="0"/>
              <a:buChar char="•"/>
            </a:pPr>
            <a:r>
              <a:rPr lang="es-AR" dirty="0">
                <a:solidFill>
                  <a:schemeClr val="accent1">
                    <a:lumMod val="75000"/>
                  </a:schemeClr>
                </a:solidFill>
                <a:latin typeface="Arial Rounded MT Bold" panose="020F0704030504030204" pitchFamily="34" charset="0"/>
              </a:rPr>
              <a:t>Realización de un proyecto de modernización</a:t>
            </a:r>
          </a:p>
        </p:txBody>
      </p:sp>
      <p:pic>
        <p:nvPicPr>
          <p:cNvPr id="3076" name="Picture 4" descr="Csracteristicas de Proyectos - Mapa Mental">
            <a:extLst>
              <a:ext uri="{FF2B5EF4-FFF2-40B4-BE49-F238E27FC236}">
                <a16:creationId xmlns:a16="http://schemas.microsoft.com/office/drawing/2014/main" id="{FEED559F-BFCA-4636-BDF4-35A8CAF6B0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3535" y="3511890"/>
            <a:ext cx="2983292" cy="2990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55187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esquinas redondeadas 2">
            <a:extLst>
              <a:ext uri="{FF2B5EF4-FFF2-40B4-BE49-F238E27FC236}">
                <a16:creationId xmlns:a16="http://schemas.microsoft.com/office/drawing/2014/main" id="{EA592861-E9EA-41D9-80B0-C56172AEE28A}"/>
              </a:ext>
            </a:extLst>
          </p:cNvPr>
          <p:cNvSpPr/>
          <p:nvPr/>
        </p:nvSpPr>
        <p:spPr>
          <a:xfrm>
            <a:off x="2126974" y="543339"/>
            <a:ext cx="7938052" cy="141798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spcBef>
                <a:spcPts val="0"/>
              </a:spcBef>
            </a:pPr>
            <a:r>
              <a:rPr lang="es-AR" b="1" dirty="0">
                <a:solidFill>
                  <a:schemeClr val="tx1"/>
                </a:solidFill>
                <a:latin typeface="Arial" panose="020B0604020202020204" pitchFamily="34" charset="0"/>
                <a:cs typeface="Arial" panose="020B0604020202020204" pitchFamily="34" charset="0"/>
              </a:rPr>
              <a:t>El ALCANCE</a:t>
            </a:r>
          </a:p>
          <a:p>
            <a:pPr>
              <a:spcBef>
                <a:spcPts val="0"/>
              </a:spcBef>
            </a:pPr>
            <a:r>
              <a:rPr lang="es-AR" dirty="0">
                <a:solidFill>
                  <a:schemeClr val="tx1"/>
                </a:solidFill>
                <a:latin typeface="Arial" panose="020B0604020202020204" pitchFamily="34" charset="0"/>
                <a:cs typeface="Arial" panose="020B0604020202020204" pitchFamily="34" charset="0"/>
              </a:rPr>
              <a:t>Son los objetivos y las tareas que se han fijado y el trabajo para ponerlo en marcha</a:t>
            </a:r>
            <a:endParaRPr lang="es-ES" dirty="0">
              <a:solidFill>
                <a:schemeClr val="tx1"/>
              </a:solidFill>
              <a:latin typeface="Arial" panose="020B0604020202020204" pitchFamily="34" charset="0"/>
              <a:cs typeface="Arial" panose="020B0604020202020204" pitchFamily="34" charset="0"/>
            </a:endParaRPr>
          </a:p>
        </p:txBody>
      </p:sp>
      <p:sp>
        <p:nvSpPr>
          <p:cNvPr id="6" name="Rectángulo: esquinas redondeadas 5">
            <a:extLst>
              <a:ext uri="{FF2B5EF4-FFF2-40B4-BE49-F238E27FC236}">
                <a16:creationId xmlns:a16="http://schemas.microsoft.com/office/drawing/2014/main" id="{EE91A510-D946-4B0F-AE54-AE457CE1C9AE}"/>
              </a:ext>
            </a:extLst>
          </p:cNvPr>
          <p:cNvSpPr/>
          <p:nvPr/>
        </p:nvSpPr>
        <p:spPr>
          <a:xfrm>
            <a:off x="2126974" y="2252870"/>
            <a:ext cx="7938052" cy="117613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spcBef>
                <a:spcPts val="0"/>
              </a:spcBef>
            </a:pPr>
            <a:r>
              <a:rPr lang="es-AR" b="1" dirty="0">
                <a:solidFill>
                  <a:schemeClr val="tx1"/>
                </a:solidFill>
                <a:latin typeface="Arial" panose="020B0604020202020204" pitchFamily="34" charset="0"/>
                <a:cs typeface="Arial" panose="020B0604020202020204" pitchFamily="34" charset="0"/>
              </a:rPr>
              <a:t>El TIEMPO</a:t>
            </a:r>
          </a:p>
          <a:p>
            <a:pPr>
              <a:spcBef>
                <a:spcPts val="0"/>
              </a:spcBef>
            </a:pPr>
            <a:r>
              <a:rPr lang="es-AR" dirty="0">
                <a:solidFill>
                  <a:schemeClr val="tx1"/>
                </a:solidFill>
                <a:latin typeface="Arial" panose="020B0604020202020204" pitchFamily="34" charset="0"/>
                <a:ea typeface="Calibri" panose="020F0502020204030204" pitchFamily="34" charset="0"/>
                <a:cs typeface="Arial" panose="020B0604020202020204" pitchFamily="34" charset="0"/>
              </a:rPr>
              <a:t>P</a:t>
            </a:r>
            <a:r>
              <a:rPr lang="es-AR" dirty="0">
                <a:solidFill>
                  <a:schemeClr val="tx1"/>
                </a:solidFill>
                <a:effectLst/>
                <a:latin typeface="Arial" panose="020B0604020202020204" pitchFamily="34" charset="0"/>
                <a:ea typeface="Calibri" panose="020F0502020204030204" pitchFamily="34" charset="0"/>
                <a:cs typeface="Arial" panose="020B0604020202020204" pitchFamily="34" charset="0"/>
              </a:rPr>
              <a:t>eríodo que se ha pensado para llevarlo a cabo, reflejado en el</a:t>
            </a:r>
            <a:r>
              <a:rPr lang="es-ES" dirty="0">
                <a:solidFill>
                  <a:schemeClr val="tx1"/>
                </a:solidFill>
                <a:latin typeface="Arial" panose="020B0604020202020204" pitchFamily="34" charset="0"/>
                <a:ea typeface="Calibri" panose="020F0502020204030204" pitchFamily="34" charset="0"/>
                <a:cs typeface="Arial" panose="020B0604020202020204" pitchFamily="34" charset="0"/>
              </a:rPr>
              <a:t> </a:t>
            </a:r>
            <a:r>
              <a:rPr lang="es-AR" dirty="0">
                <a:solidFill>
                  <a:schemeClr val="tx1"/>
                </a:solidFill>
                <a:effectLst/>
                <a:latin typeface="Arial" panose="020B0604020202020204" pitchFamily="34" charset="0"/>
                <a:ea typeface="Calibri" panose="020F0502020204030204" pitchFamily="34" charset="0"/>
                <a:cs typeface="Arial" panose="020B0604020202020204" pitchFamily="34" charset="0"/>
              </a:rPr>
              <a:t>calendario de la tarea</a:t>
            </a:r>
            <a:endParaRPr lang="es-ES" dirty="0">
              <a:solidFill>
                <a:schemeClr val="tx1"/>
              </a:solidFill>
              <a:latin typeface="Arial" panose="020B0604020202020204" pitchFamily="34" charset="0"/>
              <a:cs typeface="Arial" panose="020B0604020202020204" pitchFamily="34" charset="0"/>
            </a:endParaRPr>
          </a:p>
        </p:txBody>
      </p:sp>
      <p:sp>
        <p:nvSpPr>
          <p:cNvPr id="7" name="Rectángulo: esquinas redondeadas 6">
            <a:extLst>
              <a:ext uri="{FF2B5EF4-FFF2-40B4-BE49-F238E27FC236}">
                <a16:creationId xmlns:a16="http://schemas.microsoft.com/office/drawing/2014/main" id="{4DC7367B-BAFB-472B-ACD3-6FF0F1CDDEC4}"/>
              </a:ext>
            </a:extLst>
          </p:cNvPr>
          <p:cNvSpPr/>
          <p:nvPr/>
        </p:nvSpPr>
        <p:spPr>
          <a:xfrm>
            <a:off x="2126974" y="3581399"/>
            <a:ext cx="7938052" cy="117612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spcBef>
                <a:spcPts val="0"/>
              </a:spcBef>
            </a:pPr>
            <a:r>
              <a:rPr lang="es-AR" b="1" dirty="0">
                <a:solidFill>
                  <a:schemeClr val="tx1"/>
                </a:solidFill>
                <a:latin typeface="Arial" panose="020B0604020202020204" pitchFamily="34" charset="0"/>
                <a:cs typeface="Arial" panose="020B0604020202020204" pitchFamily="34" charset="0"/>
              </a:rPr>
              <a:t>El COSTO</a:t>
            </a:r>
          </a:p>
          <a:p>
            <a:pPr>
              <a:spcBef>
                <a:spcPts val="0"/>
              </a:spcBef>
            </a:pPr>
            <a:r>
              <a:rPr lang="es-AR" dirty="0">
                <a:solidFill>
                  <a:schemeClr val="tx1"/>
                </a:solidFill>
                <a:latin typeface="Arial" panose="020B0604020202020204" pitchFamily="34" charset="0"/>
                <a:cs typeface="Arial" panose="020B0604020202020204" pitchFamily="34" charset="0"/>
              </a:rPr>
              <a:t>Presupuesto de recursos y materiales necesarios planeados para realizar cada una de las tareas programadas</a:t>
            </a:r>
          </a:p>
        </p:txBody>
      </p:sp>
      <p:sp>
        <p:nvSpPr>
          <p:cNvPr id="8" name="Rectángulo 7">
            <a:extLst>
              <a:ext uri="{FF2B5EF4-FFF2-40B4-BE49-F238E27FC236}">
                <a16:creationId xmlns:a16="http://schemas.microsoft.com/office/drawing/2014/main" id="{38B32E94-D918-4F8B-8599-4F58EB7E0675}"/>
              </a:ext>
            </a:extLst>
          </p:cNvPr>
          <p:cNvSpPr/>
          <p:nvPr/>
        </p:nvSpPr>
        <p:spPr>
          <a:xfrm>
            <a:off x="2126974" y="5391186"/>
            <a:ext cx="7938052" cy="400110"/>
          </a:xfrm>
          <a:prstGeom prst="rect">
            <a:avLst/>
          </a:prstGeom>
        </p:spPr>
        <p:txBody>
          <a:bodyPr wrap="square">
            <a:spAutoFit/>
          </a:bodyPr>
          <a:lstStyle/>
          <a:p>
            <a:pPr algn="ctr"/>
            <a:r>
              <a:rPr lang="es-AR" sz="2000" dirty="0">
                <a:solidFill>
                  <a:schemeClr val="accent1">
                    <a:lumMod val="75000"/>
                  </a:schemeClr>
                </a:solidFill>
                <a:latin typeface="Aharoni" panose="02010803020104030203" pitchFamily="2" charset="-79"/>
                <a:cs typeface="Aharoni" panose="02010803020104030203" pitchFamily="2" charset="-79"/>
              </a:rPr>
              <a:t>Son Parámetros básicos de un proyecto de inversión</a:t>
            </a:r>
          </a:p>
        </p:txBody>
      </p:sp>
    </p:spTree>
    <p:extLst>
      <p:ext uri="{BB962C8B-B14F-4D97-AF65-F5344CB8AC3E}">
        <p14:creationId xmlns:p14="http://schemas.microsoft.com/office/powerpoint/2010/main" val="3071696286"/>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TotalTime>
  <Words>994</Words>
  <Application>Microsoft Office PowerPoint</Application>
  <PresentationFormat>Panorámica</PresentationFormat>
  <Paragraphs>73</Paragraphs>
  <Slides>13</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13</vt:i4>
      </vt:variant>
    </vt:vector>
  </HeadingPairs>
  <TitlesOfParts>
    <vt:vector size="21" baseType="lpstr">
      <vt:lpstr>Aharoni</vt:lpstr>
      <vt:lpstr>Arial</vt:lpstr>
      <vt:lpstr>Arial Rounded MT Bold</vt:lpstr>
      <vt:lpstr>Calibri</vt:lpstr>
      <vt:lpstr>Calibri Light</vt:lpstr>
      <vt:lpstr>Symbol</vt:lpstr>
      <vt:lpstr>Times New Roman</vt:lpstr>
      <vt:lpstr>Tema de Office</vt:lpstr>
      <vt:lpstr>       Diseño y Gestión de Proyectos  y Programas en IES   Prof. Claudia Restiffo Grupo Nº 29 U.T.N. Facultad Regional La Rioja   </vt:lpstr>
      <vt:lpstr>PROYECTO es usado a nivel académico, profesional, empresarial, personal… En cualquier ámbito con mirada del presente hacia el future.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Diseño y Gestión de Proyectos  y Programas en IES Prof. Claudia Restiffo Grupo Nº 29 U.T.N. Facultad Regional La Rioja</dc:title>
  <dc:creator>karina Loto</dc:creator>
  <cp:lastModifiedBy>karina Loto</cp:lastModifiedBy>
  <cp:revision>13</cp:revision>
  <dcterms:created xsi:type="dcterms:W3CDTF">2020-09-24T17:59:23Z</dcterms:created>
  <dcterms:modified xsi:type="dcterms:W3CDTF">2020-09-24T19:37:30Z</dcterms:modified>
</cp:coreProperties>
</file>