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41792-D201-447D-88B5-FEB97637CF0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90F02695-CD60-4925-A2E0-2AE84C09C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52BCDCA7-ABA2-439D-8EB2-9EE511D979A9}"/>
              </a:ext>
            </a:extLst>
          </p:cNvPr>
          <p:cNvSpPr>
            <a:spLocks noGrp="1"/>
          </p:cNvSpPr>
          <p:nvPr>
            <p:ph type="dt" sz="half" idx="10"/>
          </p:nvPr>
        </p:nvSpPr>
        <p:spPr/>
        <p:txBody>
          <a:bodyPr/>
          <a:lstStyle/>
          <a:p>
            <a:fld id="{698C28B7-3C67-4A8C-B85D-3E0580067B54}" type="datetimeFigureOut">
              <a:rPr lang="es-AR" smtClean="0"/>
              <a:t>3/10/2020</a:t>
            </a:fld>
            <a:endParaRPr lang="es-AR"/>
          </a:p>
        </p:txBody>
      </p:sp>
      <p:sp>
        <p:nvSpPr>
          <p:cNvPr id="5" name="Marcador de pie de página 4">
            <a:extLst>
              <a:ext uri="{FF2B5EF4-FFF2-40B4-BE49-F238E27FC236}">
                <a16:creationId xmlns:a16="http://schemas.microsoft.com/office/drawing/2014/main" id="{74283253-448E-450D-A112-CB036B4B172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EF63CCD-9DCA-4FFB-9B46-C08B967DBACE}"/>
              </a:ext>
            </a:extLst>
          </p:cNvPr>
          <p:cNvSpPr>
            <a:spLocks noGrp="1"/>
          </p:cNvSpPr>
          <p:nvPr>
            <p:ph type="sldNum" sz="quarter" idx="12"/>
          </p:nvPr>
        </p:nvSpPr>
        <p:spPr/>
        <p:txBody>
          <a:bodyPr/>
          <a:lstStyle/>
          <a:p>
            <a:fld id="{786121FD-9E92-40D9-9570-54FD37616A32}" type="slidenum">
              <a:rPr lang="es-AR" smtClean="0"/>
              <a:t>‹Nº›</a:t>
            </a:fld>
            <a:endParaRPr lang="es-AR"/>
          </a:p>
        </p:txBody>
      </p:sp>
    </p:spTree>
    <p:extLst>
      <p:ext uri="{BB962C8B-B14F-4D97-AF65-F5344CB8AC3E}">
        <p14:creationId xmlns:p14="http://schemas.microsoft.com/office/powerpoint/2010/main" val="278292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7E72E3-002A-42A3-9078-CA9405FE3F0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BB965C0-407C-4122-9680-C4899D9459D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0B6B5D6-FC40-4A8C-A519-DB6609E6A276}"/>
              </a:ext>
            </a:extLst>
          </p:cNvPr>
          <p:cNvSpPr>
            <a:spLocks noGrp="1"/>
          </p:cNvSpPr>
          <p:nvPr>
            <p:ph type="dt" sz="half" idx="10"/>
          </p:nvPr>
        </p:nvSpPr>
        <p:spPr/>
        <p:txBody>
          <a:bodyPr/>
          <a:lstStyle/>
          <a:p>
            <a:fld id="{698C28B7-3C67-4A8C-B85D-3E0580067B54}" type="datetimeFigureOut">
              <a:rPr lang="es-AR" smtClean="0"/>
              <a:t>3/10/2020</a:t>
            </a:fld>
            <a:endParaRPr lang="es-AR"/>
          </a:p>
        </p:txBody>
      </p:sp>
      <p:sp>
        <p:nvSpPr>
          <p:cNvPr id="5" name="Marcador de pie de página 4">
            <a:extLst>
              <a:ext uri="{FF2B5EF4-FFF2-40B4-BE49-F238E27FC236}">
                <a16:creationId xmlns:a16="http://schemas.microsoft.com/office/drawing/2014/main" id="{4D483714-79AF-4484-9417-777F07C377B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9B936CD-0FC0-46BC-A0F2-A49E68814E0D}"/>
              </a:ext>
            </a:extLst>
          </p:cNvPr>
          <p:cNvSpPr>
            <a:spLocks noGrp="1"/>
          </p:cNvSpPr>
          <p:nvPr>
            <p:ph type="sldNum" sz="quarter" idx="12"/>
          </p:nvPr>
        </p:nvSpPr>
        <p:spPr/>
        <p:txBody>
          <a:bodyPr/>
          <a:lstStyle/>
          <a:p>
            <a:fld id="{786121FD-9E92-40D9-9570-54FD37616A32}" type="slidenum">
              <a:rPr lang="es-AR" smtClean="0"/>
              <a:t>‹Nº›</a:t>
            </a:fld>
            <a:endParaRPr lang="es-AR"/>
          </a:p>
        </p:txBody>
      </p:sp>
    </p:spTree>
    <p:extLst>
      <p:ext uri="{BB962C8B-B14F-4D97-AF65-F5344CB8AC3E}">
        <p14:creationId xmlns:p14="http://schemas.microsoft.com/office/powerpoint/2010/main" val="356091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90557CE-6ACF-4872-986D-74C72810805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252E463-8F8E-46C6-8CAA-922119FF78C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9B1530E-1094-4447-8DAD-08B380E661D7}"/>
              </a:ext>
            </a:extLst>
          </p:cNvPr>
          <p:cNvSpPr>
            <a:spLocks noGrp="1"/>
          </p:cNvSpPr>
          <p:nvPr>
            <p:ph type="dt" sz="half" idx="10"/>
          </p:nvPr>
        </p:nvSpPr>
        <p:spPr/>
        <p:txBody>
          <a:bodyPr/>
          <a:lstStyle/>
          <a:p>
            <a:fld id="{698C28B7-3C67-4A8C-B85D-3E0580067B54}" type="datetimeFigureOut">
              <a:rPr lang="es-AR" smtClean="0"/>
              <a:t>3/10/2020</a:t>
            </a:fld>
            <a:endParaRPr lang="es-AR"/>
          </a:p>
        </p:txBody>
      </p:sp>
      <p:sp>
        <p:nvSpPr>
          <p:cNvPr id="5" name="Marcador de pie de página 4">
            <a:extLst>
              <a:ext uri="{FF2B5EF4-FFF2-40B4-BE49-F238E27FC236}">
                <a16:creationId xmlns:a16="http://schemas.microsoft.com/office/drawing/2014/main" id="{3007F0DD-37C6-4A65-89C4-5908435D985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6BA7239-3E46-466E-8A81-4C8F753218FD}"/>
              </a:ext>
            </a:extLst>
          </p:cNvPr>
          <p:cNvSpPr>
            <a:spLocks noGrp="1"/>
          </p:cNvSpPr>
          <p:nvPr>
            <p:ph type="sldNum" sz="quarter" idx="12"/>
          </p:nvPr>
        </p:nvSpPr>
        <p:spPr/>
        <p:txBody>
          <a:bodyPr/>
          <a:lstStyle/>
          <a:p>
            <a:fld id="{786121FD-9E92-40D9-9570-54FD37616A32}" type="slidenum">
              <a:rPr lang="es-AR" smtClean="0"/>
              <a:t>‹Nº›</a:t>
            </a:fld>
            <a:endParaRPr lang="es-AR"/>
          </a:p>
        </p:txBody>
      </p:sp>
    </p:spTree>
    <p:extLst>
      <p:ext uri="{BB962C8B-B14F-4D97-AF65-F5344CB8AC3E}">
        <p14:creationId xmlns:p14="http://schemas.microsoft.com/office/powerpoint/2010/main" val="184128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0A042-46EA-4A16-875A-08EAE7D0AD8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912B1152-C2FC-4474-822E-E5BD7FD4476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2C57F76-B148-4204-A707-772D1506A501}"/>
              </a:ext>
            </a:extLst>
          </p:cNvPr>
          <p:cNvSpPr>
            <a:spLocks noGrp="1"/>
          </p:cNvSpPr>
          <p:nvPr>
            <p:ph type="dt" sz="half" idx="10"/>
          </p:nvPr>
        </p:nvSpPr>
        <p:spPr/>
        <p:txBody>
          <a:bodyPr/>
          <a:lstStyle/>
          <a:p>
            <a:fld id="{698C28B7-3C67-4A8C-B85D-3E0580067B54}" type="datetimeFigureOut">
              <a:rPr lang="es-AR" smtClean="0"/>
              <a:t>3/10/2020</a:t>
            </a:fld>
            <a:endParaRPr lang="es-AR"/>
          </a:p>
        </p:txBody>
      </p:sp>
      <p:sp>
        <p:nvSpPr>
          <p:cNvPr id="5" name="Marcador de pie de página 4">
            <a:extLst>
              <a:ext uri="{FF2B5EF4-FFF2-40B4-BE49-F238E27FC236}">
                <a16:creationId xmlns:a16="http://schemas.microsoft.com/office/drawing/2014/main" id="{7B61C607-2457-404C-B6A0-AC8F66BA5D9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E2F491D-7D7F-4273-A31B-A79477FAFB55}"/>
              </a:ext>
            </a:extLst>
          </p:cNvPr>
          <p:cNvSpPr>
            <a:spLocks noGrp="1"/>
          </p:cNvSpPr>
          <p:nvPr>
            <p:ph type="sldNum" sz="quarter" idx="12"/>
          </p:nvPr>
        </p:nvSpPr>
        <p:spPr/>
        <p:txBody>
          <a:bodyPr/>
          <a:lstStyle/>
          <a:p>
            <a:fld id="{786121FD-9E92-40D9-9570-54FD37616A32}" type="slidenum">
              <a:rPr lang="es-AR" smtClean="0"/>
              <a:t>‹Nº›</a:t>
            </a:fld>
            <a:endParaRPr lang="es-AR"/>
          </a:p>
        </p:txBody>
      </p:sp>
    </p:spTree>
    <p:extLst>
      <p:ext uri="{BB962C8B-B14F-4D97-AF65-F5344CB8AC3E}">
        <p14:creationId xmlns:p14="http://schemas.microsoft.com/office/powerpoint/2010/main" val="323732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DB0BA-3549-4F31-83EC-68DDF20F4DF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90EBB83-E7EE-4A9A-9028-937D2D516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EF74366-0EA2-48F9-BAC5-E19975A5D25B}"/>
              </a:ext>
            </a:extLst>
          </p:cNvPr>
          <p:cNvSpPr>
            <a:spLocks noGrp="1"/>
          </p:cNvSpPr>
          <p:nvPr>
            <p:ph type="dt" sz="half" idx="10"/>
          </p:nvPr>
        </p:nvSpPr>
        <p:spPr/>
        <p:txBody>
          <a:bodyPr/>
          <a:lstStyle/>
          <a:p>
            <a:fld id="{698C28B7-3C67-4A8C-B85D-3E0580067B54}" type="datetimeFigureOut">
              <a:rPr lang="es-AR" smtClean="0"/>
              <a:t>3/10/2020</a:t>
            </a:fld>
            <a:endParaRPr lang="es-AR"/>
          </a:p>
        </p:txBody>
      </p:sp>
      <p:sp>
        <p:nvSpPr>
          <p:cNvPr id="5" name="Marcador de pie de página 4">
            <a:extLst>
              <a:ext uri="{FF2B5EF4-FFF2-40B4-BE49-F238E27FC236}">
                <a16:creationId xmlns:a16="http://schemas.microsoft.com/office/drawing/2014/main" id="{D736BAE0-E17F-4ADE-A923-CD2B53EC0F1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F7C9797-931B-4E72-962E-5B93ABA57D33}"/>
              </a:ext>
            </a:extLst>
          </p:cNvPr>
          <p:cNvSpPr>
            <a:spLocks noGrp="1"/>
          </p:cNvSpPr>
          <p:nvPr>
            <p:ph type="sldNum" sz="quarter" idx="12"/>
          </p:nvPr>
        </p:nvSpPr>
        <p:spPr/>
        <p:txBody>
          <a:bodyPr/>
          <a:lstStyle/>
          <a:p>
            <a:fld id="{786121FD-9E92-40D9-9570-54FD37616A32}" type="slidenum">
              <a:rPr lang="es-AR" smtClean="0"/>
              <a:t>‹Nº›</a:t>
            </a:fld>
            <a:endParaRPr lang="es-AR"/>
          </a:p>
        </p:txBody>
      </p:sp>
    </p:spTree>
    <p:extLst>
      <p:ext uri="{BB962C8B-B14F-4D97-AF65-F5344CB8AC3E}">
        <p14:creationId xmlns:p14="http://schemas.microsoft.com/office/powerpoint/2010/main" val="170930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153AB-FF32-4F8E-A55E-AB524BBA8D6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D4A215F-E13F-4043-9556-9A68F8C4891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AC5E6155-2C24-41A6-ADA8-A7FF6F79C0F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8F1D03E6-7854-4080-A449-FF0A580E9F32}"/>
              </a:ext>
            </a:extLst>
          </p:cNvPr>
          <p:cNvSpPr>
            <a:spLocks noGrp="1"/>
          </p:cNvSpPr>
          <p:nvPr>
            <p:ph type="dt" sz="half" idx="10"/>
          </p:nvPr>
        </p:nvSpPr>
        <p:spPr/>
        <p:txBody>
          <a:bodyPr/>
          <a:lstStyle/>
          <a:p>
            <a:fld id="{698C28B7-3C67-4A8C-B85D-3E0580067B54}" type="datetimeFigureOut">
              <a:rPr lang="es-AR" smtClean="0"/>
              <a:t>3/10/2020</a:t>
            </a:fld>
            <a:endParaRPr lang="es-AR"/>
          </a:p>
        </p:txBody>
      </p:sp>
      <p:sp>
        <p:nvSpPr>
          <p:cNvPr id="6" name="Marcador de pie de página 5">
            <a:extLst>
              <a:ext uri="{FF2B5EF4-FFF2-40B4-BE49-F238E27FC236}">
                <a16:creationId xmlns:a16="http://schemas.microsoft.com/office/drawing/2014/main" id="{B1609549-83B0-42D6-85A7-3BCDE3F2226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A415F0E-B456-4710-8CBE-4B0A520EB355}"/>
              </a:ext>
            </a:extLst>
          </p:cNvPr>
          <p:cNvSpPr>
            <a:spLocks noGrp="1"/>
          </p:cNvSpPr>
          <p:nvPr>
            <p:ph type="sldNum" sz="quarter" idx="12"/>
          </p:nvPr>
        </p:nvSpPr>
        <p:spPr/>
        <p:txBody>
          <a:bodyPr/>
          <a:lstStyle/>
          <a:p>
            <a:fld id="{786121FD-9E92-40D9-9570-54FD37616A32}" type="slidenum">
              <a:rPr lang="es-AR" smtClean="0"/>
              <a:t>‹Nº›</a:t>
            </a:fld>
            <a:endParaRPr lang="es-AR"/>
          </a:p>
        </p:txBody>
      </p:sp>
    </p:spTree>
    <p:extLst>
      <p:ext uri="{BB962C8B-B14F-4D97-AF65-F5344CB8AC3E}">
        <p14:creationId xmlns:p14="http://schemas.microsoft.com/office/powerpoint/2010/main" val="187897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88C9DF-645A-41BA-9207-908BB6DA793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8326C96-4E10-41D8-9631-B2B1F8783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1A67830-2BC5-4345-8C02-EF5563F091D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9682A494-B6FB-4056-8771-89E45535B7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E3E5D5C-7E58-4C4D-B19D-EA0CA1D6A0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16402A2E-78B7-4B2E-91CB-0E8DE06D5143}"/>
              </a:ext>
            </a:extLst>
          </p:cNvPr>
          <p:cNvSpPr>
            <a:spLocks noGrp="1"/>
          </p:cNvSpPr>
          <p:nvPr>
            <p:ph type="dt" sz="half" idx="10"/>
          </p:nvPr>
        </p:nvSpPr>
        <p:spPr/>
        <p:txBody>
          <a:bodyPr/>
          <a:lstStyle/>
          <a:p>
            <a:fld id="{698C28B7-3C67-4A8C-B85D-3E0580067B54}" type="datetimeFigureOut">
              <a:rPr lang="es-AR" smtClean="0"/>
              <a:t>3/10/2020</a:t>
            </a:fld>
            <a:endParaRPr lang="es-AR"/>
          </a:p>
        </p:txBody>
      </p:sp>
      <p:sp>
        <p:nvSpPr>
          <p:cNvPr id="8" name="Marcador de pie de página 7">
            <a:extLst>
              <a:ext uri="{FF2B5EF4-FFF2-40B4-BE49-F238E27FC236}">
                <a16:creationId xmlns:a16="http://schemas.microsoft.com/office/drawing/2014/main" id="{35CE688F-6561-42E9-AA86-6660E161CD98}"/>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38D94091-24D7-43D9-B703-29BEB0C332EC}"/>
              </a:ext>
            </a:extLst>
          </p:cNvPr>
          <p:cNvSpPr>
            <a:spLocks noGrp="1"/>
          </p:cNvSpPr>
          <p:nvPr>
            <p:ph type="sldNum" sz="quarter" idx="12"/>
          </p:nvPr>
        </p:nvSpPr>
        <p:spPr/>
        <p:txBody>
          <a:bodyPr/>
          <a:lstStyle/>
          <a:p>
            <a:fld id="{786121FD-9E92-40D9-9570-54FD37616A32}" type="slidenum">
              <a:rPr lang="es-AR" smtClean="0"/>
              <a:t>‹Nº›</a:t>
            </a:fld>
            <a:endParaRPr lang="es-AR"/>
          </a:p>
        </p:txBody>
      </p:sp>
    </p:spTree>
    <p:extLst>
      <p:ext uri="{BB962C8B-B14F-4D97-AF65-F5344CB8AC3E}">
        <p14:creationId xmlns:p14="http://schemas.microsoft.com/office/powerpoint/2010/main" val="351196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CE8BD-ED08-4B07-9F91-6E240F81E7F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80A37E31-AB95-4B8D-ACB9-9D67FA3500E7}"/>
              </a:ext>
            </a:extLst>
          </p:cNvPr>
          <p:cNvSpPr>
            <a:spLocks noGrp="1"/>
          </p:cNvSpPr>
          <p:nvPr>
            <p:ph type="dt" sz="half" idx="10"/>
          </p:nvPr>
        </p:nvSpPr>
        <p:spPr/>
        <p:txBody>
          <a:bodyPr/>
          <a:lstStyle/>
          <a:p>
            <a:fld id="{698C28B7-3C67-4A8C-B85D-3E0580067B54}" type="datetimeFigureOut">
              <a:rPr lang="es-AR" smtClean="0"/>
              <a:t>3/10/2020</a:t>
            </a:fld>
            <a:endParaRPr lang="es-AR"/>
          </a:p>
        </p:txBody>
      </p:sp>
      <p:sp>
        <p:nvSpPr>
          <p:cNvPr id="4" name="Marcador de pie de página 3">
            <a:extLst>
              <a:ext uri="{FF2B5EF4-FFF2-40B4-BE49-F238E27FC236}">
                <a16:creationId xmlns:a16="http://schemas.microsoft.com/office/drawing/2014/main" id="{D7A3EBB9-CF4E-4E5A-8C79-A9FEDA8F6328}"/>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7E9850B-9C13-4764-8D49-FAEE34EAE606}"/>
              </a:ext>
            </a:extLst>
          </p:cNvPr>
          <p:cNvSpPr>
            <a:spLocks noGrp="1"/>
          </p:cNvSpPr>
          <p:nvPr>
            <p:ph type="sldNum" sz="quarter" idx="12"/>
          </p:nvPr>
        </p:nvSpPr>
        <p:spPr/>
        <p:txBody>
          <a:bodyPr/>
          <a:lstStyle/>
          <a:p>
            <a:fld id="{786121FD-9E92-40D9-9570-54FD37616A32}" type="slidenum">
              <a:rPr lang="es-AR" smtClean="0"/>
              <a:t>‹Nº›</a:t>
            </a:fld>
            <a:endParaRPr lang="es-AR"/>
          </a:p>
        </p:txBody>
      </p:sp>
    </p:spTree>
    <p:extLst>
      <p:ext uri="{BB962C8B-B14F-4D97-AF65-F5344CB8AC3E}">
        <p14:creationId xmlns:p14="http://schemas.microsoft.com/office/powerpoint/2010/main" val="41429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B63621-FBBB-4F91-9E77-71999B17C59A}"/>
              </a:ext>
            </a:extLst>
          </p:cNvPr>
          <p:cNvSpPr>
            <a:spLocks noGrp="1"/>
          </p:cNvSpPr>
          <p:nvPr>
            <p:ph type="dt" sz="half" idx="10"/>
          </p:nvPr>
        </p:nvSpPr>
        <p:spPr/>
        <p:txBody>
          <a:bodyPr/>
          <a:lstStyle/>
          <a:p>
            <a:fld id="{698C28B7-3C67-4A8C-B85D-3E0580067B54}" type="datetimeFigureOut">
              <a:rPr lang="es-AR" smtClean="0"/>
              <a:t>3/10/2020</a:t>
            </a:fld>
            <a:endParaRPr lang="es-AR"/>
          </a:p>
        </p:txBody>
      </p:sp>
      <p:sp>
        <p:nvSpPr>
          <p:cNvPr id="3" name="Marcador de pie de página 2">
            <a:extLst>
              <a:ext uri="{FF2B5EF4-FFF2-40B4-BE49-F238E27FC236}">
                <a16:creationId xmlns:a16="http://schemas.microsoft.com/office/drawing/2014/main" id="{24A3B135-9C18-4DE1-9E5C-2CF21C856446}"/>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D99E2612-546C-4DD6-93DE-498EDF68EFD5}"/>
              </a:ext>
            </a:extLst>
          </p:cNvPr>
          <p:cNvSpPr>
            <a:spLocks noGrp="1"/>
          </p:cNvSpPr>
          <p:nvPr>
            <p:ph type="sldNum" sz="quarter" idx="12"/>
          </p:nvPr>
        </p:nvSpPr>
        <p:spPr/>
        <p:txBody>
          <a:bodyPr/>
          <a:lstStyle/>
          <a:p>
            <a:fld id="{786121FD-9E92-40D9-9570-54FD37616A32}" type="slidenum">
              <a:rPr lang="es-AR" smtClean="0"/>
              <a:t>‹Nº›</a:t>
            </a:fld>
            <a:endParaRPr lang="es-AR"/>
          </a:p>
        </p:txBody>
      </p:sp>
    </p:spTree>
    <p:extLst>
      <p:ext uri="{BB962C8B-B14F-4D97-AF65-F5344CB8AC3E}">
        <p14:creationId xmlns:p14="http://schemas.microsoft.com/office/powerpoint/2010/main" val="233899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60469F-957C-4B2A-9A4A-3ED8018970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7DDE655-69D2-4C42-A40B-8751829B1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5CF06308-147D-4153-9FDD-197B8181D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A7EB45-95EC-4ED7-AA0B-DD2EC5D7E348}"/>
              </a:ext>
            </a:extLst>
          </p:cNvPr>
          <p:cNvSpPr>
            <a:spLocks noGrp="1"/>
          </p:cNvSpPr>
          <p:nvPr>
            <p:ph type="dt" sz="half" idx="10"/>
          </p:nvPr>
        </p:nvSpPr>
        <p:spPr/>
        <p:txBody>
          <a:bodyPr/>
          <a:lstStyle/>
          <a:p>
            <a:fld id="{698C28B7-3C67-4A8C-B85D-3E0580067B54}" type="datetimeFigureOut">
              <a:rPr lang="es-AR" smtClean="0"/>
              <a:t>3/10/2020</a:t>
            </a:fld>
            <a:endParaRPr lang="es-AR"/>
          </a:p>
        </p:txBody>
      </p:sp>
      <p:sp>
        <p:nvSpPr>
          <p:cNvPr id="6" name="Marcador de pie de página 5">
            <a:extLst>
              <a:ext uri="{FF2B5EF4-FFF2-40B4-BE49-F238E27FC236}">
                <a16:creationId xmlns:a16="http://schemas.microsoft.com/office/drawing/2014/main" id="{EF954C14-1C6E-4601-81BD-397CF0F8F08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288CA371-02CD-4F5C-8807-F098B5E99E70}"/>
              </a:ext>
            </a:extLst>
          </p:cNvPr>
          <p:cNvSpPr>
            <a:spLocks noGrp="1"/>
          </p:cNvSpPr>
          <p:nvPr>
            <p:ph type="sldNum" sz="quarter" idx="12"/>
          </p:nvPr>
        </p:nvSpPr>
        <p:spPr/>
        <p:txBody>
          <a:bodyPr/>
          <a:lstStyle/>
          <a:p>
            <a:fld id="{786121FD-9E92-40D9-9570-54FD37616A32}" type="slidenum">
              <a:rPr lang="es-AR" smtClean="0"/>
              <a:t>‹Nº›</a:t>
            </a:fld>
            <a:endParaRPr lang="es-AR"/>
          </a:p>
        </p:txBody>
      </p:sp>
    </p:spTree>
    <p:extLst>
      <p:ext uri="{BB962C8B-B14F-4D97-AF65-F5344CB8AC3E}">
        <p14:creationId xmlns:p14="http://schemas.microsoft.com/office/powerpoint/2010/main" val="2420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637E6-9A0D-44E6-B6FE-15EC3E5B066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14487345-6D8C-486B-B7AE-F6B33FF9E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40367675-314C-48FE-99BA-06C485E0C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1CC9AB-23AC-4D0B-BF5F-5B04D0FC7F9C}"/>
              </a:ext>
            </a:extLst>
          </p:cNvPr>
          <p:cNvSpPr>
            <a:spLocks noGrp="1"/>
          </p:cNvSpPr>
          <p:nvPr>
            <p:ph type="dt" sz="half" idx="10"/>
          </p:nvPr>
        </p:nvSpPr>
        <p:spPr/>
        <p:txBody>
          <a:bodyPr/>
          <a:lstStyle/>
          <a:p>
            <a:fld id="{698C28B7-3C67-4A8C-B85D-3E0580067B54}" type="datetimeFigureOut">
              <a:rPr lang="es-AR" smtClean="0"/>
              <a:t>3/10/2020</a:t>
            </a:fld>
            <a:endParaRPr lang="es-AR"/>
          </a:p>
        </p:txBody>
      </p:sp>
      <p:sp>
        <p:nvSpPr>
          <p:cNvPr id="6" name="Marcador de pie de página 5">
            <a:extLst>
              <a:ext uri="{FF2B5EF4-FFF2-40B4-BE49-F238E27FC236}">
                <a16:creationId xmlns:a16="http://schemas.microsoft.com/office/drawing/2014/main" id="{5A73DA7A-C8BC-43DE-982D-857BB6DDEFDA}"/>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4D4AE01-005D-4118-BE94-8ABE0D74B266}"/>
              </a:ext>
            </a:extLst>
          </p:cNvPr>
          <p:cNvSpPr>
            <a:spLocks noGrp="1"/>
          </p:cNvSpPr>
          <p:nvPr>
            <p:ph type="sldNum" sz="quarter" idx="12"/>
          </p:nvPr>
        </p:nvSpPr>
        <p:spPr/>
        <p:txBody>
          <a:bodyPr/>
          <a:lstStyle/>
          <a:p>
            <a:fld id="{786121FD-9E92-40D9-9570-54FD37616A32}" type="slidenum">
              <a:rPr lang="es-AR" smtClean="0"/>
              <a:t>‹Nº›</a:t>
            </a:fld>
            <a:endParaRPr lang="es-AR"/>
          </a:p>
        </p:txBody>
      </p:sp>
    </p:spTree>
    <p:extLst>
      <p:ext uri="{BB962C8B-B14F-4D97-AF65-F5344CB8AC3E}">
        <p14:creationId xmlns:p14="http://schemas.microsoft.com/office/powerpoint/2010/main" val="427005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83C7683-036C-4982-9803-FB25FF642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947EE9E-E949-43E4-A355-175706380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F637CD6-F301-4BFA-8E4D-B700F3FF2C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C28B7-3C67-4A8C-B85D-3E0580067B54}" type="datetimeFigureOut">
              <a:rPr lang="es-AR" smtClean="0"/>
              <a:t>3/10/2020</a:t>
            </a:fld>
            <a:endParaRPr lang="es-AR"/>
          </a:p>
        </p:txBody>
      </p:sp>
      <p:sp>
        <p:nvSpPr>
          <p:cNvPr id="5" name="Marcador de pie de página 4">
            <a:extLst>
              <a:ext uri="{FF2B5EF4-FFF2-40B4-BE49-F238E27FC236}">
                <a16:creationId xmlns:a16="http://schemas.microsoft.com/office/drawing/2014/main" id="{11520A66-CC86-421F-8FDA-D34DDAC0B9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71BEBF4C-F499-4424-B141-1A7A2E12C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121FD-9E92-40D9-9570-54FD37616A32}" type="slidenum">
              <a:rPr lang="es-AR" smtClean="0"/>
              <a:t>‹Nº›</a:t>
            </a:fld>
            <a:endParaRPr lang="es-AR"/>
          </a:p>
        </p:txBody>
      </p:sp>
    </p:spTree>
    <p:extLst>
      <p:ext uri="{BB962C8B-B14F-4D97-AF65-F5344CB8AC3E}">
        <p14:creationId xmlns:p14="http://schemas.microsoft.com/office/powerpoint/2010/main" val="429670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67EB6-9F15-4DBB-8966-B0999C60D03E}"/>
              </a:ext>
            </a:extLst>
          </p:cNvPr>
          <p:cNvSpPr>
            <a:spLocks noGrp="1"/>
          </p:cNvSpPr>
          <p:nvPr>
            <p:ph type="ctrTitle"/>
          </p:nvPr>
        </p:nvSpPr>
        <p:spPr/>
        <p:txBody>
          <a:bodyPr>
            <a:normAutofit/>
          </a:bodyPr>
          <a:lstStyle/>
          <a:p>
            <a:pPr>
              <a:spcBef>
                <a:spcPts val="0"/>
              </a:spcBef>
            </a:pPr>
            <a:r>
              <a:rPr lang="es-AR" sz="2000" b="1" dirty="0">
                <a:solidFill>
                  <a:schemeClr val="tx1">
                    <a:lumMod val="85000"/>
                    <a:lumOff val="15000"/>
                  </a:schemeClr>
                </a:solidFill>
                <a:latin typeface="Arial Rounded MT Bold" panose="020F0704030504030204" pitchFamily="34" charset="0"/>
              </a:rPr>
              <a:t>Diseño</a:t>
            </a:r>
            <a:r>
              <a:rPr lang="en-US" sz="2000" b="1" dirty="0">
                <a:solidFill>
                  <a:schemeClr val="tx1">
                    <a:lumMod val="85000"/>
                    <a:lumOff val="15000"/>
                  </a:schemeClr>
                </a:solidFill>
                <a:latin typeface="Arial Rounded MT Bold" panose="020F0704030504030204" pitchFamily="34" charset="0"/>
              </a:rPr>
              <a:t> y </a:t>
            </a:r>
            <a:r>
              <a:rPr lang="en-US" sz="2000" b="1" dirty="0" err="1">
                <a:solidFill>
                  <a:schemeClr val="tx1">
                    <a:lumMod val="85000"/>
                    <a:lumOff val="15000"/>
                  </a:schemeClr>
                </a:solidFill>
                <a:latin typeface="Arial Rounded MT Bold" panose="020F0704030504030204" pitchFamily="34" charset="0"/>
              </a:rPr>
              <a:t>Gestión</a:t>
            </a:r>
            <a:r>
              <a:rPr lang="en-US" sz="2000" b="1" dirty="0">
                <a:solidFill>
                  <a:schemeClr val="tx1">
                    <a:lumMod val="85000"/>
                    <a:lumOff val="15000"/>
                  </a:schemeClr>
                </a:solidFill>
                <a:latin typeface="Arial Rounded MT Bold" panose="020F0704030504030204" pitchFamily="34" charset="0"/>
              </a:rPr>
              <a:t> de </a:t>
            </a:r>
            <a:r>
              <a:rPr lang="es-AR" sz="2000" b="1" dirty="0">
                <a:solidFill>
                  <a:schemeClr val="tx1">
                    <a:lumMod val="85000"/>
                    <a:lumOff val="15000"/>
                  </a:schemeClr>
                </a:solidFill>
                <a:latin typeface="Arial Rounded MT Bold" panose="020F0704030504030204" pitchFamily="34" charset="0"/>
              </a:rPr>
              <a:t>Proyectos</a:t>
            </a:r>
            <a:r>
              <a:rPr lang="en-US" sz="2000" b="1" dirty="0">
                <a:solidFill>
                  <a:schemeClr val="tx1">
                    <a:lumMod val="85000"/>
                    <a:lumOff val="15000"/>
                  </a:schemeClr>
                </a:solidFill>
                <a:latin typeface="Arial Rounded MT Bold" panose="020F0704030504030204" pitchFamily="34" charset="0"/>
              </a:rPr>
              <a:t> </a:t>
            </a:r>
            <a:br>
              <a:rPr lang="en-US" sz="2000" b="1" dirty="0">
                <a:solidFill>
                  <a:schemeClr val="tx1">
                    <a:lumMod val="85000"/>
                    <a:lumOff val="15000"/>
                  </a:schemeClr>
                </a:solidFill>
                <a:latin typeface="Arial Rounded MT Bold" panose="020F0704030504030204" pitchFamily="34" charset="0"/>
              </a:rPr>
            </a:br>
            <a:r>
              <a:rPr lang="en-US" sz="2000" b="1" dirty="0">
                <a:solidFill>
                  <a:schemeClr val="tx1">
                    <a:lumMod val="85000"/>
                    <a:lumOff val="15000"/>
                  </a:schemeClr>
                </a:solidFill>
                <a:latin typeface="Arial Rounded MT Bold" panose="020F0704030504030204" pitchFamily="34" charset="0"/>
              </a:rPr>
              <a:t>y </a:t>
            </a:r>
            <a:r>
              <a:rPr lang="en-US" sz="2000" b="1" dirty="0" err="1">
                <a:solidFill>
                  <a:schemeClr val="tx1">
                    <a:lumMod val="85000"/>
                    <a:lumOff val="15000"/>
                  </a:schemeClr>
                </a:solidFill>
                <a:latin typeface="Arial Rounded MT Bold" panose="020F0704030504030204" pitchFamily="34" charset="0"/>
              </a:rPr>
              <a:t>Programas</a:t>
            </a:r>
            <a:r>
              <a:rPr lang="en-US" sz="2000" b="1" dirty="0">
                <a:solidFill>
                  <a:schemeClr val="tx1">
                    <a:lumMod val="85000"/>
                    <a:lumOff val="15000"/>
                  </a:schemeClr>
                </a:solidFill>
                <a:latin typeface="Arial Rounded MT Bold" panose="020F0704030504030204" pitchFamily="34" charset="0"/>
              </a:rPr>
              <a:t> </a:t>
            </a:r>
            <a:r>
              <a:rPr lang="en-US" sz="2000" b="1" dirty="0" err="1">
                <a:solidFill>
                  <a:schemeClr val="tx1">
                    <a:lumMod val="85000"/>
                    <a:lumOff val="15000"/>
                  </a:schemeClr>
                </a:solidFill>
                <a:latin typeface="Arial Rounded MT Bold" panose="020F0704030504030204" pitchFamily="34" charset="0"/>
              </a:rPr>
              <a:t>en</a:t>
            </a:r>
            <a:r>
              <a:rPr lang="en-US" sz="2000" b="1" dirty="0">
                <a:solidFill>
                  <a:schemeClr val="tx1">
                    <a:lumMod val="85000"/>
                    <a:lumOff val="15000"/>
                  </a:schemeClr>
                </a:solidFill>
                <a:latin typeface="Arial Rounded MT Bold" panose="020F0704030504030204" pitchFamily="34" charset="0"/>
              </a:rPr>
              <a:t> IES</a:t>
            </a:r>
            <a:br>
              <a:rPr lang="en-US" sz="2000" b="1" dirty="0">
                <a:solidFill>
                  <a:schemeClr val="tx1">
                    <a:lumMod val="85000"/>
                    <a:lumOff val="15000"/>
                  </a:schemeClr>
                </a:solidFill>
                <a:latin typeface="Arial Rounded MT Bold" panose="020F0704030504030204" pitchFamily="34" charset="0"/>
              </a:rPr>
            </a:br>
            <a:endParaRPr lang="es-AR" sz="2000" dirty="0"/>
          </a:p>
        </p:txBody>
      </p:sp>
      <p:sp>
        <p:nvSpPr>
          <p:cNvPr id="3" name="Subtítulo 2">
            <a:extLst>
              <a:ext uri="{FF2B5EF4-FFF2-40B4-BE49-F238E27FC236}">
                <a16:creationId xmlns:a16="http://schemas.microsoft.com/office/drawing/2014/main" id="{798C74E1-DDD5-40E4-AEDE-273C4E6EF026}"/>
              </a:ext>
            </a:extLst>
          </p:cNvPr>
          <p:cNvSpPr>
            <a:spLocks noGrp="1"/>
          </p:cNvSpPr>
          <p:nvPr>
            <p:ph type="subTitle" idx="1"/>
          </p:nvPr>
        </p:nvSpPr>
        <p:spPr/>
        <p:txBody>
          <a:bodyPr>
            <a:normAutofit/>
          </a:bodyPr>
          <a:lstStyle/>
          <a:p>
            <a:pPr algn="l"/>
            <a:r>
              <a:rPr lang="en-US" sz="2000" b="1" dirty="0"/>
              <a:t>Prof. Claudia </a:t>
            </a:r>
            <a:r>
              <a:rPr lang="en-US" sz="2000" b="1" dirty="0" err="1"/>
              <a:t>Restiffo</a:t>
            </a:r>
            <a:br>
              <a:rPr lang="es-AR" sz="2000" b="1" dirty="0"/>
            </a:br>
            <a:r>
              <a:rPr lang="en-US" sz="2000" b="1" dirty="0"/>
              <a:t>Grupo Nº 29</a:t>
            </a:r>
            <a:br>
              <a:rPr lang="es-AR" sz="2000" b="1" dirty="0"/>
            </a:br>
            <a:r>
              <a:rPr lang="en-US" sz="2000" b="1" dirty="0"/>
              <a:t>U.T.N. </a:t>
            </a:r>
            <a:r>
              <a:rPr lang="en-US" sz="2000" b="1" dirty="0" err="1"/>
              <a:t>Facultad</a:t>
            </a:r>
            <a:r>
              <a:rPr lang="en-US" sz="2000" b="1" dirty="0"/>
              <a:t> Regional La Rioja </a:t>
            </a:r>
            <a:endParaRPr lang="es-AR" sz="2000" dirty="0"/>
          </a:p>
        </p:txBody>
      </p:sp>
      <p:pic>
        <p:nvPicPr>
          <p:cNvPr id="4" name="Imagen 3" descr="Facultad Regional La Rioja">
            <a:extLst>
              <a:ext uri="{FF2B5EF4-FFF2-40B4-BE49-F238E27FC236}">
                <a16:creationId xmlns:a16="http://schemas.microsoft.com/office/drawing/2014/main" id="{C620FBED-4457-4711-9AF7-D45A0B8E85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54444" y="1497013"/>
            <a:ext cx="2025650" cy="819150"/>
          </a:xfrm>
          <a:prstGeom prst="rect">
            <a:avLst/>
          </a:prstGeom>
          <a:noFill/>
          <a:ln>
            <a:noFill/>
          </a:ln>
        </p:spPr>
      </p:pic>
      <p:pic>
        <p:nvPicPr>
          <p:cNvPr id="5" name="Imagen 4">
            <a:extLst>
              <a:ext uri="{FF2B5EF4-FFF2-40B4-BE49-F238E27FC236}">
                <a16:creationId xmlns:a16="http://schemas.microsoft.com/office/drawing/2014/main" id="{B80995A7-6A35-4141-B035-7C39BE0186D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49239" y="1497013"/>
            <a:ext cx="1216025" cy="645795"/>
          </a:xfrm>
          <a:prstGeom prst="rect">
            <a:avLst/>
          </a:prstGeom>
          <a:noFill/>
          <a:ln w="9525">
            <a:noFill/>
            <a:miter lim="800000"/>
            <a:headEnd/>
            <a:tailEnd/>
          </a:ln>
        </p:spPr>
      </p:pic>
      <p:pic>
        <p:nvPicPr>
          <p:cNvPr id="6" name="Imagen 5">
            <a:extLst>
              <a:ext uri="{FF2B5EF4-FFF2-40B4-BE49-F238E27FC236}">
                <a16:creationId xmlns:a16="http://schemas.microsoft.com/office/drawing/2014/main" id="{0E271F09-DB7A-4D63-94F7-85B398BC5169}"/>
              </a:ext>
            </a:extLst>
          </p:cNvPr>
          <p:cNvPicPr>
            <a:picLocks noChangeAspect="1"/>
          </p:cNvPicPr>
          <p:nvPr/>
        </p:nvPicPr>
        <p:blipFill rotWithShape="1">
          <a:blip r:embed="rId4"/>
          <a:srcRect l="22177" r="21773" b="-1"/>
          <a:stretch/>
        </p:blipFill>
        <p:spPr>
          <a:xfrm>
            <a:off x="6324830" y="3255962"/>
            <a:ext cx="4502196" cy="314739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7" name="Rectángulo 6">
            <a:extLst>
              <a:ext uri="{FF2B5EF4-FFF2-40B4-BE49-F238E27FC236}">
                <a16:creationId xmlns:a16="http://schemas.microsoft.com/office/drawing/2014/main" id="{BE606594-57DC-4BA3-A1C4-BCA842245EFB}"/>
              </a:ext>
            </a:extLst>
          </p:cNvPr>
          <p:cNvSpPr/>
          <p:nvPr/>
        </p:nvSpPr>
        <p:spPr>
          <a:xfrm>
            <a:off x="2517913" y="5062618"/>
            <a:ext cx="2293641" cy="390363"/>
          </a:xfrm>
          <a:prstGeom prst="rect">
            <a:avLst/>
          </a:prstGeom>
        </p:spPr>
        <p:txBody>
          <a:bodyPr wrap="none">
            <a:spAutoFit/>
          </a:bodyPr>
          <a:lstStyle/>
          <a:p>
            <a:pPr>
              <a:lnSpc>
                <a:spcPct val="115000"/>
              </a:lnSpc>
              <a:spcAft>
                <a:spcPts val="1000"/>
              </a:spcAft>
            </a:pPr>
            <a:r>
              <a:rPr lang="es-AR" dirty="0">
                <a:latin typeface="Arial" panose="020B0604020202020204" pitchFamily="34" charset="0"/>
                <a:ea typeface="Calibri" panose="020F0502020204030204" pitchFamily="34" charset="0"/>
                <a:cs typeface="Times New Roman" panose="02020603050405020304" pitchFamily="18" charset="0"/>
              </a:rPr>
              <a:t>Trabajo Práctico N°2</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2588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2297D85-8CA8-4286-B6BD-62EDDBBBA8EB}"/>
              </a:ext>
            </a:extLst>
          </p:cNvPr>
          <p:cNvSpPr/>
          <p:nvPr/>
        </p:nvSpPr>
        <p:spPr>
          <a:xfrm>
            <a:off x="609601" y="634549"/>
            <a:ext cx="6096000" cy="5588902"/>
          </a:xfrm>
          <a:prstGeom prst="rect">
            <a:avLst/>
          </a:prstGeom>
        </p:spPr>
        <p:txBody>
          <a:bodyPr>
            <a:spAutoFit/>
          </a:bodyPr>
          <a:lstStyle/>
          <a:p>
            <a:pPr>
              <a:lnSpc>
                <a:spcPct val="115000"/>
              </a:lnSpc>
              <a:spcAft>
                <a:spcPts val="0"/>
              </a:spcAft>
            </a:pPr>
            <a:r>
              <a:rPr lang="es-AR" sz="2400" b="1" dirty="0">
                <a:latin typeface="Calibri" panose="020F0502020204030204" pitchFamily="34" charset="0"/>
                <a:ea typeface="Calibri" panose="020F0502020204030204" pitchFamily="34" charset="0"/>
                <a:cs typeface="Times New Roman" panose="02020603050405020304" pitchFamily="18" charset="0"/>
              </a:rPr>
              <a:t>Evaluación de alternativas </a:t>
            </a:r>
            <a:endParaRPr lang="es-A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AR" sz="2400"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0"/>
              </a:spcAft>
              <a:buFont typeface="Symbol" panose="05050102010706020507" pitchFamily="18" charset="2"/>
              <a:buChar char=""/>
            </a:pPr>
            <a:r>
              <a:rPr lang="es-AR" sz="2400" dirty="0">
                <a:latin typeface="Calibri" panose="020F0502020204030204" pitchFamily="34" charset="0"/>
                <a:ea typeface="Calibri" panose="020F0502020204030204" pitchFamily="34" charset="0"/>
                <a:cs typeface="Times New Roman" panose="02020603050405020304" pitchFamily="18" charset="0"/>
              </a:rPr>
              <a:t>Una alternativa (Actividades) deberá tener “mayor valor” tanto si impacta en forma positiva en uno de los resultados, como en otro. </a:t>
            </a:r>
          </a:p>
          <a:p>
            <a:pPr marL="342900" lvl="0" indent="-342900">
              <a:lnSpc>
                <a:spcPct val="115000"/>
              </a:lnSpc>
              <a:spcAft>
                <a:spcPts val="0"/>
              </a:spcAft>
              <a:buFont typeface="Symbol" panose="05050102010706020507" pitchFamily="18" charset="2"/>
              <a:buChar char=""/>
            </a:pPr>
            <a:r>
              <a:rPr lang="es-AR" sz="2400" dirty="0">
                <a:latin typeface="Calibri" panose="020F0502020204030204" pitchFamily="34" charset="0"/>
                <a:ea typeface="Calibri" panose="020F0502020204030204" pitchFamily="34" charset="0"/>
                <a:cs typeface="Times New Roman" panose="02020603050405020304" pitchFamily="18" charset="0"/>
              </a:rPr>
              <a:t>También se puede considerar el grado de complejidad que tiene la gestión de cada alternativa</a:t>
            </a:r>
          </a:p>
          <a:p>
            <a:pPr marL="342900" lvl="0" indent="-342900">
              <a:lnSpc>
                <a:spcPct val="115000"/>
              </a:lnSpc>
              <a:spcAft>
                <a:spcPts val="0"/>
              </a:spcAft>
              <a:buFont typeface="Symbol" panose="05050102010706020507" pitchFamily="18" charset="2"/>
              <a:buChar char=""/>
            </a:pPr>
            <a:r>
              <a:rPr lang="es-AR" sz="2400" dirty="0">
                <a:latin typeface="Calibri" panose="020F0502020204030204" pitchFamily="34" charset="0"/>
                <a:ea typeface="Calibri" panose="020F0502020204030204" pitchFamily="34" charset="0"/>
                <a:cs typeface="Times New Roman" panose="02020603050405020304" pitchFamily="18" charset="0"/>
              </a:rPr>
              <a:t>Debe considerarse el grado de adecuación de la alternativa a la metodología, los valores y los principios del proyecto. </a:t>
            </a:r>
          </a:p>
          <a:p>
            <a:pPr marL="457200">
              <a:lnSpc>
                <a:spcPct val="115000"/>
              </a:lnSpc>
              <a:spcAft>
                <a:spcPts val="0"/>
              </a:spcAft>
            </a:pPr>
            <a:r>
              <a:rPr lang="es-AR" sz="2400"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3" name="Imagen 2">
            <a:extLst>
              <a:ext uri="{FF2B5EF4-FFF2-40B4-BE49-F238E27FC236}">
                <a16:creationId xmlns:a16="http://schemas.microsoft.com/office/drawing/2014/main" id="{479B2562-9412-4B7A-AA87-48BD4BFAC741}"/>
              </a:ext>
            </a:extLst>
          </p:cNvPr>
          <p:cNvPicPr>
            <a:picLocks noChangeAspect="1"/>
          </p:cNvPicPr>
          <p:nvPr/>
        </p:nvPicPr>
        <p:blipFill>
          <a:blip r:embed="rId2"/>
          <a:stretch>
            <a:fillRect/>
          </a:stretch>
        </p:blipFill>
        <p:spPr>
          <a:xfrm>
            <a:off x="6054478" y="784863"/>
            <a:ext cx="5527921" cy="5284633"/>
          </a:xfrm>
          <a:prstGeom prst="rect">
            <a:avLst/>
          </a:prstGeom>
          <a:ln>
            <a:noFill/>
          </a:ln>
          <a:effectLst>
            <a:softEdge rad="317500"/>
          </a:effectLst>
        </p:spPr>
      </p:pic>
    </p:spTree>
    <p:extLst>
      <p:ext uri="{BB962C8B-B14F-4D97-AF65-F5344CB8AC3E}">
        <p14:creationId xmlns:p14="http://schemas.microsoft.com/office/powerpoint/2010/main" val="295637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23DCD30-56C8-49DF-818B-A27D73359E2D}"/>
              </a:ext>
            </a:extLst>
          </p:cNvPr>
          <p:cNvSpPr/>
          <p:nvPr/>
        </p:nvSpPr>
        <p:spPr>
          <a:xfrm>
            <a:off x="4823792" y="685773"/>
            <a:ext cx="6096000" cy="3896195"/>
          </a:xfrm>
          <a:prstGeom prst="rect">
            <a:avLst/>
          </a:prstGeom>
        </p:spPr>
        <p:txBody>
          <a:bodyPr>
            <a:spAutoFit/>
          </a:bodyPr>
          <a:lstStyle/>
          <a:p>
            <a:pPr>
              <a:lnSpc>
                <a:spcPct val="115000"/>
              </a:lnSpc>
              <a:spcAft>
                <a:spcPts val="0"/>
              </a:spcAft>
            </a:pPr>
            <a:r>
              <a:rPr lang="es-AR" b="1" dirty="0">
                <a:latin typeface="Calibri" panose="020F0502020204030204" pitchFamily="34" charset="0"/>
                <a:ea typeface="Calibri" panose="020F0502020204030204" pitchFamily="34" charset="0"/>
                <a:cs typeface="Times New Roman" panose="02020603050405020304" pitchFamily="18" charset="0"/>
              </a:rPr>
              <a:t>Análisis de viabilidad</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Una vez determinado las alternativas con las que trabajaremos en nuestro proyecto, se hace necesario poder establecer la viabilidad del mismo. </a:t>
            </a:r>
          </a:p>
          <a:p>
            <a:pPr>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Viabilidad técnica</a:t>
            </a:r>
          </a:p>
          <a:p>
            <a:pPr>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Viabilidad jurídica o legal </a:t>
            </a:r>
          </a:p>
          <a:p>
            <a:pPr>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Viabilidad política </a:t>
            </a:r>
          </a:p>
          <a:p>
            <a:pPr>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Viabilidad económica</a:t>
            </a:r>
          </a:p>
          <a:p>
            <a:pPr>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 Viabilidad ambiental </a:t>
            </a:r>
          </a:p>
          <a:p>
            <a:pPr>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Viabilidad cultural</a:t>
            </a:r>
          </a:p>
          <a:p>
            <a:pPr>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Viabilidad institucional</a:t>
            </a:r>
          </a:p>
        </p:txBody>
      </p:sp>
      <p:sp>
        <p:nvSpPr>
          <p:cNvPr id="3" name="Rectángulo 2">
            <a:extLst>
              <a:ext uri="{FF2B5EF4-FFF2-40B4-BE49-F238E27FC236}">
                <a16:creationId xmlns:a16="http://schemas.microsoft.com/office/drawing/2014/main" id="{81B6E966-F9B5-4FA4-AC6F-3218984B709B}"/>
              </a:ext>
            </a:extLst>
          </p:cNvPr>
          <p:cNvSpPr/>
          <p:nvPr/>
        </p:nvSpPr>
        <p:spPr>
          <a:xfrm>
            <a:off x="4890055" y="5012937"/>
            <a:ext cx="6096000" cy="923330"/>
          </a:xfrm>
          <a:prstGeom prst="rect">
            <a:avLst/>
          </a:prstGeom>
        </p:spPr>
        <p:txBody>
          <a:bodyPr>
            <a:spAutoFit/>
          </a:bodyPr>
          <a:lstStyle/>
          <a:p>
            <a:r>
              <a:rPr lang="es-AR" dirty="0">
                <a:solidFill>
                  <a:schemeClr val="accent2">
                    <a:lumMod val="75000"/>
                  </a:schemeClr>
                </a:solidFill>
                <a:latin typeface="Arial Rounded MT Bold" panose="020F0704030504030204" pitchFamily="34" charset="0"/>
                <a:ea typeface="Calibri" panose="020F0502020204030204" pitchFamily="34" charset="0"/>
                <a:cs typeface="Calibri" panose="020F0502020204030204" pitchFamily="34" charset="0"/>
              </a:rPr>
              <a:t>Con esto se debe buscar argumentos que sostengan la razonabilidad, conveniencia y viabilidad de un proyecto</a:t>
            </a:r>
            <a:endParaRPr lang="es-AR" dirty="0"/>
          </a:p>
        </p:txBody>
      </p:sp>
      <p:pic>
        <p:nvPicPr>
          <p:cNvPr id="7170" name="Picture 2" descr="La Gestión del Alcance en Dirección de Proyectos - EALDE">
            <a:extLst>
              <a:ext uri="{FF2B5EF4-FFF2-40B4-BE49-F238E27FC236}">
                <a16:creationId xmlns:a16="http://schemas.microsoft.com/office/drawing/2014/main" id="{144E9830-1F12-4AD0-BDA9-0DF5362C7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765" y="685773"/>
            <a:ext cx="4005469" cy="5045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4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9DE04B1-77CB-40D8-9123-A6708AF8A510}"/>
              </a:ext>
            </a:extLst>
          </p:cNvPr>
          <p:cNvSpPr/>
          <p:nvPr/>
        </p:nvSpPr>
        <p:spPr>
          <a:xfrm>
            <a:off x="809040" y="396956"/>
            <a:ext cx="5193538" cy="392159"/>
          </a:xfrm>
          <a:prstGeom prst="rect">
            <a:avLst/>
          </a:prstGeom>
        </p:spPr>
        <p:txBody>
          <a:bodyPr wrap="none">
            <a:spAutoFit/>
          </a:bodyPr>
          <a:lstStyle/>
          <a:p>
            <a:pPr algn="just">
              <a:lnSpc>
                <a:spcPct val="115000"/>
              </a:lnSpc>
              <a:spcAft>
                <a:spcPts val="1000"/>
              </a:spcAft>
            </a:pPr>
            <a:r>
              <a:rPr lang="es-AR" b="1" dirty="0">
                <a:latin typeface="Calibri" panose="020F0502020204030204" pitchFamily="34" charset="0"/>
                <a:ea typeface="Calibri" panose="020F0502020204030204" pitchFamily="34" charset="0"/>
                <a:cs typeface="Times New Roman" panose="02020603050405020304" pitchFamily="18" charset="0"/>
              </a:rPr>
              <a:t>Las fases del proyecto. El inicio y la etapa de análisis</a:t>
            </a:r>
            <a:r>
              <a:rPr lang="es-AR" dirty="0">
                <a:latin typeface="Calibri" panose="020F0502020204030204" pitchFamily="34" charset="0"/>
                <a:ea typeface="Calibri" panose="020F0502020204030204" pitchFamily="34" charset="0"/>
                <a:cs typeface="Times New Roman" panose="02020603050405020304" pitchFamily="18" charset="0"/>
              </a:rPr>
              <a:t> </a:t>
            </a:r>
          </a:p>
        </p:txBody>
      </p:sp>
      <p:sp>
        <p:nvSpPr>
          <p:cNvPr id="3" name="Rectángulo 2">
            <a:extLst>
              <a:ext uri="{FF2B5EF4-FFF2-40B4-BE49-F238E27FC236}">
                <a16:creationId xmlns:a16="http://schemas.microsoft.com/office/drawing/2014/main" id="{E25CA816-5D1E-473D-BB93-14B33C68FE24}"/>
              </a:ext>
            </a:extLst>
          </p:cNvPr>
          <p:cNvSpPr/>
          <p:nvPr/>
        </p:nvSpPr>
        <p:spPr>
          <a:xfrm>
            <a:off x="557248" y="2224513"/>
            <a:ext cx="6096000" cy="1984902"/>
          </a:xfrm>
          <a:prstGeom prst="rect">
            <a:avLst/>
          </a:prstGeom>
        </p:spPr>
        <p:txBody>
          <a:bodyPr>
            <a:spAutoFit/>
          </a:bodyPr>
          <a:lstStyle/>
          <a:p>
            <a:pPr algn="just">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Para el diseño de proyectos. Se realizan cuatro procesos básicos de análisis: </a:t>
            </a:r>
          </a:p>
          <a:p>
            <a:pPr marL="342900" lvl="0" indent="-342900" algn="just">
              <a:lnSpc>
                <a:spcPct val="115000"/>
              </a:lnSpc>
              <a:spcAft>
                <a:spcPts val="0"/>
              </a:spcAft>
              <a:buFont typeface="Symbol" panose="05050102010706020507" pitchFamily="18" charset="2"/>
              <a:buChar char=""/>
            </a:pPr>
            <a:r>
              <a:rPr lang="es-AR" dirty="0">
                <a:latin typeface="Calibri" panose="020F0502020204030204" pitchFamily="34" charset="0"/>
                <a:ea typeface="Calibri" panose="020F0502020204030204" pitchFamily="34" charset="0"/>
                <a:cs typeface="Times New Roman" panose="02020603050405020304" pitchFamily="18" charset="0"/>
              </a:rPr>
              <a:t>Problemas</a:t>
            </a:r>
          </a:p>
          <a:p>
            <a:pPr marL="342900" lvl="0" indent="-342900" algn="just">
              <a:lnSpc>
                <a:spcPct val="115000"/>
              </a:lnSpc>
              <a:spcAft>
                <a:spcPts val="0"/>
              </a:spcAft>
              <a:buFont typeface="Symbol" panose="05050102010706020507" pitchFamily="18" charset="2"/>
              <a:buChar char=""/>
            </a:pPr>
            <a:r>
              <a:rPr lang="es-AR" dirty="0">
                <a:latin typeface="Calibri" panose="020F0502020204030204" pitchFamily="34" charset="0"/>
                <a:ea typeface="Calibri" panose="020F0502020204030204" pitchFamily="34" charset="0"/>
                <a:cs typeface="Times New Roman" panose="02020603050405020304" pitchFamily="18" charset="0"/>
              </a:rPr>
              <a:t>Objetivos</a:t>
            </a:r>
          </a:p>
          <a:p>
            <a:pPr marL="342900" lvl="0" indent="-342900" algn="just">
              <a:lnSpc>
                <a:spcPct val="115000"/>
              </a:lnSpc>
              <a:spcAft>
                <a:spcPts val="0"/>
              </a:spcAft>
              <a:buFont typeface="Symbol" panose="05050102010706020507" pitchFamily="18" charset="2"/>
              <a:buChar char=""/>
            </a:pPr>
            <a:r>
              <a:rPr lang="es-AR" dirty="0">
                <a:latin typeface="Calibri" panose="020F0502020204030204" pitchFamily="34" charset="0"/>
                <a:ea typeface="Calibri" panose="020F0502020204030204" pitchFamily="34" charset="0"/>
                <a:cs typeface="Times New Roman" panose="02020603050405020304" pitchFamily="18" charset="0"/>
              </a:rPr>
              <a:t>Participantes </a:t>
            </a:r>
          </a:p>
          <a:p>
            <a:pPr marL="342900" lvl="0" indent="-342900" algn="just">
              <a:lnSpc>
                <a:spcPct val="115000"/>
              </a:lnSpc>
              <a:spcAft>
                <a:spcPts val="0"/>
              </a:spcAft>
              <a:buFont typeface="Symbol" panose="05050102010706020507" pitchFamily="18" charset="2"/>
              <a:buChar char=""/>
            </a:pPr>
            <a:r>
              <a:rPr lang="es-AR" dirty="0">
                <a:latin typeface="Calibri" panose="020F0502020204030204" pitchFamily="34" charset="0"/>
                <a:ea typeface="Calibri" panose="020F0502020204030204" pitchFamily="34" charset="0"/>
                <a:cs typeface="Times New Roman" panose="02020603050405020304" pitchFamily="18" charset="0"/>
              </a:rPr>
              <a:t>Evaluación de alternativas. </a:t>
            </a:r>
          </a:p>
        </p:txBody>
      </p:sp>
      <p:pic>
        <p:nvPicPr>
          <p:cNvPr id="1026" name="Picture 2" descr="Curso a distancia | Introducción a la Formulación de proyectos |  Biodiversidad en América Latina">
            <a:extLst>
              <a:ext uri="{FF2B5EF4-FFF2-40B4-BE49-F238E27FC236}">
                <a16:creationId xmlns:a16="http://schemas.microsoft.com/office/drawing/2014/main" id="{3C12C90A-628E-4C94-8839-0F1BDF613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952" y="789115"/>
            <a:ext cx="4876800" cy="539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39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F4435CD-7209-46A4-8716-B1ECE4AC3526}"/>
              </a:ext>
            </a:extLst>
          </p:cNvPr>
          <p:cNvSpPr/>
          <p:nvPr/>
        </p:nvSpPr>
        <p:spPr>
          <a:xfrm>
            <a:off x="1086678" y="819287"/>
            <a:ext cx="6096000" cy="4739439"/>
          </a:xfrm>
          <a:prstGeom prst="rect">
            <a:avLst/>
          </a:prstGeom>
        </p:spPr>
        <p:txBody>
          <a:bodyPr>
            <a:spAutoFit/>
          </a:bodyPr>
          <a:lstStyle/>
          <a:p>
            <a:pPr algn="just">
              <a:lnSpc>
                <a:spcPct val="115000"/>
              </a:lnSpc>
              <a:spcAft>
                <a:spcPts val="0"/>
              </a:spcAft>
            </a:pPr>
            <a:r>
              <a:rPr lang="es-AR" sz="2400" b="1" dirty="0">
                <a:latin typeface="Calibri" panose="020F0502020204030204" pitchFamily="34" charset="0"/>
                <a:ea typeface="Calibri" panose="020F0502020204030204" pitchFamily="34" charset="0"/>
                <a:cs typeface="Times New Roman" panose="02020603050405020304" pitchFamily="18" charset="0"/>
              </a:rPr>
              <a:t>Distintas perspectivas sobre las fases de los proyectos</a:t>
            </a:r>
            <a:endParaRPr lang="es-AR"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s-AR" sz="2400" dirty="0">
                <a:latin typeface="Calibri" panose="020F0502020204030204" pitchFamily="34" charset="0"/>
                <a:ea typeface="Calibri" panose="020F0502020204030204" pitchFamily="34" charset="0"/>
                <a:cs typeface="Times New Roman" panose="02020603050405020304" pitchFamily="18" charset="0"/>
              </a:rPr>
              <a:t>Modelos descriptivos de proyectos es pensar a los mismos desde la realidad tal cual es, o por lo menos, como la ve quien piensa el proyecto.</a:t>
            </a:r>
          </a:p>
          <a:p>
            <a:pPr marL="342900" lvl="0" indent="-342900" algn="just">
              <a:lnSpc>
                <a:spcPct val="115000"/>
              </a:lnSpc>
              <a:spcAft>
                <a:spcPts val="0"/>
              </a:spcAft>
              <a:buFont typeface="Symbol" panose="05050102010706020507" pitchFamily="18" charset="2"/>
              <a:buChar char=""/>
            </a:pPr>
            <a:r>
              <a:rPr lang="es-AR" sz="2400" dirty="0">
                <a:latin typeface="Calibri" panose="020F0502020204030204" pitchFamily="34" charset="0"/>
                <a:ea typeface="Calibri" panose="020F0502020204030204" pitchFamily="34" charset="0"/>
                <a:cs typeface="Times New Roman" panose="02020603050405020304" pitchFamily="18" charset="0"/>
              </a:rPr>
              <a:t>Modelos prescriptivos, éstos se presentan desde la miradas de los autores la mejor manera que existe para realizar determinadas tareas o cumplir con determinados procedimientos.</a:t>
            </a:r>
          </a:p>
        </p:txBody>
      </p:sp>
      <p:pic>
        <p:nvPicPr>
          <p:cNvPr id="3" name="Marcador de contenido 3">
            <a:extLst>
              <a:ext uri="{FF2B5EF4-FFF2-40B4-BE49-F238E27FC236}">
                <a16:creationId xmlns:a16="http://schemas.microsoft.com/office/drawing/2014/main" id="{D576621B-C489-4129-86EA-23AE9A271348}"/>
              </a:ext>
            </a:extLst>
          </p:cNvPr>
          <p:cNvPicPr>
            <a:picLocks noChangeAspect="1"/>
          </p:cNvPicPr>
          <p:nvPr/>
        </p:nvPicPr>
        <p:blipFill rotWithShape="1">
          <a:blip r:embed="rId2"/>
          <a:srcRect l="7731" r="11408" b="1"/>
          <a:stretch/>
        </p:blipFill>
        <p:spPr>
          <a:xfrm>
            <a:off x="5980316" y="569843"/>
            <a:ext cx="5282764" cy="6288157"/>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effectLst>
            <a:softEdge rad="635000"/>
          </a:effectLst>
        </p:spPr>
      </p:pic>
    </p:spTree>
    <p:extLst>
      <p:ext uri="{BB962C8B-B14F-4D97-AF65-F5344CB8AC3E}">
        <p14:creationId xmlns:p14="http://schemas.microsoft.com/office/powerpoint/2010/main" val="62975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0" fill="hold"/>
                                        <p:tgtEl>
                                          <p:spTgt spid="3"/>
                                        </p:tgtEl>
                                        <p:attrNameLst>
                                          <p:attrName>ppt_w</p:attrName>
                                        </p:attrNameLst>
                                      </p:cBhvr>
                                      <p:tavLst>
                                        <p:tav tm="0" fmla="#ppt_w*sin(2.5*pi*$)">
                                          <p:val>
                                            <p:fltVal val="0"/>
                                          </p:val>
                                        </p:tav>
                                        <p:tav tm="100000">
                                          <p:val>
                                            <p:fltVal val="1"/>
                                          </p:val>
                                        </p:tav>
                                      </p:tavLst>
                                    </p:anim>
                                    <p:anim calcmode="lin" valueType="num">
                                      <p:cBhvr>
                                        <p:cTn id="8" dur="5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7997553-F734-4A0C-860B-AF4512B4FA98}"/>
              </a:ext>
            </a:extLst>
          </p:cNvPr>
          <p:cNvSpPr/>
          <p:nvPr/>
        </p:nvSpPr>
        <p:spPr>
          <a:xfrm>
            <a:off x="4465981" y="951560"/>
            <a:ext cx="6400801" cy="3610989"/>
          </a:xfrm>
          <a:prstGeom prst="rect">
            <a:avLst/>
          </a:prstGeom>
        </p:spPr>
        <p:txBody>
          <a:bodyPr wrap="square">
            <a:spAutoFit/>
          </a:bodyPr>
          <a:lstStyle/>
          <a:p>
            <a:pPr algn="just">
              <a:lnSpc>
                <a:spcPct val="115000"/>
              </a:lnSpc>
              <a:spcAft>
                <a:spcPts val="0"/>
              </a:spcAft>
            </a:pPr>
            <a:r>
              <a:rPr lang="es-AR" sz="2000" b="1" dirty="0">
                <a:latin typeface="Calibri" panose="020F0502020204030204" pitchFamily="34" charset="0"/>
                <a:ea typeface="Calibri" panose="020F0502020204030204" pitchFamily="34" charset="0"/>
                <a:cs typeface="Times New Roman" panose="02020603050405020304" pitchFamily="18" charset="0"/>
              </a:rPr>
              <a:t>Algunos enfoques prescriptivos</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Clr>
                <a:srgbClr val="FF0000"/>
              </a:buClr>
              <a:buFont typeface="Symbol" panose="05050102010706020507" pitchFamily="18" charset="2"/>
              <a:buChar char=""/>
            </a:pPr>
            <a:r>
              <a:rPr lang="es-AR" sz="2000" dirty="0">
                <a:latin typeface="Calibri" panose="020F0502020204030204" pitchFamily="34" charset="0"/>
                <a:ea typeface="Calibri" panose="020F0502020204030204" pitchFamily="34" charset="0"/>
                <a:cs typeface="Times New Roman" panose="02020603050405020304" pitchFamily="18" charset="0"/>
              </a:rPr>
              <a:t>En los proyectos prescriptivos se encuentra presente un modelo de comportamiento racional, que son los que elaboran tipos ideales de comportamiento de un actor.</a:t>
            </a:r>
          </a:p>
          <a:p>
            <a:pPr marL="342900" lvl="0" indent="-342900" algn="just">
              <a:lnSpc>
                <a:spcPct val="115000"/>
              </a:lnSpc>
              <a:spcAft>
                <a:spcPts val="0"/>
              </a:spcAft>
              <a:buClr>
                <a:srgbClr val="FF0000"/>
              </a:buClr>
              <a:buFont typeface="Symbol" panose="05050102010706020507" pitchFamily="18" charset="2"/>
              <a:buChar char=""/>
            </a:pPr>
            <a:r>
              <a:rPr lang="es-AR" sz="2000" dirty="0">
                <a:latin typeface="Calibri" panose="020F0502020204030204" pitchFamily="34" charset="0"/>
                <a:ea typeface="Calibri" panose="020F0502020204030204" pitchFamily="34" charset="0"/>
                <a:cs typeface="Times New Roman" panose="02020603050405020304" pitchFamily="18" charset="0"/>
              </a:rPr>
              <a:t>Las políticas públicas son el conjunto de objetivos, decisiones y acciones que lleva a cabo un gobierno para solucionar los problemas de los ciudadanos y que el propio gobierno consideran prioritarios.</a:t>
            </a:r>
          </a:p>
          <a:p>
            <a:pPr marL="342900" lvl="0" indent="-342900" algn="just">
              <a:lnSpc>
                <a:spcPct val="115000"/>
              </a:lnSpc>
              <a:spcAft>
                <a:spcPts val="0"/>
              </a:spcAft>
              <a:buClr>
                <a:srgbClr val="FF0000"/>
              </a:buClr>
              <a:buFont typeface="Symbol" panose="05050102010706020507" pitchFamily="18" charset="2"/>
              <a:buChar char=""/>
            </a:pPr>
            <a:r>
              <a:rPr lang="es-AR" sz="2000" dirty="0">
                <a:latin typeface="Calibri" panose="020F0502020204030204" pitchFamily="34" charset="0"/>
                <a:ea typeface="Calibri" panose="020F0502020204030204" pitchFamily="34" charset="0"/>
                <a:cs typeface="Times New Roman" panose="02020603050405020304" pitchFamily="18" charset="0"/>
              </a:rPr>
              <a:t>el proceso de las políticas públicas tiene un carácter cíclico</a:t>
            </a:r>
            <a:r>
              <a:rPr lang="es-AR" dirty="0">
                <a:latin typeface="Calibri" panose="020F0502020204030204" pitchFamily="34" charset="0"/>
                <a:ea typeface="Calibri" panose="020F0502020204030204" pitchFamily="34" charset="0"/>
                <a:cs typeface="Times New Roman" panose="02020603050405020304" pitchFamily="18" charset="0"/>
              </a:rPr>
              <a:t>.</a:t>
            </a:r>
          </a:p>
        </p:txBody>
      </p:sp>
      <p:pic>
        <p:nvPicPr>
          <p:cNvPr id="3" name="Marcador de contenido 36">
            <a:extLst>
              <a:ext uri="{FF2B5EF4-FFF2-40B4-BE49-F238E27FC236}">
                <a16:creationId xmlns:a16="http://schemas.microsoft.com/office/drawing/2014/main" id="{4C5F654B-CF4F-4540-A7D7-6FFEDBC9B080}"/>
              </a:ext>
            </a:extLst>
          </p:cNvPr>
          <p:cNvPicPr>
            <a:picLocks noChangeAspect="1"/>
          </p:cNvPicPr>
          <p:nvPr/>
        </p:nvPicPr>
        <p:blipFill>
          <a:blip r:embed="rId2"/>
          <a:stretch>
            <a:fillRect/>
          </a:stretch>
        </p:blipFill>
        <p:spPr>
          <a:xfrm>
            <a:off x="1" y="1192695"/>
            <a:ext cx="4465980" cy="4577939"/>
          </a:xfrm>
          <a:prstGeom prst="rect">
            <a:avLst/>
          </a:prstGeom>
          <a:effectLst>
            <a:softEdge rad="317500"/>
          </a:effectLst>
        </p:spPr>
      </p:pic>
    </p:spTree>
    <p:extLst>
      <p:ext uri="{BB962C8B-B14F-4D97-AF65-F5344CB8AC3E}">
        <p14:creationId xmlns:p14="http://schemas.microsoft.com/office/powerpoint/2010/main" val="233712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0" fill="hold"/>
                                        <p:tgtEl>
                                          <p:spTgt spid="3"/>
                                        </p:tgtEl>
                                        <p:attrNameLst>
                                          <p:attrName>ppt_w</p:attrName>
                                        </p:attrNameLst>
                                      </p:cBhvr>
                                      <p:tavLst>
                                        <p:tav tm="0" fmla="#ppt_w*sin(2.5*pi*$)">
                                          <p:val>
                                            <p:fltVal val="0"/>
                                          </p:val>
                                        </p:tav>
                                        <p:tav tm="100000">
                                          <p:val>
                                            <p:fltVal val="1"/>
                                          </p:val>
                                        </p:tav>
                                      </p:tavLst>
                                    </p:anim>
                                    <p:anim calcmode="lin" valueType="num">
                                      <p:cBhvr>
                                        <p:cTn id="8" dur="5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E6B44C3-ED29-462B-AB7A-F9EE1365D25B}"/>
              </a:ext>
            </a:extLst>
          </p:cNvPr>
          <p:cNvSpPr/>
          <p:nvPr/>
        </p:nvSpPr>
        <p:spPr>
          <a:xfrm>
            <a:off x="715616" y="1411968"/>
            <a:ext cx="6321287" cy="3823354"/>
          </a:xfrm>
          <a:prstGeom prst="rect">
            <a:avLst/>
          </a:prstGeom>
        </p:spPr>
        <p:txBody>
          <a:bodyPr wrap="square">
            <a:spAutoFit/>
          </a:bodyPr>
          <a:lstStyle/>
          <a:p>
            <a:pPr algn="just">
              <a:lnSpc>
                <a:spcPct val="115000"/>
              </a:lnSpc>
              <a:spcAft>
                <a:spcPts val="0"/>
              </a:spcAft>
            </a:pPr>
            <a:r>
              <a:rPr lang="es-AR" sz="2400" b="1" dirty="0">
                <a:latin typeface="Calibri" panose="020F0502020204030204" pitchFamily="34" charset="0"/>
                <a:ea typeface="Calibri" panose="020F0502020204030204" pitchFamily="34" charset="0"/>
                <a:cs typeface="Times New Roman" panose="02020603050405020304" pitchFamily="18" charset="0"/>
              </a:rPr>
              <a:t>FASES DEL PROCESO DE LA POLÍTICA PÚBLICA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2400" dirty="0">
                <a:latin typeface="Calibri" panose="020F0502020204030204" pitchFamily="34" charset="0"/>
                <a:ea typeface="Calibri" panose="020F0502020204030204" pitchFamily="34" charset="0"/>
                <a:cs typeface="Times New Roman" panose="02020603050405020304" pitchFamily="18" charset="0"/>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2400" dirty="0">
                <a:latin typeface="Calibri" panose="020F0502020204030204" pitchFamily="34" charset="0"/>
                <a:ea typeface="Calibri" panose="020F0502020204030204" pitchFamily="34" charset="0"/>
                <a:cs typeface="Times New Roman" panose="02020603050405020304" pitchFamily="18" charset="0"/>
              </a:rPr>
              <a:t>1. DEFINICIÓN DEL PROBLEMA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2400" dirty="0">
                <a:latin typeface="Calibri" panose="020F0502020204030204" pitchFamily="34" charset="0"/>
                <a:ea typeface="Calibri" panose="020F0502020204030204" pitchFamily="34" charset="0"/>
                <a:cs typeface="Times New Roman" panose="02020603050405020304" pitchFamily="18" charset="0"/>
              </a:rPr>
              <a:t>2. FORMULACIÓN DE LAS ALTERNATIVAS DE SOLUCIÓN AL PROBLEMA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2400" dirty="0">
                <a:latin typeface="Calibri" panose="020F0502020204030204" pitchFamily="34" charset="0"/>
                <a:ea typeface="Calibri" panose="020F0502020204030204" pitchFamily="34" charset="0"/>
                <a:cs typeface="Times New Roman" panose="02020603050405020304" pitchFamily="18" charset="0"/>
              </a:rPr>
              <a:t>3. ELECCIÓN DE UNA ALTERNATIVA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2400" dirty="0">
                <a:latin typeface="Calibri" panose="020F0502020204030204" pitchFamily="34" charset="0"/>
                <a:ea typeface="Calibri" panose="020F0502020204030204" pitchFamily="34" charset="0"/>
                <a:cs typeface="Times New Roman" panose="02020603050405020304" pitchFamily="18" charset="0"/>
              </a:rPr>
              <a:t>4. IMPLANTACIÓN DE LA ALTERNATIVA ELEGIDA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AR" sz="2400" dirty="0">
                <a:latin typeface="Calibri" panose="020F0502020204030204" pitchFamily="34" charset="0"/>
                <a:ea typeface="Calibri" panose="020F0502020204030204" pitchFamily="34" charset="0"/>
                <a:cs typeface="Times New Roman" panose="02020603050405020304" pitchFamily="18" charset="0"/>
              </a:rPr>
              <a:t>5. EVALUACIÓN DE LOS RESULTADOS OBTENIDOS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20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074" name="Picture 2" descr="Qué son y cómo se construyen las Líneas Base de la Dirección y Gestión de  Proyectos? | UCI">
            <a:extLst>
              <a:ext uri="{FF2B5EF4-FFF2-40B4-BE49-F238E27FC236}">
                <a16:creationId xmlns:a16="http://schemas.microsoft.com/office/drawing/2014/main" id="{67796937-BF4D-49E3-8B7A-7246D4BA8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174" y="747712"/>
            <a:ext cx="3776869"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12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40A3939-3E07-4D5B-9ECF-C6EA6F5B4C36}"/>
              </a:ext>
            </a:extLst>
          </p:cNvPr>
          <p:cNvSpPr/>
          <p:nvPr/>
        </p:nvSpPr>
        <p:spPr>
          <a:xfrm>
            <a:off x="4320207" y="1018510"/>
            <a:ext cx="6758609" cy="3962303"/>
          </a:xfrm>
          <a:prstGeom prst="rect">
            <a:avLst/>
          </a:prstGeom>
        </p:spPr>
        <p:txBody>
          <a:bodyPr wrap="square">
            <a:spAutoFit/>
          </a:bodyPr>
          <a:lstStyle/>
          <a:p>
            <a:pPr algn="just">
              <a:lnSpc>
                <a:spcPct val="115000"/>
              </a:lnSpc>
              <a:spcAft>
                <a:spcPts val="0"/>
              </a:spcAft>
            </a:pPr>
            <a:r>
              <a:rPr lang="es-AR" sz="2000" b="1" dirty="0">
                <a:latin typeface="Calibri" panose="020F0502020204030204" pitchFamily="34" charset="0"/>
                <a:ea typeface="Calibri" panose="020F0502020204030204" pitchFamily="34" charset="0"/>
                <a:cs typeface="Times New Roman" panose="02020603050405020304" pitchFamily="18" charset="0"/>
              </a:rPr>
              <a:t>Modelo según el BID Esta propuesta plantea al proyecto en 6 etapas. </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20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15000"/>
              </a:lnSpc>
              <a:spcAft>
                <a:spcPts val="0"/>
              </a:spcAft>
            </a:pPr>
            <a:r>
              <a:rPr lang="es-AR" sz="20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sz="2000" dirty="0">
                <a:latin typeface="Calibri" panose="020F0502020204030204" pitchFamily="34" charset="0"/>
                <a:ea typeface="Calibri" panose="020F0502020204030204" pitchFamily="34" charset="0"/>
                <a:cs typeface="Times New Roman" panose="02020603050405020304" pitchFamily="18" charset="0"/>
              </a:rPr>
              <a:t> Identificación de ideas de proyecto </a:t>
            </a:r>
          </a:p>
          <a:p>
            <a:pPr algn="just">
              <a:lnSpc>
                <a:spcPct val="115000"/>
              </a:lnSpc>
              <a:spcAft>
                <a:spcPts val="0"/>
              </a:spcAft>
            </a:pPr>
            <a:r>
              <a:rPr lang="es-AR" sz="20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sz="2000" dirty="0">
                <a:latin typeface="Calibri" panose="020F0502020204030204" pitchFamily="34" charset="0"/>
                <a:ea typeface="Calibri" panose="020F0502020204030204" pitchFamily="34" charset="0"/>
                <a:cs typeface="Times New Roman" panose="02020603050405020304" pitchFamily="18" charset="0"/>
              </a:rPr>
              <a:t> Objetivos </a:t>
            </a:r>
          </a:p>
          <a:p>
            <a:pPr algn="just">
              <a:lnSpc>
                <a:spcPct val="115000"/>
              </a:lnSpc>
              <a:spcAft>
                <a:spcPts val="0"/>
              </a:spcAft>
            </a:pPr>
            <a:r>
              <a:rPr lang="es-AR" sz="20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sz="2000" dirty="0">
                <a:latin typeface="Calibri" panose="020F0502020204030204" pitchFamily="34" charset="0"/>
                <a:ea typeface="Calibri" panose="020F0502020204030204" pitchFamily="34" charset="0"/>
                <a:cs typeface="Times New Roman" panose="02020603050405020304" pitchFamily="18" charset="0"/>
              </a:rPr>
              <a:t> Diseño</a:t>
            </a:r>
          </a:p>
          <a:p>
            <a:pPr algn="just">
              <a:lnSpc>
                <a:spcPct val="115000"/>
              </a:lnSpc>
              <a:spcAft>
                <a:spcPts val="0"/>
              </a:spcAft>
            </a:pPr>
            <a:r>
              <a:rPr lang="es-AR" sz="20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sz="2000" dirty="0">
                <a:latin typeface="Calibri" panose="020F0502020204030204" pitchFamily="34" charset="0"/>
                <a:ea typeface="Calibri" panose="020F0502020204030204" pitchFamily="34" charset="0"/>
                <a:cs typeface="Times New Roman" panose="02020603050405020304" pitchFamily="18" charset="0"/>
              </a:rPr>
              <a:t> Análisis de viabilidad y aprobación del proyecto</a:t>
            </a:r>
          </a:p>
          <a:p>
            <a:pPr algn="just">
              <a:lnSpc>
                <a:spcPct val="115000"/>
              </a:lnSpc>
              <a:spcAft>
                <a:spcPts val="0"/>
              </a:spcAft>
            </a:pPr>
            <a:r>
              <a:rPr lang="es-AR" sz="20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sz="2000" dirty="0">
                <a:latin typeface="Calibri" panose="020F0502020204030204" pitchFamily="34" charset="0"/>
                <a:ea typeface="Calibri" panose="020F0502020204030204" pitchFamily="34" charset="0"/>
                <a:cs typeface="Times New Roman" panose="02020603050405020304" pitchFamily="18" charset="0"/>
              </a:rPr>
              <a:t> Ejecución</a:t>
            </a:r>
          </a:p>
          <a:p>
            <a:pPr marL="342900" lvl="0" indent="-342900" algn="just">
              <a:lnSpc>
                <a:spcPct val="115000"/>
              </a:lnSpc>
              <a:spcAft>
                <a:spcPts val="0"/>
              </a:spcAft>
              <a:buFont typeface="Symbol" panose="05050102010706020507" pitchFamily="18" charset="2"/>
              <a:buChar char=""/>
            </a:pPr>
            <a:r>
              <a:rPr lang="es-AR" sz="2000" dirty="0">
                <a:latin typeface="Calibri" panose="020F0502020204030204" pitchFamily="34" charset="0"/>
                <a:ea typeface="Calibri" panose="020F0502020204030204" pitchFamily="34" charset="0"/>
                <a:cs typeface="Times New Roman" panose="02020603050405020304" pitchFamily="18" charset="0"/>
              </a:rPr>
              <a:t>Preparación de las ejecuciones </a:t>
            </a:r>
          </a:p>
          <a:p>
            <a:pPr algn="just">
              <a:lnSpc>
                <a:spcPct val="115000"/>
              </a:lnSpc>
              <a:spcAft>
                <a:spcPts val="0"/>
              </a:spcAft>
            </a:pPr>
            <a:r>
              <a:rPr lang="es-AR" sz="20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sz="2000" dirty="0">
                <a:latin typeface="Calibri" panose="020F0502020204030204" pitchFamily="34" charset="0"/>
                <a:ea typeface="Calibri" panose="020F0502020204030204" pitchFamily="34" charset="0"/>
                <a:cs typeface="Times New Roman" panose="02020603050405020304" pitchFamily="18" charset="0"/>
              </a:rPr>
              <a:t> Control de la ejecución</a:t>
            </a:r>
          </a:p>
          <a:p>
            <a:pPr algn="just">
              <a:lnSpc>
                <a:spcPct val="115000"/>
              </a:lnSpc>
              <a:spcAft>
                <a:spcPts val="0"/>
              </a:spcAft>
            </a:pPr>
            <a:r>
              <a:rPr lang="es-AR" sz="20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sz="2000" dirty="0">
                <a:latin typeface="Calibri" panose="020F0502020204030204" pitchFamily="34" charset="0"/>
                <a:ea typeface="Calibri" panose="020F0502020204030204" pitchFamily="34" charset="0"/>
                <a:cs typeface="Times New Roman" panose="02020603050405020304" pitchFamily="18" charset="0"/>
              </a:rPr>
              <a:t> Evaluación y término del proyecto</a:t>
            </a:r>
          </a:p>
        </p:txBody>
      </p:sp>
      <p:pic>
        <p:nvPicPr>
          <p:cNvPr id="2050" name="Picture 2" descr="Qué es un proyecto exitoso? - EDAP">
            <a:extLst>
              <a:ext uri="{FF2B5EF4-FFF2-40B4-BE49-F238E27FC236}">
                <a16:creationId xmlns:a16="http://schemas.microsoft.com/office/drawing/2014/main" id="{4067679C-9BBA-4D48-B72D-E8119806A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65" y="1139687"/>
            <a:ext cx="3432313" cy="4068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55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ECDCB26-D101-4068-A409-0F9B8162CE31}"/>
              </a:ext>
            </a:extLst>
          </p:cNvPr>
          <p:cNvSpPr/>
          <p:nvPr/>
        </p:nvSpPr>
        <p:spPr>
          <a:xfrm>
            <a:off x="861391" y="506980"/>
            <a:ext cx="7553738" cy="5455596"/>
          </a:xfrm>
          <a:prstGeom prst="rect">
            <a:avLst/>
          </a:prstGeom>
        </p:spPr>
        <p:txBody>
          <a:bodyPr wrap="square">
            <a:spAutoFit/>
          </a:bodyPr>
          <a:lstStyle/>
          <a:p>
            <a:pPr algn="just">
              <a:lnSpc>
                <a:spcPct val="115000"/>
              </a:lnSpc>
              <a:spcAft>
                <a:spcPts val="0"/>
              </a:spcAft>
            </a:pPr>
            <a:r>
              <a:rPr lang="es-AR" sz="1600" b="1" dirty="0">
                <a:effectLst/>
                <a:latin typeface="Calibri" panose="020F0502020204030204" pitchFamily="34" charset="0"/>
                <a:ea typeface="Calibri" panose="020F0502020204030204" pitchFamily="34" charset="0"/>
                <a:cs typeface="Times New Roman" panose="02020603050405020304" pitchFamily="18" charset="0"/>
              </a:rPr>
              <a:t>Las fases del proyecto. Un enfoque prescriptivo</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16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15000"/>
              </a:lnSpc>
              <a:spcAft>
                <a:spcPts val="0"/>
              </a:spcAft>
            </a:pPr>
            <a:r>
              <a:rPr lang="es-AR" sz="1600" dirty="0">
                <a:latin typeface="Calibri" panose="020F0502020204030204" pitchFamily="34" charset="0"/>
                <a:ea typeface="Calibri" panose="020F0502020204030204" pitchFamily="34" charset="0"/>
                <a:cs typeface="Times New Roman" panose="02020603050405020304" pitchFamily="18" charset="0"/>
              </a:rPr>
              <a:t>Fase de inicio</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1600" dirty="0">
                <a:latin typeface="Calibri" panose="020F0502020204030204" pitchFamily="34" charset="0"/>
                <a:ea typeface="Calibri" panose="020F0502020204030204" pitchFamily="34" charset="0"/>
                <a:cs typeface="Times New Roman" panose="02020603050405020304" pitchFamily="18" charset="0"/>
              </a:rPr>
              <a:t>Etapa de análisis </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1600" dirty="0">
                <a:latin typeface="Calibri" panose="020F0502020204030204" pitchFamily="34" charset="0"/>
                <a:ea typeface="Calibri" panose="020F0502020204030204" pitchFamily="34" charset="0"/>
                <a:cs typeface="Times New Roman" panose="02020603050405020304" pitchFamily="18" charset="0"/>
              </a:rPr>
              <a:t>Fase de implementación</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1600" dirty="0">
                <a:latin typeface="Calibri" panose="020F0502020204030204" pitchFamily="34" charset="0"/>
                <a:ea typeface="Calibri" panose="020F0502020204030204" pitchFamily="34" charset="0"/>
                <a:cs typeface="Times New Roman" panose="02020603050405020304" pitchFamily="18" charset="0"/>
              </a:rPr>
              <a:t>Inversión </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1600" dirty="0">
                <a:latin typeface="Calibri" panose="020F0502020204030204" pitchFamily="34" charset="0"/>
                <a:ea typeface="Calibri" panose="020F0502020204030204" pitchFamily="34" charset="0"/>
                <a:cs typeface="Times New Roman" panose="02020603050405020304" pitchFamily="18" charset="0"/>
              </a:rPr>
              <a:t>Fase de control</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1600" dirty="0">
                <a:latin typeface="Calibri" panose="020F0502020204030204" pitchFamily="34" charset="0"/>
                <a:ea typeface="Calibri" panose="020F0502020204030204" pitchFamily="34" charset="0"/>
                <a:cs typeface="Times New Roman" panose="02020603050405020304" pitchFamily="18" charset="0"/>
              </a:rPr>
              <a:t>Fase de evaluación</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1600" dirty="0">
                <a:latin typeface="Calibri" panose="020F0502020204030204" pitchFamily="34" charset="0"/>
                <a:ea typeface="Calibri" panose="020F0502020204030204" pitchFamily="34" charset="0"/>
                <a:cs typeface="Times New Roman" panose="02020603050405020304" pitchFamily="18" charset="0"/>
              </a:rPr>
              <a:t>Fase de cierre</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1600" dirty="0">
                <a:latin typeface="Calibri" panose="020F0502020204030204" pitchFamily="34" charset="0"/>
                <a:ea typeface="Calibri" panose="020F0502020204030204" pitchFamily="34" charset="0"/>
                <a:cs typeface="Times New Roman" panose="02020603050405020304" pitchFamily="18" charset="0"/>
              </a:rPr>
              <a:t> </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1600" b="1" dirty="0">
                <a:effectLst/>
                <a:latin typeface="Calibri" panose="020F0502020204030204" pitchFamily="34" charset="0"/>
                <a:ea typeface="Calibri" panose="020F0502020204030204" pitchFamily="34" charset="0"/>
                <a:cs typeface="Times New Roman" panose="02020603050405020304" pitchFamily="18" charset="0"/>
              </a:rPr>
              <a:t>Algunos enfoques descriptivos de las fases del proyecto</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16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15000"/>
              </a:lnSpc>
              <a:spcAft>
                <a:spcPts val="0"/>
              </a:spcAft>
            </a:pPr>
            <a:r>
              <a:rPr lang="es-AR" sz="1600" dirty="0">
                <a:latin typeface="Calibri" panose="020F0502020204030204" pitchFamily="34" charset="0"/>
                <a:ea typeface="Calibri" panose="020F0502020204030204" pitchFamily="34" charset="0"/>
                <a:cs typeface="Times New Roman" panose="02020603050405020304" pitchFamily="18" charset="0"/>
              </a:rPr>
              <a:t>Llevar a cabo un proyecto, desde una perspectiva descriptiva, es centrar la atención en lo que realmente es, lo que suele ocurrir en la realidad, en lugar de lo que debería ser (modelo prescriptivo). </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1600" dirty="0">
                <a:latin typeface="Calibri" panose="020F0502020204030204" pitchFamily="34" charset="0"/>
                <a:ea typeface="Calibri" panose="020F0502020204030204" pitchFamily="34" charset="0"/>
                <a:cs typeface="Times New Roman" panose="02020603050405020304" pitchFamily="18" charset="0"/>
              </a:rPr>
              <a:t>En nuestro país, en general los proyectos se originan sin llegar a producirse un proceso válido y serio, de análisis de los problemas y de alternativas. Por el contrario, las mayoría de las veces, son originados por la idea de la urgencia, se aprueban proyectos sobre la base de considerar, especialmente, la relevancia de las actividades que se proponen. </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Clientes">
            <a:extLst>
              <a:ext uri="{FF2B5EF4-FFF2-40B4-BE49-F238E27FC236}">
                <a16:creationId xmlns:a16="http://schemas.microsoft.com/office/drawing/2014/main" id="{0FBE1F56-CB10-45EB-AD05-6BC89460E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584" y="640040"/>
            <a:ext cx="3321947" cy="278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09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58DAB5C-B2C1-48ED-9507-C5FE6D0F0D67}"/>
              </a:ext>
            </a:extLst>
          </p:cNvPr>
          <p:cNvSpPr/>
          <p:nvPr/>
        </p:nvSpPr>
        <p:spPr>
          <a:xfrm>
            <a:off x="702365" y="1375383"/>
            <a:ext cx="6096000" cy="3259097"/>
          </a:xfrm>
          <a:prstGeom prst="rect">
            <a:avLst/>
          </a:prstGeom>
        </p:spPr>
        <p:txBody>
          <a:bodyPr>
            <a:spAutoFit/>
          </a:bodyPr>
          <a:lstStyle/>
          <a:p>
            <a:pPr algn="just">
              <a:lnSpc>
                <a:spcPct val="115000"/>
              </a:lnSpc>
              <a:spcAft>
                <a:spcPts val="0"/>
              </a:spcAft>
            </a:pPr>
            <a:r>
              <a:rPr lang="es-AR" b="1" dirty="0">
                <a:latin typeface="Calibri" panose="020F0502020204030204" pitchFamily="34" charset="0"/>
                <a:ea typeface="Calibri" panose="020F0502020204030204" pitchFamily="34" charset="0"/>
                <a:cs typeface="Times New Roman" panose="02020603050405020304" pitchFamily="18" charset="0"/>
              </a:rPr>
              <a:t>El inicio del proyecto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Los primeros pasos para el diseño de proyectos:</a:t>
            </a:r>
          </a:p>
          <a:p>
            <a:pPr algn="just">
              <a:lnSpc>
                <a:spcPct val="115000"/>
              </a:lnSpc>
              <a:spcAft>
                <a:spcPts val="0"/>
              </a:spcAft>
            </a:pPr>
            <a:r>
              <a:rPr lang="es-AR" b="1" dirty="0">
                <a:latin typeface="Calibri" panose="020F0502020204030204" pitchFamily="34" charset="0"/>
                <a:ea typeface="Calibri" panose="020F0502020204030204" pitchFamily="34" charset="0"/>
                <a:cs typeface="Times New Roman" panose="02020603050405020304" pitchFamily="18" charset="0"/>
              </a:rPr>
              <a:t> Camino 1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1. PROBLEMAS 2. OBJETIVOS 3.ALTERNATIVAS 4. ACTIVIDADES</a:t>
            </a:r>
          </a:p>
          <a:p>
            <a:pPr algn="just">
              <a:lnSpc>
                <a:spcPct val="115000"/>
              </a:lnSpc>
              <a:spcAft>
                <a:spcPts val="0"/>
              </a:spcAft>
            </a:pPr>
            <a:r>
              <a:rPr lang="es-AR" b="1" dirty="0">
                <a:latin typeface="Calibri" panose="020F0502020204030204" pitchFamily="34" charset="0"/>
                <a:ea typeface="Calibri" panose="020F0502020204030204" pitchFamily="34" charset="0"/>
                <a:cs typeface="Times New Roman" panose="02020603050405020304" pitchFamily="18" charset="0"/>
              </a:rPr>
              <a:t>Camino 2</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1. OBJETIVOS 2.PROBLEMAS 3.ALTERNATIVAS 4. ACTIVIDADES</a:t>
            </a:r>
          </a:p>
          <a:p>
            <a:pPr algn="just">
              <a:lnSpc>
                <a:spcPct val="115000"/>
              </a:lnSpc>
              <a:spcAft>
                <a:spcPts val="0"/>
              </a:spcAft>
            </a:pPr>
            <a:r>
              <a:rPr lang="es-AR" b="1" dirty="0">
                <a:latin typeface="Calibri" panose="020F0502020204030204" pitchFamily="34" charset="0"/>
                <a:ea typeface="Calibri" panose="020F0502020204030204" pitchFamily="34" charset="0"/>
                <a:cs typeface="Times New Roman" panose="02020603050405020304" pitchFamily="18" charset="0"/>
              </a:rPr>
              <a:t>Camino 3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1. ACTIVIDADES 2. ALTERNATIVAS 3.OBJETIVOS 4. PROBLEMAS</a:t>
            </a:r>
          </a:p>
          <a:p>
            <a:pPr algn="just">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5122" name="Picture 2" descr="Mayores retos de gestionar un proyecto">
            <a:extLst>
              <a:ext uri="{FF2B5EF4-FFF2-40B4-BE49-F238E27FC236}">
                <a16:creationId xmlns:a16="http://schemas.microsoft.com/office/drawing/2014/main" id="{DFFCC236-2C39-47E1-BC04-E62472AF7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15" y="1232453"/>
            <a:ext cx="3607076" cy="416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98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18FAF6A-3FE1-4B63-9DF0-AEB45A0E771F}"/>
              </a:ext>
            </a:extLst>
          </p:cNvPr>
          <p:cNvSpPr/>
          <p:nvPr/>
        </p:nvSpPr>
        <p:spPr>
          <a:xfrm>
            <a:off x="4638261" y="1096589"/>
            <a:ext cx="6096000" cy="4318875"/>
          </a:xfrm>
          <a:prstGeom prst="rect">
            <a:avLst/>
          </a:prstGeom>
        </p:spPr>
        <p:txBody>
          <a:bodyPr>
            <a:spAutoFit/>
          </a:bodyPr>
          <a:lstStyle/>
          <a:p>
            <a:pPr algn="just">
              <a:lnSpc>
                <a:spcPct val="115000"/>
              </a:lnSpc>
              <a:spcAft>
                <a:spcPts val="0"/>
              </a:spcAft>
            </a:pPr>
            <a:r>
              <a:rPr lang="es-AR" sz="2000" b="1" dirty="0">
                <a:latin typeface="Calibri" panose="020F0502020204030204" pitchFamily="34" charset="0"/>
                <a:ea typeface="Calibri" panose="020F0502020204030204" pitchFamily="34" charset="0"/>
                <a:cs typeface="Times New Roman" panose="02020603050405020304" pitchFamily="18" charset="0"/>
              </a:rPr>
              <a:t>Cómo finaliza la fase de inicio del proyecto</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s-AR" sz="20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15000"/>
              </a:lnSpc>
              <a:spcAft>
                <a:spcPts val="0"/>
              </a:spcAft>
            </a:pPr>
            <a:r>
              <a:rPr lang="es-AR" sz="2000" dirty="0">
                <a:latin typeface="Calibri" panose="020F0502020204030204" pitchFamily="34" charset="0"/>
                <a:ea typeface="Calibri" panose="020F0502020204030204" pitchFamily="34" charset="0"/>
                <a:cs typeface="Times New Roman" panose="02020603050405020304" pitchFamily="18" charset="0"/>
              </a:rPr>
              <a:t> Para realizar el documento, es necesario contar con un análisis de: </a:t>
            </a:r>
          </a:p>
          <a:p>
            <a:pPr marL="342900" lvl="0" indent="-342900" algn="just">
              <a:lnSpc>
                <a:spcPct val="115000"/>
              </a:lnSpc>
              <a:spcAft>
                <a:spcPts val="0"/>
              </a:spcAft>
              <a:buFont typeface="Wingdings" panose="05000000000000000000" pitchFamily="2" charset="2"/>
              <a:buChar char=""/>
            </a:pPr>
            <a:r>
              <a:rPr lang="es-AR" sz="2000" dirty="0">
                <a:latin typeface="Calibri" panose="020F0502020204030204" pitchFamily="34" charset="0"/>
                <a:ea typeface="Calibri" panose="020F0502020204030204" pitchFamily="34" charset="0"/>
                <a:cs typeface="Times New Roman" panose="02020603050405020304" pitchFamily="18" charset="0"/>
              </a:rPr>
              <a:t>El problema a resolver.</a:t>
            </a:r>
          </a:p>
          <a:p>
            <a:pPr marL="342900" lvl="0" indent="-342900" algn="just">
              <a:lnSpc>
                <a:spcPct val="115000"/>
              </a:lnSpc>
              <a:spcAft>
                <a:spcPts val="0"/>
              </a:spcAft>
              <a:buFont typeface="Wingdings" panose="05000000000000000000" pitchFamily="2" charset="2"/>
              <a:buChar char=""/>
            </a:pPr>
            <a:r>
              <a:rPr lang="es-AR" sz="2000" dirty="0">
                <a:latin typeface="Calibri" panose="020F0502020204030204" pitchFamily="34" charset="0"/>
                <a:ea typeface="Calibri" panose="020F0502020204030204" pitchFamily="34" charset="0"/>
                <a:cs typeface="Times New Roman" panose="02020603050405020304" pitchFamily="18" charset="0"/>
              </a:rPr>
              <a:t>Las principales alternativas a seguir. </a:t>
            </a:r>
          </a:p>
          <a:p>
            <a:pPr marL="342900" lvl="0" indent="-342900" algn="just">
              <a:lnSpc>
                <a:spcPct val="115000"/>
              </a:lnSpc>
              <a:spcAft>
                <a:spcPts val="0"/>
              </a:spcAft>
              <a:buFont typeface="Wingdings" panose="05000000000000000000" pitchFamily="2" charset="2"/>
              <a:buChar char=""/>
            </a:pPr>
            <a:r>
              <a:rPr lang="es-AR" sz="2000" dirty="0">
                <a:latin typeface="Calibri" panose="020F0502020204030204" pitchFamily="34" charset="0"/>
                <a:ea typeface="Calibri" panose="020F0502020204030204" pitchFamily="34" charset="0"/>
                <a:cs typeface="Times New Roman" panose="02020603050405020304" pitchFamily="18" charset="0"/>
              </a:rPr>
              <a:t>Los destinatarios del proyecto. </a:t>
            </a:r>
          </a:p>
          <a:p>
            <a:pPr marL="342900" lvl="0" indent="-342900" algn="just">
              <a:lnSpc>
                <a:spcPct val="115000"/>
              </a:lnSpc>
              <a:spcAft>
                <a:spcPts val="0"/>
              </a:spcAft>
              <a:buFont typeface="Wingdings" panose="05000000000000000000" pitchFamily="2" charset="2"/>
              <a:buChar char=""/>
            </a:pPr>
            <a:r>
              <a:rPr lang="es-AR" sz="2000" dirty="0">
                <a:latin typeface="Calibri" panose="020F0502020204030204" pitchFamily="34" charset="0"/>
                <a:ea typeface="Calibri" panose="020F0502020204030204" pitchFamily="34" charset="0"/>
                <a:cs typeface="Times New Roman" panose="02020603050405020304" pitchFamily="18" charset="0"/>
              </a:rPr>
              <a:t> Las posibles actividades a implementar y, a grandes rasgos, la factibilidad de llevarlas a cabo. </a:t>
            </a:r>
          </a:p>
          <a:p>
            <a:pPr marL="342900" lvl="0" indent="-342900" algn="just">
              <a:lnSpc>
                <a:spcPct val="115000"/>
              </a:lnSpc>
              <a:spcAft>
                <a:spcPts val="0"/>
              </a:spcAft>
              <a:buFont typeface="Wingdings" panose="05000000000000000000" pitchFamily="2" charset="2"/>
              <a:buChar char=""/>
            </a:pPr>
            <a:r>
              <a:rPr lang="es-AR" sz="2000" dirty="0">
                <a:latin typeface="Calibri" panose="020F0502020204030204" pitchFamily="34" charset="0"/>
                <a:ea typeface="Calibri" panose="020F0502020204030204" pitchFamily="34" charset="0"/>
                <a:cs typeface="Times New Roman" panose="02020603050405020304" pitchFamily="18" charset="0"/>
              </a:rPr>
              <a:t> El tiempo estimado de duración del proyecto. </a:t>
            </a:r>
          </a:p>
          <a:p>
            <a:pPr marL="342900" lvl="0" indent="-342900" algn="just">
              <a:lnSpc>
                <a:spcPct val="115000"/>
              </a:lnSpc>
              <a:spcAft>
                <a:spcPts val="0"/>
              </a:spcAft>
              <a:buFont typeface="Wingdings" panose="05000000000000000000" pitchFamily="2" charset="2"/>
              <a:buChar char=""/>
            </a:pPr>
            <a:r>
              <a:rPr lang="es-AR" sz="2000" dirty="0">
                <a:latin typeface="Calibri" panose="020F0502020204030204" pitchFamily="34" charset="0"/>
                <a:ea typeface="Calibri" panose="020F0502020204030204" pitchFamily="34" charset="0"/>
                <a:cs typeface="Times New Roman" panose="02020603050405020304" pitchFamily="18" charset="0"/>
              </a:rPr>
              <a:t>El equipo de gestión del proyecto. </a:t>
            </a:r>
          </a:p>
          <a:p>
            <a:pPr marL="342900" lvl="0" indent="-342900" algn="just">
              <a:lnSpc>
                <a:spcPct val="115000"/>
              </a:lnSpc>
              <a:spcAft>
                <a:spcPts val="0"/>
              </a:spcAft>
              <a:buFont typeface="Wingdings" panose="05000000000000000000" pitchFamily="2" charset="2"/>
              <a:buChar char=""/>
            </a:pPr>
            <a:r>
              <a:rPr lang="es-AR" sz="2000" dirty="0">
                <a:latin typeface="Calibri" panose="020F0502020204030204" pitchFamily="34" charset="0"/>
                <a:ea typeface="Calibri" panose="020F0502020204030204" pitchFamily="34" charset="0"/>
                <a:cs typeface="Times New Roman" panose="02020603050405020304" pitchFamily="18" charset="0"/>
              </a:rPr>
              <a:t> Los recursos estimados de los que podrá disponerse</a:t>
            </a:r>
            <a:r>
              <a:rPr lang="es-AR" dirty="0">
                <a:latin typeface="Calibri" panose="020F0502020204030204" pitchFamily="34" charset="0"/>
                <a:ea typeface="Calibri" panose="020F0502020204030204" pitchFamily="34" charset="0"/>
                <a:cs typeface="Times New Roman" panose="02020603050405020304" pitchFamily="18" charset="0"/>
              </a:rPr>
              <a:t>.</a:t>
            </a:r>
          </a:p>
        </p:txBody>
      </p:sp>
      <p:pic>
        <p:nvPicPr>
          <p:cNvPr id="6146" name="Picture 2" descr="Metodologías de trabajo para proyectos digitales | IDA Chile">
            <a:extLst>
              <a:ext uri="{FF2B5EF4-FFF2-40B4-BE49-F238E27FC236}">
                <a16:creationId xmlns:a16="http://schemas.microsoft.com/office/drawing/2014/main" id="{B3D4A9A1-A939-4257-A958-E0CA2B1DE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60" y="938713"/>
            <a:ext cx="4431402" cy="4918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4939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715</Words>
  <Application>Microsoft Office PowerPoint</Application>
  <PresentationFormat>Panorámica</PresentationFormat>
  <Paragraphs>85</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Arial Rounded MT Bold</vt:lpstr>
      <vt:lpstr>Calibri</vt:lpstr>
      <vt:lpstr>Calibri Light</vt:lpstr>
      <vt:lpstr>Symbol</vt:lpstr>
      <vt:lpstr>Wingdings</vt:lpstr>
      <vt:lpstr>Tema de Office</vt:lpstr>
      <vt:lpstr>Diseño y Gestión de Proyectos  y Programas en IES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y Gestión de Proyectos  y Programas en IES </dc:title>
  <dc:creator>karina Loto</dc:creator>
  <cp:lastModifiedBy>karina Loto</cp:lastModifiedBy>
  <cp:revision>6</cp:revision>
  <dcterms:created xsi:type="dcterms:W3CDTF">2020-10-03T23:49:45Z</dcterms:created>
  <dcterms:modified xsi:type="dcterms:W3CDTF">2020-10-04T00:34:20Z</dcterms:modified>
</cp:coreProperties>
</file>