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48743-2D67-4900-8B5C-755FA852E8F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494F5DED-E504-47C5-A3FA-DDE72B2A2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750FF0D3-87D6-495E-925A-42DB538E5B05}"/>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5" name="Marcador de pie de página 4">
            <a:extLst>
              <a:ext uri="{FF2B5EF4-FFF2-40B4-BE49-F238E27FC236}">
                <a16:creationId xmlns:a16="http://schemas.microsoft.com/office/drawing/2014/main" id="{4E6E8F8E-F413-49E6-8357-168D687813F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DFB9B6D-E96B-46B5-A23A-683CD0EF8E81}"/>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284881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4553C-D38C-409A-AE73-578926B37F0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1C90B50-A14E-4C57-BC7D-BA7720FEFFD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9FA1BE2-D2A0-40BD-907F-C5EA22D06316}"/>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5" name="Marcador de pie de página 4">
            <a:extLst>
              <a:ext uri="{FF2B5EF4-FFF2-40B4-BE49-F238E27FC236}">
                <a16:creationId xmlns:a16="http://schemas.microsoft.com/office/drawing/2014/main" id="{7A7E4BBF-412A-4EA6-B12D-A3025AC728D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8D4FCB2-41A3-40E9-99D9-0411CDB37FB6}"/>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357954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1D5D13F-764E-4A3C-BC36-177DF98601A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083D0DD-D979-4A19-99C7-615D5EE435C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6E4AEC3-45DF-4F74-A4A6-89071B09AA5E}"/>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5" name="Marcador de pie de página 4">
            <a:extLst>
              <a:ext uri="{FF2B5EF4-FFF2-40B4-BE49-F238E27FC236}">
                <a16:creationId xmlns:a16="http://schemas.microsoft.com/office/drawing/2014/main" id="{18B35373-210D-476E-8DC6-AF6491EB800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B00BF52-75C1-4697-9ABD-93978420D5E6}"/>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95058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76294-7B8E-4397-88AC-2771B11527C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A086C97-5256-42FF-857F-A647173226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CFEAFFC-1F70-4112-86A9-98C26B01B874}"/>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5" name="Marcador de pie de página 4">
            <a:extLst>
              <a:ext uri="{FF2B5EF4-FFF2-40B4-BE49-F238E27FC236}">
                <a16:creationId xmlns:a16="http://schemas.microsoft.com/office/drawing/2014/main" id="{4DC9E35A-EFF1-4A47-BF8A-854101CC68A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96109B5-F9CE-4D86-956C-9BBAA315D1C8}"/>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155835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F4A07-B0EB-4745-BC4A-4BF3D2484F2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6572AC6-0B0A-4483-8B4B-49637410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A5CE0B3-22B9-447E-B532-9CCA5E0FC0F7}"/>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5" name="Marcador de pie de página 4">
            <a:extLst>
              <a:ext uri="{FF2B5EF4-FFF2-40B4-BE49-F238E27FC236}">
                <a16:creationId xmlns:a16="http://schemas.microsoft.com/office/drawing/2014/main" id="{A0991F1B-E796-4CCF-A7C6-DF9E31D9253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80387BE-D3A5-4E93-8D14-4C84498A85F3}"/>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420729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98717-4A03-4FE7-B9CA-E298E7D8DE9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4C53A41-C094-47B9-B2A9-BAA2695255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F7094E8-C161-433D-AC8E-E5C09012522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6BFA0659-C9ED-4756-9521-BE7638090C1F}"/>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6" name="Marcador de pie de página 5">
            <a:extLst>
              <a:ext uri="{FF2B5EF4-FFF2-40B4-BE49-F238E27FC236}">
                <a16:creationId xmlns:a16="http://schemas.microsoft.com/office/drawing/2014/main" id="{B15F5523-D854-4B89-A36E-17413B47169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49ADAC2-4AAA-4998-83C8-4C4A3675DAF8}"/>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105058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64581-6AE6-4B0F-9A46-29593C02B42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FEF816F-E678-4154-9BA1-A11F6078E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31A522C-CB69-47F4-BF23-2E1200FBEC5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10042E86-666C-4962-B714-D902175E06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C8E906C-0389-4CE9-A326-4B6B339509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5586CF4-F21B-4339-8F3E-8E38003FE660}"/>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8" name="Marcador de pie de página 7">
            <a:extLst>
              <a:ext uri="{FF2B5EF4-FFF2-40B4-BE49-F238E27FC236}">
                <a16:creationId xmlns:a16="http://schemas.microsoft.com/office/drawing/2014/main" id="{D74BE493-AFEB-4FC1-BC76-1D89C27CA344}"/>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F6F2F19D-46D7-4426-B0F3-229F07582648}"/>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415324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255D4-C918-4A77-BF37-9EBFABAFEDC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9E9DD97A-42AF-45D3-8C22-B4137D56631D}"/>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4" name="Marcador de pie de página 3">
            <a:extLst>
              <a:ext uri="{FF2B5EF4-FFF2-40B4-BE49-F238E27FC236}">
                <a16:creationId xmlns:a16="http://schemas.microsoft.com/office/drawing/2014/main" id="{154FFB48-E620-4F21-BC1B-19BCCC825FA5}"/>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20A4BC12-6F11-4774-9644-684473C0563B}"/>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396138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A66F4F6-6E6B-4322-8988-075EFF96F7E9}"/>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3" name="Marcador de pie de página 2">
            <a:extLst>
              <a:ext uri="{FF2B5EF4-FFF2-40B4-BE49-F238E27FC236}">
                <a16:creationId xmlns:a16="http://schemas.microsoft.com/office/drawing/2014/main" id="{D03C0A94-6D45-428C-B26D-FD83CAD5194F}"/>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0EFFE97-AFB1-44DE-B64A-56713BC03043}"/>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27477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9C083-C7AB-4F9C-B516-7E234810A6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7024FE3-F91C-4F0E-AFD3-5737D786B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17B45A8-43FB-483E-A851-B2D383391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8CA3C9-CEFC-4D64-864D-3CE41990DBB7}"/>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6" name="Marcador de pie de página 5">
            <a:extLst>
              <a:ext uri="{FF2B5EF4-FFF2-40B4-BE49-F238E27FC236}">
                <a16:creationId xmlns:a16="http://schemas.microsoft.com/office/drawing/2014/main" id="{AAAE2771-9BEA-4C98-A692-ECE43963150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E9B45D6-AA4D-4FB8-AEE8-1F8DE87DDBA9}"/>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202170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79499-62C6-4159-8997-6EE66165AC2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3AF8F390-65F2-4353-AE61-C9DF4D0EE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C2736749-8514-4B3D-A7AD-898B14F09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79C9E0-6DA4-45FF-8901-D0DC9231E62F}"/>
              </a:ext>
            </a:extLst>
          </p:cNvPr>
          <p:cNvSpPr>
            <a:spLocks noGrp="1"/>
          </p:cNvSpPr>
          <p:nvPr>
            <p:ph type="dt" sz="half" idx="10"/>
          </p:nvPr>
        </p:nvSpPr>
        <p:spPr/>
        <p:txBody>
          <a:bodyPr/>
          <a:lstStyle/>
          <a:p>
            <a:fld id="{DCCB8CB6-159B-4793-8E15-7EF3C5D19096}" type="datetimeFigureOut">
              <a:rPr lang="es-AR" smtClean="0"/>
              <a:t>23/10/2020</a:t>
            </a:fld>
            <a:endParaRPr lang="es-AR"/>
          </a:p>
        </p:txBody>
      </p:sp>
      <p:sp>
        <p:nvSpPr>
          <p:cNvPr id="6" name="Marcador de pie de página 5">
            <a:extLst>
              <a:ext uri="{FF2B5EF4-FFF2-40B4-BE49-F238E27FC236}">
                <a16:creationId xmlns:a16="http://schemas.microsoft.com/office/drawing/2014/main" id="{E7217C14-CBDB-4DB5-B355-CE7098364BB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C81F842-9FE0-44E5-A2E6-7BB57AA0C0DC}"/>
              </a:ext>
            </a:extLst>
          </p:cNvPr>
          <p:cNvSpPr>
            <a:spLocks noGrp="1"/>
          </p:cNvSpPr>
          <p:nvPr>
            <p:ph type="sldNum" sz="quarter" idx="12"/>
          </p:nvPr>
        </p:nvSpPr>
        <p:spPr/>
        <p:txBody>
          <a:bodyPr/>
          <a:lstStyle/>
          <a:p>
            <a:fld id="{EDCE7FAF-7E45-406D-A168-1E8C24CD6E98}" type="slidenum">
              <a:rPr lang="es-AR" smtClean="0"/>
              <a:t>‹Nº›</a:t>
            </a:fld>
            <a:endParaRPr lang="es-AR"/>
          </a:p>
        </p:txBody>
      </p:sp>
    </p:spTree>
    <p:extLst>
      <p:ext uri="{BB962C8B-B14F-4D97-AF65-F5344CB8AC3E}">
        <p14:creationId xmlns:p14="http://schemas.microsoft.com/office/powerpoint/2010/main" val="246351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273762-6E32-4019-A39C-8FF295CF3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BB3804D-B981-4765-9F57-81665ABA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ED3C3FA-211B-4595-A570-15757CA88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B8CB6-159B-4793-8E15-7EF3C5D19096}" type="datetimeFigureOut">
              <a:rPr lang="es-AR" smtClean="0"/>
              <a:t>23/10/2020</a:t>
            </a:fld>
            <a:endParaRPr lang="es-AR"/>
          </a:p>
        </p:txBody>
      </p:sp>
      <p:sp>
        <p:nvSpPr>
          <p:cNvPr id="5" name="Marcador de pie de página 4">
            <a:extLst>
              <a:ext uri="{FF2B5EF4-FFF2-40B4-BE49-F238E27FC236}">
                <a16:creationId xmlns:a16="http://schemas.microsoft.com/office/drawing/2014/main" id="{952B9B84-88EA-44BE-9B3B-8B170A5EFE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9B75F8B-F0BE-45F1-94B6-CA70679A5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E7FAF-7E45-406D-A168-1E8C24CD6E98}" type="slidenum">
              <a:rPr lang="es-AR" smtClean="0"/>
              <a:t>‹Nº›</a:t>
            </a:fld>
            <a:endParaRPr lang="es-AR"/>
          </a:p>
        </p:txBody>
      </p:sp>
    </p:spTree>
    <p:extLst>
      <p:ext uri="{BB962C8B-B14F-4D97-AF65-F5344CB8AC3E}">
        <p14:creationId xmlns:p14="http://schemas.microsoft.com/office/powerpoint/2010/main" val="4152525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google.com/document/d/1tH2ctwKCEVajSuzC3NJtbpYWPzx90trYLTfagxim4Og/preview#heading=h.7qysfh3x7zvx"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2021C-E937-4133-9CCD-843C99F27AC8}"/>
              </a:ext>
            </a:extLst>
          </p:cNvPr>
          <p:cNvSpPr>
            <a:spLocks noGrp="1"/>
          </p:cNvSpPr>
          <p:nvPr>
            <p:ph type="ctrTitle"/>
          </p:nvPr>
        </p:nvSpPr>
        <p:spPr>
          <a:xfrm>
            <a:off x="1170425" y="3462183"/>
            <a:ext cx="9245784" cy="2128991"/>
          </a:xfrm>
        </p:spPr>
        <p:txBody>
          <a:bodyPr>
            <a:normAutofit fontScale="90000"/>
          </a:bodyPr>
          <a:lstStyle/>
          <a:p>
            <a:pPr algn="l"/>
            <a:r>
              <a:rPr lang="es-AR" sz="2700" b="1" dirty="0"/>
              <a:t>                    Diseño</a:t>
            </a:r>
            <a:r>
              <a:rPr lang="en-US" sz="2700" b="1" dirty="0"/>
              <a:t> y </a:t>
            </a:r>
            <a:r>
              <a:rPr lang="en-US" sz="2700" b="1" dirty="0" err="1"/>
              <a:t>Gestión</a:t>
            </a:r>
            <a:r>
              <a:rPr lang="en-US" sz="2700" b="1" dirty="0"/>
              <a:t> de </a:t>
            </a:r>
            <a:r>
              <a:rPr lang="es-AR" sz="2700" b="1" dirty="0"/>
              <a:t>Proyectos </a:t>
            </a:r>
            <a:r>
              <a:rPr lang="en-US" sz="2700" b="1" dirty="0"/>
              <a:t>y </a:t>
            </a:r>
            <a:r>
              <a:rPr lang="en-US" sz="2700" b="1" dirty="0" err="1"/>
              <a:t>Programas</a:t>
            </a:r>
            <a:r>
              <a:rPr lang="en-US" sz="2700" b="1" dirty="0"/>
              <a:t> </a:t>
            </a:r>
            <a:r>
              <a:rPr lang="en-US" sz="2700" b="1" dirty="0" err="1"/>
              <a:t>en</a:t>
            </a:r>
            <a:r>
              <a:rPr lang="en-US" sz="2700" b="1" dirty="0"/>
              <a:t> IES</a:t>
            </a:r>
            <a:br>
              <a:rPr lang="es-AR" sz="4800" dirty="0"/>
            </a:br>
            <a:br>
              <a:rPr lang="es-AR" sz="4800" dirty="0"/>
            </a:br>
            <a:r>
              <a:rPr lang="en-US" sz="2000" b="1" dirty="0"/>
              <a:t>Prof. Claudia </a:t>
            </a:r>
            <a:r>
              <a:rPr lang="en-US" sz="2000" b="1" dirty="0" err="1"/>
              <a:t>Restiffo</a:t>
            </a:r>
            <a:br>
              <a:rPr lang="es-AR" sz="2000" b="1" dirty="0"/>
            </a:br>
            <a:r>
              <a:rPr lang="en-US" sz="2000" b="1" dirty="0"/>
              <a:t>Grupo Nº 29</a:t>
            </a:r>
            <a:br>
              <a:rPr lang="es-AR" sz="2000" b="1" dirty="0"/>
            </a:br>
            <a:r>
              <a:rPr lang="en-US" sz="2000" b="1" dirty="0"/>
              <a:t>U.T.N. </a:t>
            </a:r>
            <a:r>
              <a:rPr lang="en-US" sz="2000" b="1" dirty="0" err="1"/>
              <a:t>Facultad</a:t>
            </a:r>
            <a:r>
              <a:rPr lang="en-US" sz="2000" b="1" dirty="0"/>
              <a:t> Regional La Rioja</a:t>
            </a:r>
            <a:br>
              <a:rPr lang="en-US" sz="2000" b="1" dirty="0"/>
            </a:br>
            <a:br>
              <a:rPr lang="es-AR" b="1" dirty="0"/>
            </a:br>
            <a:endParaRPr lang="es-AR" dirty="0"/>
          </a:p>
        </p:txBody>
      </p:sp>
      <p:sp>
        <p:nvSpPr>
          <p:cNvPr id="3" name="Subtítulo 2">
            <a:extLst>
              <a:ext uri="{FF2B5EF4-FFF2-40B4-BE49-F238E27FC236}">
                <a16:creationId xmlns:a16="http://schemas.microsoft.com/office/drawing/2014/main" id="{538DC829-9BB5-4CB9-90C4-7CF12D07D317}"/>
              </a:ext>
            </a:extLst>
          </p:cNvPr>
          <p:cNvSpPr>
            <a:spLocks noGrp="1"/>
          </p:cNvSpPr>
          <p:nvPr>
            <p:ph type="subTitle" idx="1"/>
          </p:nvPr>
        </p:nvSpPr>
        <p:spPr>
          <a:xfrm>
            <a:off x="1524000" y="4763294"/>
            <a:ext cx="9144000" cy="1655762"/>
          </a:xfrm>
        </p:spPr>
        <p:txBody>
          <a:bodyPr>
            <a:normAutofit/>
          </a:bodyPr>
          <a:lstStyle/>
          <a:p>
            <a:endParaRPr lang="es-AR" sz="1600" dirty="0">
              <a:hlinkClick r:id="rId2">
                <a:extLst>
                  <a:ext uri="{A12FA001-AC4F-418D-AE19-62706E023703}">
                    <ahyp:hlinkClr xmlns:ahyp="http://schemas.microsoft.com/office/drawing/2018/hyperlinkcolor" val="tx"/>
                  </a:ext>
                </a:extLst>
              </a:hlinkClick>
            </a:endParaRPr>
          </a:p>
          <a:p>
            <a:endParaRPr lang="es-AR" sz="1600" dirty="0">
              <a:hlinkClick r:id="rId2">
                <a:extLst>
                  <a:ext uri="{A12FA001-AC4F-418D-AE19-62706E023703}">
                    <ahyp:hlinkClr xmlns:ahyp="http://schemas.microsoft.com/office/drawing/2018/hyperlinkcolor" val="tx"/>
                  </a:ext>
                </a:extLst>
              </a:hlinkClick>
            </a:endParaRPr>
          </a:p>
          <a:p>
            <a:r>
              <a:rPr lang="es-AR" sz="1600" b="1" dirty="0">
                <a:hlinkClick r:id="rId2">
                  <a:extLst>
                    <a:ext uri="{A12FA001-AC4F-418D-AE19-62706E023703}">
                      <ahyp:hlinkClr xmlns:ahyp="http://schemas.microsoft.com/office/drawing/2018/hyperlinkcolor" val="tx"/>
                    </a:ext>
                  </a:extLst>
                </a:hlinkClick>
              </a:rPr>
              <a:t>ANÁLISIS Y SÍNTESIS DEL TEXTO GERENCIA DE PROYECTOS Y ELABORACIÓN DE PRESENTACIÓN POWERPOINT </a:t>
            </a:r>
            <a:endParaRPr lang="es-AR" sz="1600" b="1" dirty="0"/>
          </a:p>
        </p:txBody>
      </p:sp>
      <p:pic>
        <p:nvPicPr>
          <p:cNvPr id="4" name="Imagen 3" descr="Facultad Regional La Rioja">
            <a:extLst>
              <a:ext uri="{FF2B5EF4-FFF2-40B4-BE49-F238E27FC236}">
                <a16:creationId xmlns:a16="http://schemas.microsoft.com/office/drawing/2014/main" id="{94DD5CDE-722D-42E6-A48C-87EB468A16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83383" y="1097777"/>
            <a:ext cx="2025650" cy="819150"/>
          </a:xfrm>
          <a:prstGeom prst="rect">
            <a:avLst/>
          </a:prstGeom>
          <a:noFill/>
          <a:ln>
            <a:noFill/>
          </a:ln>
        </p:spPr>
      </p:pic>
      <p:pic>
        <p:nvPicPr>
          <p:cNvPr id="5" name="Imagen 4">
            <a:extLst>
              <a:ext uri="{FF2B5EF4-FFF2-40B4-BE49-F238E27FC236}">
                <a16:creationId xmlns:a16="http://schemas.microsoft.com/office/drawing/2014/main" id="{0661A600-3871-4E1D-B605-3C925B8CE8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787778" y="1266825"/>
            <a:ext cx="1216025" cy="645795"/>
          </a:xfrm>
          <a:prstGeom prst="rect">
            <a:avLst/>
          </a:prstGeom>
          <a:noFill/>
          <a:ln w="9525">
            <a:noFill/>
            <a:miter lim="800000"/>
            <a:headEnd/>
            <a:tailEnd/>
          </a:ln>
        </p:spPr>
      </p:pic>
      <p:pic>
        <p:nvPicPr>
          <p:cNvPr id="7174" name="Picture 6" descr="Round big table talks brainstorm. Team business people meeting conference  many people. Blue background stock illustration vector | Pre-Designed  Illustrator Graphics ~ Creative Market">
            <a:extLst>
              <a:ext uri="{FF2B5EF4-FFF2-40B4-BE49-F238E27FC236}">
                <a16:creationId xmlns:a16="http://schemas.microsoft.com/office/drawing/2014/main" id="{08CA739B-EFE4-4AD5-9BEA-00AB2DB4B3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0383" y="3151748"/>
            <a:ext cx="6458640" cy="200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29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FFAEAF0-8A07-4DD1-AFFF-698AF28498B0}"/>
              </a:ext>
            </a:extLst>
          </p:cNvPr>
          <p:cNvSpPr/>
          <p:nvPr/>
        </p:nvSpPr>
        <p:spPr>
          <a:xfrm>
            <a:off x="2809460" y="1332344"/>
            <a:ext cx="8746435" cy="4483279"/>
          </a:xfrm>
          <a:prstGeom prst="rect">
            <a:avLst/>
          </a:prstGeom>
        </p:spPr>
        <p:txBody>
          <a:bodyPr wrap="square">
            <a:spAutoFit/>
          </a:bodyPr>
          <a:lstStyle/>
          <a:p>
            <a:pPr indent="719988" algn="just">
              <a:spcBef>
                <a:spcPts val="1000"/>
              </a:spcBef>
            </a:pPr>
            <a:r>
              <a:rPr lang="es-AR" dirty="0">
                <a:solidFill>
                  <a:srgbClr val="353744"/>
                </a:solidFill>
                <a:latin typeface="Proxima Nova"/>
              </a:rPr>
              <a:t>En los 90 se marcan hechos importantes que se plantean a los gerentes o directores de instituciones de todo el mundo. </a:t>
            </a:r>
            <a:endParaRPr lang="es-AR" b="0" dirty="0">
              <a:effectLst/>
            </a:endParaRPr>
          </a:p>
          <a:p>
            <a:pPr indent="719988" algn="just">
              <a:spcBef>
                <a:spcPts val="1000"/>
              </a:spcBef>
            </a:pPr>
            <a:r>
              <a:rPr lang="es-AR" dirty="0">
                <a:solidFill>
                  <a:srgbClr val="353744"/>
                </a:solidFill>
                <a:latin typeface="Proxima Nova"/>
              </a:rPr>
              <a:t>La calidad, la velocidad y los costos han adquirido gran importancia tanto en los negocios como en los gobiernos.</a:t>
            </a:r>
            <a:endParaRPr lang="es-AR" b="0" dirty="0">
              <a:effectLst/>
            </a:endParaRPr>
          </a:p>
          <a:p>
            <a:pPr indent="719988" algn="just">
              <a:spcBef>
                <a:spcPts val="1000"/>
              </a:spcBef>
            </a:pPr>
            <a:r>
              <a:rPr lang="es-AR" dirty="0">
                <a:solidFill>
                  <a:srgbClr val="353744"/>
                </a:solidFill>
                <a:latin typeface="Proxima Nova"/>
              </a:rPr>
              <a:t>El reto gira en cómo tener éxito dirigiendo equipos de proyectos y personal de trabajo para realizar una tarea. </a:t>
            </a:r>
            <a:endParaRPr lang="es-AR" b="0" dirty="0">
              <a:effectLst/>
            </a:endParaRPr>
          </a:p>
          <a:p>
            <a:pPr indent="719988" algn="just">
              <a:spcBef>
                <a:spcPts val="1000"/>
              </a:spcBef>
            </a:pPr>
            <a:r>
              <a:rPr lang="es-AR" dirty="0">
                <a:solidFill>
                  <a:srgbClr val="353744"/>
                </a:solidFill>
                <a:latin typeface="Proxima Nova"/>
              </a:rPr>
              <a:t>Se  plantea ciertas cuestiones y a modo de pregunta buscar respuestas concretas, por ejemplo cómo aparecerá el resultado final de su trabajo.</a:t>
            </a:r>
            <a:endParaRPr lang="es-AR" b="0" dirty="0">
              <a:effectLst/>
            </a:endParaRPr>
          </a:p>
          <a:p>
            <a:pPr indent="719988" algn="just">
              <a:spcBef>
                <a:spcPts val="1000"/>
              </a:spcBef>
            </a:pPr>
            <a:r>
              <a:rPr lang="es-AR" dirty="0">
                <a:solidFill>
                  <a:srgbClr val="353744"/>
                </a:solidFill>
                <a:latin typeface="Proxima Nova"/>
              </a:rPr>
              <a:t>Se exige que las tareas asignadas sean terminadas en tiempo y fechas determinados. Si dichas son con recursos limitados se debe manejar conflictos relacionados con su trabajo. De esta u otras formas se debe conseguir un equipo de trabajo motivado y creativo.</a:t>
            </a:r>
            <a:endParaRPr lang="es-AR" b="0" dirty="0">
              <a:effectLst/>
            </a:endParaRPr>
          </a:p>
          <a:p>
            <a:pPr algn="just"/>
            <a:br>
              <a:rPr lang="es-AR" dirty="0"/>
            </a:br>
            <a:endParaRPr lang="es-AR" dirty="0"/>
          </a:p>
        </p:txBody>
      </p:sp>
      <p:pic>
        <p:nvPicPr>
          <p:cNvPr id="6146" name="Picture 2" descr="Dibujos de reunión de negocios | Vector Gratis">
            <a:extLst>
              <a:ext uri="{FF2B5EF4-FFF2-40B4-BE49-F238E27FC236}">
                <a16:creationId xmlns:a16="http://schemas.microsoft.com/office/drawing/2014/main" id="{D1D1F713-5014-4FB2-BB08-A83554ACA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34" y="1187360"/>
            <a:ext cx="2292626" cy="4483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82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B982F47-F402-4FCB-9115-E31A8E25683E}"/>
              </a:ext>
            </a:extLst>
          </p:cNvPr>
          <p:cNvSpPr/>
          <p:nvPr/>
        </p:nvSpPr>
        <p:spPr>
          <a:xfrm>
            <a:off x="834887" y="925743"/>
            <a:ext cx="10999304" cy="2934137"/>
          </a:xfrm>
          <a:prstGeom prst="rect">
            <a:avLst/>
          </a:prstGeom>
        </p:spPr>
        <p:txBody>
          <a:bodyPr wrap="square">
            <a:spAutoFit/>
          </a:bodyPr>
          <a:lstStyle/>
          <a:p>
            <a:pPr algn="ctr">
              <a:spcBef>
                <a:spcPts val="1000"/>
              </a:spcBef>
            </a:pPr>
            <a:r>
              <a:rPr lang="es-AR" sz="2400" b="0" i="0" u="none" strike="noStrike" dirty="0">
                <a:effectLst/>
                <a:latin typeface="Proxima Nova"/>
              </a:rPr>
              <a:t>EL RETO DE DIRIGIR EQUIPOS, PROYECTOS Y TRABAJOS </a:t>
            </a:r>
            <a:endParaRPr lang="es-AR" b="0" dirty="0">
              <a:effectLst/>
            </a:endParaRPr>
          </a:p>
          <a:p>
            <a:pPr indent="719988" algn="just">
              <a:spcBef>
                <a:spcPts val="1000"/>
              </a:spcBef>
            </a:pPr>
            <a:r>
              <a:rPr lang="es-AR" dirty="0">
                <a:latin typeface="Proxima Nova"/>
              </a:rPr>
              <a:t>Ha llegado la hora de cambiar cómo dirigir el trabajo en nuestras organizaciones. La estructura tradicional ya no garantiza la realización de un trabajo sin fallas. El enfoque funcional del trabajo nos facilitará la innovación e iniciativa que se necesita de cara al siglo 21.</a:t>
            </a:r>
            <a:endParaRPr lang="es-AR" b="0" dirty="0">
              <a:effectLst/>
            </a:endParaRPr>
          </a:p>
          <a:p>
            <a:pPr indent="719988" algn="just">
              <a:spcBef>
                <a:spcPts val="1000"/>
              </a:spcBef>
            </a:pPr>
            <a:r>
              <a:rPr lang="es-AR" dirty="0">
                <a:latin typeface="Proxima Nova"/>
              </a:rPr>
              <a:t>Según el maestro en materia de gerencia y autor de muchos libros de éxito </a:t>
            </a:r>
            <a:r>
              <a:rPr lang="es-AR" b="1" dirty="0">
                <a:solidFill>
                  <a:srgbClr val="353744"/>
                </a:solidFill>
                <a:latin typeface="Proxima Nova"/>
              </a:rPr>
              <a:t>Tom Peter, nada funcionará que sea inferior a un cambio radical en las organizaciones y que tengan una orientación horizontal con base en proyectos.</a:t>
            </a:r>
            <a:endParaRPr lang="es-AR" b="1" dirty="0">
              <a:effectLst/>
            </a:endParaRPr>
          </a:p>
          <a:p>
            <a:br>
              <a:rPr lang="es-AR" dirty="0"/>
            </a:br>
            <a:endParaRPr lang="es-AR" dirty="0"/>
          </a:p>
        </p:txBody>
      </p:sp>
      <p:pic>
        <p:nvPicPr>
          <p:cNvPr id="5122" name="Picture 2" descr="Vector Premium | Líder hablando a colega, profesional, comunicación.">
            <a:extLst>
              <a:ext uri="{FF2B5EF4-FFF2-40B4-BE49-F238E27FC236}">
                <a16:creationId xmlns:a16="http://schemas.microsoft.com/office/drawing/2014/main" id="{7C75E3C1-AB14-44E3-8E6F-A03E4B55D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3859880"/>
            <a:ext cx="5565499" cy="271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1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C0812FD-A6C5-4065-AE11-181FB8E23093}"/>
              </a:ext>
            </a:extLst>
          </p:cNvPr>
          <p:cNvSpPr/>
          <p:nvPr/>
        </p:nvSpPr>
        <p:spPr>
          <a:xfrm>
            <a:off x="308893" y="527639"/>
            <a:ext cx="6978192" cy="369332"/>
          </a:xfrm>
          <a:prstGeom prst="rect">
            <a:avLst/>
          </a:prstGeom>
        </p:spPr>
        <p:txBody>
          <a:bodyPr wrap="none">
            <a:spAutoFit/>
          </a:bodyPr>
          <a:lstStyle/>
          <a:p>
            <a:r>
              <a:rPr lang="es-AR" b="1" dirty="0">
                <a:latin typeface="Proxima Nova"/>
              </a:rPr>
              <a:t>Hacer carrera se convertirá en la realización de proyectos. </a:t>
            </a:r>
            <a:endParaRPr lang="es-AR" b="1" dirty="0"/>
          </a:p>
        </p:txBody>
      </p:sp>
      <p:sp>
        <p:nvSpPr>
          <p:cNvPr id="3" name="Rectángulo 2">
            <a:extLst>
              <a:ext uri="{FF2B5EF4-FFF2-40B4-BE49-F238E27FC236}">
                <a16:creationId xmlns:a16="http://schemas.microsoft.com/office/drawing/2014/main" id="{2C975ACE-7078-47E7-B644-6C75F86ECC56}"/>
              </a:ext>
            </a:extLst>
          </p:cNvPr>
          <p:cNvSpPr/>
          <p:nvPr/>
        </p:nvSpPr>
        <p:spPr>
          <a:xfrm>
            <a:off x="308893" y="1569986"/>
            <a:ext cx="7209183" cy="4503797"/>
          </a:xfrm>
          <a:prstGeom prst="rect">
            <a:avLst/>
          </a:prstGeom>
        </p:spPr>
        <p:txBody>
          <a:bodyPr wrap="square">
            <a:spAutoFit/>
          </a:bodyPr>
          <a:lstStyle/>
          <a:p>
            <a:pPr indent="719988" algn="just">
              <a:spcBef>
                <a:spcPts val="1000"/>
              </a:spcBef>
            </a:pPr>
            <a:r>
              <a:rPr lang="es-AR" dirty="0">
                <a:latin typeface="Proxima Nova"/>
              </a:rPr>
              <a:t>Es fundamental el tiempo y la velocidad con que se llegue al mercado, la alta calidad y el servicio óptimo al cliente. </a:t>
            </a:r>
            <a:endParaRPr lang="es-AR" b="0" dirty="0">
              <a:effectLst/>
            </a:endParaRPr>
          </a:p>
          <a:p>
            <a:pPr indent="719988" algn="just">
              <a:spcBef>
                <a:spcPts val="1000"/>
              </a:spcBef>
            </a:pPr>
            <a:r>
              <a:rPr lang="es-AR" dirty="0">
                <a:latin typeface="Proxima Nova"/>
              </a:rPr>
              <a:t>Empresas pioneras han logrado aumentos en la productividad  con equipos interfuncionales y estructuras organizativas. El mejoramiento se logra con la experimentación y el conocimiento de los trabajadores organizados alrededor del equipo de proyecto y trabajo.</a:t>
            </a:r>
            <a:endParaRPr lang="es-AR" b="0" dirty="0">
              <a:effectLst/>
            </a:endParaRPr>
          </a:p>
          <a:p>
            <a:pPr indent="719988" algn="just">
              <a:spcBef>
                <a:spcPts val="1000"/>
              </a:spcBef>
            </a:pPr>
            <a:r>
              <a:rPr lang="es-AR" dirty="0">
                <a:latin typeface="Proxima Nova"/>
              </a:rPr>
              <a:t>Para ser exitoso en la dirección de proyectos y contingentes de trabajo, los gerentes de hoy deben ser efectivos en sus tareas y enfocar la atención de las personas hacia una meta común, manteniendo un equilibrio fundamental, debe ser un líder independiente de sus títulos para lograr que el trabajo se haga.</a:t>
            </a:r>
            <a:endParaRPr lang="es-AR" b="0" dirty="0">
              <a:effectLst/>
            </a:endParaRPr>
          </a:p>
          <a:p>
            <a:pPr algn="just"/>
            <a:br>
              <a:rPr lang="es-AR" dirty="0"/>
            </a:br>
            <a:r>
              <a:rPr lang="es-AR" b="1" dirty="0"/>
              <a:t>En el mundo de los proyectos los líderes hacen que las cosas sucedan en tiempo y en forma y con la calidad deseada.</a:t>
            </a:r>
          </a:p>
        </p:txBody>
      </p:sp>
      <p:pic>
        <p:nvPicPr>
          <p:cNvPr id="4098" name="Picture 2" descr="Motivación Laboral: La importancia del sentido de pertenencia. | Blog de  Seminario de Integración II">
            <a:extLst>
              <a:ext uri="{FF2B5EF4-FFF2-40B4-BE49-F238E27FC236}">
                <a16:creationId xmlns:a16="http://schemas.microsoft.com/office/drawing/2014/main" id="{60E5F2F9-C7E2-45C8-A83F-B86C5B516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388" y="2411896"/>
            <a:ext cx="4359330" cy="232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88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4BC143B-A4B3-46A3-8062-AAE1C8738EF9}"/>
              </a:ext>
            </a:extLst>
          </p:cNvPr>
          <p:cNvSpPr/>
          <p:nvPr/>
        </p:nvSpPr>
        <p:spPr>
          <a:xfrm>
            <a:off x="3074504" y="1257047"/>
            <a:ext cx="8865704" cy="3765133"/>
          </a:xfrm>
          <a:prstGeom prst="rect">
            <a:avLst/>
          </a:prstGeom>
        </p:spPr>
        <p:txBody>
          <a:bodyPr wrap="square">
            <a:spAutoFit/>
          </a:bodyPr>
          <a:lstStyle/>
          <a:p>
            <a:pPr>
              <a:spcBef>
                <a:spcPts val="1000"/>
              </a:spcBef>
            </a:pPr>
            <a:r>
              <a:rPr lang="es-AR" sz="2400" b="0" i="0" u="none" strike="noStrike" dirty="0">
                <a:solidFill>
                  <a:srgbClr val="353744"/>
                </a:solidFill>
                <a:effectLst/>
                <a:latin typeface="Proxima Nova"/>
              </a:rPr>
              <a:t>CÓMO CONVERTIRSE EN UN LÍDER DE PROYECTOS</a:t>
            </a:r>
            <a:endParaRPr lang="es-AR" b="0" dirty="0">
              <a:effectLst/>
            </a:endParaRPr>
          </a:p>
          <a:p>
            <a:pPr>
              <a:spcBef>
                <a:spcPts val="1000"/>
              </a:spcBef>
            </a:pPr>
            <a:r>
              <a:rPr lang="es-AR" dirty="0">
                <a:solidFill>
                  <a:srgbClr val="353744"/>
                </a:solidFill>
                <a:latin typeface="Proxima Nova"/>
              </a:rPr>
              <a:t>Para estos nuevos desafíos debemos vernos como líderes y no como gerentes funcionales. Tener una visión creativa orientada al proyecto con las siguientes características:</a:t>
            </a:r>
            <a:endParaRPr lang="es-AR" b="0" dirty="0">
              <a:effectLst/>
            </a:endParaRPr>
          </a:p>
          <a:p>
            <a:pPr fontAlgn="base">
              <a:spcBef>
                <a:spcPts val="1000"/>
              </a:spcBef>
              <a:buFont typeface="+mj-lt"/>
              <a:buAutoNum type="arabicPeriod"/>
            </a:pPr>
            <a:r>
              <a:rPr lang="es-AR" dirty="0">
                <a:solidFill>
                  <a:srgbClr val="353744"/>
                </a:solidFill>
                <a:latin typeface="Proxima Nova"/>
              </a:rPr>
              <a:t>Un enfoque único.</a:t>
            </a:r>
          </a:p>
          <a:p>
            <a:pPr fontAlgn="base">
              <a:buFont typeface="+mj-lt"/>
              <a:buAutoNum type="arabicPeriod"/>
            </a:pPr>
            <a:r>
              <a:rPr lang="es-AR" dirty="0">
                <a:solidFill>
                  <a:srgbClr val="353744"/>
                </a:solidFill>
                <a:latin typeface="Proxima Nova"/>
              </a:rPr>
              <a:t>Un resultado final específico.</a:t>
            </a:r>
          </a:p>
          <a:p>
            <a:pPr fontAlgn="base">
              <a:buFont typeface="+mj-lt"/>
              <a:buAutoNum type="arabicPeriod"/>
            </a:pPr>
            <a:r>
              <a:rPr lang="es-AR" dirty="0">
                <a:solidFill>
                  <a:srgbClr val="353744"/>
                </a:solidFill>
                <a:latin typeface="Proxima Nova"/>
              </a:rPr>
              <a:t>Un comienzo y un final.</a:t>
            </a:r>
          </a:p>
          <a:p>
            <a:pPr fontAlgn="base">
              <a:buFont typeface="+mj-lt"/>
              <a:buAutoNum type="arabicPeriod"/>
            </a:pPr>
            <a:r>
              <a:rPr lang="es-AR" dirty="0">
                <a:solidFill>
                  <a:srgbClr val="353744"/>
                </a:solidFill>
                <a:latin typeface="Proxima Nova"/>
              </a:rPr>
              <a:t>Un cronograma para llevarlo a cabo.</a:t>
            </a:r>
          </a:p>
          <a:p>
            <a:pPr fontAlgn="base">
              <a:buFont typeface="+mj-lt"/>
              <a:buAutoNum type="arabicPeriod"/>
            </a:pPr>
            <a:r>
              <a:rPr lang="es-AR" dirty="0">
                <a:solidFill>
                  <a:srgbClr val="353744"/>
                </a:solidFill>
                <a:latin typeface="Proxima Nova"/>
              </a:rPr>
              <a:t>Un trabajo con un grupo de personas con un fin determinado.</a:t>
            </a:r>
          </a:p>
          <a:p>
            <a:pPr fontAlgn="base">
              <a:buFont typeface="+mj-lt"/>
              <a:buAutoNum type="arabicPeriod"/>
            </a:pPr>
            <a:r>
              <a:rPr lang="es-AR" dirty="0">
                <a:solidFill>
                  <a:srgbClr val="353744"/>
                </a:solidFill>
                <a:latin typeface="Proxima Nova"/>
              </a:rPr>
              <a:t>Recursos limitados.</a:t>
            </a:r>
          </a:p>
          <a:p>
            <a:pPr fontAlgn="base">
              <a:buFont typeface="+mj-lt"/>
              <a:buAutoNum type="arabicPeriod"/>
            </a:pPr>
            <a:r>
              <a:rPr lang="es-AR" dirty="0">
                <a:solidFill>
                  <a:srgbClr val="353744"/>
                </a:solidFill>
                <a:latin typeface="Proxima Nova"/>
              </a:rPr>
              <a:t>Secuencia de actividades independientes.</a:t>
            </a:r>
          </a:p>
          <a:p>
            <a:pPr fontAlgn="base">
              <a:buFont typeface="+mj-lt"/>
              <a:buAutoNum type="arabicPeriod"/>
            </a:pPr>
            <a:r>
              <a:rPr lang="es-AR" dirty="0">
                <a:solidFill>
                  <a:srgbClr val="353744"/>
                </a:solidFill>
                <a:latin typeface="Proxima Nova"/>
              </a:rPr>
              <a:t>Un determinado cliente de los resultados.</a:t>
            </a:r>
          </a:p>
        </p:txBody>
      </p:sp>
      <p:pic>
        <p:nvPicPr>
          <p:cNvPr id="3" name="Picture 2" descr="Gestiona tu proyecto en siete pasos - Abierto al Público">
            <a:extLst>
              <a:ext uri="{FF2B5EF4-FFF2-40B4-BE49-F238E27FC236}">
                <a16:creationId xmlns:a16="http://schemas.microsoft.com/office/drawing/2014/main" id="{014B50B3-158F-4494-8F10-D0C67508A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2" y="1630017"/>
            <a:ext cx="2597425" cy="323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28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468993F-02C0-49A2-A22A-A98CADDE9ACC}"/>
              </a:ext>
            </a:extLst>
          </p:cNvPr>
          <p:cNvSpPr/>
          <p:nvPr/>
        </p:nvSpPr>
        <p:spPr>
          <a:xfrm>
            <a:off x="304799" y="281985"/>
            <a:ext cx="11622157" cy="3544560"/>
          </a:xfrm>
          <a:prstGeom prst="rect">
            <a:avLst/>
          </a:prstGeom>
        </p:spPr>
        <p:txBody>
          <a:bodyPr wrap="square">
            <a:spAutoFit/>
          </a:bodyPr>
          <a:lstStyle/>
          <a:p>
            <a:pPr>
              <a:spcBef>
                <a:spcPts val="1000"/>
              </a:spcBef>
            </a:pPr>
            <a:r>
              <a:rPr lang="es-AR" dirty="0">
                <a:latin typeface="Proxima Nova"/>
              </a:rPr>
              <a:t>Para el éxito de los proyectos se deben seguir estas reglas, A través de los años hemos perfeccionado las 10 para que se realice el trabajo:</a:t>
            </a:r>
            <a:endParaRPr lang="es-AR" b="0" dirty="0">
              <a:effectLst/>
            </a:endParaRPr>
          </a:p>
          <a:p>
            <a:pPr fontAlgn="base">
              <a:spcBef>
                <a:spcPts val="1000"/>
              </a:spcBef>
              <a:buFont typeface="+mj-lt"/>
              <a:buAutoNum type="arabicPeriod"/>
            </a:pPr>
            <a:r>
              <a:rPr lang="es-AR" dirty="0">
                <a:latin typeface="Proxima Nova"/>
              </a:rPr>
              <a:t>Fíjese una meta clara.</a:t>
            </a:r>
          </a:p>
          <a:p>
            <a:pPr fontAlgn="base">
              <a:buFont typeface="+mj-lt"/>
              <a:buAutoNum type="arabicPeriod"/>
            </a:pPr>
            <a:r>
              <a:rPr lang="es-AR" dirty="0">
                <a:latin typeface="Proxima Nova"/>
              </a:rPr>
              <a:t>Precise los objetivos</a:t>
            </a:r>
          </a:p>
          <a:p>
            <a:pPr fontAlgn="base">
              <a:buFont typeface="+mj-lt"/>
              <a:buAutoNum type="arabicPeriod"/>
            </a:pPr>
            <a:r>
              <a:rPr lang="es-AR" dirty="0">
                <a:latin typeface="Proxima Nova"/>
              </a:rPr>
              <a:t>Establezca puntos de control, actividades, relaciones y estimativos de tiempos.</a:t>
            </a:r>
          </a:p>
          <a:p>
            <a:pPr fontAlgn="base">
              <a:buFont typeface="+mj-lt"/>
              <a:buAutoNum type="arabicPeriod"/>
            </a:pPr>
            <a:r>
              <a:rPr lang="es-AR" dirty="0">
                <a:latin typeface="Proxima Nova"/>
              </a:rPr>
              <a:t>Ilustre gráficamente el programa de trabajo.</a:t>
            </a:r>
          </a:p>
          <a:p>
            <a:pPr fontAlgn="base">
              <a:buFont typeface="+mj-lt"/>
              <a:buAutoNum type="arabicPeriod"/>
            </a:pPr>
            <a:r>
              <a:rPr lang="es-AR" dirty="0">
                <a:latin typeface="Proxima Nova"/>
              </a:rPr>
              <a:t>Capacite a las personas individualmente y como equipo.</a:t>
            </a:r>
          </a:p>
          <a:p>
            <a:pPr fontAlgn="base">
              <a:buFont typeface="+mj-lt"/>
              <a:buAutoNum type="arabicPeriod"/>
            </a:pPr>
            <a:r>
              <a:rPr lang="es-AR" dirty="0">
                <a:latin typeface="Proxima Nova"/>
              </a:rPr>
              <a:t>Refuerce el compromiso y el entusiasmo del personal.</a:t>
            </a:r>
          </a:p>
          <a:p>
            <a:pPr fontAlgn="base">
              <a:buFont typeface="+mj-lt"/>
              <a:buAutoNum type="arabicPeriod"/>
            </a:pPr>
            <a:r>
              <a:rPr lang="es-AR" dirty="0">
                <a:latin typeface="Proxima Nova"/>
              </a:rPr>
              <a:t>Informe a todas las personas relacionadas con el proyecto.</a:t>
            </a:r>
          </a:p>
          <a:p>
            <a:pPr fontAlgn="base">
              <a:buFont typeface="+mj-lt"/>
              <a:buAutoNum type="arabicPeriod"/>
            </a:pPr>
            <a:r>
              <a:rPr lang="es-AR" dirty="0">
                <a:latin typeface="Proxima Nova"/>
              </a:rPr>
              <a:t>Estimule al personal estableciendo acuerdos.</a:t>
            </a:r>
          </a:p>
          <a:p>
            <a:pPr fontAlgn="base">
              <a:buFont typeface="+mj-lt"/>
              <a:buAutoNum type="arabicPeriod"/>
            </a:pPr>
            <a:r>
              <a:rPr lang="es-AR" dirty="0">
                <a:latin typeface="Proxima Nova"/>
              </a:rPr>
              <a:t>Aumente el poder tanto el suyo como el de los demás.</a:t>
            </a:r>
          </a:p>
          <a:p>
            <a:pPr fontAlgn="base">
              <a:buFont typeface="+mj-lt"/>
              <a:buAutoNum type="arabicPeriod"/>
            </a:pPr>
            <a:r>
              <a:rPr lang="es-AR" dirty="0">
                <a:latin typeface="Proxima Nova"/>
              </a:rPr>
              <a:t>Atrévase a acercarse con creatividad a los problemas.</a:t>
            </a:r>
          </a:p>
        </p:txBody>
      </p:sp>
      <p:sp>
        <p:nvSpPr>
          <p:cNvPr id="3" name="Rectángulo 2">
            <a:extLst>
              <a:ext uri="{FF2B5EF4-FFF2-40B4-BE49-F238E27FC236}">
                <a16:creationId xmlns:a16="http://schemas.microsoft.com/office/drawing/2014/main" id="{E8DA00E9-A88C-45C0-AB17-9513D20490FA}"/>
              </a:ext>
            </a:extLst>
          </p:cNvPr>
          <p:cNvSpPr/>
          <p:nvPr/>
        </p:nvSpPr>
        <p:spPr>
          <a:xfrm>
            <a:off x="927653" y="4090386"/>
            <a:ext cx="9819860" cy="923330"/>
          </a:xfrm>
          <a:prstGeom prst="rect">
            <a:avLst/>
          </a:prstGeom>
        </p:spPr>
        <p:txBody>
          <a:bodyPr wrap="square">
            <a:spAutoFit/>
          </a:bodyPr>
          <a:lstStyle/>
          <a:p>
            <a:pPr>
              <a:spcBef>
                <a:spcPts val="1000"/>
              </a:spcBef>
            </a:pPr>
            <a:r>
              <a:rPr lang="es-AR" dirty="0">
                <a:latin typeface="Proxima Nova"/>
              </a:rPr>
              <a:t>Las primeras 4 reglas constituyen las piezas para armar un buen plan. Los gerentes desarrollan planes sólidos y bien dirigidos. </a:t>
            </a:r>
            <a:br>
              <a:rPr lang="es-AR" dirty="0"/>
            </a:br>
            <a:endParaRPr lang="es-AR" dirty="0"/>
          </a:p>
        </p:txBody>
      </p:sp>
      <p:pic>
        <p:nvPicPr>
          <p:cNvPr id="1032" name="Picture 8" descr="Claves de la productividad empresarial: en qué consiste y cómo se gestiona  | Eden Springs">
            <a:extLst>
              <a:ext uri="{FF2B5EF4-FFF2-40B4-BE49-F238E27FC236}">
                <a16:creationId xmlns:a16="http://schemas.microsoft.com/office/drawing/2014/main" id="{C8865B87-DAA1-4FE4-925B-8B63C2CBB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378" y="4552051"/>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54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74730C1-E372-4459-A0CE-1F566CA76199}"/>
              </a:ext>
            </a:extLst>
          </p:cNvPr>
          <p:cNvSpPr/>
          <p:nvPr/>
        </p:nvSpPr>
        <p:spPr>
          <a:xfrm>
            <a:off x="556592" y="614890"/>
            <a:ext cx="10548730" cy="4042132"/>
          </a:xfrm>
          <a:prstGeom prst="rect">
            <a:avLst/>
          </a:prstGeom>
        </p:spPr>
        <p:txBody>
          <a:bodyPr wrap="square">
            <a:spAutoFit/>
          </a:bodyPr>
          <a:lstStyle/>
          <a:p>
            <a:pPr>
              <a:spcBef>
                <a:spcPts val="1000"/>
              </a:spcBef>
            </a:pPr>
            <a:r>
              <a:rPr lang="es-AR" sz="2400" b="0" i="0" u="none" strike="noStrike" dirty="0">
                <a:effectLst/>
                <a:latin typeface="Proxima Nova"/>
              </a:rPr>
              <a:t>REGLA NÚMERO 1</a:t>
            </a:r>
            <a:endParaRPr lang="es-AR" b="0" dirty="0">
              <a:effectLst/>
            </a:endParaRPr>
          </a:p>
          <a:p>
            <a:pPr>
              <a:spcBef>
                <a:spcPts val="1000"/>
              </a:spcBef>
            </a:pPr>
            <a:r>
              <a:rPr lang="es-AR" dirty="0">
                <a:latin typeface="Proxima Nova"/>
              </a:rPr>
              <a:t>Fijar una meta es el primer paso para elaborar el plan de su proyecto.</a:t>
            </a:r>
            <a:endParaRPr lang="es-AR" b="0" dirty="0">
              <a:effectLst/>
            </a:endParaRPr>
          </a:p>
          <a:p>
            <a:pPr algn="ctr">
              <a:spcBef>
                <a:spcPts val="1000"/>
              </a:spcBef>
            </a:pPr>
            <a:r>
              <a:rPr lang="es-AR" dirty="0">
                <a:latin typeface="Proxima Nova"/>
              </a:rPr>
              <a:t>¿Cuál es el resultado final deseado? ¿Cuál es su alcance?</a:t>
            </a:r>
            <a:endParaRPr lang="es-AR" b="0" dirty="0">
              <a:effectLst/>
            </a:endParaRPr>
          </a:p>
          <a:p>
            <a:br>
              <a:rPr lang="es-AR" dirty="0"/>
            </a:br>
            <a:r>
              <a:rPr lang="es-AR" dirty="0"/>
              <a:t>Cada proyecto es único por eso es difícil la claridad en sus metas, por lo tanto se debe hacer una lista de los resultados deseados.</a:t>
            </a:r>
            <a:endParaRPr lang="es-AR" b="0" dirty="0">
              <a:effectLst/>
            </a:endParaRPr>
          </a:p>
          <a:p>
            <a:r>
              <a:rPr lang="es-AR" dirty="0"/>
              <a:t>Al planear un proyecto se empieza con el resultado final y luego se trabaja hacia atrás. </a:t>
            </a:r>
            <a:endParaRPr lang="es-AR" b="0" dirty="0">
              <a:effectLst/>
            </a:endParaRPr>
          </a:p>
          <a:p>
            <a:r>
              <a:rPr lang="es-AR" dirty="0"/>
              <a:t>Se mantienen los ojos puestos en la meta y se aseguran que todos, incluido el cliente hagan lo mismo,  haciendo que el grupo la tenga en cuenta y trabajen para alcanzarla, propiciar una visión común para que todo el equipo esté orientado en la misma dirección.</a:t>
            </a:r>
            <a:endParaRPr lang="es-AR" b="0" dirty="0">
              <a:effectLst/>
            </a:endParaRPr>
          </a:p>
          <a:p>
            <a:pPr algn="ctr"/>
            <a:r>
              <a:rPr lang="es-AR" dirty="0"/>
              <a:t>Este primer paso es muy importante tanto es así que se educa en el proceso de ensamblaje.</a:t>
            </a:r>
            <a:endParaRPr lang="es-AR" b="0" dirty="0">
              <a:effectLst/>
            </a:endParaRPr>
          </a:p>
          <a:p>
            <a:br>
              <a:rPr lang="es-AR" dirty="0"/>
            </a:br>
            <a:endParaRPr lang="es-AR" dirty="0"/>
          </a:p>
        </p:txBody>
      </p:sp>
      <p:pic>
        <p:nvPicPr>
          <p:cNvPr id="2050" name="Picture 2" descr="Motivación laboral: claves y factores de la productividad empresarial -  NeoMercados.com">
            <a:extLst>
              <a:ext uri="{FF2B5EF4-FFF2-40B4-BE49-F238E27FC236}">
                <a16:creationId xmlns:a16="http://schemas.microsoft.com/office/drawing/2014/main" id="{17A6C0DD-E707-4D62-9975-22B9FE5A4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4161183"/>
            <a:ext cx="8943975" cy="224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4831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791</Words>
  <Application>Microsoft Office PowerPoint</Application>
  <PresentationFormat>Panorámica</PresentationFormat>
  <Paragraphs>49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Proxima Nova</vt:lpstr>
      <vt:lpstr>Tema de Office</vt:lpstr>
      <vt:lpstr>                    Diseño y Gestión de Proyectos y Programas en IES  Prof. Claudia Restiffo Grupo Nº 29 U.T.N. Facultad Regional La Rioja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karina Loto</dc:creator>
  <cp:lastModifiedBy>karina Loto</cp:lastModifiedBy>
  <cp:revision>8</cp:revision>
  <dcterms:created xsi:type="dcterms:W3CDTF">2020-10-23T12:15:18Z</dcterms:created>
  <dcterms:modified xsi:type="dcterms:W3CDTF">2020-10-23T13:19:55Z</dcterms:modified>
</cp:coreProperties>
</file>