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BD96E6-AEF8-4DDD-91C4-B324F5FD377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FD083026-BCB0-4450-9752-8C96C08B4E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FA3EEB2-6B5F-495A-B356-25E88DA579F3}"/>
              </a:ext>
            </a:extLst>
          </p:cNvPr>
          <p:cNvSpPr>
            <a:spLocks noGrp="1"/>
          </p:cNvSpPr>
          <p:nvPr>
            <p:ph type="dt" sz="half" idx="10"/>
          </p:nvPr>
        </p:nvSpPr>
        <p:spPr/>
        <p:txBody>
          <a:bodyPr/>
          <a:lstStyle/>
          <a:p>
            <a:fld id="{BF4A9FAF-51B8-442C-9A93-E45619C76379}" type="datetimeFigureOut">
              <a:rPr lang="es-AR" smtClean="0"/>
              <a:t>22/10/2020</a:t>
            </a:fld>
            <a:endParaRPr lang="es-AR"/>
          </a:p>
        </p:txBody>
      </p:sp>
      <p:sp>
        <p:nvSpPr>
          <p:cNvPr id="5" name="Marcador de pie de página 4">
            <a:extLst>
              <a:ext uri="{FF2B5EF4-FFF2-40B4-BE49-F238E27FC236}">
                <a16:creationId xmlns:a16="http://schemas.microsoft.com/office/drawing/2014/main" id="{1F019212-9A8A-4236-A06F-91FF85E59E8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96A1601-EAF6-45EB-9A3B-22E629A35DB0}"/>
              </a:ext>
            </a:extLst>
          </p:cNvPr>
          <p:cNvSpPr>
            <a:spLocks noGrp="1"/>
          </p:cNvSpPr>
          <p:nvPr>
            <p:ph type="sldNum" sz="quarter" idx="12"/>
          </p:nvPr>
        </p:nvSpPr>
        <p:spPr/>
        <p:txBody>
          <a:bodyPr/>
          <a:lstStyle/>
          <a:p>
            <a:fld id="{62AB1F7A-F55A-4F48-8AEB-D40E5120FDF8}" type="slidenum">
              <a:rPr lang="es-AR" smtClean="0"/>
              <a:t>‹Nº›</a:t>
            </a:fld>
            <a:endParaRPr lang="es-AR"/>
          </a:p>
        </p:txBody>
      </p:sp>
    </p:spTree>
    <p:extLst>
      <p:ext uri="{BB962C8B-B14F-4D97-AF65-F5344CB8AC3E}">
        <p14:creationId xmlns:p14="http://schemas.microsoft.com/office/powerpoint/2010/main" val="74873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FA404-CB81-411E-BCB7-D4734942737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B4C4DBF-79A8-4952-8A5E-A373343EB91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0B0B00E-AE6F-427F-A252-01B85F315559}"/>
              </a:ext>
            </a:extLst>
          </p:cNvPr>
          <p:cNvSpPr>
            <a:spLocks noGrp="1"/>
          </p:cNvSpPr>
          <p:nvPr>
            <p:ph type="dt" sz="half" idx="10"/>
          </p:nvPr>
        </p:nvSpPr>
        <p:spPr/>
        <p:txBody>
          <a:bodyPr/>
          <a:lstStyle/>
          <a:p>
            <a:fld id="{BF4A9FAF-51B8-442C-9A93-E45619C76379}" type="datetimeFigureOut">
              <a:rPr lang="es-AR" smtClean="0"/>
              <a:t>22/10/2020</a:t>
            </a:fld>
            <a:endParaRPr lang="es-AR"/>
          </a:p>
        </p:txBody>
      </p:sp>
      <p:sp>
        <p:nvSpPr>
          <p:cNvPr id="5" name="Marcador de pie de página 4">
            <a:extLst>
              <a:ext uri="{FF2B5EF4-FFF2-40B4-BE49-F238E27FC236}">
                <a16:creationId xmlns:a16="http://schemas.microsoft.com/office/drawing/2014/main" id="{20876EB8-9266-4629-BD07-EA6F141F9B7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12DE889-0D36-4A7F-89D6-844D2C16D5F9}"/>
              </a:ext>
            </a:extLst>
          </p:cNvPr>
          <p:cNvSpPr>
            <a:spLocks noGrp="1"/>
          </p:cNvSpPr>
          <p:nvPr>
            <p:ph type="sldNum" sz="quarter" idx="12"/>
          </p:nvPr>
        </p:nvSpPr>
        <p:spPr/>
        <p:txBody>
          <a:bodyPr/>
          <a:lstStyle/>
          <a:p>
            <a:fld id="{62AB1F7A-F55A-4F48-8AEB-D40E5120FDF8}" type="slidenum">
              <a:rPr lang="es-AR" smtClean="0"/>
              <a:t>‹Nº›</a:t>
            </a:fld>
            <a:endParaRPr lang="es-AR"/>
          </a:p>
        </p:txBody>
      </p:sp>
    </p:spTree>
    <p:extLst>
      <p:ext uri="{BB962C8B-B14F-4D97-AF65-F5344CB8AC3E}">
        <p14:creationId xmlns:p14="http://schemas.microsoft.com/office/powerpoint/2010/main" val="165994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4788A20-FD2C-4C87-A520-3D3A327DC8D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5AB2817-389E-4BCA-8F90-B5F1A72CBBD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8E46DF0-6C62-4D0F-91E3-9C551214FE12}"/>
              </a:ext>
            </a:extLst>
          </p:cNvPr>
          <p:cNvSpPr>
            <a:spLocks noGrp="1"/>
          </p:cNvSpPr>
          <p:nvPr>
            <p:ph type="dt" sz="half" idx="10"/>
          </p:nvPr>
        </p:nvSpPr>
        <p:spPr/>
        <p:txBody>
          <a:bodyPr/>
          <a:lstStyle/>
          <a:p>
            <a:fld id="{BF4A9FAF-51B8-442C-9A93-E45619C76379}" type="datetimeFigureOut">
              <a:rPr lang="es-AR" smtClean="0"/>
              <a:t>22/10/2020</a:t>
            </a:fld>
            <a:endParaRPr lang="es-AR"/>
          </a:p>
        </p:txBody>
      </p:sp>
      <p:sp>
        <p:nvSpPr>
          <p:cNvPr id="5" name="Marcador de pie de página 4">
            <a:extLst>
              <a:ext uri="{FF2B5EF4-FFF2-40B4-BE49-F238E27FC236}">
                <a16:creationId xmlns:a16="http://schemas.microsoft.com/office/drawing/2014/main" id="{FA3DCFE8-1475-4406-A70D-162E9AA01B8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E5437F3-7D3A-400D-95F1-058DA666B5E5}"/>
              </a:ext>
            </a:extLst>
          </p:cNvPr>
          <p:cNvSpPr>
            <a:spLocks noGrp="1"/>
          </p:cNvSpPr>
          <p:nvPr>
            <p:ph type="sldNum" sz="quarter" idx="12"/>
          </p:nvPr>
        </p:nvSpPr>
        <p:spPr/>
        <p:txBody>
          <a:bodyPr/>
          <a:lstStyle/>
          <a:p>
            <a:fld id="{62AB1F7A-F55A-4F48-8AEB-D40E5120FDF8}" type="slidenum">
              <a:rPr lang="es-AR" smtClean="0"/>
              <a:t>‹Nº›</a:t>
            </a:fld>
            <a:endParaRPr lang="es-AR"/>
          </a:p>
        </p:txBody>
      </p:sp>
    </p:spTree>
    <p:extLst>
      <p:ext uri="{BB962C8B-B14F-4D97-AF65-F5344CB8AC3E}">
        <p14:creationId xmlns:p14="http://schemas.microsoft.com/office/powerpoint/2010/main" val="366312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512072-36DE-49F4-9E80-FD51C17F0E9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7E6E989-0511-4C3C-A258-6F383D672E8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AAF2452-D974-4710-A297-89606A78235C}"/>
              </a:ext>
            </a:extLst>
          </p:cNvPr>
          <p:cNvSpPr>
            <a:spLocks noGrp="1"/>
          </p:cNvSpPr>
          <p:nvPr>
            <p:ph type="dt" sz="half" idx="10"/>
          </p:nvPr>
        </p:nvSpPr>
        <p:spPr/>
        <p:txBody>
          <a:bodyPr/>
          <a:lstStyle/>
          <a:p>
            <a:fld id="{BF4A9FAF-51B8-442C-9A93-E45619C76379}" type="datetimeFigureOut">
              <a:rPr lang="es-AR" smtClean="0"/>
              <a:t>22/10/2020</a:t>
            </a:fld>
            <a:endParaRPr lang="es-AR"/>
          </a:p>
        </p:txBody>
      </p:sp>
      <p:sp>
        <p:nvSpPr>
          <p:cNvPr id="5" name="Marcador de pie de página 4">
            <a:extLst>
              <a:ext uri="{FF2B5EF4-FFF2-40B4-BE49-F238E27FC236}">
                <a16:creationId xmlns:a16="http://schemas.microsoft.com/office/drawing/2014/main" id="{367A40B9-4DB0-4A74-B6B8-3B7B7AE94BD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B3740CB-7C9A-40A2-8A70-8FB92524EF12}"/>
              </a:ext>
            </a:extLst>
          </p:cNvPr>
          <p:cNvSpPr>
            <a:spLocks noGrp="1"/>
          </p:cNvSpPr>
          <p:nvPr>
            <p:ph type="sldNum" sz="quarter" idx="12"/>
          </p:nvPr>
        </p:nvSpPr>
        <p:spPr/>
        <p:txBody>
          <a:bodyPr/>
          <a:lstStyle/>
          <a:p>
            <a:fld id="{62AB1F7A-F55A-4F48-8AEB-D40E5120FDF8}" type="slidenum">
              <a:rPr lang="es-AR" smtClean="0"/>
              <a:t>‹Nº›</a:t>
            </a:fld>
            <a:endParaRPr lang="es-AR"/>
          </a:p>
        </p:txBody>
      </p:sp>
    </p:spTree>
    <p:extLst>
      <p:ext uri="{BB962C8B-B14F-4D97-AF65-F5344CB8AC3E}">
        <p14:creationId xmlns:p14="http://schemas.microsoft.com/office/powerpoint/2010/main" val="346770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F66BC-4ABD-4793-90FA-3FB892E315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3767BE3-BEE4-4C46-B9D6-BDF04150E6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BBADB84-CA44-4129-BAEF-A658B054CB7A}"/>
              </a:ext>
            </a:extLst>
          </p:cNvPr>
          <p:cNvSpPr>
            <a:spLocks noGrp="1"/>
          </p:cNvSpPr>
          <p:nvPr>
            <p:ph type="dt" sz="half" idx="10"/>
          </p:nvPr>
        </p:nvSpPr>
        <p:spPr/>
        <p:txBody>
          <a:bodyPr/>
          <a:lstStyle/>
          <a:p>
            <a:fld id="{BF4A9FAF-51B8-442C-9A93-E45619C76379}" type="datetimeFigureOut">
              <a:rPr lang="es-AR" smtClean="0"/>
              <a:t>22/10/2020</a:t>
            </a:fld>
            <a:endParaRPr lang="es-AR"/>
          </a:p>
        </p:txBody>
      </p:sp>
      <p:sp>
        <p:nvSpPr>
          <p:cNvPr id="5" name="Marcador de pie de página 4">
            <a:extLst>
              <a:ext uri="{FF2B5EF4-FFF2-40B4-BE49-F238E27FC236}">
                <a16:creationId xmlns:a16="http://schemas.microsoft.com/office/drawing/2014/main" id="{C38399C3-5452-4768-8A84-D6C70AD2297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68B4EC6-B7AD-42FF-AB8A-95C39A6788D4}"/>
              </a:ext>
            </a:extLst>
          </p:cNvPr>
          <p:cNvSpPr>
            <a:spLocks noGrp="1"/>
          </p:cNvSpPr>
          <p:nvPr>
            <p:ph type="sldNum" sz="quarter" idx="12"/>
          </p:nvPr>
        </p:nvSpPr>
        <p:spPr/>
        <p:txBody>
          <a:bodyPr/>
          <a:lstStyle/>
          <a:p>
            <a:fld id="{62AB1F7A-F55A-4F48-8AEB-D40E5120FDF8}" type="slidenum">
              <a:rPr lang="es-AR" smtClean="0"/>
              <a:t>‹Nº›</a:t>
            </a:fld>
            <a:endParaRPr lang="es-AR"/>
          </a:p>
        </p:txBody>
      </p:sp>
    </p:spTree>
    <p:extLst>
      <p:ext uri="{BB962C8B-B14F-4D97-AF65-F5344CB8AC3E}">
        <p14:creationId xmlns:p14="http://schemas.microsoft.com/office/powerpoint/2010/main" val="97608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332A1-424F-441B-AFC6-F469AA095D0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71D0F00-8B56-4517-8B9D-83893128CFF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F2B323AF-781E-4E3E-A3F9-1820AB97CD7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5FF1AA97-31A8-4785-9646-464BD5C2278B}"/>
              </a:ext>
            </a:extLst>
          </p:cNvPr>
          <p:cNvSpPr>
            <a:spLocks noGrp="1"/>
          </p:cNvSpPr>
          <p:nvPr>
            <p:ph type="dt" sz="half" idx="10"/>
          </p:nvPr>
        </p:nvSpPr>
        <p:spPr/>
        <p:txBody>
          <a:bodyPr/>
          <a:lstStyle/>
          <a:p>
            <a:fld id="{BF4A9FAF-51B8-442C-9A93-E45619C76379}" type="datetimeFigureOut">
              <a:rPr lang="es-AR" smtClean="0"/>
              <a:t>22/10/2020</a:t>
            </a:fld>
            <a:endParaRPr lang="es-AR"/>
          </a:p>
        </p:txBody>
      </p:sp>
      <p:sp>
        <p:nvSpPr>
          <p:cNvPr id="6" name="Marcador de pie de página 5">
            <a:extLst>
              <a:ext uri="{FF2B5EF4-FFF2-40B4-BE49-F238E27FC236}">
                <a16:creationId xmlns:a16="http://schemas.microsoft.com/office/drawing/2014/main" id="{32D89395-415F-4BA5-954B-58BD48F7C70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DB90378-67CF-47F7-AB0F-88CC09A61113}"/>
              </a:ext>
            </a:extLst>
          </p:cNvPr>
          <p:cNvSpPr>
            <a:spLocks noGrp="1"/>
          </p:cNvSpPr>
          <p:nvPr>
            <p:ph type="sldNum" sz="quarter" idx="12"/>
          </p:nvPr>
        </p:nvSpPr>
        <p:spPr/>
        <p:txBody>
          <a:bodyPr/>
          <a:lstStyle/>
          <a:p>
            <a:fld id="{62AB1F7A-F55A-4F48-8AEB-D40E5120FDF8}" type="slidenum">
              <a:rPr lang="es-AR" smtClean="0"/>
              <a:t>‹Nº›</a:t>
            </a:fld>
            <a:endParaRPr lang="es-AR"/>
          </a:p>
        </p:txBody>
      </p:sp>
    </p:spTree>
    <p:extLst>
      <p:ext uri="{BB962C8B-B14F-4D97-AF65-F5344CB8AC3E}">
        <p14:creationId xmlns:p14="http://schemas.microsoft.com/office/powerpoint/2010/main" val="299105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72538-D9A1-4FAC-ACD7-FE11BB5EFC2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3933EA7-AC0D-41E3-BAEA-57FFE5744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A5689A7-B278-4074-9CC8-A70221320E3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7BF1F10A-F752-4067-A665-5EB219FF3C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0E3A0FD-71A6-4524-AFBF-8683527EED2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D06D4D7A-AA4A-4503-98E2-23E248DF293B}"/>
              </a:ext>
            </a:extLst>
          </p:cNvPr>
          <p:cNvSpPr>
            <a:spLocks noGrp="1"/>
          </p:cNvSpPr>
          <p:nvPr>
            <p:ph type="dt" sz="half" idx="10"/>
          </p:nvPr>
        </p:nvSpPr>
        <p:spPr/>
        <p:txBody>
          <a:bodyPr/>
          <a:lstStyle/>
          <a:p>
            <a:fld id="{BF4A9FAF-51B8-442C-9A93-E45619C76379}" type="datetimeFigureOut">
              <a:rPr lang="es-AR" smtClean="0"/>
              <a:t>22/10/2020</a:t>
            </a:fld>
            <a:endParaRPr lang="es-AR"/>
          </a:p>
        </p:txBody>
      </p:sp>
      <p:sp>
        <p:nvSpPr>
          <p:cNvPr id="8" name="Marcador de pie de página 7">
            <a:extLst>
              <a:ext uri="{FF2B5EF4-FFF2-40B4-BE49-F238E27FC236}">
                <a16:creationId xmlns:a16="http://schemas.microsoft.com/office/drawing/2014/main" id="{C89C8B28-706D-4CAA-88C4-7A4E7623FA80}"/>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97A45D4E-0073-47FB-92A2-554406EF6B8E}"/>
              </a:ext>
            </a:extLst>
          </p:cNvPr>
          <p:cNvSpPr>
            <a:spLocks noGrp="1"/>
          </p:cNvSpPr>
          <p:nvPr>
            <p:ph type="sldNum" sz="quarter" idx="12"/>
          </p:nvPr>
        </p:nvSpPr>
        <p:spPr/>
        <p:txBody>
          <a:bodyPr/>
          <a:lstStyle/>
          <a:p>
            <a:fld id="{62AB1F7A-F55A-4F48-8AEB-D40E5120FDF8}" type="slidenum">
              <a:rPr lang="es-AR" smtClean="0"/>
              <a:t>‹Nº›</a:t>
            </a:fld>
            <a:endParaRPr lang="es-AR"/>
          </a:p>
        </p:txBody>
      </p:sp>
    </p:spTree>
    <p:extLst>
      <p:ext uri="{BB962C8B-B14F-4D97-AF65-F5344CB8AC3E}">
        <p14:creationId xmlns:p14="http://schemas.microsoft.com/office/powerpoint/2010/main" val="224148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4368DD-C510-494E-AE8C-31031BE1B92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159DCF6B-D985-4422-BB32-4C39E746E35E}"/>
              </a:ext>
            </a:extLst>
          </p:cNvPr>
          <p:cNvSpPr>
            <a:spLocks noGrp="1"/>
          </p:cNvSpPr>
          <p:nvPr>
            <p:ph type="dt" sz="half" idx="10"/>
          </p:nvPr>
        </p:nvSpPr>
        <p:spPr/>
        <p:txBody>
          <a:bodyPr/>
          <a:lstStyle/>
          <a:p>
            <a:fld id="{BF4A9FAF-51B8-442C-9A93-E45619C76379}" type="datetimeFigureOut">
              <a:rPr lang="es-AR" smtClean="0"/>
              <a:t>22/10/2020</a:t>
            </a:fld>
            <a:endParaRPr lang="es-AR"/>
          </a:p>
        </p:txBody>
      </p:sp>
      <p:sp>
        <p:nvSpPr>
          <p:cNvPr id="4" name="Marcador de pie de página 3">
            <a:extLst>
              <a:ext uri="{FF2B5EF4-FFF2-40B4-BE49-F238E27FC236}">
                <a16:creationId xmlns:a16="http://schemas.microsoft.com/office/drawing/2014/main" id="{33A7B46D-7AF5-4A69-B804-79A9E1338064}"/>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47FF23C6-3A60-4A30-9C18-81B93A114D2F}"/>
              </a:ext>
            </a:extLst>
          </p:cNvPr>
          <p:cNvSpPr>
            <a:spLocks noGrp="1"/>
          </p:cNvSpPr>
          <p:nvPr>
            <p:ph type="sldNum" sz="quarter" idx="12"/>
          </p:nvPr>
        </p:nvSpPr>
        <p:spPr/>
        <p:txBody>
          <a:bodyPr/>
          <a:lstStyle/>
          <a:p>
            <a:fld id="{62AB1F7A-F55A-4F48-8AEB-D40E5120FDF8}" type="slidenum">
              <a:rPr lang="es-AR" smtClean="0"/>
              <a:t>‹Nº›</a:t>
            </a:fld>
            <a:endParaRPr lang="es-AR"/>
          </a:p>
        </p:txBody>
      </p:sp>
    </p:spTree>
    <p:extLst>
      <p:ext uri="{BB962C8B-B14F-4D97-AF65-F5344CB8AC3E}">
        <p14:creationId xmlns:p14="http://schemas.microsoft.com/office/powerpoint/2010/main" val="1312380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97EE04F-90DC-4DC8-9CF4-8BA551E4156E}"/>
              </a:ext>
            </a:extLst>
          </p:cNvPr>
          <p:cNvSpPr>
            <a:spLocks noGrp="1"/>
          </p:cNvSpPr>
          <p:nvPr>
            <p:ph type="dt" sz="half" idx="10"/>
          </p:nvPr>
        </p:nvSpPr>
        <p:spPr/>
        <p:txBody>
          <a:bodyPr/>
          <a:lstStyle/>
          <a:p>
            <a:fld id="{BF4A9FAF-51B8-442C-9A93-E45619C76379}" type="datetimeFigureOut">
              <a:rPr lang="es-AR" smtClean="0"/>
              <a:t>22/10/2020</a:t>
            </a:fld>
            <a:endParaRPr lang="es-AR"/>
          </a:p>
        </p:txBody>
      </p:sp>
      <p:sp>
        <p:nvSpPr>
          <p:cNvPr id="3" name="Marcador de pie de página 2">
            <a:extLst>
              <a:ext uri="{FF2B5EF4-FFF2-40B4-BE49-F238E27FC236}">
                <a16:creationId xmlns:a16="http://schemas.microsoft.com/office/drawing/2014/main" id="{AAE03C3F-D0C9-4B85-89C7-A3DB2762B80B}"/>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3788AA55-CBA9-4A6E-BE56-DBA701CC86A4}"/>
              </a:ext>
            </a:extLst>
          </p:cNvPr>
          <p:cNvSpPr>
            <a:spLocks noGrp="1"/>
          </p:cNvSpPr>
          <p:nvPr>
            <p:ph type="sldNum" sz="quarter" idx="12"/>
          </p:nvPr>
        </p:nvSpPr>
        <p:spPr/>
        <p:txBody>
          <a:bodyPr/>
          <a:lstStyle/>
          <a:p>
            <a:fld id="{62AB1F7A-F55A-4F48-8AEB-D40E5120FDF8}" type="slidenum">
              <a:rPr lang="es-AR" smtClean="0"/>
              <a:t>‹Nº›</a:t>
            </a:fld>
            <a:endParaRPr lang="es-AR"/>
          </a:p>
        </p:txBody>
      </p:sp>
    </p:spTree>
    <p:extLst>
      <p:ext uri="{BB962C8B-B14F-4D97-AF65-F5344CB8AC3E}">
        <p14:creationId xmlns:p14="http://schemas.microsoft.com/office/powerpoint/2010/main" val="142748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27822-3C09-4568-A5DC-F19C3683BC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693F616-0F99-4417-AB0B-9C1D104D7D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C77AB374-6EC8-42C6-96A1-EC20A7543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947607D-80A1-4CC5-88E2-B71998304089}"/>
              </a:ext>
            </a:extLst>
          </p:cNvPr>
          <p:cNvSpPr>
            <a:spLocks noGrp="1"/>
          </p:cNvSpPr>
          <p:nvPr>
            <p:ph type="dt" sz="half" idx="10"/>
          </p:nvPr>
        </p:nvSpPr>
        <p:spPr/>
        <p:txBody>
          <a:bodyPr/>
          <a:lstStyle/>
          <a:p>
            <a:fld id="{BF4A9FAF-51B8-442C-9A93-E45619C76379}" type="datetimeFigureOut">
              <a:rPr lang="es-AR" smtClean="0"/>
              <a:t>22/10/2020</a:t>
            </a:fld>
            <a:endParaRPr lang="es-AR"/>
          </a:p>
        </p:txBody>
      </p:sp>
      <p:sp>
        <p:nvSpPr>
          <p:cNvPr id="6" name="Marcador de pie de página 5">
            <a:extLst>
              <a:ext uri="{FF2B5EF4-FFF2-40B4-BE49-F238E27FC236}">
                <a16:creationId xmlns:a16="http://schemas.microsoft.com/office/drawing/2014/main" id="{3817A9CC-AF35-4C7D-A9FB-856EC0ABD3C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D237453-364F-4DBD-AC5A-F5711742E5F8}"/>
              </a:ext>
            </a:extLst>
          </p:cNvPr>
          <p:cNvSpPr>
            <a:spLocks noGrp="1"/>
          </p:cNvSpPr>
          <p:nvPr>
            <p:ph type="sldNum" sz="quarter" idx="12"/>
          </p:nvPr>
        </p:nvSpPr>
        <p:spPr/>
        <p:txBody>
          <a:bodyPr/>
          <a:lstStyle/>
          <a:p>
            <a:fld id="{62AB1F7A-F55A-4F48-8AEB-D40E5120FDF8}" type="slidenum">
              <a:rPr lang="es-AR" smtClean="0"/>
              <a:t>‹Nº›</a:t>
            </a:fld>
            <a:endParaRPr lang="es-AR"/>
          </a:p>
        </p:txBody>
      </p:sp>
    </p:spTree>
    <p:extLst>
      <p:ext uri="{BB962C8B-B14F-4D97-AF65-F5344CB8AC3E}">
        <p14:creationId xmlns:p14="http://schemas.microsoft.com/office/powerpoint/2010/main" val="168400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0DC7F-08A5-4687-9DD3-D3D551A05B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11FF55BD-4583-4CF3-A853-0EEBE3F3C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2BC97147-7EDB-4030-B766-BD332DB02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26044A-B381-4958-8AD6-2550A05BB963}"/>
              </a:ext>
            </a:extLst>
          </p:cNvPr>
          <p:cNvSpPr>
            <a:spLocks noGrp="1"/>
          </p:cNvSpPr>
          <p:nvPr>
            <p:ph type="dt" sz="half" idx="10"/>
          </p:nvPr>
        </p:nvSpPr>
        <p:spPr/>
        <p:txBody>
          <a:bodyPr/>
          <a:lstStyle/>
          <a:p>
            <a:fld id="{BF4A9FAF-51B8-442C-9A93-E45619C76379}" type="datetimeFigureOut">
              <a:rPr lang="es-AR" smtClean="0"/>
              <a:t>22/10/2020</a:t>
            </a:fld>
            <a:endParaRPr lang="es-AR"/>
          </a:p>
        </p:txBody>
      </p:sp>
      <p:sp>
        <p:nvSpPr>
          <p:cNvPr id="6" name="Marcador de pie de página 5">
            <a:extLst>
              <a:ext uri="{FF2B5EF4-FFF2-40B4-BE49-F238E27FC236}">
                <a16:creationId xmlns:a16="http://schemas.microsoft.com/office/drawing/2014/main" id="{3358781C-F1F6-4F94-BF1B-5747FF4FF89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1B21AAC-04A5-439B-948B-CB72574453AE}"/>
              </a:ext>
            </a:extLst>
          </p:cNvPr>
          <p:cNvSpPr>
            <a:spLocks noGrp="1"/>
          </p:cNvSpPr>
          <p:nvPr>
            <p:ph type="sldNum" sz="quarter" idx="12"/>
          </p:nvPr>
        </p:nvSpPr>
        <p:spPr/>
        <p:txBody>
          <a:bodyPr/>
          <a:lstStyle/>
          <a:p>
            <a:fld id="{62AB1F7A-F55A-4F48-8AEB-D40E5120FDF8}" type="slidenum">
              <a:rPr lang="es-AR" smtClean="0"/>
              <a:t>‹Nº›</a:t>
            </a:fld>
            <a:endParaRPr lang="es-AR"/>
          </a:p>
        </p:txBody>
      </p:sp>
    </p:spTree>
    <p:extLst>
      <p:ext uri="{BB962C8B-B14F-4D97-AF65-F5344CB8AC3E}">
        <p14:creationId xmlns:p14="http://schemas.microsoft.com/office/powerpoint/2010/main" val="59353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6C5B946-4E24-4934-A609-9E8DA1865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6E48AEF-33E0-4A21-9E6D-1FEA1EB397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3608044-E564-4DFA-B549-A680E2A1B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A9FAF-51B8-442C-9A93-E45619C76379}" type="datetimeFigureOut">
              <a:rPr lang="es-AR" smtClean="0"/>
              <a:t>22/10/2020</a:t>
            </a:fld>
            <a:endParaRPr lang="es-AR"/>
          </a:p>
        </p:txBody>
      </p:sp>
      <p:sp>
        <p:nvSpPr>
          <p:cNvPr id="5" name="Marcador de pie de página 4">
            <a:extLst>
              <a:ext uri="{FF2B5EF4-FFF2-40B4-BE49-F238E27FC236}">
                <a16:creationId xmlns:a16="http://schemas.microsoft.com/office/drawing/2014/main" id="{18CA9209-4008-41FC-8FBE-4597FF64A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8D225D98-DEBB-48E5-A56B-62BEE37B2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B1F7A-F55A-4F48-8AEB-D40E5120FDF8}" type="slidenum">
              <a:rPr lang="es-AR" smtClean="0"/>
              <a:t>‹Nº›</a:t>
            </a:fld>
            <a:endParaRPr lang="es-AR"/>
          </a:p>
        </p:txBody>
      </p:sp>
    </p:spTree>
    <p:extLst>
      <p:ext uri="{BB962C8B-B14F-4D97-AF65-F5344CB8AC3E}">
        <p14:creationId xmlns:p14="http://schemas.microsoft.com/office/powerpoint/2010/main" val="4174904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8C102B-05A7-4CFF-B31B-85570787EEFF}"/>
              </a:ext>
            </a:extLst>
          </p:cNvPr>
          <p:cNvSpPr>
            <a:spLocks noGrp="1"/>
          </p:cNvSpPr>
          <p:nvPr>
            <p:ph type="ctrTitle"/>
          </p:nvPr>
        </p:nvSpPr>
        <p:spPr>
          <a:xfrm>
            <a:off x="2426736" y="1854201"/>
            <a:ext cx="8241264" cy="1655762"/>
          </a:xfrm>
        </p:spPr>
        <p:txBody>
          <a:bodyPr>
            <a:normAutofit/>
          </a:bodyPr>
          <a:lstStyle/>
          <a:p>
            <a:r>
              <a:rPr lang="es-AR" sz="2400" b="1" dirty="0">
                <a:solidFill>
                  <a:schemeClr val="tx1">
                    <a:lumMod val="85000"/>
                    <a:lumOff val="15000"/>
                  </a:schemeClr>
                </a:solidFill>
                <a:latin typeface="+mn-lt"/>
              </a:rPr>
              <a:t>Diseño</a:t>
            </a:r>
            <a:r>
              <a:rPr lang="en-US" sz="2400" b="1" dirty="0">
                <a:solidFill>
                  <a:schemeClr val="tx1">
                    <a:lumMod val="85000"/>
                    <a:lumOff val="15000"/>
                  </a:schemeClr>
                </a:solidFill>
                <a:latin typeface="+mn-lt"/>
              </a:rPr>
              <a:t> y </a:t>
            </a:r>
            <a:r>
              <a:rPr lang="en-US" sz="2400" b="1" dirty="0" err="1">
                <a:solidFill>
                  <a:schemeClr val="tx1">
                    <a:lumMod val="85000"/>
                    <a:lumOff val="15000"/>
                  </a:schemeClr>
                </a:solidFill>
                <a:latin typeface="+mn-lt"/>
              </a:rPr>
              <a:t>Gestión</a:t>
            </a:r>
            <a:r>
              <a:rPr lang="en-US" sz="2400" b="1" dirty="0">
                <a:solidFill>
                  <a:schemeClr val="tx1">
                    <a:lumMod val="85000"/>
                    <a:lumOff val="15000"/>
                  </a:schemeClr>
                </a:solidFill>
                <a:latin typeface="+mn-lt"/>
              </a:rPr>
              <a:t> de </a:t>
            </a:r>
            <a:r>
              <a:rPr lang="es-AR" sz="2400" b="1" dirty="0">
                <a:solidFill>
                  <a:schemeClr val="tx1">
                    <a:lumMod val="85000"/>
                    <a:lumOff val="15000"/>
                  </a:schemeClr>
                </a:solidFill>
                <a:latin typeface="+mn-lt"/>
              </a:rPr>
              <a:t>Proyectos</a:t>
            </a:r>
            <a:r>
              <a:rPr lang="en-US" sz="2400" b="1" dirty="0">
                <a:solidFill>
                  <a:schemeClr val="tx1">
                    <a:lumMod val="85000"/>
                    <a:lumOff val="15000"/>
                  </a:schemeClr>
                </a:solidFill>
                <a:latin typeface="+mn-lt"/>
              </a:rPr>
              <a:t> </a:t>
            </a:r>
            <a:br>
              <a:rPr lang="en-US" sz="2400" b="1" dirty="0">
                <a:solidFill>
                  <a:schemeClr val="tx1">
                    <a:lumMod val="85000"/>
                    <a:lumOff val="15000"/>
                  </a:schemeClr>
                </a:solidFill>
                <a:latin typeface="+mn-lt"/>
              </a:rPr>
            </a:br>
            <a:r>
              <a:rPr lang="en-US" sz="2400" b="1" dirty="0">
                <a:solidFill>
                  <a:schemeClr val="tx1">
                    <a:lumMod val="85000"/>
                    <a:lumOff val="15000"/>
                  </a:schemeClr>
                </a:solidFill>
                <a:latin typeface="+mn-lt"/>
              </a:rPr>
              <a:t>y </a:t>
            </a:r>
            <a:r>
              <a:rPr lang="en-US" sz="2400" b="1" dirty="0" err="1">
                <a:solidFill>
                  <a:schemeClr val="tx1">
                    <a:lumMod val="85000"/>
                    <a:lumOff val="15000"/>
                  </a:schemeClr>
                </a:solidFill>
                <a:latin typeface="+mn-lt"/>
              </a:rPr>
              <a:t>Programas</a:t>
            </a:r>
            <a:r>
              <a:rPr lang="en-US" sz="2400" b="1" dirty="0">
                <a:solidFill>
                  <a:schemeClr val="tx1">
                    <a:lumMod val="85000"/>
                    <a:lumOff val="15000"/>
                  </a:schemeClr>
                </a:solidFill>
                <a:latin typeface="+mn-lt"/>
              </a:rPr>
              <a:t> </a:t>
            </a:r>
            <a:r>
              <a:rPr lang="en-US" sz="2400" b="1" dirty="0" err="1">
                <a:solidFill>
                  <a:schemeClr val="tx1">
                    <a:lumMod val="85000"/>
                    <a:lumOff val="15000"/>
                  </a:schemeClr>
                </a:solidFill>
                <a:latin typeface="+mn-lt"/>
              </a:rPr>
              <a:t>en</a:t>
            </a:r>
            <a:r>
              <a:rPr lang="en-US" sz="2400" b="1" dirty="0">
                <a:solidFill>
                  <a:schemeClr val="tx1">
                    <a:lumMod val="85000"/>
                    <a:lumOff val="15000"/>
                  </a:schemeClr>
                </a:solidFill>
                <a:latin typeface="+mn-lt"/>
              </a:rPr>
              <a:t> IES</a:t>
            </a:r>
            <a:endParaRPr lang="es-AR" sz="2400" dirty="0">
              <a:latin typeface="+mn-lt"/>
            </a:endParaRPr>
          </a:p>
        </p:txBody>
      </p:sp>
      <p:sp>
        <p:nvSpPr>
          <p:cNvPr id="3" name="Subtítulo 2">
            <a:extLst>
              <a:ext uri="{FF2B5EF4-FFF2-40B4-BE49-F238E27FC236}">
                <a16:creationId xmlns:a16="http://schemas.microsoft.com/office/drawing/2014/main" id="{C750725E-960B-4ADE-AEEA-74BDD9B17BEA}"/>
              </a:ext>
            </a:extLst>
          </p:cNvPr>
          <p:cNvSpPr>
            <a:spLocks noGrp="1"/>
          </p:cNvSpPr>
          <p:nvPr>
            <p:ph type="subTitle" idx="1"/>
          </p:nvPr>
        </p:nvSpPr>
        <p:spPr/>
        <p:txBody>
          <a:bodyPr>
            <a:normAutofit lnSpcReduction="10000"/>
          </a:bodyPr>
          <a:lstStyle/>
          <a:p>
            <a:pPr algn="r"/>
            <a:endParaRPr lang="en-US" sz="2000" b="1" dirty="0"/>
          </a:p>
          <a:p>
            <a:pPr algn="r"/>
            <a:r>
              <a:rPr lang="en-US" sz="2000" b="1" dirty="0"/>
              <a:t>Prof. Claudia </a:t>
            </a:r>
            <a:r>
              <a:rPr lang="en-US" sz="2000" b="1" dirty="0" err="1"/>
              <a:t>Restiffo</a:t>
            </a:r>
            <a:br>
              <a:rPr lang="es-AR" sz="2000" b="1" dirty="0"/>
            </a:br>
            <a:r>
              <a:rPr lang="en-US" sz="2000" b="1" dirty="0"/>
              <a:t>Grupo Nº 29</a:t>
            </a:r>
            <a:br>
              <a:rPr lang="es-AR" sz="2000" b="1" dirty="0"/>
            </a:br>
            <a:r>
              <a:rPr lang="en-US" sz="2000" b="1" dirty="0"/>
              <a:t>U.T.N. </a:t>
            </a:r>
            <a:r>
              <a:rPr lang="en-US" sz="2000" b="1" dirty="0" err="1"/>
              <a:t>Facultad</a:t>
            </a:r>
            <a:r>
              <a:rPr lang="en-US" sz="2000" b="1" dirty="0"/>
              <a:t> Regional La Rioja </a:t>
            </a:r>
            <a:endParaRPr lang="es-AR" sz="2000" dirty="0"/>
          </a:p>
          <a:p>
            <a:pPr algn="r"/>
            <a:r>
              <a:rPr lang="es-AR" sz="1800" b="1" dirty="0"/>
              <a:t>Síntesis de la Unidad N°3</a:t>
            </a:r>
          </a:p>
          <a:p>
            <a:endParaRPr lang="es-AR" dirty="0"/>
          </a:p>
        </p:txBody>
      </p:sp>
      <p:pic>
        <p:nvPicPr>
          <p:cNvPr id="4" name="Imagen 3" descr="Facultad Regional La Rioja">
            <a:extLst>
              <a:ext uri="{FF2B5EF4-FFF2-40B4-BE49-F238E27FC236}">
                <a16:creationId xmlns:a16="http://schemas.microsoft.com/office/drawing/2014/main" id="{08D51E79-0B0C-4AF8-97FA-19A579BACC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54444" y="1497013"/>
            <a:ext cx="2025650" cy="819150"/>
          </a:xfrm>
          <a:prstGeom prst="rect">
            <a:avLst/>
          </a:prstGeom>
          <a:noFill/>
          <a:ln>
            <a:noFill/>
          </a:ln>
        </p:spPr>
      </p:pic>
      <p:pic>
        <p:nvPicPr>
          <p:cNvPr id="5" name="Imagen 4">
            <a:extLst>
              <a:ext uri="{FF2B5EF4-FFF2-40B4-BE49-F238E27FC236}">
                <a16:creationId xmlns:a16="http://schemas.microsoft.com/office/drawing/2014/main" id="{71F93746-85C6-4437-81A5-7E121327689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49239" y="1497013"/>
            <a:ext cx="1216025" cy="645795"/>
          </a:xfrm>
          <a:prstGeom prst="rect">
            <a:avLst/>
          </a:prstGeom>
          <a:noFill/>
          <a:ln w="9525">
            <a:noFill/>
            <a:miter lim="800000"/>
            <a:headEnd/>
            <a:tailEnd/>
          </a:ln>
        </p:spPr>
      </p:pic>
      <p:pic>
        <p:nvPicPr>
          <p:cNvPr id="6" name="Marcador de contenido 36">
            <a:extLst>
              <a:ext uri="{FF2B5EF4-FFF2-40B4-BE49-F238E27FC236}">
                <a16:creationId xmlns:a16="http://schemas.microsoft.com/office/drawing/2014/main" id="{E10203D7-FAB3-44B6-ADFF-449CEE16650D}"/>
              </a:ext>
            </a:extLst>
          </p:cNvPr>
          <p:cNvPicPr>
            <a:picLocks noChangeAspect="1"/>
          </p:cNvPicPr>
          <p:nvPr/>
        </p:nvPicPr>
        <p:blipFill>
          <a:blip r:embed="rId4"/>
          <a:stretch>
            <a:fillRect/>
          </a:stretch>
        </p:blipFill>
        <p:spPr>
          <a:xfrm>
            <a:off x="351184" y="2459002"/>
            <a:ext cx="4465980" cy="4577939"/>
          </a:xfrm>
          <a:prstGeom prst="rect">
            <a:avLst/>
          </a:prstGeom>
          <a:effectLst>
            <a:softEdge rad="317500"/>
          </a:effectLst>
        </p:spPr>
      </p:pic>
    </p:spTree>
    <p:extLst>
      <p:ext uri="{BB962C8B-B14F-4D97-AF65-F5344CB8AC3E}">
        <p14:creationId xmlns:p14="http://schemas.microsoft.com/office/powerpoint/2010/main" val="29848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0" fill="hold"/>
                                        <p:tgtEl>
                                          <p:spTgt spid="6"/>
                                        </p:tgtEl>
                                        <p:attrNameLst>
                                          <p:attrName>ppt_w</p:attrName>
                                        </p:attrNameLst>
                                      </p:cBhvr>
                                      <p:tavLst>
                                        <p:tav tm="0" fmla="#ppt_w*sin(2.5*pi*$)">
                                          <p:val>
                                            <p:fltVal val="0"/>
                                          </p:val>
                                        </p:tav>
                                        <p:tav tm="100000">
                                          <p:val>
                                            <p:fltVal val="1"/>
                                          </p:val>
                                        </p:tav>
                                      </p:tavLst>
                                    </p:anim>
                                    <p:anim calcmode="lin" valueType="num">
                                      <p:cBhvr>
                                        <p:cTn id="8" dur="5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186AD6B-833C-4C3B-A885-C60E195D11F5}"/>
              </a:ext>
            </a:extLst>
          </p:cNvPr>
          <p:cNvSpPr/>
          <p:nvPr/>
        </p:nvSpPr>
        <p:spPr>
          <a:xfrm>
            <a:off x="344557" y="1570079"/>
            <a:ext cx="8706678" cy="3248005"/>
          </a:xfrm>
          <a:prstGeom prst="rect">
            <a:avLst/>
          </a:prstGeom>
        </p:spPr>
        <p:txBody>
          <a:bodyPr wrap="square">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6° Duración y Cronograma</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Cuando se propone llevar a cabo un proyecto, debe tener en claro el tema de la duración, por ello se debe explicitar tanto el tiempo, como la duración de cada una de las actividades. Para la elaboración del gráfico de actividades, es preciso definir primero las fechas de inicio y de terminación de cada una. También se podrá incorporar en un cuadro preparatorio una columna con el nombre de la persona o el organismo que será responsable de cada actividad y los recursos disponibles para cada una de ellas.</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Con esta información, se podrá realizar una representación gráfica. Normalmente, se usan los gráficos de barras o de Gantt. Este tipo de gráficos, nos permite poder tener en claro el tiempo en la que se llevará cada actividad.</a:t>
            </a:r>
          </a:p>
        </p:txBody>
      </p:sp>
      <p:pic>
        <p:nvPicPr>
          <p:cNvPr id="3" name="Imagen 2" descr="Cronograma o Gráfico de Gantt | Administracion de proyectos, Diagrama de  gantt, Fichas de vocales">
            <a:extLst>
              <a:ext uri="{FF2B5EF4-FFF2-40B4-BE49-F238E27FC236}">
                <a16:creationId xmlns:a16="http://schemas.microsoft.com/office/drawing/2014/main" id="{0C5512BF-BF91-4769-90FB-DEE4FFC56A7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32221" y="574084"/>
            <a:ext cx="2170665" cy="2298325"/>
          </a:xfrm>
          <a:prstGeom prst="rect">
            <a:avLst/>
          </a:prstGeom>
          <a:noFill/>
          <a:ln>
            <a:noFill/>
          </a:ln>
        </p:spPr>
      </p:pic>
      <p:pic>
        <p:nvPicPr>
          <p:cNvPr id="4" name="Imagen 3" descr="Cronograma o Gráfico de Gantt – Enfermería: módulo integrador">
            <a:extLst>
              <a:ext uri="{FF2B5EF4-FFF2-40B4-BE49-F238E27FC236}">
                <a16:creationId xmlns:a16="http://schemas.microsoft.com/office/drawing/2014/main" id="{B5B775D3-5BDE-40BF-9989-DB161CA59DA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2221" y="3644348"/>
            <a:ext cx="2263431" cy="2179983"/>
          </a:xfrm>
          <a:prstGeom prst="rect">
            <a:avLst/>
          </a:prstGeom>
          <a:noFill/>
          <a:ln>
            <a:noFill/>
          </a:ln>
        </p:spPr>
      </p:pic>
    </p:spTree>
    <p:extLst>
      <p:ext uri="{BB962C8B-B14F-4D97-AF65-F5344CB8AC3E}">
        <p14:creationId xmlns:p14="http://schemas.microsoft.com/office/powerpoint/2010/main" val="328381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504A1E7-5331-4A91-85A3-662D5165C49A}"/>
              </a:ext>
            </a:extLst>
          </p:cNvPr>
          <p:cNvSpPr/>
          <p:nvPr/>
        </p:nvSpPr>
        <p:spPr>
          <a:xfrm>
            <a:off x="1563758" y="1089380"/>
            <a:ext cx="8640416" cy="2655279"/>
          </a:xfrm>
          <a:prstGeom prst="rect">
            <a:avLst/>
          </a:prstGeom>
        </p:spPr>
        <p:txBody>
          <a:bodyPr wrap="square">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7° Metodología y Tareas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La metodología</a:t>
            </a:r>
            <a:r>
              <a:rPr lang="es-AR" dirty="0">
                <a:latin typeface="Calibri" panose="020F0502020204030204" pitchFamily="34" charset="0"/>
                <a:ea typeface="Calibri" panose="020F0502020204030204" pitchFamily="34" charset="0"/>
                <a:cs typeface="Times New Roman" panose="02020603050405020304" pitchFamily="18" charset="0"/>
              </a:rPr>
              <a:t> de trabajo que se llevará adelante. Esto implica la descripción de la modalidad de trabajo, las técnicas y el método de evaluación que se pondrá en acción en cada una de las actividades. Por otra parte, se deben establecer los contenidos temáticos que se abordarán en cada una de las actividades. Se trata de los contenidos mínimos que deberán analizarse.</a:t>
            </a:r>
          </a:p>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Las tareas</a:t>
            </a:r>
            <a:r>
              <a:rPr lang="es-AR" dirty="0">
                <a:latin typeface="Calibri" panose="020F0502020204030204" pitchFamily="34" charset="0"/>
                <a:ea typeface="Calibri" panose="020F0502020204030204" pitchFamily="34" charset="0"/>
                <a:cs typeface="Times New Roman" panose="02020603050405020304" pitchFamily="18" charset="0"/>
              </a:rPr>
              <a:t> son los sucesivos pasos que se deben realizar para llegar a completar una actividad</a:t>
            </a:r>
          </a:p>
        </p:txBody>
      </p:sp>
      <p:pic>
        <p:nvPicPr>
          <p:cNvPr id="3" name="Imagen 2" descr="▷ Metodología Kanban: Definición, Funcionamiento y Fases">
            <a:extLst>
              <a:ext uri="{FF2B5EF4-FFF2-40B4-BE49-F238E27FC236}">
                <a16:creationId xmlns:a16="http://schemas.microsoft.com/office/drawing/2014/main" id="{EE50EBEF-B27D-4F10-984B-06FC86A5130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4573" y="3631097"/>
            <a:ext cx="4507810" cy="2504660"/>
          </a:xfrm>
          <a:prstGeom prst="rect">
            <a:avLst/>
          </a:prstGeom>
          <a:noFill/>
          <a:ln>
            <a:noFill/>
          </a:ln>
        </p:spPr>
      </p:pic>
    </p:spTree>
    <p:extLst>
      <p:ext uri="{BB962C8B-B14F-4D97-AF65-F5344CB8AC3E}">
        <p14:creationId xmlns:p14="http://schemas.microsoft.com/office/powerpoint/2010/main" val="111203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155E51E-BD43-4438-A075-3ADBAA157415}"/>
              </a:ext>
            </a:extLst>
          </p:cNvPr>
          <p:cNvSpPr/>
          <p:nvPr/>
        </p:nvSpPr>
        <p:spPr>
          <a:xfrm>
            <a:off x="4028661" y="558774"/>
            <a:ext cx="7752522" cy="1367234"/>
          </a:xfrm>
          <a:prstGeom prst="rect">
            <a:avLst/>
          </a:prstGeom>
        </p:spPr>
        <p:txBody>
          <a:bodyPr wrap="square">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8° Presupuesto</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El presupuesto constituye el cálculo estimado de los egresos e ingresos que generarán las actividades de un proyecto, el cual se deberá plasmar en una Tabla de fuentes de financiamiento.</a:t>
            </a:r>
          </a:p>
        </p:txBody>
      </p:sp>
      <p:pic>
        <p:nvPicPr>
          <p:cNvPr id="3" name="Imagen 2" descr="Cómo administrar las Finanzas Corporativas en un entorno competitivo">
            <a:extLst>
              <a:ext uri="{FF2B5EF4-FFF2-40B4-BE49-F238E27FC236}">
                <a16:creationId xmlns:a16="http://schemas.microsoft.com/office/drawing/2014/main" id="{4F856DAF-0F84-4AD1-8D6A-84A1ED2298C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887" y="429357"/>
            <a:ext cx="2568643" cy="2035547"/>
          </a:xfrm>
          <a:prstGeom prst="rect">
            <a:avLst/>
          </a:prstGeom>
          <a:noFill/>
          <a:ln>
            <a:noFill/>
          </a:ln>
        </p:spPr>
      </p:pic>
      <p:sp>
        <p:nvSpPr>
          <p:cNvPr id="4" name="Rectángulo 3">
            <a:extLst>
              <a:ext uri="{FF2B5EF4-FFF2-40B4-BE49-F238E27FC236}">
                <a16:creationId xmlns:a16="http://schemas.microsoft.com/office/drawing/2014/main" id="{F38A5D57-1745-473D-B186-CD58AA27FEDE}"/>
              </a:ext>
            </a:extLst>
          </p:cNvPr>
          <p:cNvSpPr/>
          <p:nvPr/>
        </p:nvSpPr>
        <p:spPr>
          <a:xfrm>
            <a:off x="490330" y="3265833"/>
            <a:ext cx="7076661" cy="2254528"/>
          </a:xfrm>
          <a:prstGeom prst="rect">
            <a:avLst/>
          </a:prstGeom>
        </p:spPr>
        <p:txBody>
          <a:bodyPr wrap="square">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9° Control y Evaluación</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dirty="0">
                <a:solidFill>
                  <a:srgbClr val="0A0A0A"/>
                </a:solidFill>
                <a:latin typeface="Arial" panose="020B0604020202020204" pitchFamily="34" charset="0"/>
                <a:ea typeface="Calibri" panose="020F0502020204030204" pitchFamily="34" charset="0"/>
                <a:cs typeface="Times New Roman" panose="02020603050405020304" pitchFamily="18" charset="0"/>
              </a:rPr>
              <a:t>es una de las gestiones finales en cualquier proceso de planeación. Se trata de un proceso de verificación de pasos y resultados que permite medir el progreso o desarrollo del proyecto. Todas las compañías están en el deber de analizar, revisar y cuantificar el desempeño y las consecuencias de los diseños de planificación que se llevan a cabo.</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Todo lo que debes incluir en un reporte de estado de proyecto - ITM Platform">
            <a:extLst>
              <a:ext uri="{FF2B5EF4-FFF2-40B4-BE49-F238E27FC236}">
                <a16:creationId xmlns:a16="http://schemas.microsoft.com/office/drawing/2014/main" id="{D648E943-D462-4BF6-8042-EEF9CADA6E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95008" y="3265833"/>
            <a:ext cx="3686175" cy="2266315"/>
          </a:xfrm>
          <a:prstGeom prst="rect">
            <a:avLst/>
          </a:prstGeom>
          <a:noFill/>
          <a:ln>
            <a:noFill/>
          </a:ln>
        </p:spPr>
      </p:pic>
    </p:spTree>
    <p:extLst>
      <p:ext uri="{BB962C8B-B14F-4D97-AF65-F5344CB8AC3E}">
        <p14:creationId xmlns:p14="http://schemas.microsoft.com/office/powerpoint/2010/main" val="8123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uáles son las etapas del ciclo de vida de un proyecto?">
            <a:extLst>
              <a:ext uri="{FF2B5EF4-FFF2-40B4-BE49-F238E27FC236}">
                <a16:creationId xmlns:a16="http://schemas.microsoft.com/office/drawing/2014/main" id="{7E8C9E81-5F1F-4223-8720-C1804242B4C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6152" y="1417472"/>
            <a:ext cx="3502509" cy="4068928"/>
          </a:xfrm>
          <a:prstGeom prst="rect">
            <a:avLst/>
          </a:prstGeom>
          <a:noFill/>
          <a:ln>
            <a:noFill/>
          </a:ln>
        </p:spPr>
      </p:pic>
      <p:sp>
        <p:nvSpPr>
          <p:cNvPr id="3" name="Rectángulo 2">
            <a:extLst>
              <a:ext uri="{FF2B5EF4-FFF2-40B4-BE49-F238E27FC236}">
                <a16:creationId xmlns:a16="http://schemas.microsoft.com/office/drawing/2014/main" id="{D31C4696-E925-44A5-BC4B-5B9347F0284B}"/>
              </a:ext>
            </a:extLst>
          </p:cNvPr>
          <p:cNvSpPr/>
          <p:nvPr/>
        </p:nvSpPr>
        <p:spPr>
          <a:xfrm>
            <a:off x="2838044" y="644728"/>
            <a:ext cx="6213624" cy="373692"/>
          </a:xfrm>
          <a:prstGeom prst="rect">
            <a:avLst/>
          </a:prstGeom>
        </p:spPr>
        <p:txBody>
          <a:bodyPr wrap="none">
            <a:spAutoFit/>
          </a:bodyPr>
          <a:lstStyle/>
          <a:p>
            <a:pPr>
              <a:lnSpc>
                <a:spcPct val="107000"/>
              </a:lnSpc>
              <a:spcAft>
                <a:spcPts val="800"/>
              </a:spcAft>
            </a:pPr>
            <a:r>
              <a:rPr lang="es-AR" b="1"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Segundo momento de la planificación: Etapa de Diseño</a:t>
            </a:r>
            <a:r>
              <a:rPr lang="es-AR" dirty="0">
                <a:solidFill>
                  <a:srgbClr val="212529"/>
                </a:solidFill>
                <a:latin typeface="Segoe UI" panose="020B0502040204020203" pitchFamily="34" charset="0"/>
                <a:ea typeface="Times New Roman" panose="02020603050405020304" pitchFamily="18" charset="0"/>
                <a:cs typeface="Times New Roman" panose="02020603050405020304" pitchFamily="18" charset="0"/>
              </a:rPr>
              <a:t>.</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76DF9A1B-92C8-431B-9797-9CCE298A1215}"/>
              </a:ext>
            </a:extLst>
          </p:cNvPr>
          <p:cNvSpPr/>
          <p:nvPr/>
        </p:nvSpPr>
        <p:spPr>
          <a:xfrm>
            <a:off x="4452730" y="1856293"/>
            <a:ext cx="6096000" cy="3145413"/>
          </a:xfrm>
          <a:prstGeom prst="rect">
            <a:avLst/>
          </a:prstGeom>
        </p:spPr>
        <p:txBody>
          <a:bodyPr>
            <a:spAutoFit/>
          </a:bodyPr>
          <a:lstStyle/>
          <a:p>
            <a:pPr>
              <a:lnSpc>
                <a:spcPct val="107000"/>
              </a:lnSpc>
              <a:spcAft>
                <a:spcPts val="800"/>
              </a:spcAft>
            </a:pPr>
            <a:r>
              <a:rPr lang="es-AR" b="1" u="sng" dirty="0">
                <a:latin typeface="Calibri" panose="020F0502020204030204" pitchFamily="34" charset="0"/>
                <a:ea typeface="Calibri" panose="020F0502020204030204" pitchFamily="34" charset="0"/>
                <a:cs typeface="Times New Roman" panose="02020603050405020304" pitchFamily="18" charset="0"/>
              </a:rPr>
              <a:t>El diseño del proyecto</a:t>
            </a:r>
            <a:r>
              <a:rPr lang="es-AR"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Es el segundo momento de la planificación, la etapa de diseño. Se trabaja en presentar al organismo responsable del proyecto, la localización, la población destinataria y la fundamentación, se construye la Matriz de Marco Lógico con la definición de los indicadores, metas y fuentes de verificación, y se completa con una serie de herramientas de programación de las acciones tal como el diseño del cronograma de las actividades del proyecto y la desagregación de sus respectivas tareas y la elaboración del presupuesto.</a:t>
            </a:r>
          </a:p>
        </p:txBody>
      </p:sp>
    </p:spTree>
    <p:extLst>
      <p:ext uri="{BB962C8B-B14F-4D97-AF65-F5344CB8AC3E}">
        <p14:creationId xmlns:p14="http://schemas.microsoft.com/office/powerpoint/2010/main" val="298041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F68A69F-EB60-4256-A796-CDB4F93E3E58}"/>
              </a:ext>
            </a:extLst>
          </p:cNvPr>
          <p:cNvSpPr/>
          <p:nvPr/>
        </p:nvSpPr>
        <p:spPr>
          <a:xfrm>
            <a:off x="2637183" y="1469040"/>
            <a:ext cx="6096000" cy="1959960"/>
          </a:xfrm>
          <a:prstGeom prst="rect">
            <a:avLst/>
          </a:prstGeom>
        </p:spPr>
        <p:txBody>
          <a:bodyPr>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1°</a:t>
            </a:r>
            <a:r>
              <a:rPr lang="es-AR" dirty="0">
                <a:latin typeface="Calibri" panose="020F0502020204030204" pitchFamily="34" charset="0"/>
                <a:ea typeface="Calibri" panose="020F0502020204030204" pitchFamily="34" charset="0"/>
                <a:cs typeface="Times New Roman" panose="02020603050405020304" pitchFamily="18" charset="0"/>
              </a:rPr>
              <a:t> </a:t>
            </a:r>
            <a:r>
              <a:rPr lang="es-AR" b="1" dirty="0">
                <a:latin typeface="Calibri" panose="020F0502020204030204" pitchFamily="34" charset="0"/>
                <a:ea typeface="Calibri" panose="020F0502020204030204" pitchFamily="34" charset="0"/>
                <a:cs typeface="Times New Roman" panose="02020603050405020304" pitchFamily="18" charset="0"/>
              </a:rPr>
              <a:t>Preguntas del Diseño</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Todo diseño o investigación   comienza con el reconocimiento de un problema o no, es decir aquel fenómeno que nos ha llamado la atención debido a su relevancia e impacto. A partir de ese problema establecemos las preguntas de investigación</a:t>
            </a:r>
            <a:r>
              <a:rPr lang="es-AR" dirty="0">
                <a:solidFill>
                  <a:srgbClr val="000000"/>
                </a:solidFill>
                <a:latin typeface="Raleway"/>
                <a:ea typeface="Calibri" panose="020F0502020204030204" pitchFamily="34" charset="0"/>
                <a:cs typeface="Times New Roman" panose="02020603050405020304" pitchFamily="18" charset="0"/>
              </a:rPr>
              <a:t>, </a:t>
            </a:r>
            <a:r>
              <a:rPr lang="es-AR" dirty="0">
                <a:solidFill>
                  <a:srgbClr val="000000"/>
                </a:solidFill>
                <a:latin typeface="Calibri" panose="020F0502020204030204" pitchFamily="34" charset="0"/>
                <a:ea typeface="Calibri" panose="020F0502020204030204" pitchFamily="34" charset="0"/>
                <a:cs typeface="Calibri" panose="020F0502020204030204" pitchFamily="34" charset="0"/>
              </a:rPr>
              <a:t>que debe de estar presente en todo su desarrollo.</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descr="40410 preguntas más frecuentes sobre ostomía | Shield HealthCare">
            <a:extLst>
              <a:ext uri="{FF2B5EF4-FFF2-40B4-BE49-F238E27FC236}">
                <a16:creationId xmlns:a16="http://schemas.microsoft.com/office/drawing/2014/main" id="{92A47992-FBB2-4D0E-93F7-C3FFEDAF3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608" y="3737112"/>
            <a:ext cx="8004313" cy="254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32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3411628-53FF-445E-BE7B-5BE7C481065F}"/>
              </a:ext>
            </a:extLst>
          </p:cNvPr>
          <p:cNvSpPr/>
          <p:nvPr/>
        </p:nvSpPr>
        <p:spPr>
          <a:xfrm>
            <a:off x="2994991" y="346584"/>
            <a:ext cx="8004313" cy="375552"/>
          </a:xfrm>
          <a:prstGeom prst="rect">
            <a:avLst/>
          </a:prstGeom>
        </p:spPr>
        <p:txBody>
          <a:bodyPr wrap="square">
            <a:spAutoFit/>
          </a:bodyPr>
          <a:lstStyle/>
          <a:p>
            <a:pPr algn="just">
              <a:lnSpc>
                <a:spcPct val="107000"/>
              </a:lnSpc>
              <a:spcAft>
                <a:spcPts val="800"/>
              </a:spcAft>
            </a:pPr>
            <a:r>
              <a:rPr lang="es-AR"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a:extLst>
              <a:ext uri="{FF2B5EF4-FFF2-40B4-BE49-F238E27FC236}">
                <a16:creationId xmlns:a16="http://schemas.microsoft.com/office/drawing/2014/main" id="{D6B28CFA-0071-4C47-9415-77428A760EE6}"/>
              </a:ext>
            </a:extLst>
          </p:cNvPr>
          <p:cNvSpPr/>
          <p:nvPr/>
        </p:nvSpPr>
        <p:spPr>
          <a:xfrm>
            <a:off x="2994991" y="722136"/>
            <a:ext cx="8799444" cy="4832413"/>
          </a:xfrm>
          <a:prstGeom prst="rect">
            <a:avLst/>
          </a:prstGeom>
        </p:spPr>
        <p:txBody>
          <a:bodyPr wrap="square">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2° Información Básica y Fundamentación</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dirty="0">
                <a:solidFill>
                  <a:srgbClr val="000000"/>
                </a:solidFill>
                <a:latin typeface="Calibri" panose="020F0502020204030204" pitchFamily="34" charset="0"/>
                <a:ea typeface="Calibri" panose="020F0502020204030204" pitchFamily="34" charset="0"/>
                <a:cs typeface="Times New Roman" panose="02020603050405020304" pitchFamily="18" charset="0"/>
              </a:rPr>
              <a:t>En este momento de la planificación tenemos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Presentación:</a:t>
            </a:r>
            <a:r>
              <a:rPr lang="es-AR" dirty="0">
                <a:solidFill>
                  <a:srgbClr val="DD3CBD"/>
                </a:solidFill>
                <a:latin typeface="Calibri" panose="020F0502020204030204" pitchFamily="34" charset="0"/>
                <a:ea typeface="Times New Roman" panose="02020603050405020304" pitchFamily="18" charset="0"/>
                <a:cs typeface="Calibri" panose="020F0502020204030204" pitchFamily="34" charset="0"/>
              </a:rPr>
              <a:t> </a:t>
            </a:r>
            <a:r>
              <a:rPr lang="es-AR" dirty="0">
                <a:solidFill>
                  <a:srgbClr val="000000"/>
                </a:solidFill>
                <a:latin typeface="Calibri" panose="020F0502020204030204" pitchFamily="34" charset="0"/>
                <a:ea typeface="Times New Roman" panose="02020603050405020304" pitchFamily="18" charset="0"/>
                <a:cs typeface="Calibri" panose="020F0502020204030204" pitchFamily="34" charset="0"/>
              </a:rPr>
              <a:t> Todo proyecto se presenta con una carátula que lo identifique de manera precisa, </a:t>
            </a:r>
            <a:r>
              <a:rPr lang="es-AR"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el resumen</a:t>
            </a:r>
            <a:r>
              <a:rPr lang="es-AR" dirty="0">
                <a:solidFill>
                  <a:srgbClr val="000000"/>
                </a:solidFill>
                <a:latin typeface="Calibri" panose="020F0502020204030204" pitchFamily="34" charset="0"/>
                <a:ea typeface="Times New Roman" panose="02020603050405020304" pitchFamily="18" charset="0"/>
                <a:cs typeface="Calibri" panose="020F0502020204030204" pitchFamily="34" charset="0"/>
              </a:rPr>
              <a:t> debe incluir información básica que se terminara de elaborar después de tener el proyecto diseñado y </a:t>
            </a:r>
            <a:r>
              <a:rPr lang="es-AR"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un índice </a:t>
            </a:r>
            <a:r>
              <a:rPr lang="es-AR" dirty="0">
                <a:solidFill>
                  <a:srgbClr val="000000"/>
                </a:solidFill>
                <a:latin typeface="Calibri" panose="020F0502020204030204" pitchFamily="34" charset="0"/>
                <a:ea typeface="Times New Roman" panose="02020603050405020304" pitchFamily="18" charset="0"/>
                <a:cs typeface="Calibri" panose="020F0502020204030204" pitchFamily="34" charset="0"/>
              </a:rPr>
              <a:t>que ira con la correspondiente numeración.</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Organismo responsable</a:t>
            </a:r>
            <a:r>
              <a:rPr lang="es-AR" dirty="0">
                <a:solidFill>
                  <a:srgbClr val="000000"/>
                </a:solidFill>
                <a:latin typeface="Calibri" panose="020F0502020204030204" pitchFamily="34" charset="0"/>
                <a:ea typeface="Times New Roman" panose="02020603050405020304" pitchFamily="18" charset="0"/>
                <a:cs typeface="Calibri" panose="020F0502020204030204" pitchFamily="34" charset="0"/>
              </a:rPr>
              <a:t>:  es quién va a ser el responsable de llevar adelante el proyecto, permite establecer la experiencia que tiene en llevar a cabo la gestión de un proyecto. </a:t>
            </a:r>
            <a:r>
              <a:rPr lang="es-AR" dirty="0">
                <a:solidFill>
                  <a:srgbClr val="000000"/>
                </a:solidFill>
                <a:latin typeface="Calibri" panose="020F0502020204030204" pitchFamily="34" charset="0"/>
                <a:ea typeface="Calibri" panose="020F0502020204030204" pitchFamily="34" charset="0"/>
                <a:cs typeface="Times New Roman" panose="02020603050405020304" pitchFamily="18" charset="0"/>
              </a:rPr>
              <a:t>debemos resaltar en particular quiénes somos y las fortalezas que dispone el organismo responsable. Además de especificar qué organización es la responsable, también deberá definirse quién será la persona que ejerza la dirección del proyecto, para lo que se incluirán sus datos personales y antecedentes.</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b="1" dirty="0">
                <a:latin typeface="Calibri" panose="020F0502020204030204" pitchFamily="34" charset="0"/>
                <a:ea typeface="Times New Roman" panose="02020603050405020304" pitchFamily="18" charset="0"/>
                <a:cs typeface="Calibri" panose="020F0502020204030204" pitchFamily="34" charset="0"/>
              </a:rPr>
              <a:t>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AR"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Localización:</a:t>
            </a:r>
            <a:r>
              <a:rPr lang="es-AR" dirty="0">
                <a:solidFill>
                  <a:srgbClr val="000000"/>
                </a:solidFill>
                <a:latin typeface="Calibri" panose="020F0502020204030204" pitchFamily="34" charset="0"/>
                <a:ea typeface="Times New Roman" panose="02020603050405020304" pitchFamily="18" charset="0"/>
                <a:cs typeface="Calibri" panose="020F0502020204030204" pitchFamily="34" charset="0"/>
              </a:rPr>
              <a:t>  En el proyecto debe encontrarse los datos de la ciudad, provincia y país en dónde se llevará a cabo el proyecto, esto ayuda a la lectura de quién lo evalúa brindando características del lugar en general en donde se realiza el mismo. </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Frases para Finalizar una Presentación Power Point ¡y que te recuerden!">
            <a:extLst>
              <a:ext uri="{FF2B5EF4-FFF2-40B4-BE49-F238E27FC236}">
                <a16:creationId xmlns:a16="http://schemas.microsoft.com/office/drawing/2014/main" id="{FF9CD873-16A9-4CF6-901C-A8CAF25CC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6" y="722136"/>
            <a:ext cx="242514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99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A9243C5-FFB9-4F9F-AF1D-85150F1A6320}"/>
              </a:ext>
            </a:extLst>
          </p:cNvPr>
          <p:cNvSpPr/>
          <p:nvPr/>
        </p:nvSpPr>
        <p:spPr>
          <a:xfrm>
            <a:off x="2292627" y="1141371"/>
            <a:ext cx="7156174" cy="2450094"/>
          </a:xfrm>
          <a:prstGeom prst="rect">
            <a:avLst/>
          </a:prstGeom>
        </p:spPr>
        <p:txBody>
          <a:bodyPr wrap="square">
            <a:spAutoFit/>
          </a:bodyPr>
          <a:lstStyle/>
          <a:p>
            <a:pPr algn="just">
              <a:lnSpc>
                <a:spcPct val="107000"/>
              </a:lnSpc>
              <a:spcAft>
                <a:spcPts val="0"/>
              </a:spcAft>
            </a:pPr>
            <a:r>
              <a:rPr lang="es-AR"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Fundamentación:</a:t>
            </a:r>
            <a:r>
              <a:rPr lang="es-AR" dirty="0">
                <a:solidFill>
                  <a:srgbClr val="000000"/>
                </a:solidFill>
                <a:latin typeface="Calibri" panose="020F0502020204030204" pitchFamily="34" charset="0"/>
                <a:ea typeface="Times New Roman" panose="02020603050405020304" pitchFamily="18" charset="0"/>
                <a:cs typeface="Calibri" panose="020F0502020204030204" pitchFamily="34" charset="0"/>
              </a:rPr>
              <a:t> se explica de forma clara el problema seleccionado, la importancia de intervenir, cómo y la manera que se ara y de qué forma el proyecto contribuye al logro de un objetivo, información que tendremos de la etapa de análisis </a:t>
            </a:r>
            <a:r>
              <a:rPr lang="es-AR" dirty="0">
                <a:solidFill>
                  <a:srgbClr val="000000"/>
                </a:solidFill>
                <a:latin typeface="Calibri" panose="020F0502020204030204" pitchFamily="34" charset="0"/>
                <a:ea typeface="Calibri" panose="020F0502020204030204" pitchFamily="34" charset="0"/>
                <a:cs typeface="Times New Roman" panose="02020603050405020304" pitchFamily="18" charset="0"/>
              </a:rPr>
              <a:t>del problema.</a:t>
            </a:r>
          </a:p>
          <a:p>
            <a:pPr algn="just">
              <a:lnSpc>
                <a:spcPct val="107000"/>
              </a:lnSpc>
              <a:spcAft>
                <a:spcPts val="0"/>
              </a:spcAft>
            </a:pPr>
            <a:r>
              <a:rPr lang="es-AR" dirty="0">
                <a:solidFill>
                  <a:srgbClr val="000000"/>
                </a:solidFill>
                <a:latin typeface="Calibri" panose="020F0502020204030204" pitchFamily="34" charset="0"/>
                <a:ea typeface="Calibri" panose="020F0502020204030204" pitchFamily="34" charset="0"/>
                <a:cs typeface="Times New Roman" panose="02020603050405020304" pitchFamily="18" charset="0"/>
              </a:rPr>
              <a:t>Tal como afirman Cohen y Martínez (2002) “Un proyecto sin un diagnóstico adecuado corre el serio riesgo de no generar impacto alguno”. se debe lograr una buena argumentación que justifique por qué se debe aprobar el proyecto. </a:t>
            </a:r>
            <a:endParaRPr lang="es-AR"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Descubre en qué estás fallando con tu PowerPoint">
            <a:extLst>
              <a:ext uri="{FF2B5EF4-FFF2-40B4-BE49-F238E27FC236}">
                <a16:creationId xmlns:a16="http://schemas.microsoft.com/office/drawing/2014/main" id="{F9F5E924-11C5-4987-B6E6-067E4295F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3697481"/>
            <a:ext cx="7239000" cy="286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57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84C17DA-1459-4391-917D-3CB1CCEEE37A}"/>
              </a:ext>
            </a:extLst>
          </p:cNvPr>
          <p:cNvSpPr/>
          <p:nvPr/>
        </p:nvSpPr>
        <p:spPr>
          <a:xfrm>
            <a:off x="649357" y="999542"/>
            <a:ext cx="7182678" cy="4239687"/>
          </a:xfrm>
          <a:prstGeom prst="rect">
            <a:avLst/>
          </a:prstGeom>
        </p:spPr>
        <p:txBody>
          <a:bodyPr wrap="square">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3° Matriz del Marco lógico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Es una síntesis del proyecto con el resumen.</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La denominada Tabla o Matriz de Marco Lógico constituye una síntesis del proyecto. Junto con el resumen, suele ser lo primero que se mira; si va todo bien, uno sigue leyendo el resto de los ítems. </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El modelo que hoy conocemos.  se trata de una matriz de doble entrada en la que se incorporan las cuestiones sustantivas del diseño proyecto. Y a veces se la presenta como matriz síntesis del proyecto. Al tener que incorporar esta información en un único cuadro, la herramienta ayuda a estructurar correctamente las ideas y a adoptar una terminología que permita una comunicación clara tanto en el equipo de gestión del proyecto, como con las contrapartes, organismos externos, financieros, etcétera.</a:t>
            </a:r>
          </a:p>
        </p:txBody>
      </p:sp>
      <p:pic>
        <p:nvPicPr>
          <p:cNvPr id="3" name="Imagen 2" descr="Proyectos institucionales – Instituto de Enseñanza Superior Famaillá">
            <a:extLst>
              <a:ext uri="{FF2B5EF4-FFF2-40B4-BE49-F238E27FC236}">
                <a16:creationId xmlns:a16="http://schemas.microsoft.com/office/drawing/2014/main" id="{7F286198-47C2-4127-87A3-7EBCDF3E31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811660" y="1616765"/>
            <a:ext cx="2518949" cy="3339548"/>
          </a:xfrm>
          <a:prstGeom prst="rect">
            <a:avLst/>
          </a:prstGeom>
          <a:noFill/>
          <a:ln>
            <a:noFill/>
          </a:ln>
        </p:spPr>
      </p:pic>
    </p:spTree>
    <p:extLst>
      <p:ext uri="{BB962C8B-B14F-4D97-AF65-F5344CB8AC3E}">
        <p14:creationId xmlns:p14="http://schemas.microsoft.com/office/powerpoint/2010/main" val="1151348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92F12A8-B1B1-4B25-9439-E572D35AAF29}"/>
              </a:ext>
            </a:extLst>
          </p:cNvPr>
          <p:cNvSpPr/>
          <p:nvPr/>
        </p:nvSpPr>
        <p:spPr>
          <a:xfrm>
            <a:off x="2663687" y="368771"/>
            <a:ext cx="9117495" cy="6120458"/>
          </a:xfrm>
          <a:prstGeom prst="rect">
            <a:avLst/>
          </a:prstGeom>
        </p:spPr>
        <p:txBody>
          <a:bodyPr wrap="square">
            <a:spAutoFit/>
          </a:bodyPr>
          <a:lstStyle/>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Estos componentes básicos son: </a:t>
            </a: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a:t>
            </a:r>
            <a:r>
              <a:rPr lang="es-AR" b="1" dirty="0">
                <a:latin typeface="Calibri" panose="020F0502020204030204" pitchFamily="34" charset="0"/>
                <a:ea typeface="Calibri" panose="020F0502020204030204" pitchFamily="34" charset="0"/>
                <a:cs typeface="Times New Roman" panose="02020603050405020304" pitchFamily="18" charset="0"/>
              </a:rPr>
              <a:t>Los objetivos</a:t>
            </a:r>
            <a:r>
              <a:rPr lang="es-AR" dirty="0">
                <a:latin typeface="Calibri" panose="020F0502020204030204" pitchFamily="34" charset="0"/>
                <a:ea typeface="Calibri" panose="020F0502020204030204" pitchFamily="34" charset="0"/>
                <a:cs typeface="Times New Roman" panose="02020603050405020304" pitchFamily="18" charset="0"/>
              </a:rPr>
              <a:t> </a:t>
            </a:r>
            <a:r>
              <a:rPr lang="es-AR" b="1" dirty="0">
                <a:latin typeface="Calibri" panose="020F0502020204030204" pitchFamily="34" charset="0"/>
                <a:ea typeface="Calibri" panose="020F0502020204030204" pitchFamily="34" charset="0"/>
                <a:cs typeface="Times New Roman" panose="02020603050405020304" pitchFamily="18" charset="0"/>
              </a:rPr>
              <a:t>superiores</a:t>
            </a:r>
            <a:r>
              <a:rPr lang="es-AR" dirty="0">
                <a:latin typeface="Calibri" panose="020F0502020204030204" pitchFamily="34" charset="0"/>
                <a:ea typeface="Calibri" panose="020F0502020204030204" pitchFamily="34" charset="0"/>
                <a:cs typeface="Times New Roman" panose="02020603050405020304" pitchFamily="18" charset="0"/>
              </a:rPr>
              <a:t>  definiciones de cómo el proyecto o programa contribuirá a la solución de problemas del sector. No es responsabilidad del gestor del proyecto que se logren estos objetivos, ya que dependen de múltiples variables que no llegan a ser controladas por el gestor. </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a:t>
            </a:r>
            <a:r>
              <a:rPr lang="es-AR" b="1" dirty="0">
                <a:latin typeface="Calibri" panose="020F0502020204030204" pitchFamily="34" charset="0"/>
                <a:ea typeface="Calibri" panose="020F0502020204030204" pitchFamily="34" charset="0"/>
                <a:cs typeface="Times New Roman" panose="02020603050405020304" pitchFamily="18" charset="0"/>
              </a:rPr>
              <a:t>El objetivo</a:t>
            </a:r>
            <a:r>
              <a:rPr lang="es-AR" dirty="0">
                <a:latin typeface="Calibri" panose="020F0502020204030204" pitchFamily="34" charset="0"/>
                <a:ea typeface="Calibri" panose="020F0502020204030204" pitchFamily="34" charset="0"/>
                <a:cs typeface="Times New Roman" panose="02020603050405020304" pitchFamily="18" charset="0"/>
              </a:rPr>
              <a:t> es el impacto directo que tendría el proyecto. Las actividades lograrán resultados y estos lograrán el objetivo. Es una </a:t>
            </a:r>
            <a:r>
              <a:rPr lang="es-AR" dirty="0" err="1">
                <a:latin typeface="Calibri" panose="020F0502020204030204" pitchFamily="34" charset="0"/>
                <a:ea typeface="Calibri" panose="020F0502020204030204" pitchFamily="34" charset="0"/>
                <a:cs typeface="Times New Roman" panose="02020603050405020304" pitchFamily="18" charset="0"/>
              </a:rPr>
              <a:t>hipótesis</a:t>
            </a:r>
            <a:r>
              <a:rPr lang="es-AR" dirty="0">
                <a:latin typeface="Calibri" panose="020F0502020204030204" pitchFamily="34" charset="0"/>
                <a:ea typeface="Calibri" panose="020F0502020204030204" pitchFamily="34" charset="0"/>
                <a:cs typeface="Times New Roman" panose="02020603050405020304" pitchFamily="18" charset="0"/>
              </a:rPr>
              <a:t> sobre el impacto o beneficio buscado. </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a:t>
            </a:r>
            <a:r>
              <a:rPr lang="es-AR" b="1" dirty="0">
                <a:latin typeface="Calibri" panose="020F0502020204030204" pitchFamily="34" charset="0"/>
                <a:ea typeface="Calibri" panose="020F0502020204030204" pitchFamily="34" charset="0"/>
                <a:cs typeface="Times New Roman" panose="02020603050405020304" pitchFamily="18" charset="0"/>
              </a:rPr>
              <a:t>Los resultados</a:t>
            </a:r>
            <a:r>
              <a:rPr lang="es-AR" dirty="0">
                <a:latin typeface="Calibri" panose="020F0502020204030204" pitchFamily="34" charset="0"/>
                <a:ea typeface="Calibri" panose="020F0502020204030204" pitchFamily="34" charset="0"/>
                <a:cs typeface="Times New Roman" panose="02020603050405020304" pitchFamily="18" charset="0"/>
              </a:rPr>
              <a:t> son el producto: obras, servicios y capacitación que se requiere que complete el ejecutor del proyecto; estos deben expresarse en trabajo terminado (sistemas instalados, gente capacitada, etc.). Se vinculan con las causas que ocasionan el problema a resolver. </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a:t>
            </a:r>
            <a:r>
              <a:rPr lang="es-AR" b="1" dirty="0">
                <a:latin typeface="Calibri" panose="020F0502020204030204" pitchFamily="34" charset="0"/>
                <a:ea typeface="Calibri" panose="020F0502020204030204" pitchFamily="34" charset="0"/>
                <a:cs typeface="Times New Roman" panose="02020603050405020304" pitchFamily="18" charset="0"/>
              </a:rPr>
              <a:t>Las actividades</a:t>
            </a:r>
            <a:r>
              <a:rPr lang="es-AR" dirty="0">
                <a:latin typeface="Calibri" panose="020F0502020204030204" pitchFamily="34" charset="0"/>
                <a:ea typeface="Calibri" panose="020F0502020204030204" pitchFamily="34" charset="0"/>
                <a:cs typeface="Times New Roman" panose="02020603050405020304" pitchFamily="18" charset="0"/>
              </a:rPr>
              <a:t> acciones que el ejecutor debe llevar a cabo para producir cada resultado e implican el uso de recursos. Se vinculan con las alternativas de solución planteadas durante el análisis. Las actividades son las contribuciones necesarias para lograr los resultados. Al momento de redactarlas ya deben estar cuantificadas. </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s-AR" dirty="0">
                <a:latin typeface="Calibri" panose="020F0502020204030204" pitchFamily="34" charset="0"/>
                <a:ea typeface="Calibri" panose="020F0502020204030204" pitchFamily="34" charset="0"/>
                <a:cs typeface="Times New Roman" panose="02020603050405020304" pitchFamily="18" charset="0"/>
              </a:rPr>
              <a:t> La última columna de la matriz está dedicada a </a:t>
            </a:r>
            <a:r>
              <a:rPr lang="es-AR" b="1" dirty="0">
                <a:latin typeface="Calibri" panose="020F0502020204030204" pitchFamily="34" charset="0"/>
                <a:ea typeface="Calibri" panose="020F0502020204030204" pitchFamily="34" charset="0"/>
                <a:cs typeface="Times New Roman" panose="02020603050405020304" pitchFamily="18" charset="0"/>
              </a:rPr>
              <a:t>los supuestos</a:t>
            </a:r>
            <a:r>
              <a:rPr lang="es-AR" dirty="0">
                <a:latin typeface="Calibri" panose="020F0502020204030204" pitchFamily="34" charset="0"/>
                <a:ea typeface="Calibri" panose="020F0502020204030204" pitchFamily="34" charset="0"/>
                <a:cs typeface="Times New Roman" panose="02020603050405020304" pitchFamily="18" charset="0"/>
              </a:rPr>
              <a:t>. Son situaciones que deben darse para que se logren los resultados y los objetivos, pero que no “controlamos”. Parte de la información que se incorpora en la matriz son productos obtenidos en la etapa de análisis de la planificación del proyecto. Así, el árbol de objetivos se trasladará completamente a la segunda columna de la matriz. En la última línea de dicha columna se incluirán las actividades del proyecto, las cuales surgen del análisis de alternativas.</a:t>
            </a:r>
          </a:p>
        </p:txBody>
      </p:sp>
      <p:pic>
        <p:nvPicPr>
          <p:cNvPr id="3" name="Imagen 2" descr="El 22 de marzo inicia el Curso de Elaboración y Evaluación de Proyectos con  Marco Lógico | Facultad de Ingeniería">
            <a:extLst>
              <a:ext uri="{FF2B5EF4-FFF2-40B4-BE49-F238E27FC236}">
                <a16:creationId xmlns:a16="http://schemas.microsoft.com/office/drawing/2014/main" id="{05ACDC4D-20D0-4479-9265-7F47F0B179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906" y="2158655"/>
            <a:ext cx="2143125" cy="2143125"/>
          </a:xfrm>
          <a:prstGeom prst="rect">
            <a:avLst/>
          </a:prstGeom>
          <a:noFill/>
          <a:ln>
            <a:noFill/>
          </a:ln>
        </p:spPr>
      </p:pic>
    </p:spTree>
    <p:extLst>
      <p:ext uri="{BB962C8B-B14F-4D97-AF65-F5344CB8AC3E}">
        <p14:creationId xmlns:p14="http://schemas.microsoft.com/office/powerpoint/2010/main" val="165596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2D3DC7E-EBC9-442F-A997-D4F85CD181F5}"/>
              </a:ext>
            </a:extLst>
          </p:cNvPr>
          <p:cNvSpPr/>
          <p:nvPr/>
        </p:nvSpPr>
        <p:spPr>
          <a:xfrm>
            <a:off x="622852" y="568249"/>
            <a:ext cx="11065565" cy="3646960"/>
          </a:xfrm>
          <a:prstGeom prst="rect">
            <a:avLst/>
          </a:prstGeom>
        </p:spPr>
        <p:txBody>
          <a:bodyPr wrap="square">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4° Indicadores -Metas y Fuente de Verificación</a:t>
            </a:r>
            <a:endParaRPr lang="es-AR"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s-AR" b="1" dirty="0">
                <a:latin typeface="Calibri" panose="020F0502020204030204" pitchFamily="34" charset="0"/>
                <a:ea typeface="Calibri" panose="020F0502020204030204" pitchFamily="34" charset="0"/>
                <a:cs typeface="Times New Roman" panose="02020603050405020304" pitchFamily="18" charset="0"/>
              </a:rPr>
              <a:t>Los indicadores</a:t>
            </a:r>
            <a:r>
              <a:rPr lang="es-AR" dirty="0">
                <a:latin typeface="Calibri" panose="020F0502020204030204" pitchFamily="34" charset="0"/>
                <a:ea typeface="Calibri" panose="020F0502020204030204" pitchFamily="34" charset="0"/>
                <a:cs typeface="Times New Roman" panose="02020603050405020304" pitchFamily="18" charset="0"/>
              </a:rPr>
              <a:t> nos permiten poder identificar que el objetivo que hemos planteado sea claro y conciso. Cada indicador entonces precisa cuantificarse, al menos, en dos oportunidades. En la situación en la que se diseña el proyecto, lo cual será la línea de base; y al finalizar la implementación de las actividades.</a:t>
            </a:r>
          </a:p>
          <a:p>
            <a:pPr marL="342900" lvl="0" indent="-342900" algn="just">
              <a:lnSpc>
                <a:spcPct val="107000"/>
              </a:lnSpc>
              <a:spcAft>
                <a:spcPts val="800"/>
              </a:spcAft>
              <a:buFont typeface="Symbol" panose="05050102010706020507" pitchFamily="18" charset="2"/>
              <a:buChar char=""/>
            </a:pPr>
            <a:r>
              <a:rPr lang="es-AR" b="1" dirty="0">
                <a:latin typeface="Calibri" panose="020F0502020204030204" pitchFamily="34" charset="0"/>
                <a:ea typeface="Calibri" panose="020F0502020204030204" pitchFamily="34" charset="0"/>
                <a:cs typeface="Times New Roman" panose="02020603050405020304" pitchFamily="18" charset="0"/>
              </a:rPr>
              <a:t>Metas</a:t>
            </a:r>
            <a:r>
              <a:rPr lang="es-AR" dirty="0">
                <a:latin typeface="Calibri" panose="020F0502020204030204" pitchFamily="34" charset="0"/>
                <a:ea typeface="Calibri" panose="020F0502020204030204" pitchFamily="34" charset="0"/>
                <a:cs typeface="Times New Roman" panose="02020603050405020304" pitchFamily="18" charset="0"/>
              </a:rPr>
              <a:t>: es al finalizar la implementación de las actividades, lo que será la meta.</a:t>
            </a: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0"/>
              </a:spcAft>
              <a:buFont typeface="Symbol" panose="05050102010706020507" pitchFamily="18" charset="2"/>
              <a:buChar char=""/>
            </a:pPr>
            <a:r>
              <a:rPr lang="es-AR" b="1" dirty="0">
                <a:latin typeface="Calibri" panose="020F0502020204030204" pitchFamily="34" charset="0"/>
                <a:ea typeface="Calibri" panose="020F0502020204030204" pitchFamily="34" charset="0"/>
                <a:cs typeface="Times New Roman" panose="02020603050405020304" pitchFamily="18" charset="0"/>
              </a:rPr>
              <a:t>las fuentes de verificación</a:t>
            </a:r>
            <a:r>
              <a:rPr lang="es-AR" dirty="0">
                <a:latin typeface="Calibri" panose="020F0502020204030204" pitchFamily="34" charset="0"/>
                <a:ea typeface="Calibri" panose="020F0502020204030204" pitchFamily="34" charset="0"/>
                <a:cs typeface="Times New Roman" panose="02020603050405020304" pitchFamily="18" charset="0"/>
              </a:rPr>
              <a:t>: son lugares a los que recurriremos para disponer de datos acerca de los indicadores de nuestro proyecto serán las fuentes de verificación (cuarta columna de la Matriz de Marco Lógico). Estas fuentes de información podrán ser centros estadísticos, publicaciones, registros de organizaciones, etc.</a:t>
            </a:r>
          </a:p>
          <a:p>
            <a:pPr marL="457200">
              <a:lnSpc>
                <a:spcPct val="107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Rectángulo 2">
            <a:extLst>
              <a:ext uri="{FF2B5EF4-FFF2-40B4-BE49-F238E27FC236}">
                <a16:creationId xmlns:a16="http://schemas.microsoft.com/office/drawing/2014/main" id="{DAC5A4D7-AA27-4AAD-8753-98BF131FCE1F}"/>
              </a:ext>
            </a:extLst>
          </p:cNvPr>
          <p:cNvSpPr/>
          <p:nvPr/>
        </p:nvSpPr>
        <p:spPr>
          <a:xfrm>
            <a:off x="808383" y="3544831"/>
            <a:ext cx="10880034" cy="1367234"/>
          </a:xfrm>
          <a:prstGeom prst="rect">
            <a:avLst/>
          </a:prstGeom>
        </p:spPr>
        <p:txBody>
          <a:bodyPr wrap="square">
            <a:spAutoFit/>
          </a:bodyPr>
          <a:lstStyle/>
          <a:p>
            <a:pPr lvl="0" algn="ctr">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 Los indicadores, metas y de fuentes de verificación </a:t>
            </a:r>
          </a:p>
          <a:p>
            <a:pPr lvl="0"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Deben ser objetivamente verificables, cuidando que cada indicador cuente con independencia, para evaluar por separado cada resultado y objetivo y facilitará en forma sustantiva el diálogo entre las partes intervinientes y posteriormente las actividades de control y evaluación del proyecto.</a:t>
            </a:r>
          </a:p>
        </p:txBody>
      </p:sp>
      <p:pic>
        <p:nvPicPr>
          <p:cNvPr id="4" name="Imagen 3" descr="Indicadores en la Administración Pública -">
            <a:extLst>
              <a:ext uri="{FF2B5EF4-FFF2-40B4-BE49-F238E27FC236}">
                <a16:creationId xmlns:a16="http://schemas.microsoft.com/office/drawing/2014/main" id="{BAE28B80-E1E1-4C0F-90A4-88A285A818F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23570" y="4556261"/>
            <a:ext cx="2638425" cy="2301739"/>
          </a:xfrm>
          <a:prstGeom prst="rect">
            <a:avLst/>
          </a:prstGeom>
          <a:noFill/>
          <a:ln>
            <a:noFill/>
          </a:ln>
        </p:spPr>
      </p:pic>
    </p:spTree>
    <p:extLst>
      <p:ext uri="{BB962C8B-B14F-4D97-AF65-F5344CB8AC3E}">
        <p14:creationId xmlns:p14="http://schemas.microsoft.com/office/powerpoint/2010/main" val="1324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A5705E3-E5E0-4C50-A13E-8A142220B1AC}"/>
              </a:ext>
            </a:extLst>
          </p:cNvPr>
          <p:cNvSpPr/>
          <p:nvPr/>
        </p:nvSpPr>
        <p:spPr>
          <a:xfrm>
            <a:off x="1020417" y="1370779"/>
            <a:ext cx="10416208" cy="1663597"/>
          </a:xfrm>
          <a:prstGeom prst="rect">
            <a:avLst/>
          </a:prstGeom>
        </p:spPr>
        <p:txBody>
          <a:bodyPr wrap="square">
            <a:spAutoFit/>
          </a:bodyPr>
          <a:lstStyle/>
          <a:p>
            <a:pPr algn="just">
              <a:lnSpc>
                <a:spcPct val="107000"/>
              </a:lnSpc>
              <a:spcAft>
                <a:spcPts val="800"/>
              </a:spcAft>
            </a:pPr>
            <a:r>
              <a:rPr lang="es-AR" b="1" dirty="0">
                <a:latin typeface="Calibri" panose="020F0502020204030204" pitchFamily="34" charset="0"/>
                <a:ea typeface="Calibri" panose="020F0502020204030204" pitchFamily="34" charset="0"/>
                <a:cs typeface="Times New Roman" panose="02020603050405020304" pitchFamily="18" charset="0"/>
              </a:rPr>
              <a:t>5° Programación </a:t>
            </a:r>
            <a:endParaRPr lang="es-A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Una vez pensadas las actividades que componen el proyecto, se debe pensar en llevar a cabo la programación de la acción. Ésta es la función por la cual se establecen los tiempos que demanda cada una de las actividades, los recursos necesarios para cada una de ellas y los pasos en que se pueden llegar a desagregar. La programación constituye un ámbito especial de planificación de la gestión.</a:t>
            </a:r>
          </a:p>
        </p:txBody>
      </p:sp>
      <p:pic>
        <p:nvPicPr>
          <p:cNvPr id="3" name="Imagen 2" descr="Plan de obra y cronograma: qué es y cómo se redacta - BibLus">
            <a:extLst>
              <a:ext uri="{FF2B5EF4-FFF2-40B4-BE49-F238E27FC236}">
                <a16:creationId xmlns:a16="http://schemas.microsoft.com/office/drawing/2014/main" id="{08B7EF6F-31EC-47F7-934D-69C28431E7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90279" y="3525078"/>
            <a:ext cx="5668191" cy="2345635"/>
          </a:xfrm>
          <a:prstGeom prst="rect">
            <a:avLst/>
          </a:prstGeom>
          <a:noFill/>
          <a:ln>
            <a:noFill/>
          </a:ln>
        </p:spPr>
      </p:pic>
    </p:spTree>
    <p:extLst>
      <p:ext uri="{BB962C8B-B14F-4D97-AF65-F5344CB8AC3E}">
        <p14:creationId xmlns:p14="http://schemas.microsoft.com/office/powerpoint/2010/main" val="36416810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1508</Words>
  <Application>Microsoft Office PowerPoint</Application>
  <PresentationFormat>Panorámica</PresentationFormat>
  <Paragraphs>48</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Raleway</vt:lpstr>
      <vt:lpstr>Segoe UI</vt:lpstr>
      <vt:lpstr>Symbol</vt:lpstr>
      <vt:lpstr>Tema de Office</vt:lpstr>
      <vt:lpstr>Diseño y Gestión de Proyectos  y Programas en IES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karina Loto</dc:creator>
  <cp:lastModifiedBy>karina Loto</cp:lastModifiedBy>
  <cp:revision>9</cp:revision>
  <dcterms:created xsi:type="dcterms:W3CDTF">2020-10-23T00:30:52Z</dcterms:created>
  <dcterms:modified xsi:type="dcterms:W3CDTF">2020-10-23T01:55:59Z</dcterms:modified>
</cp:coreProperties>
</file>