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B03A9-B90C-43E3-A63B-B6E0C08524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1D1C731-161E-47A2-95AA-1A7603B89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DE61297-8F96-4213-96E5-D5E3B46767DB}"/>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4B855936-6222-4EA1-AF5A-20F3AC84F2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F8001E9-2D0E-4453-BD7E-30BA279A22B3}"/>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325479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75FE8-3F9D-45C5-A324-26019966621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395D088-27C8-40E3-AFB4-DD7FD21DCC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24702C4-35F8-42C9-B2A1-3755C5293043}"/>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CB4DF70C-DD4D-4507-80A0-1DB32D29042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DD39D2F-3288-4EA3-A795-7D3057D9DCA1}"/>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126343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CA81CE-85DD-46B0-9E16-5BA2D3D671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BCDB4E7-04C7-4D50-A685-0E50FA3BC8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92620C-446D-4802-9784-185757D6CC8C}"/>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00D6905A-6277-4781-9F58-A0F90F50662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82EBE2-2753-449D-965D-D37CA96EC9FA}"/>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420898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A4C7F-4EAE-4EBA-8E2A-29A06CF2D55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DF2BB85-C608-4346-8BF6-7423228B0FB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1DD686B-2714-4D7E-A7B9-D7E3416A96FF}"/>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25768851-A12D-43B2-A39E-FEB0B79F1F5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EDEE59-806A-4DF4-85CF-E62FD71D4FF8}"/>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80421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BE091-96E6-4953-86C5-13BAA3A415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D0AE998-F222-474E-AD58-964616F2E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6272E0-377B-4E4E-A5E7-973EFA23E393}"/>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7D42269C-E31A-460A-92AF-61E596ADB6A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2B082F-2DC4-4F7E-A2CF-8B7907B712BB}"/>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219797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1B1CF-7C07-44C0-BD02-68911CEAF10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8E6F074-12FF-4F1F-8676-F258C55847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952C532-DC30-428F-9CB9-5E17C7AFE3B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1B91F26-0D85-488C-8FDA-15088017414C}"/>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6" name="Marcador de pie de página 5">
            <a:extLst>
              <a:ext uri="{FF2B5EF4-FFF2-40B4-BE49-F238E27FC236}">
                <a16:creationId xmlns:a16="http://schemas.microsoft.com/office/drawing/2014/main" id="{E2B9EB0C-8AE7-48A5-8DC1-569CC195053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B57776C-C39C-4833-810D-A963F4DDD6CE}"/>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217731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2C4F-053B-46B6-AC04-050349B146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896B7BF-ED0D-491E-BA33-9BBDF441C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CE7809-F7DA-4FF2-BB31-627E39ECFF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B727FFA-F1B1-46C9-A98D-95CC7883A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49A012-F7FC-4BE4-BDF1-A96788E80A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34BD8A3-3F13-4F74-829C-71D5F828A300}"/>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8" name="Marcador de pie de página 7">
            <a:extLst>
              <a:ext uri="{FF2B5EF4-FFF2-40B4-BE49-F238E27FC236}">
                <a16:creationId xmlns:a16="http://schemas.microsoft.com/office/drawing/2014/main" id="{F2B9E387-2202-4418-8EE2-CE71030B5A9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9D62103-C6E3-46C2-86E0-74F065C38D9E}"/>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111357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793CD-46D8-4913-A00D-24BC94EF65B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B65C83E-2734-4114-906C-89407E3216AB}"/>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4" name="Marcador de pie de página 3">
            <a:extLst>
              <a:ext uri="{FF2B5EF4-FFF2-40B4-BE49-F238E27FC236}">
                <a16:creationId xmlns:a16="http://schemas.microsoft.com/office/drawing/2014/main" id="{8EBE9BE0-A4FA-4B62-9103-18F2DF155E7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3014AA2-ACDD-455F-956D-A78B7C1945F2}"/>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43031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097118-48FC-4466-AAAC-60BD30BFF45F}"/>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3" name="Marcador de pie de página 2">
            <a:extLst>
              <a:ext uri="{FF2B5EF4-FFF2-40B4-BE49-F238E27FC236}">
                <a16:creationId xmlns:a16="http://schemas.microsoft.com/office/drawing/2014/main" id="{B0496AFC-08D1-4F2B-B0EF-C307AFFD696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913F650-BC6B-4089-BD11-6E813D8D3339}"/>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350419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CF795-60AD-4937-B708-C5EBAD72A9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C21031C-D065-44CB-816E-B71620CA4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EE3D67B-E90E-4CA6-8ECC-D57A10087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BCFE737-59AE-4C23-904A-04DFCDB5D057}"/>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6" name="Marcador de pie de página 5">
            <a:extLst>
              <a:ext uri="{FF2B5EF4-FFF2-40B4-BE49-F238E27FC236}">
                <a16:creationId xmlns:a16="http://schemas.microsoft.com/office/drawing/2014/main" id="{A6CFB38E-94C1-42C9-B68B-3C5EAABBBA8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ADD6A52-1E98-44CC-8B65-F6C895D0DC03}"/>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87848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397CD-D321-4E6E-9616-086967C6C9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C59C90C-A27C-4591-9107-926C374AA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43A223D-2C1F-425E-8D67-80194A2F3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4E4435-01BD-41D4-BB0B-6E15D275EDC2}"/>
              </a:ext>
            </a:extLst>
          </p:cNvPr>
          <p:cNvSpPr>
            <a:spLocks noGrp="1"/>
          </p:cNvSpPr>
          <p:nvPr>
            <p:ph type="dt" sz="half" idx="10"/>
          </p:nvPr>
        </p:nvSpPr>
        <p:spPr/>
        <p:txBody>
          <a:bodyPr/>
          <a:lstStyle/>
          <a:p>
            <a:fld id="{FF8FB6DD-97C0-4ED3-A37C-967D7D49FF6B}" type="datetimeFigureOut">
              <a:rPr lang="es-AR" smtClean="0"/>
              <a:t>4/11/2020</a:t>
            </a:fld>
            <a:endParaRPr lang="es-AR"/>
          </a:p>
        </p:txBody>
      </p:sp>
      <p:sp>
        <p:nvSpPr>
          <p:cNvPr id="6" name="Marcador de pie de página 5">
            <a:extLst>
              <a:ext uri="{FF2B5EF4-FFF2-40B4-BE49-F238E27FC236}">
                <a16:creationId xmlns:a16="http://schemas.microsoft.com/office/drawing/2014/main" id="{5B4B882F-2BAC-4661-A098-B00F8FDC66F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FC2CFDD-002F-419A-B493-792A2632201B}"/>
              </a:ext>
            </a:extLst>
          </p:cNvPr>
          <p:cNvSpPr>
            <a:spLocks noGrp="1"/>
          </p:cNvSpPr>
          <p:nvPr>
            <p:ph type="sldNum" sz="quarter" idx="12"/>
          </p:nvPr>
        </p:nvSpPr>
        <p:spPr/>
        <p:txBody>
          <a:bodyPr/>
          <a:lstStyle/>
          <a:p>
            <a:fld id="{BAC53235-07B7-4CF9-81EC-53BFC4D55B4A}" type="slidenum">
              <a:rPr lang="es-AR" smtClean="0"/>
              <a:t>‹Nº›</a:t>
            </a:fld>
            <a:endParaRPr lang="es-AR"/>
          </a:p>
        </p:txBody>
      </p:sp>
    </p:spTree>
    <p:extLst>
      <p:ext uri="{BB962C8B-B14F-4D97-AF65-F5344CB8AC3E}">
        <p14:creationId xmlns:p14="http://schemas.microsoft.com/office/powerpoint/2010/main" val="46194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D6FAC2-F776-45F6-917F-F1776711C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71861C6-8CD4-4224-A227-85DF4436A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A2CD103-63C4-4AB6-90B8-06F945D0A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FB6DD-97C0-4ED3-A37C-967D7D49FF6B}" type="datetimeFigureOut">
              <a:rPr lang="es-AR" smtClean="0"/>
              <a:t>4/11/2020</a:t>
            </a:fld>
            <a:endParaRPr lang="es-AR"/>
          </a:p>
        </p:txBody>
      </p:sp>
      <p:sp>
        <p:nvSpPr>
          <p:cNvPr id="5" name="Marcador de pie de página 4">
            <a:extLst>
              <a:ext uri="{FF2B5EF4-FFF2-40B4-BE49-F238E27FC236}">
                <a16:creationId xmlns:a16="http://schemas.microsoft.com/office/drawing/2014/main" id="{8351BCAC-1191-4F52-8279-34BFB748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3309F153-0371-426F-AA3A-57CE89820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53235-07B7-4CF9-81EC-53BFC4D55B4A}" type="slidenum">
              <a:rPr lang="es-AR" smtClean="0"/>
              <a:t>‹Nº›</a:t>
            </a:fld>
            <a:endParaRPr lang="es-AR"/>
          </a:p>
        </p:txBody>
      </p:sp>
    </p:spTree>
    <p:extLst>
      <p:ext uri="{BB962C8B-B14F-4D97-AF65-F5344CB8AC3E}">
        <p14:creationId xmlns:p14="http://schemas.microsoft.com/office/powerpoint/2010/main" val="3372036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A3589-B9E7-4ABA-AD12-265BCE000A65}"/>
              </a:ext>
            </a:extLst>
          </p:cNvPr>
          <p:cNvSpPr>
            <a:spLocks noGrp="1"/>
          </p:cNvSpPr>
          <p:nvPr>
            <p:ph type="ctrTitle"/>
          </p:nvPr>
        </p:nvSpPr>
        <p:spPr>
          <a:xfrm>
            <a:off x="1524000" y="1122362"/>
            <a:ext cx="9144000" cy="2985811"/>
          </a:xfrm>
        </p:spPr>
        <p:txBody>
          <a:bodyPr>
            <a:normAutofit fontScale="90000"/>
          </a:bodyPr>
          <a:lstStyle/>
          <a:p>
            <a:br>
              <a:rPr lang="es-AR" sz="1800" b="1" dirty="0">
                <a:latin typeface="+mn-lt"/>
              </a:rPr>
            </a:br>
            <a:br>
              <a:rPr lang="es-AR" sz="1800" b="1" dirty="0">
                <a:latin typeface="+mn-lt"/>
              </a:rPr>
            </a:br>
            <a:br>
              <a:rPr lang="es-AR" sz="1800" b="1" dirty="0">
                <a:latin typeface="+mn-lt"/>
              </a:rPr>
            </a:br>
            <a:br>
              <a:rPr lang="es-AR" sz="1800" b="1" dirty="0">
                <a:latin typeface="+mn-lt"/>
              </a:rPr>
            </a:br>
            <a:br>
              <a:rPr lang="es-AR" sz="1800" b="1" dirty="0">
                <a:latin typeface="+mn-lt"/>
              </a:rPr>
            </a:br>
            <a:br>
              <a:rPr lang="es-AR" sz="1800" b="1" dirty="0">
                <a:latin typeface="+mn-lt"/>
              </a:rPr>
            </a:br>
            <a:r>
              <a:rPr lang="es-AR" sz="3200" b="1" dirty="0">
                <a:latin typeface="+mn-lt"/>
              </a:rPr>
              <a:t>Diseño</a:t>
            </a:r>
            <a:r>
              <a:rPr lang="en-US" sz="3200" b="1" dirty="0">
                <a:latin typeface="+mn-lt"/>
              </a:rPr>
              <a:t> y </a:t>
            </a:r>
            <a:r>
              <a:rPr lang="en-US" sz="3200" b="1" dirty="0" err="1">
                <a:latin typeface="+mn-lt"/>
              </a:rPr>
              <a:t>Gestión</a:t>
            </a:r>
            <a:r>
              <a:rPr lang="en-US" sz="3200" b="1" dirty="0">
                <a:latin typeface="+mn-lt"/>
              </a:rPr>
              <a:t> de </a:t>
            </a:r>
            <a:r>
              <a:rPr lang="es-AR" sz="3200" b="1" dirty="0">
                <a:latin typeface="+mn-lt"/>
              </a:rPr>
              <a:t>Proyectos </a:t>
            </a:r>
            <a:br>
              <a:rPr lang="es-AR" sz="3200" b="1" dirty="0">
                <a:latin typeface="+mn-lt"/>
              </a:rPr>
            </a:br>
            <a:r>
              <a:rPr lang="en-US" sz="3200" b="1" dirty="0">
                <a:latin typeface="+mn-lt"/>
              </a:rPr>
              <a:t>y </a:t>
            </a:r>
            <a:r>
              <a:rPr lang="en-US" sz="3200" b="1" dirty="0" err="1">
                <a:latin typeface="+mn-lt"/>
              </a:rPr>
              <a:t>Programas</a:t>
            </a:r>
            <a:r>
              <a:rPr lang="en-US" sz="3200" b="1" dirty="0">
                <a:latin typeface="+mn-lt"/>
              </a:rPr>
              <a:t> </a:t>
            </a:r>
            <a:r>
              <a:rPr lang="en-US" sz="3200" b="1" dirty="0" err="1">
                <a:latin typeface="+mn-lt"/>
              </a:rPr>
              <a:t>en</a:t>
            </a:r>
            <a:r>
              <a:rPr lang="en-US" sz="3200" b="1" dirty="0">
                <a:latin typeface="+mn-lt"/>
              </a:rPr>
              <a:t> IES</a:t>
            </a:r>
            <a:br>
              <a:rPr lang="es-AR" sz="1800" dirty="0">
                <a:latin typeface="+mn-lt"/>
              </a:rPr>
            </a:br>
            <a:br>
              <a:rPr lang="es-AR" sz="1800" dirty="0">
                <a:latin typeface="+mn-lt"/>
              </a:rPr>
            </a:br>
            <a:br>
              <a:rPr lang="es-AR" sz="1800" dirty="0">
                <a:latin typeface="+mn-lt"/>
              </a:rPr>
            </a:br>
            <a:endParaRPr lang="es-AR" sz="1800" dirty="0">
              <a:latin typeface="+mn-lt"/>
            </a:endParaRPr>
          </a:p>
        </p:txBody>
      </p:sp>
      <p:sp>
        <p:nvSpPr>
          <p:cNvPr id="3" name="Subtítulo 2">
            <a:extLst>
              <a:ext uri="{FF2B5EF4-FFF2-40B4-BE49-F238E27FC236}">
                <a16:creationId xmlns:a16="http://schemas.microsoft.com/office/drawing/2014/main" id="{093BBB59-2C5F-4392-8BCC-A7FF9DDF315B}"/>
              </a:ext>
            </a:extLst>
          </p:cNvPr>
          <p:cNvSpPr>
            <a:spLocks noGrp="1"/>
          </p:cNvSpPr>
          <p:nvPr>
            <p:ph type="subTitle" idx="1"/>
          </p:nvPr>
        </p:nvSpPr>
        <p:spPr>
          <a:xfrm>
            <a:off x="1696277" y="4079875"/>
            <a:ext cx="9382539" cy="2082385"/>
          </a:xfrm>
        </p:spPr>
        <p:txBody>
          <a:bodyPr>
            <a:normAutofit/>
          </a:bodyPr>
          <a:lstStyle/>
          <a:p>
            <a:pPr algn="l"/>
            <a:r>
              <a:rPr lang="en-US" sz="2000" b="1" dirty="0"/>
              <a:t>Prof. Claudia </a:t>
            </a:r>
            <a:r>
              <a:rPr lang="en-US" sz="2000" b="1" dirty="0" err="1"/>
              <a:t>Restiffo</a:t>
            </a:r>
            <a:br>
              <a:rPr lang="es-AR" sz="2000" b="1" dirty="0"/>
            </a:br>
            <a:r>
              <a:rPr lang="en-US" sz="2000" b="1" dirty="0"/>
              <a:t>Grupo Nº 29</a:t>
            </a:r>
            <a:br>
              <a:rPr lang="es-AR" sz="2000" b="1" dirty="0"/>
            </a:br>
            <a:r>
              <a:rPr lang="en-US" sz="2000" b="1" dirty="0"/>
              <a:t>U.T.N. </a:t>
            </a:r>
            <a:r>
              <a:rPr lang="en-US" sz="2000" b="1" dirty="0" err="1"/>
              <a:t>Facultad</a:t>
            </a:r>
            <a:r>
              <a:rPr lang="en-US" sz="2000" b="1" dirty="0"/>
              <a:t> Regional La Rioja</a:t>
            </a:r>
          </a:p>
          <a:p>
            <a:pPr algn="r"/>
            <a:r>
              <a:rPr lang="en-US" sz="2000" b="1" dirty="0" err="1"/>
              <a:t>Síntesis</a:t>
            </a:r>
            <a:r>
              <a:rPr lang="en-US" sz="2000" b="1" dirty="0"/>
              <a:t> de la Unidad N°4</a:t>
            </a:r>
          </a:p>
          <a:p>
            <a:pPr algn="r"/>
            <a:r>
              <a:rPr lang="en-US" sz="2000" b="1" dirty="0"/>
              <a:t>CONTROL DE GESTIÓN DE PROYECTOS</a:t>
            </a:r>
          </a:p>
          <a:p>
            <a:endParaRPr lang="es-AR" sz="2000" dirty="0"/>
          </a:p>
        </p:txBody>
      </p:sp>
      <p:pic>
        <p:nvPicPr>
          <p:cNvPr id="4" name="Imagen 3" descr="Facultad Regional La Rioja">
            <a:extLst>
              <a:ext uri="{FF2B5EF4-FFF2-40B4-BE49-F238E27FC236}">
                <a16:creationId xmlns:a16="http://schemas.microsoft.com/office/drawing/2014/main" id="{6F86DD31-CC2C-4C83-BA5B-7FFAD47992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5111" y="1206638"/>
            <a:ext cx="2025650" cy="819150"/>
          </a:xfrm>
          <a:prstGeom prst="rect">
            <a:avLst/>
          </a:prstGeom>
          <a:noFill/>
          <a:ln>
            <a:noFill/>
          </a:ln>
        </p:spPr>
      </p:pic>
      <p:pic>
        <p:nvPicPr>
          <p:cNvPr id="5" name="Imagen 4">
            <a:extLst>
              <a:ext uri="{FF2B5EF4-FFF2-40B4-BE49-F238E27FC236}">
                <a16:creationId xmlns:a16="http://schemas.microsoft.com/office/drawing/2014/main" id="{0ECC6241-55DC-43D9-8118-150D3FD9A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27534" y="1293315"/>
            <a:ext cx="1216025" cy="645795"/>
          </a:xfrm>
          <a:prstGeom prst="rect">
            <a:avLst/>
          </a:prstGeom>
          <a:noFill/>
          <a:ln w="9525">
            <a:noFill/>
            <a:miter lim="800000"/>
            <a:headEnd/>
            <a:tailEnd/>
          </a:ln>
        </p:spPr>
      </p:pic>
      <p:pic>
        <p:nvPicPr>
          <p:cNvPr id="6" name="Imagen 5" descr="Presentación Identificación y Formulación de Proyectos">
            <a:extLst>
              <a:ext uri="{FF2B5EF4-FFF2-40B4-BE49-F238E27FC236}">
                <a16:creationId xmlns:a16="http://schemas.microsoft.com/office/drawing/2014/main" id="{00A9BFE8-EBC0-46CB-82E0-587FB35EE1D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85181" y="3429000"/>
            <a:ext cx="2618477" cy="1921184"/>
          </a:xfrm>
          <a:prstGeom prst="rect">
            <a:avLst/>
          </a:prstGeom>
          <a:noFill/>
          <a:ln>
            <a:noFill/>
          </a:ln>
        </p:spPr>
      </p:pic>
    </p:spTree>
    <p:extLst>
      <p:ext uri="{BB962C8B-B14F-4D97-AF65-F5344CB8AC3E}">
        <p14:creationId xmlns:p14="http://schemas.microsoft.com/office/powerpoint/2010/main" val="257676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2D2A0FB-AF4B-408D-8E94-10F9685379E1}"/>
              </a:ext>
            </a:extLst>
          </p:cNvPr>
          <p:cNvSpPr/>
          <p:nvPr/>
        </p:nvSpPr>
        <p:spPr>
          <a:xfrm>
            <a:off x="340243" y="374766"/>
            <a:ext cx="11695814" cy="2461508"/>
          </a:xfrm>
          <a:prstGeom prst="rect">
            <a:avLst/>
          </a:prstGeom>
        </p:spPr>
        <p:txBody>
          <a:bodyPr wrap="square">
            <a:spAutoFit/>
          </a:bodyPr>
          <a:lstStyle/>
          <a:p>
            <a:pPr lvl="0">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Se agrega una clasificación a los tipos mencionados, en donde consideramos al actor que ejerce la función del control.</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Por una parte, tendremos </a:t>
            </a:r>
            <a:r>
              <a:rPr lang="es-AR" b="1" dirty="0">
                <a:latin typeface="Calibri" panose="020F0502020204030204" pitchFamily="34" charset="0"/>
                <a:ea typeface="Calibri" panose="020F0502020204030204" pitchFamily="34" charset="0"/>
                <a:cs typeface="Times New Roman" panose="02020603050405020304" pitchFamily="18" charset="0"/>
              </a:rPr>
              <a:t>el autocontrol</a:t>
            </a:r>
            <a:r>
              <a:rPr lang="es-AR" dirty="0">
                <a:latin typeface="Calibri" panose="020F0502020204030204" pitchFamily="34" charset="0"/>
                <a:ea typeface="Calibri" panose="020F0502020204030204" pitchFamily="34" charset="0"/>
                <a:cs typeface="Times New Roman" panose="02020603050405020304" pitchFamily="18" charset="0"/>
              </a:rPr>
              <a:t>, cuando el control lo realiza el mismo sujeto encargado de ejecutar las tareas y actividades del proyecto.  existen controles institucionales, como el control interno y el externo.</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 El </a:t>
            </a:r>
            <a:r>
              <a:rPr lang="es-AR" b="1" dirty="0">
                <a:latin typeface="Calibri" panose="020F0502020204030204" pitchFamily="34" charset="0"/>
                <a:ea typeface="Calibri" panose="020F0502020204030204" pitchFamily="34" charset="0"/>
                <a:cs typeface="Times New Roman" panose="02020603050405020304" pitchFamily="18" charset="0"/>
              </a:rPr>
              <a:t>control interno</a:t>
            </a:r>
            <a:r>
              <a:rPr lang="es-AR" dirty="0">
                <a:latin typeface="Calibri" panose="020F0502020204030204" pitchFamily="34" charset="0"/>
                <a:ea typeface="Calibri" panose="020F0502020204030204" pitchFamily="34" charset="0"/>
                <a:cs typeface="Times New Roman" panose="02020603050405020304" pitchFamily="18" charset="0"/>
              </a:rPr>
              <a:t> se realiza en el marco del proyecto. Esta función la pueden liderar los responsables siguiendo las líneas de autoridad o generar una instancia organizativa especial para el control de las actividades.</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 A su vez existe </a:t>
            </a:r>
            <a:r>
              <a:rPr lang="es-AR" b="1" dirty="0">
                <a:latin typeface="Calibri" panose="020F0502020204030204" pitchFamily="34" charset="0"/>
                <a:ea typeface="Calibri" panose="020F0502020204030204" pitchFamily="34" charset="0"/>
                <a:cs typeface="Times New Roman" panose="02020603050405020304" pitchFamily="18" charset="0"/>
              </a:rPr>
              <a:t>el control externo</a:t>
            </a:r>
            <a:r>
              <a:rPr lang="es-AR" dirty="0">
                <a:latin typeface="Calibri" panose="020F0502020204030204" pitchFamily="34" charset="0"/>
                <a:ea typeface="Calibri" panose="020F0502020204030204" pitchFamily="34" charset="0"/>
                <a:cs typeface="Times New Roman" panose="02020603050405020304" pitchFamily="18" charset="0"/>
              </a:rPr>
              <a:t>, que es el que se lleva adelante un organismo especializado y alejado de la operatoria del proyecto.</a:t>
            </a:r>
          </a:p>
        </p:txBody>
      </p:sp>
      <p:sp>
        <p:nvSpPr>
          <p:cNvPr id="3" name="Rectángulo 2">
            <a:extLst>
              <a:ext uri="{FF2B5EF4-FFF2-40B4-BE49-F238E27FC236}">
                <a16:creationId xmlns:a16="http://schemas.microsoft.com/office/drawing/2014/main" id="{622ACD43-D419-4E9A-8F7D-E06077EACAE2}"/>
              </a:ext>
            </a:extLst>
          </p:cNvPr>
          <p:cNvSpPr/>
          <p:nvPr/>
        </p:nvSpPr>
        <p:spPr>
          <a:xfrm>
            <a:off x="1190845" y="3785192"/>
            <a:ext cx="2913321" cy="1148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AR"/>
              <a:t>4. Según el sujeto que ejerce la función</a:t>
            </a:r>
          </a:p>
        </p:txBody>
      </p:sp>
      <p:sp>
        <p:nvSpPr>
          <p:cNvPr id="4" name="Abrir llave 3">
            <a:extLst>
              <a:ext uri="{FF2B5EF4-FFF2-40B4-BE49-F238E27FC236}">
                <a16:creationId xmlns:a16="http://schemas.microsoft.com/office/drawing/2014/main" id="{56EC50DF-A493-4B0E-B6CE-2667A953CCCE}"/>
              </a:ext>
            </a:extLst>
          </p:cNvPr>
          <p:cNvSpPr/>
          <p:nvPr/>
        </p:nvSpPr>
        <p:spPr>
          <a:xfrm>
            <a:off x="4827183" y="3429000"/>
            <a:ext cx="531626" cy="1823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Rectángulo 4">
            <a:extLst>
              <a:ext uri="{FF2B5EF4-FFF2-40B4-BE49-F238E27FC236}">
                <a16:creationId xmlns:a16="http://schemas.microsoft.com/office/drawing/2014/main" id="{E5977CBB-B117-449D-8499-AE05EE8E1036}"/>
              </a:ext>
            </a:extLst>
          </p:cNvPr>
          <p:cNvSpPr/>
          <p:nvPr/>
        </p:nvSpPr>
        <p:spPr>
          <a:xfrm>
            <a:off x="5309193" y="3727029"/>
            <a:ext cx="3048000" cy="126464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Autocontrol</a:t>
            </a:r>
          </a:p>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Control Interno</a:t>
            </a:r>
          </a:p>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Control externo</a:t>
            </a:r>
          </a:p>
          <a:p>
            <a:pPr marL="342900" lvl="0" indent="-342900" algn="just">
              <a:lnSpc>
                <a:spcPct val="107000"/>
              </a:lnSpc>
              <a:spcAft>
                <a:spcPts val="80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Mixto</a:t>
            </a:r>
          </a:p>
        </p:txBody>
      </p:sp>
    </p:spTree>
    <p:extLst>
      <p:ext uri="{BB962C8B-B14F-4D97-AF65-F5344CB8AC3E}">
        <p14:creationId xmlns:p14="http://schemas.microsoft.com/office/powerpoint/2010/main" val="16724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D3BFE925-58F6-469E-B5B1-E94CFC17ADFC}"/>
              </a:ext>
            </a:extLst>
          </p:cNvPr>
          <p:cNvSpPr/>
          <p:nvPr/>
        </p:nvSpPr>
        <p:spPr>
          <a:xfrm>
            <a:off x="297712" y="395744"/>
            <a:ext cx="11546958" cy="1264642"/>
          </a:xfrm>
          <a:prstGeom prst="rect">
            <a:avLst/>
          </a:prstGeom>
        </p:spPr>
        <p:txBody>
          <a:bodyPr wrap="square">
            <a:spAutoFit/>
          </a:bodyPr>
          <a:lstStyle/>
          <a:p>
            <a:pPr>
              <a:lnSpc>
                <a:spcPct val="107000"/>
              </a:lnSpc>
              <a:spcAft>
                <a:spcPts val="800"/>
              </a:spcAft>
              <a:tabLst>
                <a:tab pos="4667250" algn="l"/>
              </a:tabLst>
            </a:pPr>
            <a:r>
              <a:rPr lang="es-AR" dirty="0">
                <a:latin typeface="Calibri" panose="020F0502020204030204" pitchFamily="34" charset="0"/>
                <a:ea typeface="Calibri" panose="020F0502020204030204" pitchFamily="34" charset="0"/>
                <a:cs typeface="Times New Roman" panose="02020603050405020304" pitchFamily="18" charset="0"/>
              </a:rPr>
              <a:t>5. Otra clasificación  es la que se relaciona con quien ejerce la función de control. un </a:t>
            </a:r>
            <a:r>
              <a:rPr lang="es-AR" b="1" dirty="0">
                <a:latin typeface="Calibri" panose="020F0502020204030204" pitchFamily="34" charset="0"/>
                <a:ea typeface="Calibri" panose="020F0502020204030204" pitchFamily="34" charset="0"/>
                <a:cs typeface="Times New Roman" panose="02020603050405020304" pitchFamily="18" charset="0"/>
              </a:rPr>
              <a:t>control centralista</a:t>
            </a:r>
            <a:r>
              <a:rPr lang="es-AR" dirty="0">
                <a:latin typeface="Calibri" panose="020F0502020204030204" pitchFamily="34" charset="0"/>
                <a:ea typeface="Calibri" panose="020F0502020204030204" pitchFamily="34" charset="0"/>
                <a:cs typeface="Times New Roman" panose="02020603050405020304" pitchFamily="18" charset="0"/>
              </a:rPr>
              <a:t> se debe fundamentalmente a un liderazgo paternalista o ante la falta de confianza de los niveles intermedios de la gestión. Lo bueno sería que se descentralice el control operativo, de manera de liberar de este tipo de control a quien lidera el proyecto.</a:t>
            </a:r>
          </a:p>
        </p:txBody>
      </p:sp>
      <p:sp>
        <p:nvSpPr>
          <p:cNvPr id="8" name="Rectángulo 7">
            <a:extLst>
              <a:ext uri="{FF2B5EF4-FFF2-40B4-BE49-F238E27FC236}">
                <a16:creationId xmlns:a16="http://schemas.microsoft.com/office/drawing/2014/main" id="{92EE60D8-9B09-4139-9CFF-417DE87AF7C4}"/>
              </a:ext>
            </a:extLst>
          </p:cNvPr>
          <p:cNvSpPr/>
          <p:nvPr/>
        </p:nvSpPr>
        <p:spPr>
          <a:xfrm>
            <a:off x="786809" y="2233672"/>
            <a:ext cx="3232298" cy="774507"/>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5. Según el sujeto que ejerce I</a:t>
            </a:r>
          </a:p>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A función del control II</a:t>
            </a:r>
          </a:p>
        </p:txBody>
      </p:sp>
      <p:sp>
        <p:nvSpPr>
          <p:cNvPr id="9" name="Abrir llave 8">
            <a:extLst>
              <a:ext uri="{FF2B5EF4-FFF2-40B4-BE49-F238E27FC236}">
                <a16:creationId xmlns:a16="http://schemas.microsoft.com/office/drawing/2014/main" id="{E9FD1A8B-F033-4D17-AAC6-FA6D5B44042B}"/>
              </a:ext>
            </a:extLst>
          </p:cNvPr>
          <p:cNvSpPr/>
          <p:nvPr/>
        </p:nvSpPr>
        <p:spPr>
          <a:xfrm>
            <a:off x="4253024" y="1866847"/>
            <a:ext cx="552893" cy="1264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Rectángulo 9">
            <a:extLst>
              <a:ext uri="{FF2B5EF4-FFF2-40B4-BE49-F238E27FC236}">
                <a16:creationId xmlns:a16="http://schemas.microsoft.com/office/drawing/2014/main" id="{257E8E44-D584-4880-A127-AFE899727936}"/>
              </a:ext>
            </a:extLst>
          </p:cNvPr>
          <p:cNvSpPr/>
          <p:nvPr/>
        </p:nvSpPr>
        <p:spPr>
          <a:xfrm>
            <a:off x="4699591" y="1958025"/>
            <a:ext cx="2523460" cy="1173463"/>
          </a:xfrm>
          <a:prstGeom prst="rect">
            <a:avLst/>
          </a:prstGeom>
        </p:spPr>
        <p:txBody>
          <a:bodyPr wrap="squar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CENTRALIZADO</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DESCENTRALIZADO</a:t>
            </a:r>
          </a:p>
        </p:txBody>
      </p:sp>
      <p:sp>
        <p:nvSpPr>
          <p:cNvPr id="11" name="Rectángulo 10">
            <a:extLst>
              <a:ext uri="{FF2B5EF4-FFF2-40B4-BE49-F238E27FC236}">
                <a16:creationId xmlns:a16="http://schemas.microsoft.com/office/drawing/2014/main" id="{F8906765-0DA5-4AC0-AAB0-C659ACBAD80C}"/>
              </a:ext>
            </a:extLst>
          </p:cNvPr>
          <p:cNvSpPr/>
          <p:nvPr/>
        </p:nvSpPr>
        <p:spPr>
          <a:xfrm>
            <a:off x="552894" y="4665986"/>
            <a:ext cx="11291776" cy="968278"/>
          </a:xfrm>
          <a:prstGeom prst="rect">
            <a:avLst/>
          </a:prstGeom>
        </p:spPr>
        <p:txBody>
          <a:bodyPr wrap="square">
            <a:spAutoFit/>
          </a:bodyPr>
          <a:lstStyle/>
          <a:p>
            <a:pPr>
              <a:lnSpc>
                <a:spcPct val="107000"/>
              </a:lnSpc>
              <a:spcAft>
                <a:spcPts val="800"/>
              </a:spcAft>
              <a:tabLst>
                <a:tab pos="6048375" algn="l"/>
              </a:tabLst>
            </a:pPr>
            <a:r>
              <a:rPr lang="es-AR"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conclusión la gestión de proyectos públicos educativos permite soluciones simples y sencillas, tal como afirmar que el grado ideal de control es un nivel intermedio. Se considera que son intervenciones complejas y es preciso el análisis crítico, reflexivo de cada situación en particular.</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csg6-figura-1-centralizado-descentralizado-distribuido-portada •  SMARTGRIDSINFO">
            <a:extLst>
              <a:ext uri="{FF2B5EF4-FFF2-40B4-BE49-F238E27FC236}">
                <a16:creationId xmlns:a16="http://schemas.microsoft.com/office/drawing/2014/main" id="{FEA649F4-FF31-4BFC-AE6C-9B8D7AEC5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060" y="2114351"/>
            <a:ext cx="4322131" cy="21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0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C790881-9A6A-418D-8152-9BAE1D4B14AC}"/>
              </a:ext>
            </a:extLst>
          </p:cNvPr>
          <p:cNvSpPr/>
          <p:nvPr/>
        </p:nvSpPr>
        <p:spPr>
          <a:xfrm>
            <a:off x="758283" y="477710"/>
            <a:ext cx="10326029" cy="1754326"/>
          </a:xfrm>
          <a:prstGeom prst="rect">
            <a:avLst/>
          </a:prstGeom>
        </p:spPr>
        <p:txBody>
          <a:bodyPr wrap="square">
            <a:spAutoFit/>
          </a:bodyPr>
          <a:lstStyle/>
          <a:p>
            <a:pPr marL="342900" indent="-342900">
              <a:buAutoNum type="arabicPeriod" startAt="6"/>
            </a:pPr>
            <a:r>
              <a:rPr lang="es-AR" b="1" dirty="0">
                <a:latin typeface="Calibri" panose="020F0502020204030204" pitchFamily="34" charset="0"/>
                <a:ea typeface="Calibri" panose="020F0502020204030204" pitchFamily="34" charset="0"/>
                <a:cs typeface="Times New Roman" panose="02020603050405020304" pitchFamily="18" charset="0"/>
              </a:rPr>
              <a:t>Tipos de control de acuerdo con el objeto a controlar</a:t>
            </a:r>
            <a:r>
              <a:rPr lang="es-AR" dirty="0">
                <a:latin typeface="Calibri" panose="020F0502020204030204" pitchFamily="34" charset="0"/>
                <a:ea typeface="Calibri" panose="020F0502020204030204" pitchFamily="34" charset="0"/>
                <a:cs typeface="Times New Roman" panose="02020603050405020304" pitchFamily="18" charset="0"/>
              </a:rPr>
              <a:t>. Tanto es posible un control global de todo lo que se realiza, como focalizar el control en algunos aspectos particulares. Se puede desarrollar un control presupuestario, patrimonial, legal, así como de tiempos y de calidad de los productos o resultados del proyecto</a:t>
            </a:r>
          </a:p>
          <a:p>
            <a:pPr marL="342900" indent="-342900">
              <a:buAutoNum type="arabicPeriod" startAt="6"/>
            </a:pPr>
            <a:endParaRPr lang="es-AR" dirty="0">
              <a:latin typeface="Calibri" panose="020F0502020204030204" pitchFamily="34" charset="0"/>
              <a:cs typeface="Times New Roman" panose="02020603050405020304" pitchFamily="18" charset="0"/>
            </a:endParaRPr>
          </a:p>
          <a:p>
            <a:endParaRPr lang="es-AR" dirty="0"/>
          </a:p>
        </p:txBody>
      </p:sp>
      <p:sp>
        <p:nvSpPr>
          <p:cNvPr id="6" name="Rectángulo 5">
            <a:extLst>
              <a:ext uri="{FF2B5EF4-FFF2-40B4-BE49-F238E27FC236}">
                <a16:creationId xmlns:a16="http://schemas.microsoft.com/office/drawing/2014/main" id="{E168B91E-FBD8-4DDE-B064-2ED293BDBCCC}"/>
              </a:ext>
            </a:extLst>
          </p:cNvPr>
          <p:cNvSpPr/>
          <p:nvPr/>
        </p:nvSpPr>
        <p:spPr>
          <a:xfrm>
            <a:off x="949549" y="3090791"/>
            <a:ext cx="3041217" cy="375552"/>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6. Según el objeto del control I</a:t>
            </a:r>
          </a:p>
        </p:txBody>
      </p:sp>
      <p:sp>
        <p:nvSpPr>
          <p:cNvPr id="7" name="Abrir llave 6">
            <a:extLst>
              <a:ext uri="{FF2B5EF4-FFF2-40B4-BE49-F238E27FC236}">
                <a16:creationId xmlns:a16="http://schemas.microsoft.com/office/drawing/2014/main" id="{51F048C4-49AF-4FC3-9263-F50B9A6315BC}"/>
              </a:ext>
            </a:extLst>
          </p:cNvPr>
          <p:cNvSpPr/>
          <p:nvPr/>
        </p:nvSpPr>
        <p:spPr>
          <a:xfrm>
            <a:off x="4179363" y="2397468"/>
            <a:ext cx="401444" cy="17509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Rectángulo 7">
            <a:extLst>
              <a:ext uri="{FF2B5EF4-FFF2-40B4-BE49-F238E27FC236}">
                <a16:creationId xmlns:a16="http://schemas.microsoft.com/office/drawing/2014/main" id="{0E324F44-339F-4124-9B53-A3A164E50C42}"/>
              </a:ext>
            </a:extLst>
          </p:cNvPr>
          <p:cNvSpPr/>
          <p:nvPr/>
        </p:nvSpPr>
        <p:spPr>
          <a:xfrm>
            <a:off x="4580807" y="2572650"/>
            <a:ext cx="2479718"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Presupuesto Patrimonial</a:t>
            </a:r>
            <a:endParaRPr lang="es-AR" dirty="0"/>
          </a:p>
        </p:txBody>
      </p:sp>
      <p:sp>
        <p:nvSpPr>
          <p:cNvPr id="9" name="Rectángulo 8">
            <a:extLst>
              <a:ext uri="{FF2B5EF4-FFF2-40B4-BE49-F238E27FC236}">
                <a16:creationId xmlns:a16="http://schemas.microsoft.com/office/drawing/2014/main" id="{5A5DA3A9-13B5-41C3-AF29-E3A69C2A0C8F}"/>
              </a:ext>
            </a:extLst>
          </p:cNvPr>
          <p:cNvSpPr/>
          <p:nvPr/>
        </p:nvSpPr>
        <p:spPr>
          <a:xfrm>
            <a:off x="4650059" y="2910276"/>
            <a:ext cx="666080" cy="375552"/>
          </a:xfrm>
          <a:prstGeom prst="rect">
            <a:avLst/>
          </a:prstGeom>
        </p:spPr>
        <p:txBody>
          <a:bodyPr wrap="non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Legal</a:t>
            </a:r>
          </a:p>
        </p:txBody>
      </p:sp>
      <p:sp>
        <p:nvSpPr>
          <p:cNvPr id="10" name="Rectángulo 9">
            <a:extLst>
              <a:ext uri="{FF2B5EF4-FFF2-40B4-BE49-F238E27FC236}">
                <a16:creationId xmlns:a16="http://schemas.microsoft.com/office/drawing/2014/main" id="{D20CC1B2-86F2-411B-9A88-80BD702A72BD}"/>
              </a:ext>
            </a:extLst>
          </p:cNvPr>
          <p:cNvSpPr/>
          <p:nvPr/>
        </p:nvSpPr>
        <p:spPr>
          <a:xfrm>
            <a:off x="4649121" y="3356301"/>
            <a:ext cx="1576072" cy="375552"/>
          </a:xfrm>
          <a:prstGeom prst="rect">
            <a:avLst/>
          </a:prstGeom>
        </p:spPr>
        <p:txBody>
          <a:bodyPr wrap="non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De los tiempos</a:t>
            </a:r>
          </a:p>
        </p:txBody>
      </p:sp>
      <p:sp>
        <p:nvSpPr>
          <p:cNvPr id="11" name="Rectángulo 10">
            <a:extLst>
              <a:ext uri="{FF2B5EF4-FFF2-40B4-BE49-F238E27FC236}">
                <a16:creationId xmlns:a16="http://schemas.microsoft.com/office/drawing/2014/main" id="{AB18F90A-661A-4C75-A2B9-1A78553DB593}"/>
              </a:ext>
            </a:extLst>
          </p:cNvPr>
          <p:cNvSpPr/>
          <p:nvPr/>
        </p:nvSpPr>
        <p:spPr>
          <a:xfrm>
            <a:off x="4649121" y="3773430"/>
            <a:ext cx="2544351"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De cálida o técnico-social</a:t>
            </a:r>
            <a:endParaRPr lang="es-AR" dirty="0"/>
          </a:p>
        </p:txBody>
      </p:sp>
      <p:sp>
        <p:nvSpPr>
          <p:cNvPr id="12" name="Cerrar llave 11">
            <a:extLst>
              <a:ext uri="{FF2B5EF4-FFF2-40B4-BE49-F238E27FC236}">
                <a16:creationId xmlns:a16="http://schemas.microsoft.com/office/drawing/2014/main" id="{1EB906D7-0F3B-4A3D-AC69-3C739816B1FF}"/>
              </a:ext>
            </a:extLst>
          </p:cNvPr>
          <p:cNvSpPr/>
          <p:nvPr/>
        </p:nvSpPr>
        <p:spPr>
          <a:xfrm>
            <a:off x="7071643" y="2577810"/>
            <a:ext cx="45719" cy="1013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Rectángulo 12">
            <a:extLst>
              <a:ext uri="{FF2B5EF4-FFF2-40B4-BE49-F238E27FC236}">
                <a16:creationId xmlns:a16="http://schemas.microsoft.com/office/drawing/2014/main" id="{2A9FAA34-E036-45FF-8531-02B01994A6DE}"/>
              </a:ext>
            </a:extLst>
          </p:cNvPr>
          <p:cNvSpPr/>
          <p:nvPr/>
        </p:nvSpPr>
        <p:spPr>
          <a:xfrm>
            <a:off x="7461969" y="2757085"/>
            <a:ext cx="4325407" cy="671915"/>
          </a:xfrm>
          <a:prstGeom prst="rect">
            <a:avLst/>
          </a:prstGeom>
        </p:spPr>
        <p:txBody>
          <a:bodyPr wrap="squar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Los tres primeros son usualmente el objeto de control de las áreas de Auditoría. </a:t>
            </a:r>
          </a:p>
        </p:txBody>
      </p:sp>
      <p:pic>
        <p:nvPicPr>
          <p:cNvPr id="1026" name="Picture 2" descr="Conocimiento sobre presupuestos">
            <a:extLst>
              <a:ext uri="{FF2B5EF4-FFF2-40B4-BE49-F238E27FC236}">
                <a16:creationId xmlns:a16="http://schemas.microsoft.com/office/drawing/2014/main" id="{E667ABFA-A55D-4920-8F7D-C702D13F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5772" y="4558524"/>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84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CAF6F76-1BA2-477E-8B53-3D52AE5F1872}"/>
              </a:ext>
            </a:extLst>
          </p:cNvPr>
          <p:cNvSpPr/>
          <p:nvPr/>
        </p:nvSpPr>
        <p:spPr>
          <a:xfrm>
            <a:off x="935664" y="664099"/>
            <a:ext cx="10760149" cy="1663597"/>
          </a:xfrm>
          <a:prstGeom prst="rect">
            <a:avLst/>
          </a:prstGeom>
        </p:spPr>
        <p:txBody>
          <a:bodyPr wrap="square">
            <a:spAutoFit/>
          </a:bodyPr>
          <a:lstStyle/>
          <a:p>
            <a:pPr>
              <a:lnSpc>
                <a:spcPct val="107000"/>
              </a:lnSpc>
              <a:spcAft>
                <a:spcPts val="800"/>
              </a:spcAft>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7. Segunda clasificación</a:t>
            </a:r>
            <a:r>
              <a:rPr lang="es-AR" dirty="0">
                <a:latin typeface="Calibri" panose="020F0502020204030204" pitchFamily="34" charset="0"/>
                <a:ea typeface="Calibri" panose="020F0502020204030204" pitchFamily="34" charset="0"/>
                <a:cs typeface="Times New Roman" panose="02020603050405020304" pitchFamily="18" charset="0"/>
              </a:rPr>
              <a:t> según el objeto de control.  distingue entre actividades, por un lado, y el análisis de los resultados, por el otro. </a:t>
            </a:r>
          </a:p>
          <a:p>
            <a:pPr marL="342900" lvl="0" indent="-342900">
              <a:lnSpc>
                <a:spcPct val="107000"/>
              </a:lnSpc>
              <a:spcAft>
                <a:spcPts val="0"/>
              </a:spcAft>
              <a:buFont typeface="Symbol" panose="05050102010706020507" pitchFamily="18" charset="2"/>
              <a:buChar char=""/>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operativo</a:t>
            </a:r>
            <a:r>
              <a:rPr lang="es-AR" dirty="0">
                <a:latin typeface="Calibri" panose="020F0502020204030204" pitchFamily="34" charset="0"/>
                <a:ea typeface="Calibri" panose="020F0502020204030204" pitchFamily="34" charset="0"/>
                <a:cs typeface="Times New Roman" panose="02020603050405020304" pitchFamily="18" charset="0"/>
              </a:rPr>
              <a:t> apunta a examinar el funcionamiento de las actividades, sus respectivas tareas y los recursos o insumos utilizados, mientras que</a:t>
            </a:r>
          </a:p>
          <a:p>
            <a:pPr marL="342900" lvl="0" indent="-342900">
              <a:lnSpc>
                <a:spcPct val="107000"/>
              </a:lnSpc>
              <a:spcAft>
                <a:spcPts val="800"/>
              </a:spcAft>
              <a:buFont typeface="Symbol" panose="05050102010706020507" pitchFamily="18" charset="2"/>
              <a:buChar char=""/>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de resultados</a:t>
            </a:r>
            <a:r>
              <a:rPr lang="es-AR" dirty="0">
                <a:latin typeface="Calibri" panose="020F0502020204030204" pitchFamily="34" charset="0"/>
                <a:ea typeface="Calibri" panose="020F0502020204030204" pitchFamily="34" charset="0"/>
                <a:cs typeface="Times New Roman" panose="02020603050405020304" pitchFamily="18" charset="0"/>
              </a:rPr>
              <a:t> se enfoca en el análisis de los productos que están produciendo las actividades.</a:t>
            </a:r>
          </a:p>
        </p:txBody>
      </p:sp>
      <p:sp>
        <p:nvSpPr>
          <p:cNvPr id="4" name="Rectángulo 3">
            <a:extLst>
              <a:ext uri="{FF2B5EF4-FFF2-40B4-BE49-F238E27FC236}">
                <a16:creationId xmlns:a16="http://schemas.microsoft.com/office/drawing/2014/main" id="{7EBFB57E-D76F-48B1-895E-684E26C6E836}"/>
              </a:ext>
            </a:extLst>
          </p:cNvPr>
          <p:cNvSpPr/>
          <p:nvPr/>
        </p:nvSpPr>
        <p:spPr>
          <a:xfrm>
            <a:off x="1318437" y="2913321"/>
            <a:ext cx="3098925" cy="723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AR"/>
              <a:t>7. Según el objeto del control II</a:t>
            </a:r>
          </a:p>
        </p:txBody>
      </p:sp>
      <p:sp>
        <p:nvSpPr>
          <p:cNvPr id="5" name="Abrir llave 4">
            <a:extLst>
              <a:ext uri="{FF2B5EF4-FFF2-40B4-BE49-F238E27FC236}">
                <a16:creationId xmlns:a16="http://schemas.microsoft.com/office/drawing/2014/main" id="{4F9EC8A5-5B05-4BAF-95E8-31B02DCF5310}"/>
              </a:ext>
            </a:extLst>
          </p:cNvPr>
          <p:cNvSpPr/>
          <p:nvPr/>
        </p:nvSpPr>
        <p:spPr>
          <a:xfrm>
            <a:off x="4827179" y="2519916"/>
            <a:ext cx="49123" cy="1509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Rectángulo 5">
            <a:extLst>
              <a:ext uri="{FF2B5EF4-FFF2-40B4-BE49-F238E27FC236}">
                <a16:creationId xmlns:a16="http://schemas.microsoft.com/office/drawing/2014/main" id="{F3F07260-A459-497F-BA0C-D95882A3223F}"/>
              </a:ext>
            </a:extLst>
          </p:cNvPr>
          <p:cNvSpPr/>
          <p:nvPr/>
        </p:nvSpPr>
        <p:spPr>
          <a:xfrm>
            <a:off x="5028398" y="2728655"/>
            <a:ext cx="3155929"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Actividades – control operativo.</a:t>
            </a:r>
            <a:endParaRPr lang="es-AR" dirty="0"/>
          </a:p>
        </p:txBody>
      </p:sp>
      <p:sp>
        <p:nvSpPr>
          <p:cNvPr id="7" name="Rectángulo 6">
            <a:extLst>
              <a:ext uri="{FF2B5EF4-FFF2-40B4-BE49-F238E27FC236}">
                <a16:creationId xmlns:a16="http://schemas.microsoft.com/office/drawing/2014/main" id="{8B578E48-49EF-4BFB-A94A-11403E035FDC}"/>
              </a:ext>
            </a:extLst>
          </p:cNvPr>
          <p:cNvSpPr/>
          <p:nvPr/>
        </p:nvSpPr>
        <p:spPr>
          <a:xfrm>
            <a:off x="5028398" y="3575348"/>
            <a:ext cx="4499180"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Resultados - control de resultados o </a:t>
            </a:r>
            <a:r>
              <a:rPr lang="es-AR" dirty="0" err="1">
                <a:latin typeface="Calibri" panose="020F0502020204030204" pitchFamily="34" charset="0"/>
                <a:ea typeface="Calibri" panose="020F0502020204030204" pitchFamily="34" charset="0"/>
                <a:cs typeface="Times New Roman" panose="02020603050405020304" pitchFamily="18" charset="0"/>
              </a:rPr>
              <a:t>produtos</a:t>
            </a:r>
            <a:r>
              <a:rPr lang="es-AR" dirty="0">
                <a:latin typeface="Calibri" panose="020F0502020204030204" pitchFamily="34" charset="0"/>
                <a:ea typeface="Calibri" panose="020F0502020204030204" pitchFamily="34" charset="0"/>
                <a:cs typeface="Times New Roman" panose="02020603050405020304" pitchFamily="18" charset="0"/>
              </a:rPr>
              <a:t>.</a:t>
            </a:r>
            <a:endParaRPr lang="es-AR" dirty="0"/>
          </a:p>
        </p:txBody>
      </p:sp>
      <p:pic>
        <p:nvPicPr>
          <p:cNvPr id="8194" name="Picture 2" descr="Importancia del control dentro del proceso administrativo">
            <a:extLst>
              <a:ext uri="{FF2B5EF4-FFF2-40B4-BE49-F238E27FC236}">
                <a16:creationId xmlns:a16="http://schemas.microsoft.com/office/drawing/2014/main" id="{594DD2BC-5E74-4D40-9CC4-7328FE0AF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899" y="4345639"/>
            <a:ext cx="6096000" cy="221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9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804E8D-0A5F-46EE-A479-81544E5A6EAD}"/>
              </a:ext>
            </a:extLst>
          </p:cNvPr>
          <p:cNvSpPr/>
          <p:nvPr/>
        </p:nvSpPr>
        <p:spPr>
          <a:xfrm>
            <a:off x="255181" y="424773"/>
            <a:ext cx="11936819" cy="1200329"/>
          </a:xfrm>
          <a:prstGeom prst="rect">
            <a:avLst/>
          </a:prstGeom>
        </p:spPr>
        <p:txBody>
          <a:bodyPr wrap="squar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8.Clasificación adicional</a:t>
            </a:r>
            <a:r>
              <a:rPr lang="es-AR" dirty="0">
                <a:latin typeface="Calibri" panose="020F0502020204030204" pitchFamily="34" charset="0"/>
                <a:ea typeface="Calibri" panose="020F0502020204030204" pitchFamily="34" charset="0"/>
                <a:cs typeface="Times New Roman" panose="02020603050405020304" pitchFamily="18" charset="0"/>
              </a:rPr>
              <a:t> permitirá distinguir entre procesos de control que se desarrollan con la participación de los destinatarios del proyecto y procesos tradicionales, donde quien controla es el propio sujeto responsable del proyecto o un organismo externo. Cabe reafirmar la necesidad de analizar las opciones en forma crítica y visualizando las diversas maneras en que se puede efectivizar una estrategia de participación</a:t>
            </a:r>
            <a:endParaRPr lang="es-AR" dirty="0"/>
          </a:p>
        </p:txBody>
      </p:sp>
      <p:sp>
        <p:nvSpPr>
          <p:cNvPr id="3" name="Rectángulo 2">
            <a:extLst>
              <a:ext uri="{FF2B5EF4-FFF2-40B4-BE49-F238E27FC236}">
                <a16:creationId xmlns:a16="http://schemas.microsoft.com/office/drawing/2014/main" id="{86221F42-5B4D-4FF8-98F4-729E39A60D8E}"/>
              </a:ext>
            </a:extLst>
          </p:cNvPr>
          <p:cNvSpPr/>
          <p:nvPr/>
        </p:nvSpPr>
        <p:spPr>
          <a:xfrm>
            <a:off x="652945" y="2071643"/>
            <a:ext cx="4166332" cy="375552"/>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8. Según el sujeto que ejerce el control - III</a:t>
            </a:r>
          </a:p>
        </p:txBody>
      </p:sp>
      <p:sp>
        <p:nvSpPr>
          <p:cNvPr id="4" name="Abrir llave 3">
            <a:extLst>
              <a:ext uri="{FF2B5EF4-FFF2-40B4-BE49-F238E27FC236}">
                <a16:creationId xmlns:a16="http://schemas.microsoft.com/office/drawing/2014/main" id="{40486A45-C583-49A7-8838-E0D80E607D06}"/>
              </a:ext>
            </a:extLst>
          </p:cNvPr>
          <p:cNvSpPr/>
          <p:nvPr/>
        </p:nvSpPr>
        <p:spPr>
          <a:xfrm>
            <a:off x="5220254" y="1787931"/>
            <a:ext cx="390525" cy="94297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5" name="Rectángulo 4">
            <a:extLst>
              <a:ext uri="{FF2B5EF4-FFF2-40B4-BE49-F238E27FC236}">
                <a16:creationId xmlns:a16="http://schemas.microsoft.com/office/drawing/2014/main" id="{B3CBF3F5-DE65-4E41-8400-67A669008A47}"/>
              </a:ext>
            </a:extLst>
          </p:cNvPr>
          <p:cNvSpPr/>
          <p:nvPr/>
        </p:nvSpPr>
        <p:spPr>
          <a:xfrm>
            <a:off x="5540811" y="1787931"/>
            <a:ext cx="4166332" cy="774507"/>
          </a:xfrm>
          <a:prstGeom prst="rect">
            <a:avLst/>
          </a:prstGeom>
        </p:spPr>
        <p:txBody>
          <a:bodyPr wrap="square">
            <a:spAutoFit/>
          </a:bodyPr>
          <a:lstStyle/>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Con participación de los destinatarios </a:t>
            </a:r>
          </a:p>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ángulo 5">
            <a:extLst>
              <a:ext uri="{FF2B5EF4-FFF2-40B4-BE49-F238E27FC236}">
                <a16:creationId xmlns:a16="http://schemas.microsoft.com/office/drawing/2014/main" id="{81933398-254B-493D-8AD1-AEAA22C4B541}"/>
              </a:ext>
            </a:extLst>
          </p:cNvPr>
          <p:cNvSpPr/>
          <p:nvPr/>
        </p:nvSpPr>
        <p:spPr>
          <a:xfrm>
            <a:off x="5139834" y="2226480"/>
            <a:ext cx="4166332" cy="671915"/>
          </a:xfrm>
          <a:prstGeom prst="rect">
            <a:avLst/>
          </a:prstGeom>
        </p:spPr>
        <p:txBody>
          <a:bodyPr wrap="square">
            <a:spAutoFit/>
          </a:bodyPr>
          <a:lstStyle/>
          <a:p>
            <a:pPr marL="457200">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Sin participación de los destinatarios</a:t>
            </a:r>
          </a:p>
          <a:p>
            <a:pPr marL="457200">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
        <p:nvSpPr>
          <p:cNvPr id="10" name="Rectángulo 9">
            <a:extLst>
              <a:ext uri="{FF2B5EF4-FFF2-40B4-BE49-F238E27FC236}">
                <a16:creationId xmlns:a16="http://schemas.microsoft.com/office/drawing/2014/main" id="{DE5E263C-5965-4290-8A42-D7B982E4A944}"/>
              </a:ext>
            </a:extLst>
          </p:cNvPr>
          <p:cNvSpPr/>
          <p:nvPr/>
        </p:nvSpPr>
        <p:spPr>
          <a:xfrm>
            <a:off x="255181" y="3093043"/>
            <a:ext cx="11355572" cy="375552"/>
          </a:xfrm>
          <a:prstGeom prst="rect">
            <a:avLst/>
          </a:prstGeom>
        </p:spPr>
        <p:txBody>
          <a:bodyPr wrap="square">
            <a:spAutoFit/>
          </a:bodyPr>
          <a:lstStyle/>
          <a:p>
            <a:pPr lvl="0">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9. Una última clasificación se ponen en acción los dispositivos de control.</a:t>
            </a:r>
          </a:p>
        </p:txBody>
      </p:sp>
      <p:sp>
        <p:nvSpPr>
          <p:cNvPr id="11" name="Rectangle 5">
            <a:extLst>
              <a:ext uri="{FF2B5EF4-FFF2-40B4-BE49-F238E27FC236}">
                <a16:creationId xmlns:a16="http://schemas.microsoft.com/office/drawing/2014/main" id="{8AA04057-F275-4D26-A0F0-5A011C7575CA}"/>
              </a:ext>
            </a:extLst>
          </p:cNvPr>
          <p:cNvSpPr>
            <a:spLocks noChangeArrowheads="1"/>
          </p:cNvSpPr>
          <p:nvPr/>
        </p:nvSpPr>
        <p:spPr bwMode="auto">
          <a:xfrm>
            <a:off x="-1469589" y="32000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2" name="Flecha: hacia abajo 11">
            <a:extLst>
              <a:ext uri="{FF2B5EF4-FFF2-40B4-BE49-F238E27FC236}">
                <a16:creationId xmlns:a16="http://schemas.microsoft.com/office/drawing/2014/main" id="{F09709C7-A469-472E-B14D-F1B5ED1C2045}"/>
              </a:ext>
            </a:extLst>
          </p:cNvPr>
          <p:cNvSpPr/>
          <p:nvPr/>
        </p:nvSpPr>
        <p:spPr>
          <a:xfrm>
            <a:off x="2473761" y="11467743"/>
            <a:ext cx="352425" cy="476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14" name="Rectángulo 13">
            <a:extLst>
              <a:ext uri="{FF2B5EF4-FFF2-40B4-BE49-F238E27FC236}">
                <a16:creationId xmlns:a16="http://schemas.microsoft.com/office/drawing/2014/main" id="{22C470D5-61E5-4589-AAA3-F9214829EBCF}"/>
              </a:ext>
            </a:extLst>
          </p:cNvPr>
          <p:cNvSpPr/>
          <p:nvPr/>
        </p:nvSpPr>
        <p:spPr>
          <a:xfrm>
            <a:off x="3714026" y="3629868"/>
            <a:ext cx="4437882" cy="369332"/>
          </a:xfrm>
          <a:prstGeom prst="rect">
            <a:avLst/>
          </a:prstGeom>
        </p:spPr>
        <p:txBody>
          <a:bodyPr wrap="non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Según el momento en que se pone en acción</a:t>
            </a:r>
            <a:endParaRPr lang="es-AR" dirty="0"/>
          </a:p>
        </p:txBody>
      </p:sp>
      <p:sp>
        <p:nvSpPr>
          <p:cNvPr id="15" name="Flecha: hacia abajo 14">
            <a:extLst>
              <a:ext uri="{FF2B5EF4-FFF2-40B4-BE49-F238E27FC236}">
                <a16:creationId xmlns:a16="http://schemas.microsoft.com/office/drawing/2014/main" id="{77923F2D-87AE-4B84-B1DC-D7F21F58DCD9}"/>
              </a:ext>
            </a:extLst>
          </p:cNvPr>
          <p:cNvSpPr/>
          <p:nvPr/>
        </p:nvSpPr>
        <p:spPr>
          <a:xfrm>
            <a:off x="5610779" y="3967246"/>
            <a:ext cx="198474" cy="677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1CA13978-1860-4DC0-AD29-5194840717B2}"/>
              </a:ext>
            </a:extLst>
          </p:cNvPr>
          <p:cNvSpPr/>
          <p:nvPr/>
        </p:nvSpPr>
        <p:spPr>
          <a:xfrm>
            <a:off x="3223527" y="4795439"/>
            <a:ext cx="6096000" cy="1469826"/>
          </a:xfrm>
          <a:prstGeom prst="rect">
            <a:avLst/>
          </a:prstGeom>
        </p:spPr>
        <p:txBody>
          <a:bodyPr>
            <a:spAutoFit/>
          </a:bodyPr>
          <a:lstStyle/>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Previo = Al finalizar la etapa de planificación</a:t>
            </a:r>
          </a:p>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Concurrente = Durante la etapa de ejecución</a:t>
            </a:r>
          </a:p>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Posterior = Al finalizar la etapa de operación o en una de sus subetapas. </a:t>
            </a:r>
            <a:endParaRPr lang="es-AR" dirty="0"/>
          </a:p>
        </p:txBody>
      </p:sp>
      <p:sp>
        <p:nvSpPr>
          <p:cNvPr id="13" name="Rectangle 5">
            <a:extLst>
              <a:ext uri="{FF2B5EF4-FFF2-40B4-BE49-F238E27FC236}">
                <a16:creationId xmlns:a16="http://schemas.microsoft.com/office/drawing/2014/main" id="{451E6A37-56BD-4605-8FA4-DD0CD9C6DB00}"/>
              </a:ext>
            </a:extLst>
          </p:cNvPr>
          <p:cNvSpPr>
            <a:spLocks noChangeArrowheads="1"/>
          </p:cNvSpPr>
          <p:nvPr/>
        </p:nvSpPr>
        <p:spPr bwMode="auto">
          <a:xfrm>
            <a:off x="-1533385" y="31662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3074" name="Picture 2" descr="El sistema de control de gestión. Conceptos básicos para su diseño |  Grandes Pymes">
            <a:extLst>
              <a:ext uri="{FF2B5EF4-FFF2-40B4-BE49-F238E27FC236}">
                <a16:creationId xmlns:a16="http://schemas.microsoft.com/office/drawing/2014/main" id="{6993B464-F4D8-4F44-955E-9AC2A7541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217" y="3000987"/>
            <a:ext cx="3092887" cy="206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9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ABC0B9-116D-4BE6-B770-C9DA13BEA16F}"/>
              </a:ext>
            </a:extLst>
          </p:cNvPr>
          <p:cNvSpPr/>
          <p:nvPr/>
        </p:nvSpPr>
        <p:spPr>
          <a:xfrm>
            <a:off x="530087" y="990606"/>
            <a:ext cx="8587409" cy="4137095"/>
          </a:xfrm>
          <a:prstGeom prst="rect">
            <a:avLst/>
          </a:prstGeom>
        </p:spPr>
        <p:txBody>
          <a:bodyPr wrap="square">
            <a:spAutoFit/>
          </a:bodyPr>
          <a:lstStyle/>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La fase de la ejecución son de </a:t>
            </a:r>
            <a:r>
              <a:rPr lang="es-AR" b="1" dirty="0">
                <a:latin typeface="Calibri" panose="020F0502020204030204" pitchFamily="34" charset="0"/>
                <a:ea typeface="Calibri" panose="020F0502020204030204" pitchFamily="34" charset="0"/>
                <a:cs typeface="Times New Roman" panose="02020603050405020304" pitchFamily="18" charset="0"/>
              </a:rPr>
              <a:t>inversión y de operación</a:t>
            </a:r>
            <a:r>
              <a:rPr lang="es-AR" dirty="0">
                <a:latin typeface="Calibri" panose="020F0502020204030204" pitchFamily="34" charset="0"/>
                <a:ea typeface="Calibri" panose="020F0502020204030204" pitchFamily="34" charset="0"/>
                <a:cs typeface="Times New Roman" panose="02020603050405020304" pitchFamily="18" charset="0"/>
              </a:rPr>
              <a:t>. La inversión etapa donde se obtienen los insumos necesarios y se efectivizan las contrataciones para llevar adelante las actividades del proyecto. La etapa posterior, de operación, es cuando el proyecto comienza a brindar los bienes y/o servicios planeados.</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El control que se realiza durante la operación visualiza hasta qué punto se están realizando en forma correcta las actividades previstas y sus respectivas tareas. El control de la actividad realizada, o </a:t>
            </a:r>
            <a:r>
              <a:rPr lang="es-AR" dirty="0" err="1">
                <a:latin typeface="Calibri" panose="020F0502020204030204" pitchFamily="34" charset="0"/>
                <a:ea typeface="Calibri" panose="020F0502020204030204" pitchFamily="34" charset="0"/>
                <a:cs typeface="Times New Roman" panose="02020603050405020304" pitchFamily="18" charset="0"/>
              </a:rPr>
              <a:t>poscontrol</a:t>
            </a:r>
            <a:r>
              <a:rPr lang="es-AR" dirty="0">
                <a:latin typeface="Calibri" panose="020F0502020204030204" pitchFamily="34" charset="0"/>
                <a:ea typeface="Calibri" panose="020F0502020204030204" pitchFamily="34" charset="0"/>
                <a:cs typeface="Times New Roman" panose="02020603050405020304" pitchFamily="18" charset="0"/>
              </a:rPr>
              <a:t>, se requiere en los proyectos que disponen de actividades sucesivas y vinculadas.</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Una herramienta útil para llevar este control son las denominadas Listas de control, donde se incluyen los pasos previos necesarios antes del inicio de la operación. Permiten reducir el margen de discrecionalidad, la posibilidad de errores e incluso, facilitan la labor del gestor de la actividad al no necesitar “recordar” uno por uno los requerimientos previos a iniciar la operatoria.</a:t>
            </a:r>
          </a:p>
        </p:txBody>
      </p:sp>
      <p:pic>
        <p:nvPicPr>
          <p:cNvPr id="3" name="Imagen 2" descr="Agenda List Icon Vector Illustration. Business Concept With Paper.. Royalty  Free Cliparts, Vectors, And Stock Illustration. Image 60124966.">
            <a:extLst>
              <a:ext uri="{FF2B5EF4-FFF2-40B4-BE49-F238E27FC236}">
                <a16:creationId xmlns:a16="http://schemas.microsoft.com/office/drawing/2014/main" id="{4EA662C2-B1D4-4349-B0DB-FF2C53FC964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9593" y="3061252"/>
            <a:ext cx="1832320" cy="2902226"/>
          </a:xfrm>
          <a:prstGeom prst="rect">
            <a:avLst/>
          </a:prstGeom>
          <a:noFill/>
          <a:ln>
            <a:noFill/>
          </a:ln>
        </p:spPr>
      </p:pic>
    </p:spTree>
    <p:extLst>
      <p:ext uri="{BB962C8B-B14F-4D97-AF65-F5344CB8AC3E}">
        <p14:creationId xmlns:p14="http://schemas.microsoft.com/office/powerpoint/2010/main" val="317368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5EAD280-34CF-4A3C-9644-171CF3DB27C9}"/>
              </a:ext>
            </a:extLst>
          </p:cNvPr>
          <p:cNvSpPr/>
          <p:nvPr/>
        </p:nvSpPr>
        <p:spPr>
          <a:xfrm>
            <a:off x="576469" y="813315"/>
            <a:ext cx="11039062" cy="5231369"/>
          </a:xfrm>
          <a:prstGeom prst="rect">
            <a:avLst/>
          </a:prstGeom>
        </p:spPr>
        <p:txBody>
          <a:bodyPr wrap="square">
            <a:spAutoFit/>
          </a:bodyPr>
          <a:lstStyle/>
          <a:p>
            <a:pP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Los dispositivos y los hitos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Se especifica los dispositivos que se utilizarán y los momentos (hitos) en que se pondrán en acción los dispositivos. Se selecciona para cada actividad en particular deberán ser integrado posteriormente en un único “sistema” de control.</a:t>
            </a:r>
          </a:p>
          <a:p>
            <a:pPr algn="just">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Los dispositivos</a:t>
            </a:r>
            <a:r>
              <a:rPr lang="es-AR" dirty="0">
                <a:latin typeface="Calibri" panose="020F0502020204030204" pitchFamily="34" charset="0"/>
                <a:ea typeface="Calibri" panose="020F0502020204030204" pitchFamily="34" charset="0"/>
                <a:cs typeface="Times New Roman" panose="02020603050405020304" pitchFamily="18" charset="0"/>
              </a:rPr>
              <a:t> son los instrumentos que  se utilizan al momento de ejercer la función de control. La observación directa, los formularios de informes de avance, el uso de encuestas, los instructivos para completar los tableros de comando, los cronogramas de trabajo, el presupuesto, etc. Constituyen instrumentos factibles de ser utilizados para conseguir información sustantiva sobre la evolución de las actividades del proyecto y así cumplir con éxito la función de control.</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Cada dispositivo  tendrá </a:t>
            </a:r>
            <a:r>
              <a:rPr lang="es-AR" b="1" dirty="0">
                <a:latin typeface="Calibri" panose="020F0502020204030204" pitchFamily="34" charset="0"/>
                <a:ea typeface="Calibri" panose="020F0502020204030204" pitchFamily="34" charset="0"/>
                <a:cs typeface="Times New Roman" panose="02020603050405020304" pitchFamily="18" charset="0"/>
              </a:rPr>
              <a:t>hitos de control</a:t>
            </a:r>
            <a:r>
              <a:rPr lang="es-AR" dirty="0">
                <a:latin typeface="Calibri" panose="020F0502020204030204" pitchFamily="34" charset="0"/>
                <a:ea typeface="Calibri" panose="020F0502020204030204" pitchFamily="34" charset="0"/>
                <a:cs typeface="Times New Roman" panose="02020603050405020304" pitchFamily="18" charset="0"/>
              </a:rPr>
              <a:t> diferenciados. La periodicidad de la información (continua, semanal, quincenal, mensual, bimestral, etc.) deberemos especificar determinados momentos en que particularmente analicemos el estado de situación de todas las actividades. </a:t>
            </a:r>
            <a:r>
              <a:rPr lang="es-AR" b="1" dirty="0">
                <a:latin typeface="Calibri" panose="020F0502020204030204" pitchFamily="34" charset="0"/>
                <a:ea typeface="Calibri" panose="020F0502020204030204" pitchFamily="34" charset="0"/>
                <a:cs typeface="Times New Roman" panose="02020603050405020304" pitchFamily="18" charset="0"/>
              </a:rPr>
              <a:t>A estos momentos se los llama hitos de control del proyecto siendo punto de control de largo plazo que se deberá incluir en el cronograma de actividades del proyecto</a:t>
            </a:r>
            <a:r>
              <a:rPr lang="es-A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Estos informes serán solicitados por el organismo que financia el proyecto. En tales casos, que se requiera un “Informe de avance” anual o, cuanto más, cada seis meses.</a:t>
            </a:r>
          </a:p>
        </p:txBody>
      </p:sp>
    </p:spTree>
    <p:extLst>
      <p:ext uri="{BB962C8B-B14F-4D97-AF65-F5344CB8AC3E}">
        <p14:creationId xmlns:p14="http://schemas.microsoft.com/office/powerpoint/2010/main" val="162229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2B88E5F-F15E-43DA-AC91-8443E3CB97C2}"/>
              </a:ext>
            </a:extLst>
          </p:cNvPr>
          <p:cNvSpPr/>
          <p:nvPr/>
        </p:nvSpPr>
        <p:spPr>
          <a:xfrm>
            <a:off x="490330" y="507537"/>
            <a:ext cx="10986053" cy="2158924"/>
          </a:xfrm>
          <a:prstGeom prst="rect">
            <a:avLst/>
          </a:prstGeom>
        </p:spPr>
        <p:txBody>
          <a:bodyPr wrap="square">
            <a:spAutoFit/>
          </a:bodyPr>
          <a:lstStyle/>
          <a:p>
            <a:pP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Dispositivos para el control presupuestario y de los tiempos del proyecto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Es preciso tomar como base el presupuesto y el cronograma original. Con estos dispositivos se llevará a cabo un análisis comparativo entre lo planificado y lo efectivamente realizado.</a:t>
            </a:r>
          </a:p>
          <a:p>
            <a:pP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presupuestario </a:t>
            </a:r>
            <a:r>
              <a:rPr lang="es-AR" dirty="0">
                <a:latin typeface="Calibri" panose="020F0502020204030204" pitchFamily="34" charset="0"/>
                <a:ea typeface="Calibri" panose="020F0502020204030204" pitchFamily="34" charset="0"/>
                <a:cs typeface="Times New Roman" panose="02020603050405020304" pitchFamily="18" charset="0"/>
              </a:rPr>
              <a:t>permite tener información respecto de cómo se están utilizando los recursos financieros con que cuenta el proyecto y cuál es el estado de situación.</a:t>
            </a:r>
          </a:p>
          <a:p>
            <a:r>
              <a:rPr lang="es-AR" dirty="0">
                <a:latin typeface="Calibri" panose="020F0502020204030204" pitchFamily="34" charset="0"/>
                <a:ea typeface="Calibri" panose="020F0502020204030204" pitchFamily="34" charset="0"/>
                <a:cs typeface="Times New Roman" panose="02020603050405020304" pitchFamily="18" charset="0"/>
              </a:rPr>
              <a:t>Se recurre al presupuesto original del proyecto, donde suponemos que hicimos la siguiente proyección</a:t>
            </a:r>
            <a:endParaRPr lang="es-AR" dirty="0"/>
          </a:p>
        </p:txBody>
      </p:sp>
      <p:sp>
        <p:nvSpPr>
          <p:cNvPr id="6" name="Rectángulo 5">
            <a:extLst>
              <a:ext uri="{FF2B5EF4-FFF2-40B4-BE49-F238E27FC236}">
                <a16:creationId xmlns:a16="http://schemas.microsoft.com/office/drawing/2014/main" id="{DC3BA202-9355-489C-82D0-5AA61AFE628A}"/>
              </a:ext>
            </a:extLst>
          </p:cNvPr>
          <p:cNvSpPr/>
          <p:nvPr/>
        </p:nvSpPr>
        <p:spPr>
          <a:xfrm>
            <a:off x="636105" y="2944861"/>
            <a:ext cx="10429460" cy="671915"/>
          </a:xfrm>
          <a:prstGeom prst="rect">
            <a:avLst/>
          </a:prstGeom>
        </p:spPr>
        <p:txBody>
          <a:bodyPr wrap="square">
            <a:spAutoFit/>
          </a:bodyPr>
          <a:lstStyle/>
          <a:p>
            <a:pPr marL="342900" lvl="0" indent="-342900" algn="ctr">
              <a:lnSpc>
                <a:spcPct val="107000"/>
              </a:lnSpc>
              <a:spcAft>
                <a:spcPts val="0"/>
              </a:spcAft>
              <a:buFont typeface="Symbol" panose="05050102010706020507" pitchFamily="18" charset="2"/>
              <a:buChar char=""/>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Ejemplo de recurso presupuestado -</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60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1A3D9DA-8D55-4B44-8C5A-4C6E5D0239E9}"/>
              </a:ext>
            </a:extLst>
          </p:cNvPr>
          <p:cNvSpPr/>
          <p:nvPr/>
        </p:nvSpPr>
        <p:spPr>
          <a:xfrm>
            <a:off x="655982" y="437926"/>
            <a:ext cx="10880035" cy="1225913"/>
          </a:xfrm>
          <a:prstGeom prst="rect">
            <a:avLst/>
          </a:prstGeom>
        </p:spPr>
        <p:txBody>
          <a:bodyPr wrap="square">
            <a:spAutoFit/>
          </a:bodyPr>
          <a:lstStyle/>
          <a:p>
            <a:pPr>
              <a:spcAft>
                <a:spcPts val="0"/>
              </a:spcAft>
            </a:pPr>
            <a:r>
              <a:rPr lang="es-AR" dirty="0">
                <a:solidFill>
                  <a:srgbClr val="000000"/>
                </a:solidFill>
                <a:latin typeface="Calibri" panose="020F0502020204030204" pitchFamily="34" charset="0"/>
                <a:ea typeface="Calibri" panose="020F0502020204030204" pitchFamily="34" charset="0"/>
              </a:rPr>
              <a:t>La misma tabla se diseñará para el caso de los recursos humanos, y finalmente se completará una tabla global del proyecto. </a:t>
            </a:r>
            <a:endParaRPr lang="es-AR" sz="2000" dirty="0">
              <a:solidFill>
                <a:srgbClr val="000000"/>
              </a:solidFill>
              <a:latin typeface="Calibri" panose="020F0502020204030204" pitchFamily="34" charset="0"/>
              <a:ea typeface="Calibri" panose="020F0502020204030204" pitchFamily="34" charset="0"/>
            </a:endParaRPr>
          </a:p>
          <a:p>
            <a:pPr marL="914400">
              <a:lnSpc>
                <a:spcPct val="107000"/>
              </a:lnSpc>
              <a:spcAft>
                <a:spcPts val="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II</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51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F766650-12DA-4022-A333-F9580FCED831}"/>
              </a:ext>
            </a:extLst>
          </p:cNvPr>
          <p:cNvSpPr/>
          <p:nvPr/>
        </p:nvSpPr>
        <p:spPr>
          <a:xfrm>
            <a:off x="2666279" y="484772"/>
            <a:ext cx="5587234" cy="375552"/>
          </a:xfrm>
          <a:prstGeom prst="rect">
            <a:avLst/>
          </a:prstGeom>
        </p:spPr>
        <p:txBody>
          <a:bodyPr wrap="none">
            <a:spAutoFit/>
          </a:bodyPr>
          <a:lstStyle/>
          <a:p>
            <a:pPr marL="914400" algn="ct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III</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12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FCD39-1313-4A3D-83DA-78E9344937CA}"/>
              </a:ext>
            </a:extLst>
          </p:cNvPr>
          <p:cNvSpPr>
            <a:spLocks noGrp="1"/>
          </p:cNvSpPr>
          <p:nvPr>
            <p:ph type="title"/>
          </p:nvPr>
        </p:nvSpPr>
        <p:spPr/>
        <p:txBody>
          <a:bodyPr>
            <a:normAutofit/>
          </a:bodyPr>
          <a:lstStyle/>
          <a:p>
            <a:pPr algn="ctr"/>
            <a:r>
              <a:rPr lang="en-US" sz="1800" b="1" dirty="0">
                <a:latin typeface="+mn-lt"/>
              </a:rPr>
              <a:t>CONTROL DE GESTIÓN DE PROYECTOS</a:t>
            </a:r>
            <a:br>
              <a:rPr lang="en-US" b="1" dirty="0"/>
            </a:br>
            <a:r>
              <a:rPr lang="es-AR" sz="1600" dirty="0">
                <a:latin typeface="+mn-lt"/>
              </a:rPr>
              <a:t>Todas las actividades deben ser controladas, al igual que realizar un análisis de los resultados del proyecto. La información que se obtiene desde el proceso de control será utilizada para poder llevar a cabo las modificaciones necesarias</a:t>
            </a:r>
          </a:p>
        </p:txBody>
      </p:sp>
      <p:sp>
        <p:nvSpPr>
          <p:cNvPr id="3" name="Marcador de contenido 2">
            <a:extLst>
              <a:ext uri="{FF2B5EF4-FFF2-40B4-BE49-F238E27FC236}">
                <a16:creationId xmlns:a16="http://schemas.microsoft.com/office/drawing/2014/main" id="{F02A4827-C1C3-4313-A3A0-2BD5EDBB4647}"/>
              </a:ext>
            </a:extLst>
          </p:cNvPr>
          <p:cNvSpPr>
            <a:spLocks noGrp="1"/>
          </p:cNvSpPr>
          <p:nvPr>
            <p:ph idx="1"/>
          </p:nvPr>
        </p:nvSpPr>
        <p:spPr>
          <a:xfrm>
            <a:off x="689344" y="1690688"/>
            <a:ext cx="10515600" cy="4351338"/>
          </a:xfrm>
        </p:spPr>
        <p:txBody>
          <a:bodyPr>
            <a:normAutofit/>
          </a:bodyPr>
          <a:lstStyle/>
          <a:p>
            <a:pPr lvl="0"/>
            <a:r>
              <a:rPr lang="es-AR" sz="2200" dirty="0"/>
              <a:t>En primer Lugar se trabaja con el Objeto de análisis de un proceso de control</a:t>
            </a:r>
          </a:p>
          <a:p>
            <a:pPr lvl="0"/>
            <a:r>
              <a:rPr lang="es-AR" sz="2200" dirty="0"/>
              <a:t>Posteriormente se analizan las distintas formas de denominar esta función estratégica para la gestión del proyecto y sus supuestos.</a:t>
            </a:r>
          </a:p>
          <a:p>
            <a:pPr lvl="0"/>
            <a:r>
              <a:rPr lang="es-AR" sz="2200" dirty="0"/>
              <a:t>Luego se presentan distintas clasificaciones de los tipos de control.</a:t>
            </a:r>
          </a:p>
          <a:p>
            <a:pPr lvl="0"/>
            <a:r>
              <a:rPr lang="es-AR" sz="2200" dirty="0"/>
              <a:t>A su término se describen distintos dispositivos de control</a:t>
            </a:r>
          </a:p>
          <a:p>
            <a:pPr lvl="0"/>
            <a:r>
              <a:rPr lang="es-AR" sz="2200" dirty="0"/>
              <a:t>Posteriormente, se analizan los criterios a considerar al seleccionar los tipos de control y los dispositivos</a:t>
            </a:r>
          </a:p>
          <a:p>
            <a:pPr lvl="0"/>
            <a:r>
              <a:rPr lang="es-AR" sz="2200" dirty="0"/>
              <a:t>Para finalizar, se trabajará sobre la etapa de ejecución del proyecto, abordando cómo elaborar los informes de avances y cómo continuar el proceso decisorio una vez que se han presentado los informes de control.</a:t>
            </a:r>
          </a:p>
          <a:p>
            <a:pPr marL="0" lvl="0" indent="0">
              <a:buNone/>
            </a:pPr>
            <a:endParaRPr lang="es-AR" sz="1600" dirty="0"/>
          </a:p>
          <a:p>
            <a:endParaRPr lang="es-AR" sz="2200" dirty="0"/>
          </a:p>
          <a:p>
            <a:pPr marL="0" indent="0">
              <a:buNone/>
            </a:pPr>
            <a:endParaRPr lang="es-AR" dirty="0"/>
          </a:p>
        </p:txBody>
      </p:sp>
    </p:spTree>
    <p:extLst>
      <p:ext uri="{BB962C8B-B14F-4D97-AF65-F5344CB8AC3E}">
        <p14:creationId xmlns:p14="http://schemas.microsoft.com/office/powerpoint/2010/main" val="54767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9A24777-D604-4E0C-8D74-922DA63B7EB8}"/>
              </a:ext>
            </a:extLst>
          </p:cNvPr>
          <p:cNvSpPr/>
          <p:nvPr/>
        </p:nvSpPr>
        <p:spPr>
          <a:xfrm>
            <a:off x="291548" y="539619"/>
            <a:ext cx="11608904" cy="2560060"/>
          </a:xfrm>
          <a:prstGeom prst="rect">
            <a:avLst/>
          </a:prstGeom>
        </p:spPr>
        <p:txBody>
          <a:bodyPr wrap="square">
            <a:spAutoFit/>
          </a:bodyPr>
          <a:lstStyle/>
          <a:p>
            <a:pPr algn="ctr">
              <a:lnSpc>
                <a:spcPct val="107000"/>
              </a:lnSpc>
              <a:spcAft>
                <a:spcPts val="0"/>
              </a:spcAft>
            </a:pPr>
            <a:r>
              <a:rPr lang="es-AR" sz="2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La supervisión de los tiempos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Para hacer un efectivo control de la duración de las actividades del proyecto debemos recurrir al cronograma del diseño original</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Donde establece el plazo de duración de cada una de las actividades del proyecto, pero además se agregan al final dos líneas para los hitos de control y de evaluación. En este caso, el diseño original se presenta con las flechas en color celeste.</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r>
              <a:rPr lang="es-AR" dirty="0">
                <a:latin typeface="Calibri" panose="020F0502020204030204" pitchFamily="34" charset="0"/>
                <a:ea typeface="Calibri" panose="020F0502020204030204" pitchFamily="34" charset="0"/>
                <a:cs typeface="Times New Roman" panose="02020603050405020304" pitchFamily="18" charset="0"/>
              </a:rPr>
              <a:t>                 Si el control se está desarrollando en el cuarto mes (segundo hito de control), podrá entonces examinarse el                         desarrollo inicial de las tres actividades del proyecto y de uno de los hitos de control</a:t>
            </a:r>
            <a:endParaRPr lang="es-AR" dirty="0"/>
          </a:p>
        </p:txBody>
      </p:sp>
      <p:sp>
        <p:nvSpPr>
          <p:cNvPr id="3" name="Rectángulo 2">
            <a:extLst>
              <a:ext uri="{FF2B5EF4-FFF2-40B4-BE49-F238E27FC236}">
                <a16:creationId xmlns:a16="http://schemas.microsoft.com/office/drawing/2014/main" id="{CEB0F669-CF8A-4AB1-B110-413C3A9ECA9D}"/>
              </a:ext>
            </a:extLst>
          </p:cNvPr>
          <p:cNvSpPr/>
          <p:nvPr/>
        </p:nvSpPr>
        <p:spPr>
          <a:xfrm>
            <a:off x="4186599" y="3241224"/>
            <a:ext cx="3818801" cy="375552"/>
          </a:xfrm>
          <a:prstGeom prst="rect">
            <a:avLst/>
          </a:prstGeom>
        </p:spPr>
        <p:txBody>
          <a:bodyPr wrap="none">
            <a:spAutoFit/>
          </a:bodyPr>
          <a:lstStyle/>
          <a:p>
            <a:pPr marL="914400">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EJEMPLO DE CRONOGRAMA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68AD24C1-3964-4736-8C29-09C965521996}"/>
              </a:ext>
            </a:extLst>
          </p:cNvPr>
          <p:cNvGraphicFramePr>
            <a:graphicFrameLocks noGrp="1"/>
          </p:cNvGraphicFramePr>
          <p:nvPr/>
        </p:nvGraphicFramePr>
        <p:xfrm>
          <a:off x="3892867" y="3825875"/>
          <a:ext cx="4406265" cy="350838"/>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val="3537411179"/>
                    </a:ext>
                  </a:extLst>
                </a:gridCol>
                <a:gridCol w="1800225">
                  <a:extLst>
                    <a:ext uri="{9D8B030D-6E8A-4147-A177-3AD203B41FA5}">
                      <a16:colId xmlns:a16="http://schemas.microsoft.com/office/drawing/2014/main" val="3477728357"/>
                    </a:ext>
                  </a:extLst>
                </a:gridCol>
                <a:gridCol w="1529715">
                  <a:extLst>
                    <a:ext uri="{9D8B030D-6E8A-4147-A177-3AD203B41FA5}">
                      <a16:colId xmlns:a16="http://schemas.microsoft.com/office/drawing/2014/main" val="3350348943"/>
                    </a:ext>
                  </a:extLst>
                </a:gridCol>
              </a:tblGrid>
              <a:tr h="206375">
                <a:tc>
                  <a:txBody>
                    <a:bodyPr/>
                    <a:lstStyle/>
                    <a:p>
                      <a:pPr marL="457200" algn="ctr">
                        <a:lnSpc>
                          <a:spcPct val="107000"/>
                        </a:lnSpc>
                        <a:spcAft>
                          <a:spcPts val="0"/>
                        </a:spcAft>
                        <a:tabLst>
                          <a:tab pos="2514600" algn="l"/>
                        </a:tabLst>
                      </a:pPr>
                      <a:r>
                        <a:rPr lang="es-AR" sz="1100">
                          <a:effectLst/>
                        </a:rPr>
                        <a:t>CRONOGRAMA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2014(bimestres)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dirty="0">
                          <a:effectLst/>
                        </a:rPr>
                        <a:t>2015 (bimestre)</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345184"/>
                  </a:ext>
                </a:extLst>
              </a:tr>
            </a:tbl>
          </a:graphicData>
        </a:graphic>
      </p:graphicFrame>
      <p:sp>
        <p:nvSpPr>
          <p:cNvPr id="5" name="Rectangle 1">
            <a:extLst>
              <a:ext uri="{FF2B5EF4-FFF2-40B4-BE49-F238E27FC236}">
                <a16:creationId xmlns:a16="http://schemas.microsoft.com/office/drawing/2014/main" id="{6A6CCD2F-EB25-4455-A333-DBDF976679D9}"/>
              </a:ext>
            </a:extLst>
          </p:cNvPr>
          <p:cNvSpPr>
            <a:spLocks noChangeArrowheads="1"/>
          </p:cNvSpPr>
          <p:nvPr/>
        </p:nvSpPr>
        <p:spPr bwMode="auto">
          <a:xfrm>
            <a:off x="3892550" y="382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6" name="Tabla 5">
            <a:extLst>
              <a:ext uri="{FF2B5EF4-FFF2-40B4-BE49-F238E27FC236}">
                <a16:creationId xmlns:a16="http://schemas.microsoft.com/office/drawing/2014/main" id="{778BBC32-A4B6-43D9-9481-ADAFD7E336B7}"/>
              </a:ext>
            </a:extLst>
          </p:cNvPr>
          <p:cNvGraphicFramePr>
            <a:graphicFrameLocks noGrp="1"/>
          </p:cNvGraphicFramePr>
          <p:nvPr>
            <p:extLst>
              <p:ext uri="{D42A27DB-BD31-4B8C-83A1-F6EECF244321}">
                <p14:modId xmlns:p14="http://schemas.microsoft.com/office/powerpoint/2010/main" val="3046065377"/>
              </p:ext>
            </p:extLst>
          </p:nvPr>
        </p:nvGraphicFramePr>
        <p:xfrm>
          <a:off x="3892550" y="4176935"/>
          <a:ext cx="4410075" cy="2598294"/>
        </p:xfrm>
        <a:graphic>
          <a:graphicData uri="http://schemas.openxmlformats.org/drawingml/2006/table">
            <a:tbl>
              <a:tblPr firstRow="1" firstCol="1" bandRow="1">
                <a:tableStyleId>{5C22544A-7EE6-4342-B048-85BDC9FD1C3A}</a:tableStyleId>
              </a:tblPr>
              <a:tblGrid>
                <a:gridCol w="1330960">
                  <a:extLst>
                    <a:ext uri="{9D8B030D-6E8A-4147-A177-3AD203B41FA5}">
                      <a16:colId xmlns:a16="http://schemas.microsoft.com/office/drawing/2014/main" val="1594621766"/>
                    </a:ext>
                  </a:extLst>
                </a:gridCol>
                <a:gridCol w="252095">
                  <a:extLst>
                    <a:ext uri="{9D8B030D-6E8A-4147-A177-3AD203B41FA5}">
                      <a16:colId xmlns:a16="http://schemas.microsoft.com/office/drawing/2014/main" val="1635069194"/>
                    </a:ext>
                  </a:extLst>
                </a:gridCol>
                <a:gridCol w="252730">
                  <a:extLst>
                    <a:ext uri="{9D8B030D-6E8A-4147-A177-3AD203B41FA5}">
                      <a16:colId xmlns:a16="http://schemas.microsoft.com/office/drawing/2014/main" val="2855101039"/>
                    </a:ext>
                  </a:extLst>
                </a:gridCol>
                <a:gridCol w="252730">
                  <a:extLst>
                    <a:ext uri="{9D8B030D-6E8A-4147-A177-3AD203B41FA5}">
                      <a16:colId xmlns:a16="http://schemas.microsoft.com/office/drawing/2014/main" val="1188743054"/>
                    </a:ext>
                  </a:extLst>
                </a:gridCol>
                <a:gridCol w="252730">
                  <a:extLst>
                    <a:ext uri="{9D8B030D-6E8A-4147-A177-3AD203B41FA5}">
                      <a16:colId xmlns:a16="http://schemas.microsoft.com/office/drawing/2014/main" val="312743956"/>
                    </a:ext>
                  </a:extLst>
                </a:gridCol>
                <a:gridCol w="252730">
                  <a:extLst>
                    <a:ext uri="{9D8B030D-6E8A-4147-A177-3AD203B41FA5}">
                      <a16:colId xmlns:a16="http://schemas.microsoft.com/office/drawing/2014/main" val="3344757007"/>
                    </a:ext>
                  </a:extLst>
                </a:gridCol>
                <a:gridCol w="252730">
                  <a:extLst>
                    <a:ext uri="{9D8B030D-6E8A-4147-A177-3AD203B41FA5}">
                      <a16:colId xmlns:a16="http://schemas.microsoft.com/office/drawing/2014/main" val="3284686625"/>
                    </a:ext>
                  </a:extLst>
                </a:gridCol>
                <a:gridCol w="299085">
                  <a:extLst>
                    <a:ext uri="{9D8B030D-6E8A-4147-A177-3AD203B41FA5}">
                      <a16:colId xmlns:a16="http://schemas.microsoft.com/office/drawing/2014/main" val="1360989718"/>
                    </a:ext>
                  </a:extLst>
                </a:gridCol>
                <a:gridCol w="252730">
                  <a:extLst>
                    <a:ext uri="{9D8B030D-6E8A-4147-A177-3AD203B41FA5}">
                      <a16:colId xmlns:a16="http://schemas.microsoft.com/office/drawing/2014/main" val="2750080841"/>
                    </a:ext>
                  </a:extLst>
                </a:gridCol>
                <a:gridCol w="253365">
                  <a:extLst>
                    <a:ext uri="{9D8B030D-6E8A-4147-A177-3AD203B41FA5}">
                      <a16:colId xmlns:a16="http://schemas.microsoft.com/office/drawing/2014/main" val="3714647840"/>
                    </a:ext>
                  </a:extLst>
                </a:gridCol>
                <a:gridCol w="252730">
                  <a:extLst>
                    <a:ext uri="{9D8B030D-6E8A-4147-A177-3AD203B41FA5}">
                      <a16:colId xmlns:a16="http://schemas.microsoft.com/office/drawing/2014/main" val="4268541544"/>
                    </a:ext>
                  </a:extLst>
                </a:gridCol>
                <a:gridCol w="252730">
                  <a:extLst>
                    <a:ext uri="{9D8B030D-6E8A-4147-A177-3AD203B41FA5}">
                      <a16:colId xmlns:a16="http://schemas.microsoft.com/office/drawing/2014/main" val="1657420733"/>
                    </a:ext>
                  </a:extLst>
                </a:gridCol>
                <a:gridCol w="252730">
                  <a:extLst>
                    <a:ext uri="{9D8B030D-6E8A-4147-A177-3AD203B41FA5}">
                      <a16:colId xmlns:a16="http://schemas.microsoft.com/office/drawing/2014/main" val="821900697"/>
                    </a:ext>
                  </a:extLst>
                </a:gridCol>
              </a:tblGrid>
              <a:tr h="0">
                <a:tc>
                  <a:txBody>
                    <a:bodyPr/>
                    <a:lstStyle/>
                    <a:p>
                      <a:pPr marL="457200" algn="ctr">
                        <a:lnSpc>
                          <a:spcPct val="107000"/>
                        </a:lnSpc>
                        <a:spcAft>
                          <a:spcPts val="0"/>
                        </a:spcAft>
                        <a:tabLst>
                          <a:tab pos="2514600" algn="l"/>
                        </a:tabLst>
                      </a:pPr>
                      <a:r>
                        <a:rPr lang="es-AR" sz="1100">
                          <a:effectLst/>
                        </a:rPr>
                        <a:t>Actividades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1</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6</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1</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6</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587263"/>
                  </a:ext>
                </a:extLst>
              </a:tr>
              <a:tr h="439420">
                <a:tc>
                  <a:txBody>
                    <a:bodyPr/>
                    <a:lstStyle/>
                    <a:p>
                      <a:pPr marL="342900" lvl="0" indent="-342900">
                        <a:lnSpc>
                          <a:spcPct val="107000"/>
                        </a:lnSpc>
                        <a:spcAft>
                          <a:spcPts val="0"/>
                        </a:spcAft>
                        <a:buFont typeface="+mj-lt"/>
                        <a:buAutoNum type="arabicPeriod"/>
                        <a:tabLst>
                          <a:tab pos="2514600" algn="l"/>
                        </a:tabLst>
                      </a:pPr>
                      <a:r>
                        <a:rPr lang="es-AR" sz="800">
                          <a:effectLst/>
                        </a:rPr>
                        <a:t>Relación de un curso de capacitación</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297836"/>
                  </a:ext>
                </a:extLst>
              </a:tr>
              <a:tr h="0">
                <a:tc>
                  <a:txBody>
                    <a:bodyPr/>
                    <a:lstStyle/>
                    <a:p>
                      <a:pPr marL="342900" lvl="0" indent="-342900" algn="ctr">
                        <a:lnSpc>
                          <a:spcPct val="107000"/>
                        </a:lnSpc>
                        <a:spcAft>
                          <a:spcPts val="0"/>
                        </a:spcAft>
                        <a:buFont typeface="+mj-lt"/>
                        <a:buAutoNum type="arabicPeriod"/>
                        <a:tabLst>
                          <a:tab pos="2514600" algn="l"/>
                        </a:tabLst>
                      </a:pPr>
                      <a:r>
                        <a:rPr lang="es-AR" sz="800">
                          <a:effectLst/>
                        </a:rPr>
                        <a:t>Acompañamiento para la reunión de Alcohólicos Anónimos  </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highlight>
                            <a:srgbClr val="FFFF00"/>
                          </a:highligh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932568"/>
                  </a:ext>
                </a:extLst>
              </a:tr>
              <a:tr h="462280">
                <a:tc>
                  <a:txBody>
                    <a:bodyPr/>
                    <a:lstStyle/>
                    <a:p>
                      <a:pPr marL="342900" lvl="0" indent="-342900" algn="ctr">
                        <a:lnSpc>
                          <a:spcPct val="107000"/>
                        </a:lnSpc>
                        <a:spcAft>
                          <a:spcPts val="0"/>
                        </a:spcAft>
                        <a:buFont typeface="+mj-lt"/>
                        <a:buAutoNum type="arabicPeriod"/>
                        <a:tabLst>
                          <a:tab pos="2514600" algn="l"/>
                        </a:tabLst>
                      </a:pPr>
                      <a:r>
                        <a:rPr lang="es-AR" sz="800">
                          <a:effectLst/>
                        </a:rPr>
                        <a:t>Desarrollo para acompañamiento terapéutico</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539549"/>
                  </a:ext>
                </a:extLst>
              </a:tr>
              <a:tr h="0">
                <a:tc>
                  <a:txBody>
                    <a:bodyPr/>
                    <a:lstStyle/>
                    <a:p>
                      <a:pPr marL="457200" algn="ctr">
                        <a:lnSpc>
                          <a:spcPct val="107000"/>
                        </a:lnSpc>
                        <a:spcAft>
                          <a:spcPts val="0"/>
                        </a:spcAft>
                        <a:tabLst>
                          <a:tab pos="2514600" algn="l"/>
                        </a:tabLst>
                      </a:pPr>
                      <a:r>
                        <a:rPr lang="es-AR" sz="1100">
                          <a:effectLst/>
                        </a:rPr>
                        <a:t> </a:t>
                      </a:r>
                    </a:p>
                    <a:p>
                      <a:pPr marL="457200" algn="ctr">
                        <a:lnSpc>
                          <a:spcPct val="107000"/>
                        </a:lnSpc>
                        <a:spcAft>
                          <a:spcPts val="0"/>
                        </a:spcAft>
                        <a:tabLst>
                          <a:tab pos="2514600" algn="l"/>
                        </a:tabLst>
                      </a:pPr>
                      <a:r>
                        <a:rPr lang="es-AR" sz="800">
                          <a:effectLst/>
                        </a:rPr>
                        <a:t>Control</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098251"/>
                  </a:ext>
                </a:extLst>
              </a:tr>
              <a:tr h="0">
                <a:tc>
                  <a:txBody>
                    <a:bodyPr/>
                    <a:lstStyle/>
                    <a:p>
                      <a:pPr marL="457200" algn="ctr">
                        <a:lnSpc>
                          <a:spcPct val="107000"/>
                        </a:lnSpc>
                        <a:spcAft>
                          <a:spcPts val="0"/>
                        </a:spcAft>
                        <a:tabLst>
                          <a:tab pos="2514600" algn="l"/>
                        </a:tabLst>
                      </a:pPr>
                      <a:r>
                        <a:rPr lang="es-AR" sz="1100">
                          <a:effectLst/>
                        </a:rPr>
                        <a:t> </a:t>
                      </a:r>
                    </a:p>
                    <a:p>
                      <a:pPr marL="457200" algn="ctr">
                        <a:lnSpc>
                          <a:spcPct val="107000"/>
                        </a:lnSpc>
                        <a:spcAft>
                          <a:spcPts val="0"/>
                        </a:spcAft>
                        <a:tabLst>
                          <a:tab pos="2514600" algn="l"/>
                        </a:tabLst>
                      </a:pPr>
                      <a:r>
                        <a:rPr lang="es-AR" sz="800">
                          <a:effectLst/>
                        </a:rPr>
                        <a:t>Evaluación</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566040"/>
                  </a:ext>
                </a:extLst>
              </a:tr>
            </a:tbl>
          </a:graphicData>
        </a:graphic>
      </p:graphicFrame>
      <p:sp>
        <p:nvSpPr>
          <p:cNvPr id="7" name="Rectangle 2">
            <a:extLst>
              <a:ext uri="{FF2B5EF4-FFF2-40B4-BE49-F238E27FC236}">
                <a16:creationId xmlns:a16="http://schemas.microsoft.com/office/drawing/2014/main" id="{1114BF79-D551-42A3-B70A-F8534D087C05}"/>
              </a:ext>
            </a:extLst>
          </p:cNvPr>
          <p:cNvSpPr>
            <a:spLocks noChangeArrowheads="1"/>
          </p:cNvSpPr>
          <p:nvPr/>
        </p:nvSpPr>
        <p:spPr bwMode="auto">
          <a:xfrm>
            <a:off x="3892551" y="4176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329907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1C43D6C-BC8F-46CF-A310-19404C90E9C1}"/>
              </a:ext>
            </a:extLst>
          </p:cNvPr>
          <p:cNvSpPr/>
          <p:nvPr/>
        </p:nvSpPr>
        <p:spPr>
          <a:xfrm>
            <a:off x="92766" y="352289"/>
            <a:ext cx="10946295" cy="3931910"/>
          </a:xfrm>
          <a:prstGeom prst="rect">
            <a:avLst/>
          </a:prstGeom>
        </p:spPr>
        <p:txBody>
          <a:bodyPr wrap="square">
            <a:spAutoFit/>
          </a:bodyPr>
          <a:lstStyle/>
          <a:p>
            <a:pPr marL="914400">
              <a:lnSpc>
                <a:spcPct val="107000"/>
              </a:lnSpc>
              <a:spcAft>
                <a:spcPts val="0"/>
              </a:spcAft>
              <a:tabLst>
                <a:tab pos="2514600" algn="l"/>
              </a:tabLst>
            </a:pP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Sistema integrado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a:p>
            <a:pPr marL="914400" algn="just">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La labor de diseño integral del sistema requerirá, unificar dispositivos de control, eliminar las superposiciones de controles, agregar nuevos dispositivos para supervisar acciones que quedaron fuera de control y establecer los hitos del proyecto. Como hemos visto, cada acción desplegada por un proyecto, en este caso de control, necesita recursos, necesita horas de trabajo y recursos materiales siempre escasos. Además, en este caso vimos que no siempre una acción de control genera buenos impactos en los equipos de trabajo.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es preciso sintetizar al máximo la información y que solo quede aquella que es sustantiva para la toma de decisiones. El sistema de control deberá especificar, en forma integrada, cómo se requiere controlar cada actividad y cada resultado; los hitos de control y los dispositivos que se utilizarán para llevar adelante la supervisión de los tiempos y el control presupuestario, patrimonial, contable y legal que en cada caso se requiera.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3074" name="Picture 2" descr="SISTEMA DE GESTIÓN - R100 Global Consulting">
            <a:extLst>
              <a:ext uri="{FF2B5EF4-FFF2-40B4-BE49-F238E27FC236}">
                <a16:creationId xmlns:a16="http://schemas.microsoft.com/office/drawing/2014/main" id="{7948148E-0E35-4381-9D02-9CBC8832C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105" y="3998430"/>
            <a:ext cx="4111280" cy="250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940BE9-C04C-4252-828E-59BF05C6ABCF}"/>
              </a:ext>
            </a:extLst>
          </p:cNvPr>
          <p:cNvSpPr/>
          <p:nvPr/>
        </p:nvSpPr>
        <p:spPr>
          <a:xfrm>
            <a:off x="-502715" y="480141"/>
            <a:ext cx="12522438" cy="4640181"/>
          </a:xfrm>
          <a:prstGeom prst="rect">
            <a:avLst/>
          </a:prstGeom>
        </p:spPr>
        <p:txBody>
          <a:bodyPr wrap="square">
            <a:spAutoFit/>
          </a:bodyPr>
          <a:lstStyle/>
          <a:p>
            <a:pPr algn="ctr">
              <a:lnSpc>
                <a:spcPct val="107000"/>
              </a:lnSpc>
              <a:spcAft>
                <a:spcPts val="0"/>
              </a:spcAft>
            </a:pPr>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La redacción de Informes de Avance</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Los cuales pueden ser desarrollados por un actor externo como interno , Tal como señalan Cohen y Martínez, existen distintos tipos de informes, pero ciertas normas básicas de redacción son</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En la primera carilla de todo informe de supervisión se deben responder las siguientes preguntas: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¿En el marco de qué institución se desarrolla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¿Cómo se denomina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¿Quién realizó la supervisión? </a:t>
            </a:r>
            <a:endParaRPr lang="es-AR" b="1"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¿Cuándo se presenta el informe?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informe debe ser un producto claro, concreto y breve, que la narrativa no sea densa. No se debe hacer referencia a “todo” lo que se hizo y cómo se hizo, llenando carillas y carillas, sino solo a los aspectos sustantivos, por lo cual es necesario ser preciso.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Debe proveer de datos e información sistematizada para la toma de decisiones. Debe mostrar una acción estratégica, inteligente, del actor que realiza el control, tanto para el logro de la información como respecto del análisis realizado a partir de ella.</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Curso para la elaboración de informes sociosanitarios - SUPERCUIDADORES">
            <a:extLst>
              <a:ext uri="{FF2B5EF4-FFF2-40B4-BE49-F238E27FC236}">
                <a16:creationId xmlns:a16="http://schemas.microsoft.com/office/drawing/2014/main" id="{43E36CE2-3AC1-4083-8EB4-05AD71CC3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5" y="4691270"/>
            <a:ext cx="8808140" cy="180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1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E54B710-77FF-4A4D-9940-E267FD248F86}"/>
              </a:ext>
            </a:extLst>
          </p:cNvPr>
          <p:cNvSpPr/>
          <p:nvPr/>
        </p:nvSpPr>
        <p:spPr>
          <a:xfrm>
            <a:off x="463827" y="633067"/>
            <a:ext cx="10614991" cy="4996752"/>
          </a:xfrm>
          <a:prstGeom prst="rect">
            <a:avLst/>
          </a:prstGeom>
        </p:spPr>
        <p:txBody>
          <a:bodyPr wrap="square">
            <a:spAutoFit/>
          </a:bodyPr>
          <a:lstStyle/>
          <a:p>
            <a:pPr marL="900430" algn="just">
              <a:lnSpc>
                <a:spcPct val="107000"/>
              </a:lnSpc>
              <a:spcAft>
                <a:spcPts val="0"/>
              </a:spcAft>
            </a:pPr>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El proceso de retroalimentación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proceso de retroalimentación no es automático en la gestión de proyectos, sino que se lo debe facilitar.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Un buen sistema de control nutre a los destinatarios de información relevante para la toma de decisiones. Así, la información obtenida a través de un proceso de control podrá ser el inicio de cambios, de </a:t>
            </a:r>
            <a:r>
              <a:rPr lang="es-AR" dirty="0">
                <a:latin typeface="Calibri" panose="020F0502020204030204" pitchFamily="34" charset="0"/>
                <a:ea typeface="Calibri" panose="020F0502020204030204" pitchFamily="34" charset="0"/>
                <a:cs typeface="Calibri" panose="020F0502020204030204" pitchFamily="34" charset="0"/>
              </a:rPr>
              <a:t>generación</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de correcciones técnicas o administrativas, de aumento del valor público del proyecto. El proceso decisorio posterior podrá seguir al menos tres caminos: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8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a)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y archiva el informe.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8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b)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la analiza, pero no considera oportuno intervenir ante las situaciones problemáticas planteadas.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c)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la analiza y considera oportuno intervenir ante la situación problemática planteada.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indent="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Toda práctica de supervisión se debe realizar utilizando </a:t>
            </a:r>
            <a:r>
              <a:rPr lang="es-AR" b="1" dirty="0">
                <a:latin typeface="Calibri" panose="020F0502020204030204" pitchFamily="34" charset="0"/>
                <a:ea typeface="Calibri" panose="020F0502020204030204" pitchFamily="34" charset="0"/>
                <a:cs typeface="Times New Roman" panose="02020603050405020304" pitchFamily="18" charset="0"/>
              </a:rPr>
              <a:t>el diseño del proyecto y su terminología</a:t>
            </a:r>
            <a:r>
              <a:rPr lang="es-AR" dirty="0">
                <a:latin typeface="Calibri" panose="020F0502020204030204" pitchFamily="34" charset="0"/>
                <a:ea typeface="Calibri" panose="020F0502020204030204" pitchFamily="34" charset="0"/>
                <a:cs typeface="Times New Roman" panose="02020603050405020304" pitchFamily="18" charset="0"/>
              </a:rPr>
              <a:t>. Por lo tanto, la terminología incorporada en estas tablas (“resultados”, “objetivo”, etc.) solo sirve de ejemplo.</a:t>
            </a:r>
          </a:p>
        </p:txBody>
      </p:sp>
    </p:spTree>
    <p:extLst>
      <p:ext uri="{BB962C8B-B14F-4D97-AF65-F5344CB8AC3E}">
        <p14:creationId xmlns:p14="http://schemas.microsoft.com/office/powerpoint/2010/main" val="73713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94C52B3-C1A0-40D9-98DF-48B5C351930A}"/>
              </a:ext>
            </a:extLst>
          </p:cNvPr>
          <p:cNvSpPr/>
          <p:nvPr/>
        </p:nvSpPr>
        <p:spPr>
          <a:xfrm>
            <a:off x="-132522" y="1655799"/>
            <a:ext cx="11383617" cy="1561005"/>
          </a:xfrm>
          <a:prstGeom prst="rect">
            <a:avLst/>
          </a:prstGeom>
        </p:spPr>
        <p:txBody>
          <a:bodyPr wrap="square">
            <a:spAutoFit/>
          </a:bodyPr>
          <a:lstStyle/>
          <a:p>
            <a:pPr marL="914400">
              <a:lnSpc>
                <a:spcPct val="107000"/>
              </a:lnSpc>
              <a:spcAft>
                <a:spcPts val="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En conclusión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Es preciso disponer de una mirada reflexiva y de un enfoque estratégico situacional en todas las etapas del proyecto. El modelo de control que se ajuste a cada actividad o al examen de cada resultado en particular. Al momento del diseño del proyecto se debe dar un paso más: la integración de los dispositivos y tipos de control seleccionados en forma particular. Es decir, el diseño de un sistema integral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Formulación y Seguimiento de Proyectos de Innovación Financiados con Fondos  Públicos (CORFO y FIA) - consultorapotencia">
            <a:extLst>
              <a:ext uri="{FF2B5EF4-FFF2-40B4-BE49-F238E27FC236}">
                <a16:creationId xmlns:a16="http://schemas.microsoft.com/office/drawing/2014/main" id="{3AA6DF7C-CA22-4FB1-A00B-A269AF2DB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435" y="4059514"/>
            <a:ext cx="30480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82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0D9A62B-8B7F-4154-AD1E-5B095279BB31}"/>
              </a:ext>
            </a:extLst>
          </p:cNvPr>
          <p:cNvSpPr/>
          <p:nvPr/>
        </p:nvSpPr>
        <p:spPr>
          <a:xfrm>
            <a:off x="-260273" y="327903"/>
            <a:ext cx="4291559" cy="375552"/>
          </a:xfrm>
          <a:prstGeom prst="rect">
            <a:avLst/>
          </a:prstGeom>
        </p:spPr>
        <p:txBody>
          <a:bodyPr wrap="none">
            <a:spAutoFit/>
          </a:bodyPr>
          <a:lstStyle/>
          <a:p>
            <a:pPr marL="457200">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Enfoques sobre el concepto de control</a:t>
            </a:r>
            <a:endParaRPr lang="es-AR"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98FB4E00-3B75-42D0-9F56-690E7CC398D8}"/>
              </a:ext>
            </a:extLst>
          </p:cNvPr>
          <p:cNvSpPr/>
          <p:nvPr/>
        </p:nvSpPr>
        <p:spPr>
          <a:xfrm>
            <a:off x="198474" y="925332"/>
            <a:ext cx="8137452" cy="1200329"/>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Apunta a realizar la evaluación de los recursos, las actividades y los resultados del proyecto. El sistema de control permite tener una información real sobre el avance de las actividades planteadas y de los resultados obtenidos, permitiendo detectar irregularidades o desvíos respecto del proyecto original</a:t>
            </a:r>
            <a:endParaRPr lang="es-AR" dirty="0"/>
          </a:p>
        </p:txBody>
      </p:sp>
      <p:sp>
        <p:nvSpPr>
          <p:cNvPr id="4" name="Rectángulo 3">
            <a:extLst>
              <a:ext uri="{FF2B5EF4-FFF2-40B4-BE49-F238E27FC236}">
                <a16:creationId xmlns:a16="http://schemas.microsoft.com/office/drawing/2014/main" id="{7F35D119-E9AE-47FE-8729-A072457DE129}"/>
              </a:ext>
            </a:extLst>
          </p:cNvPr>
          <p:cNvSpPr/>
          <p:nvPr/>
        </p:nvSpPr>
        <p:spPr>
          <a:xfrm>
            <a:off x="496185" y="2347538"/>
            <a:ext cx="11199629" cy="375552"/>
          </a:xfrm>
          <a:prstGeom prst="rect">
            <a:avLst/>
          </a:prstGeom>
        </p:spPr>
        <p:txBody>
          <a:bodyPr wrap="square">
            <a:spAutoFit/>
          </a:bodyPr>
          <a:lstStyle/>
          <a:p>
            <a:pPr marL="457200">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Diferenciación: </a:t>
            </a:r>
            <a:r>
              <a:rPr lang="es-AR" b="1" dirty="0">
                <a:latin typeface="Calibri" panose="020F0502020204030204" pitchFamily="34" charset="0"/>
                <a:ea typeface="Calibri" panose="020F0502020204030204" pitchFamily="34" charset="0"/>
                <a:cs typeface="Times New Roman" panose="02020603050405020304" pitchFamily="18" charset="0"/>
              </a:rPr>
              <a:t>El objeto de análisis de las funciones de control y evaluación durante la ejecución del proyecto.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87DF042B-21B2-4BEE-94FE-D05FF2296D58}"/>
              </a:ext>
            </a:extLst>
          </p:cNvPr>
          <p:cNvSpPr/>
          <p:nvPr/>
        </p:nvSpPr>
        <p:spPr>
          <a:xfrm>
            <a:off x="496184" y="2944967"/>
            <a:ext cx="11199629" cy="1264642"/>
          </a:xfrm>
          <a:prstGeom prst="rect">
            <a:avLst/>
          </a:prstGeom>
        </p:spPr>
        <p:txBody>
          <a:bodyPr wrap="square">
            <a:spAutoFit/>
          </a:bodyPr>
          <a:lstStyle/>
          <a:p>
            <a:pPr marL="457200">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la función de control tiene por objeto el análisis de las actividades del proyecto, sus tareas y del uso de los recursos o insumos invertidos en cada una, esta función visualiza hasta qué punto se están logrando o no los resultados generados por las actividades. A diferencia de ello, la función de evaluación constituye un juicio del grado de cumplimiento de los objetivos del proyecto.</a:t>
            </a:r>
          </a:p>
        </p:txBody>
      </p:sp>
      <p:pic>
        <p:nvPicPr>
          <p:cNvPr id="2050" name="Picture 2" descr="El Proceso Administrativo Dirección y Control - ppt video online descargar">
            <a:extLst>
              <a:ext uri="{FF2B5EF4-FFF2-40B4-BE49-F238E27FC236}">
                <a16:creationId xmlns:a16="http://schemas.microsoft.com/office/drawing/2014/main" id="{703228CF-D115-475B-A607-2F02818AA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74" y="4209609"/>
            <a:ext cx="5358810" cy="212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81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9664209-F23A-4648-BAED-613449E175A7}"/>
              </a:ext>
            </a:extLst>
          </p:cNvPr>
          <p:cNvSpPr/>
          <p:nvPr/>
        </p:nvSpPr>
        <p:spPr>
          <a:xfrm>
            <a:off x="744279" y="456169"/>
            <a:ext cx="10079665" cy="375552"/>
          </a:xfrm>
          <a:prstGeom prst="rect">
            <a:avLst/>
          </a:prstGeom>
        </p:spPr>
        <p:txBody>
          <a:bodyPr wrap="square">
            <a:spAutoFit/>
          </a:bodyPr>
          <a:lstStyle/>
          <a:p>
            <a:pPr marL="457200">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Conceptos de control y evaluación en función de las etapas por las que atraviesa un proyecto</a:t>
            </a:r>
            <a:r>
              <a:rPr lang="es-AR" dirty="0">
                <a:latin typeface="Calibri" panose="020F0502020204030204" pitchFamily="34" charset="0"/>
                <a:ea typeface="Calibri" panose="020F0502020204030204" pitchFamily="34" charset="0"/>
                <a:cs typeface="Times New Roman" panose="02020603050405020304" pitchFamily="18" charset="0"/>
              </a:rPr>
              <a:t>.</a:t>
            </a:r>
          </a:p>
        </p:txBody>
      </p:sp>
      <p:sp>
        <p:nvSpPr>
          <p:cNvPr id="6" name="Rectángulo 5">
            <a:extLst>
              <a:ext uri="{FF2B5EF4-FFF2-40B4-BE49-F238E27FC236}">
                <a16:creationId xmlns:a16="http://schemas.microsoft.com/office/drawing/2014/main" id="{DD8C10EB-AC82-44CE-9469-FE4FD66AD47C}"/>
              </a:ext>
            </a:extLst>
          </p:cNvPr>
          <p:cNvSpPr/>
          <p:nvPr/>
        </p:nvSpPr>
        <p:spPr>
          <a:xfrm>
            <a:off x="1515068" y="2081806"/>
            <a:ext cx="2764465" cy="1439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b="1" dirty="0"/>
              <a:t>CONTROL</a:t>
            </a:r>
            <a:endParaRPr lang="es-AR" dirty="0"/>
          </a:p>
          <a:p>
            <a:pPr marL="285750" lvl="0" indent="-285750">
              <a:buFont typeface="Arial" panose="020B0604020202020204" pitchFamily="34" charset="0"/>
              <a:buChar char="•"/>
            </a:pPr>
            <a:r>
              <a:rPr lang="es-AR" dirty="0"/>
              <a:t> control preventivo</a:t>
            </a:r>
          </a:p>
          <a:p>
            <a:pPr marL="285750" lvl="0" indent="-285750">
              <a:buFont typeface="Arial" panose="020B0604020202020204" pitchFamily="34" charset="0"/>
              <a:buChar char="•"/>
            </a:pPr>
            <a:r>
              <a:rPr lang="es-AR" dirty="0"/>
              <a:t>Control Posterior</a:t>
            </a:r>
          </a:p>
        </p:txBody>
      </p:sp>
      <p:sp>
        <p:nvSpPr>
          <p:cNvPr id="9" name="Rectángulo 8">
            <a:extLst>
              <a:ext uri="{FF2B5EF4-FFF2-40B4-BE49-F238E27FC236}">
                <a16:creationId xmlns:a16="http://schemas.microsoft.com/office/drawing/2014/main" id="{C5A4DE5D-9352-402F-B0AE-7AF3DFF91B50}"/>
              </a:ext>
            </a:extLst>
          </p:cNvPr>
          <p:cNvSpPr/>
          <p:nvPr/>
        </p:nvSpPr>
        <p:spPr>
          <a:xfrm>
            <a:off x="7145079" y="2081806"/>
            <a:ext cx="3531853" cy="1439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s-AR" b="1">
                <a:latin typeface="Calibri" panose="020F0502020204030204" pitchFamily="34" charset="0"/>
                <a:ea typeface="Calibri" panose="020F0502020204030204" pitchFamily="34" charset="0"/>
                <a:cs typeface="Times New Roman" panose="02020603050405020304" pitchFamily="18" charset="0"/>
              </a:rPr>
              <a:t>Evaluación</a:t>
            </a:r>
            <a:endParaRPr lang="es-AR">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Symbol" panose="05050102010706020507" pitchFamily="18" charset="2"/>
              <a:buChar char=""/>
            </a:pPr>
            <a:r>
              <a:rPr lang="es-AR">
                <a:latin typeface="Calibri" panose="020F0502020204030204" pitchFamily="34" charset="0"/>
                <a:ea typeface="Calibri" panose="020F0502020204030204" pitchFamily="34" charset="0"/>
                <a:cs typeface="Times New Roman" panose="02020603050405020304" pitchFamily="18" charset="0"/>
              </a:rPr>
              <a:t>Evaluación previa a la ejecución.</a:t>
            </a:r>
          </a:p>
          <a:p>
            <a:pPr marL="342900" lvl="0" indent="-342900">
              <a:lnSpc>
                <a:spcPct val="107000"/>
              </a:lnSpc>
              <a:spcAft>
                <a:spcPts val="800"/>
              </a:spcAft>
              <a:buFont typeface="Symbol" panose="05050102010706020507" pitchFamily="18" charset="2"/>
              <a:buChar char=""/>
            </a:pPr>
            <a:r>
              <a:rPr lang="es-AR">
                <a:latin typeface="Calibri" panose="020F0502020204030204" pitchFamily="34" charset="0"/>
                <a:ea typeface="Calibri" panose="020F0502020204030204" pitchFamily="34" charset="0"/>
                <a:cs typeface="Times New Roman" panose="02020603050405020304" pitchFamily="18" charset="0"/>
              </a:rPr>
              <a:t>Evaluación posterior</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9FB080B5-AF8A-4FF8-B96E-49B6E576C470}"/>
              </a:ext>
            </a:extLst>
          </p:cNvPr>
          <p:cNvSpPr/>
          <p:nvPr/>
        </p:nvSpPr>
        <p:spPr>
          <a:xfrm>
            <a:off x="4279533" y="996254"/>
            <a:ext cx="2764464" cy="726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CONTROL Y EVALUACIÓN</a:t>
            </a:r>
          </a:p>
        </p:txBody>
      </p:sp>
      <p:cxnSp>
        <p:nvCxnSpPr>
          <p:cNvPr id="12" name="Conector recto de flecha 11">
            <a:extLst>
              <a:ext uri="{FF2B5EF4-FFF2-40B4-BE49-F238E27FC236}">
                <a16:creationId xmlns:a16="http://schemas.microsoft.com/office/drawing/2014/main" id="{9DDF96A6-304F-4F81-955E-C348E457A3AD}"/>
              </a:ext>
            </a:extLst>
          </p:cNvPr>
          <p:cNvCxnSpPr>
            <a:cxnSpLocks/>
          </p:cNvCxnSpPr>
          <p:nvPr/>
        </p:nvCxnSpPr>
        <p:spPr>
          <a:xfrm>
            <a:off x="5805377" y="1722474"/>
            <a:ext cx="1238620" cy="123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E24A6F-6DF8-458F-AA8B-77BF3FA08F00}"/>
              </a:ext>
            </a:extLst>
          </p:cNvPr>
          <p:cNvCxnSpPr>
            <a:cxnSpLocks/>
          </p:cNvCxnSpPr>
          <p:nvPr/>
        </p:nvCxnSpPr>
        <p:spPr>
          <a:xfrm flipH="1">
            <a:off x="4380615" y="1762829"/>
            <a:ext cx="1063255" cy="119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9C9AD5F7-836C-4C90-86F5-55C841960645}"/>
              </a:ext>
            </a:extLst>
          </p:cNvPr>
          <p:cNvSpPr/>
          <p:nvPr/>
        </p:nvSpPr>
        <p:spPr>
          <a:xfrm>
            <a:off x="897601" y="4004378"/>
            <a:ext cx="10396798" cy="1857368"/>
          </a:xfrm>
          <a:prstGeom prst="rect">
            <a:avLst/>
          </a:prstGeom>
        </p:spPr>
        <p:txBody>
          <a:bodyPr wrap="square">
            <a:spAutoFit/>
          </a:bodyPr>
          <a:lstStyle/>
          <a:p>
            <a:pPr marL="457200"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La evaluación dispone de mayor amplitud de entrar en acción en cualquiera de las etapas del proyecto. Evaluando tanto el proceso de formación del proyecto (evaluación previa a la ejecución) como la implementación o el impacto logrado a su término e, incluso, algún tiempo después de su finalización (evaluación posterior). A diferencia de ello, la función del control se pone básicamente en acción durante el proceso de ejecución, también puede ponerse en acción en su etapa inmediata anterior (control preventivo), y al finalizar la etapa de ejecución (control posterior, verifica resultados finales).</a:t>
            </a:r>
          </a:p>
        </p:txBody>
      </p:sp>
    </p:spTree>
    <p:extLst>
      <p:ext uri="{BB962C8B-B14F-4D97-AF65-F5344CB8AC3E}">
        <p14:creationId xmlns:p14="http://schemas.microsoft.com/office/powerpoint/2010/main" val="147664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4D86AA5-D4EE-40D3-AD04-7843BE54768B}"/>
              </a:ext>
            </a:extLst>
          </p:cNvPr>
          <p:cNvSpPr/>
          <p:nvPr/>
        </p:nvSpPr>
        <p:spPr>
          <a:xfrm>
            <a:off x="1956392" y="436926"/>
            <a:ext cx="9888278" cy="968278"/>
          </a:xfrm>
          <a:prstGeom prst="rect">
            <a:avLst/>
          </a:prstGeom>
        </p:spPr>
        <p:txBody>
          <a:bodyPr wrap="squar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Quien controla debería preguntarse: ¿se están cumpliendo las actividades tal como dice el proyecto? ¿Se cumplen los plazos que establece el proyecto? ¿De acuerdo con el presupuesto establecido? Esta constituye la definición clásica del control de los proyectos.</a:t>
            </a:r>
          </a:p>
        </p:txBody>
      </p:sp>
      <p:sp>
        <p:nvSpPr>
          <p:cNvPr id="3" name="Rectángulo 2">
            <a:extLst>
              <a:ext uri="{FF2B5EF4-FFF2-40B4-BE49-F238E27FC236}">
                <a16:creationId xmlns:a16="http://schemas.microsoft.com/office/drawing/2014/main" id="{B5CDB277-5227-4BFF-99D0-7118AD324754}"/>
              </a:ext>
            </a:extLst>
          </p:cNvPr>
          <p:cNvSpPr/>
          <p:nvPr/>
        </p:nvSpPr>
        <p:spPr>
          <a:xfrm>
            <a:off x="255181" y="1818466"/>
            <a:ext cx="11313041" cy="923330"/>
          </a:xfrm>
          <a:prstGeom prst="rect">
            <a:avLst/>
          </a:prstGeom>
        </p:spPr>
        <p:txBody>
          <a:bodyPr wrap="squar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Cortázar da un paso más al afirmar que “una organización que se concentre exclusivamente en corregir errores y alinear los procesos operativos con la estrategia existente, corre serios riesgos de perder de vista las oportunidades que se presentan para generar valor de nuevas y mejores maneras” (2005: 15).</a:t>
            </a:r>
            <a:r>
              <a:rPr lang="es-AR" dirty="0">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
        <p:nvSpPr>
          <p:cNvPr id="4" name="Rectángulo 3">
            <a:extLst>
              <a:ext uri="{FF2B5EF4-FFF2-40B4-BE49-F238E27FC236}">
                <a16:creationId xmlns:a16="http://schemas.microsoft.com/office/drawing/2014/main" id="{FF21EA1A-17D7-4071-A1EA-D813E5DA93DA}"/>
              </a:ext>
            </a:extLst>
          </p:cNvPr>
          <p:cNvSpPr/>
          <p:nvPr/>
        </p:nvSpPr>
        <p:spPr>
          <a:xfrm>
            <a:off x="255180" y="2773992"/>
            <a:ext cx="11738346" cy="1663597"/>
          </a:xfrm>
          <a:prstGeom prst="rect">
            <a:avLst/>
          </a:prstGeom>
        </p:spPr>
        <p:txBody>
          <a:bodyPr wrap="square">
            <a:spAutoFit/>
          </a:bodyPr>
          <a:lstStyle/>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Además debería incluir un análisis de las oportunidades que existen para ampliar el grado de valor público del proyecto. Aumenta el valor público cuando con la misma cantidad de recursos se logra ampliar y/o profundizar su impacto social.</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Para que la implementación de la estrategia avance adecuadamente, las actividades de gestión operativa y de control de gestión no sólo deben cumplir con sus funciones específicas, sino contribuir decididamente al desarrollo de capacidades (Cortázar, 2005: 20).</a:t>
            </a:r>
          </a:p>
        </p:txBody>
      </p:sp>
      <p:pic>
        <p:nvPicPr>
          <p:cNvPr id="1028" name="Picture 4" descr="Persona, Silueta, Pregunta, Marca, Vector, Ilustración, Diseño  Ilustraciones Vectoriales, Clip Art Vectorizado Libre De Derechos. Image  72376012.">
            <a:extLst>
              <a:ext uri="{FF2B5EF4-FFF2-40B4-BE49-F238E27FC236}">
                <a16:creationId xmlns:a16="http://schemas.microsoft.com/office/drawing/2014/main" id="{CB6C4532-6D53-4B1E-B0B8-7CFD6A64A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80" y="0"/>
            <a:ext cx="1701212" cy="18184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A8B4C9-7DBA-42EB-803B-9E3986CE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197" y="4437588"/>
            <a:ext cx="6692309" cy="193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22C63E3-4F56-4E0E-AADD-8CB5DD74BE83}"/>
              </a:ext>
            </a:extLst>
          </p:cNvPr>
          <p:cNvSpPr/>
          <p:nvPr/>
        </p:nvSpPr>
        <p:spPr>
          <a:xfrm>
            <a:off x="701749" y="556786"/>
            <a:ext cx="10845209" cy="2860463"/>
          </a:xfrm>
          <a:prstGeom prst="rect">
            <a:avLst/>
          </a:prstGeom>
        </p:spPr>
        <p:txBody>
          <a:bodyPr wrap="square">
            <a:spAutoFit/>
          </a:bodyPr>
          <a:lstStyle/>
          <a:p>
            <a:pP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El control es el examen de la gestión de las actividades, los recursos, el tiempo y los resultados del proyecto. Tiene la utilidad de:</a:t>
            </a:r>
            <a:r>
              <a:rPr lang="es-A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Saber si se está cumpliendo con lo planificado (perspectiva tradicional).</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Saber si lo que se está haciendo se encuentra en sintonía con las cambiantes estrategias de la organización responsable del proyecto. </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Detectar oportunidades que lleven al proyecto a generar mayor valor público con sus intervenciones</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Desarrollar capacidades, aprendizaje organizacional. Que la experiencia de gestión se analice críticamente e incluso el mismo proceso de control se constituya en un espacio de aprendizaje de los sujetos participantes.</a:t>
            </a:r>
          </a:p>
        </p:txBody>
      </p:sp>
      <p:pic>
        <p:nvPicPr>
          <p:cNvPr id="3074" name="Picture 2" descr="Instan a auditar los balances de las empresas | Análisis Macro | 5Días">
            <a:extLst>
              <a:ext uri="{FF2B5EF4-FFF2-40B4-BE49-F238E27FC236}">
                <a16:creationId xmlns:a16="http://schemas.microsoft.com/office/drawing/2014/main" id="{C7FB78BE-6D5F-4907-BED1-FD215B108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30" y="3833370"/>
            <a:ext cx="6103089" cy="246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9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EA15E52-F766-4AF5-B73E-DD98D774478D}"/>
              </a:ext>
            </a:extLst>
          </p:cNvPr>
          <p:cNvSpPr/>
          <p:nvPr/>
        </p:nvSpPr>
        <p:spPr>
          <a:xfrm>
            <a:off x="361507" y="579950"/>
            <a:ext cx="11461898" cy="2165145"/>
          </a:xfrm>
          <a:prstGeom prst="rect">
            <a:avLst/>
          </a:prstGeom>
        </p:spPr>
        <p:txBody>
          <a:bodyPr wrap="square">
            <a:spAutoFit/>
          </a:bodyPr>
          <a:lstStyle/>
          <a:p>
            <a:pPr algn="ctr">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Tipos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Veremos  clasificaciones, con el fin de detectar las distintas variantes que al combinarlas puede asumir un sistema de control. Una primera clasificación distingue los casos en que el control forma parte del diseño del proyecto, a diferencia de los diseños donde nada se dice acerca de cómo se controlarán las actividades.</a:t>
            </a:r>
          </a:p>
          <a:p>
            <a:pPr algn="ctr">
              <a:lnSpc>
                <a:spcPct val="107000"/>
              </a:lnSpc>
              <a:spcAft>
                <a:spcPts val="800"/>
              </a:spcAft>
            </a:pPr>
            <a:r>
              <a:rPr lang="es-AR" b="1" u="sng" dirty="0"/>
              <a:t>1° Según el tipo de diseño del proyecto: </a:t>
            </a:r>
            <a:r>
              <a:rPr lang="es-AR" b="1" dirty="0"/>
              <a:t>Dispositivos de Control explícito – Dispositivo de Control implícito</a:t>
            </a:r>
            <a:endParaRPr lang="es-AR" dirty="0"/>
          </a:p>
          <a:p>
            <a:pPr algn="ctr">
              <a:lnSpc>
                <a:spcPct val="107000"/>
              </a:lnSpc>
              <a:spcAft>
                <a:spcPts val="800"/>
              </a:spcAft>
            </a:pP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ángulo 17">
            <a:extLst>
              <a:ext uri="{FF2B5EF4-FFF2-40B4-BE49-F238E27FC236}">
                <a16:creationId xmlns:a16="http://schemas.microsoft.com/office/drawing/2014/main" id="{727B263D-205E-4558-946F-40595224483C}"/>
              </a:ext>
            </a:extLst>
          </p:cNvPr>
          <p:cNvSpPr/>
          <p:nvPr/>
        </p:nvSpPr>
        <p:spPr>
          <a:xfrm>
            <a:off x="865392" y="3585921"/>
            <a:ext cx="2080549" cy="10539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AR" sz="1100" dirty="0">
                <a:effectLst/>
                <a:ea typeface="Calibri" panose="020F0502020204030204" pitchFamily="34" charset="0"/>
                <a:cs typeface="Times New Roman" panose="02020603050405020304" pitchFamily="18" charset="0"/>
              </a:rPr>
              <a:t>1</a:t>
            </a:r>
            <a:r>
              <a:rPr lang="es-AR" dirty="0">
                <a:solidFill>
                  <a:schemeClr val="tx1"/>
                </a:solidFill>
                <a:effectLst/>
                <a:ea typeface="Calibri" panose="020F0502020204030204" pitchFamily="34" charset="0"/>
                <a:cs typeface="Times New Roman" panose="02020603050405020304" pitchFamily="18" charset="0"/>
              </a:rPr>
              <a:t>° Según el tipo de diseño del proyecto</a:t>
            </a:r>
          </a:p>
        </p:txBody>
      </p:sp>
      <p:sp>
        <p:nvSpPr>
          <p:cNvPr id="19" name="Rectángulo 18">
            <a:extLst>
              <a:ext uri="{FF2B5EF4-FFF2-40B4-BE49-F238E27FC236}">
                <a16:creationId xmlns:a16="http://schemas.microsoft.com/office/drawing/2014/main" id="{0A2C308F-E993-4610-8E08-CF29B068862E}"/>
              </a:ext>
            </a:extLst>
          </p:cNvPr>
          <p:cNvSpPr/>
          <p:nvPr/>
        </p:nvSpPr>
        <p:spPr>
          <a:xfrm>
            <a:off x="4903728" y="3141507"/>
            <a:ext cx="2314575" cy="66220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b="1" dirty="0">
                <a:solidFill>
                  <a:schemeClr val="tx1"/>
                </a:solidFill>
                <a:effectLst/>
                <a:ea typeface="Calibri" panose="020F0502020204030204" pitchFamily="34" charset="0"/>
                <a:cs typeface="Times New Roman" panose="02020603050405020304" pitchFamily="18" charset="0"/>
              </a:rPr>
              <a:t>Dispositivos de Control explícito</a:t>
            </a:r>
            <a:endParaRPr lang="es-AR" dirty="0">
              <a:solidFill>
                <a:schemeClr val="tx1"/>
              </a:solidFill>
              <a:effectLst/>
              <a:ea typeface="Calibri" panose="020F0502020204030204" pitchFamily="34" charset="0"/>
              <a:cs typeface="Times New Roman" panose="02020603050405020304" pitchFamily="18" charset="0"/>
            </a:endParaRPr>
          </a:p>
        </p:txBody>
      </p:sp>
      <p:sp>
        <p:nvSpPr>
          <p:cNvPr id="20" name="Rectángulo 19">
            <a:extLst>
              <a:ext uri="{FF2B5EF4-FFF2-40B4-BE49-F238E27FC236}">
                <a16:creationId xmlns:a16="http://schemas.microsoft.com/office/drawing/2014/main" id="{0BB57AD5-CF41-4E65-BF12-DFCAA7BEA60C}"/>
              </a:ext>
            </a:extLst>
          </p:cNvPr>
          <p:cNvSpPr/>
          <p:nvPr/>
        </p:nvSpPr>
        <p:spPr>
          <a:xfrm>
            <a:off x="6363705" y="5644182"/>
            <a:ext cx="237566" cy="375552"/>
          </a:xfrm>
          <a:prstGeom prst="rect">
            <a:avLst/>
          </a:prstGeom>
        </p:spPr>
        <p:txBody>
          <a:bodyPr wrap="none">
            <a:spAutoFit/>
          </a:bodyPr>
          <a:lstStyle/>
          <a:p>
            <a:pPr algn="ct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ángulo 20">
            <a:extLst>
              <a:ext uri="{FF2B5EF4-FFF2-40B4-BE49-F238E27FC236}">
                <a16:creationId xmlns:a16="http://schemas.microsoft.com/office/drawing/2014/main" id="{2CF01961-C03F-4B5C-B3FB-89DCC4444B8A}"/>
              </a:ext>
            </a:extLst>
          </p:cNvPr>
          <p:cNvSpPr/>
          <p:nvPr/>
        </p:nvSpPr>
        <p:spPr>
          <a:xfrm>
            <a:off x="4774846" y="4424756"/>
            <a:ext cx="3157520" cy="662209"/>
          </a:xfrm>
          <a:prstGeom prst="rect">
            <a:avLst/>
          </a:prstGeom>
          <a:solidFill>
            <a:schemeClr val="accent2">
              <a:lumMod val="40000"/>
              <a:lumOff val="60000"/>
            </a:schemeClr>
          </a:solid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b="1" dirty="0">
                <a:latin typeface="Calibri" panose="020F0502020204030204" pitchFamily="34" charset="0"/>
                <a:ea typeface="Calibri" panose="020F0502020204030204" pitchFamily="34" charset="0"/>
                <a:cs typeface="Times New Roman" panose="02020603050405020304" pitchFamily="18" charset="0"/>
              </a:rPr>
              <a:t>Dispositivo de Control implícito</a:t>
            </a:r>
            <a:endParaRPr lang="es-AR" dirty="0"/>
          </a:p>
        </p:txBody>
      </p:sp>
      <p:cxnSp>
        <p:nvCxnSpPr>
          <p:cNvPr id="23" name="Conector recto de flecha 22">
            <a:extLst>
              <a:ext uri="{FF2B5EF4-FFF2-40B4-BE49-F238E27FC236}">
                <a16:creationId xmlns:a16="http://schemas.microsoft.com/office/drawing/2014/main" id="{24624897-3C75-424A-A3F5-116D325E72C1}"/>
              </a:ext>
            </a:extLst>
          </p:cNvPr>
          <p:cNvCxnSpPr>
            <a:cxnSpLocks/>
          </p:cNvCxnSpPr>
          <p:nvPr/>
        </p:nvCxnSpPr>
        <p:spPr>
          <a:xfrm flipV="1">
            <a:off x="3191374" y="3551355"/>
            <a:ext cx="1338041" cy="33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32AB811-1D64-48D3-B06C-D3588100A3CA}"/>
              </a:ext>
            </a:extLst>
          </p:cNvPr>
          <p:cNvCxnSpPr>
            <a:cxnSpLocks/>
          </p:cNvCxnSpPr>
          <p:nvPr/>
        </p:nvCxnSpPr>
        <p:spPr>
          <a:xfrm>
            <a:off x="3191373" y="4357618"/>
            <a:ext cx="1338041" cy="33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32">
            <a:extLst>
              <a:ext uri="{FF2B5EF4-FFF2-40B4-BE49-F238E27FC236}">
                <a16:creationId xmlns:a16="http://schemas.microsoft.com/office/drawing/2014/main" id="{D404888A-7B97-48B4-9A2D-DD93929DD2A9}"/>
              </a:ext>
            </a:extLst>
          </p:cNvPr>
          <p:cNvSpPr/>
          <p:nvPr/>
        </p:nvSpPr>
        <p:spPr>
          <a:xfrm>
            <a:off x="8061248" y="3821738"/>
            <a:ext cx="4214279" cy="2862322"/>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resaltar  la forma en que se controlarán las actividades y los resultados o productos. Los formularios que requieren completar los organismos que financian proyectos incorporen un apartado donde quien lo presenta deberá especificar cómo se controlarán los recursos otorgados, el avance, las actividades y los resultados del proyecto, en caso de obtener el financiamiento</a:t>
            </a:r>
            <a:endParaRPr lang="es-AR" dirty="0"/>
          </a:p>
        </p:txBody>
      </p:sp>
    </p:spTree>
    <p:extLst>
      <p:ext uri="{BB962C8B-B14F-4D97-AF65-F5344CB8AC3E}">
        <p14:creationId xmlns:p14="http://schemas.microsoft.com/office/powerpoint/2010/main" val="190802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7217FF3-9511-45B4-9940-57907653CC7B}"/>
              </a:ext>
            </a:extLst>
          </p:cNvPr>
          <p:cNvSpPr/>
          <p:nvPr/>
        </p:nvSpPr>
        <p:spPr>
          <a:xfrm>
            <a:off x="425302" y="456842"/>
            <a:ext cx="11376837" cy="671915"/>
          </a:xfrm>
          <a:prstGeom prst="rect">
            <a:avLst/>
          </a:prstGeom>
        </p:spPr>
        <p:txBody>
          <a:bodyPr wrap="square">
            <a:spAutoFit/>
          </a:bodyPr>
          <a:lstStyle/>
          <a:p>
            <a:pP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2° clasificación responde a la pregunta</a:t>
            </a:r>
            <a:r>
              <a:rPr lang="es-AR" dirty="0">
                <a:latin typeface="Calibri" panose="020F0502020204030204" pitchFamily="34" charset="0"/>
                <a:ea typeface="Calibri" panose="020F0502020204030204" pitchFamily="34" charset="0"/>
                <a:cs typeface="Times New Roman" panose="02020603050405020304" pitchFamily="18" charset="0"/>
              </a:rPr>
              <a:t>: ¿con qué frecuencia es preciso controlar? Según el momento en que se ponen en acción los dispositivos de control.</a:t>
            </a:r>
          </a:p>
        </p:txBody>
      </p:sp>
      <p:sp>
        <p:nvSpPr>
          <p:cNvPr id="33" name="Rectángulo 32">
            <a:extLst>
              <a:ext uri="{FF2B5EF4-FFF2-40B4-BE49-F238E27FC236}">
                <a16:creationId xmlns:a16="http://schemas.microsoft.com/office/drawing/2014/main" id="{4211CBD1-D32D-4F67-99E4-551773D26A22}"/>
              </a:ext>
            </a:extLst>
          </p:cNvPr>
          <p:cNvSpPr/>
          <p:nvPr/>
        </p:nvSpPr>
        <p:spPr>
          <a:xfrm>
            <a:off x="425303" y="1508635"/>
            <a:ext cx="11376836" cy="2358915"/>
          </a:xfrm>
          <a:prstGeom prst="rect">
            <a:avLst/>
          </a:prstGeom>
        </p:spPr>
        <p:txBody>
          <a:bodyPr wrap="square">
            <a:spAutoFit/>
          </a:bodyPr>
          <a:lstStyle/>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continuo</a:t>
            </a:r>
            <a:r>
              <a:rPr lang="es-AR" dirty="0">
                <a:latin typeface="Calibri" panose="020F0502020204030204" pitchFamily="34" charset="0"/>
                <a:ea typeface="Calibri" panose="020F0502020204030204" pitchFamily="34" charset="0"/>
                <a:cs typeface="Times New Roman" panose="02020603050405020304" pitchFamily="18" charset="0"/>
              </a:rPr>
              <a:t> implica que en forma permanente se supervisarán las actividades y los resultados, y se tendrá información constante acerca del grado de cumplimiento de cada uno de ellos.</a:t>
            </a:r>
          </a:p>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Control periódico</a:t>
            </a:r>
            <a:r>
              <a:rPr lang="es-AR" dirty="0">
                <a:latin typeface="Calibri" panose="020F0502020204030204" pitchFamily="34" charset="0"/>
                <a:ea typeface="Calibri" panose="020F0502020204030204" pitchFamily="34" charset="0"/>
                <a:cs typeface="Times New Roman" panose="02020603050405020304" pitchFamily="18" charset="0"/>
              </a:rPr>
              <a:t> se deberá establecer la frecuencia requerida, es decir, los momentos en que se controlarán actividades, insumos y/o resultados.</a:t>
            </a:r>
          </a:p>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Control ocasional</a:t>
            </a:r>
            <a:r>
              <a:rPr lang="es-AR" dirty="0">
                <a:latin typeface="Calibri" panose="020F0502020204030204" pitchFamily="34" charset="0"/>
                <a:ea typeface="Calibri" panose="020F0502020204030204" pitchFamily="34" charset="0"/>
                <a:cs typeface="Times New Roman" panose="02020603050405020304" pitchFamily="18" charset="0"/>
              </a:rPr>
              <a:t> se realiza solo esporádicamente muchas veces surge a partir del requerimiento de un organismo externo, aunque también suele ponerse en acción cuando, desde la dirección del proyecto, se detecta que han existido irregularidades en la implementación de las actividades.</a:t>
            </a:r>
          </a:p>
        </p:txBody>
      </p:sp>
      <p:sp>
        <p:nvSpPr>
          <p:cNvPr id="34" name="Signo menos 33">
            <a:extLst>
              <a:ext uri="{FF2B5EF4-FFF2-40B4-BE49-F238E27FC236}">
                <a16:creationId xmlns:a16="http://schemas.microsoft.com/office/drawing/2014/main" id="{F2D0DF68-507F-4335-A971-5E5EA3AD8B5B}"/>
              </a:ext>
            </a:extLst>
          </p:cNvPr>
          <p:cNvSpPr/>
          <p:nvPr/>
        </p:nvSpPr>
        <p:spPr>
          <a:xfrm>
            <a:off x="2526563" y="4331571"/>
            <a:ext cx="433276" cy="381391"/>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35" name="Signo más 34">
            <a:extLst>
              <a:ext uri="{FF2B5EF4-FFF2-40B4-BE49-F238E27FC236}">
                <a16:creationId xmlns:a16="http://schemas.microsoft.com/office/drawing/2014/main" id="{99928EB0-BC49-48BE-9600-50A3B5AEC757}"/>
              </a:ext>
            </a:extLst>
          </p:cNvPr>
          <p:cNvSpPr/>
          <p:nvPr/>
        </p:nvSpPr>
        <p:spPr>
          <a:xfrm>
            <a:off x="8652910" y="4419872"/>
            <a:ext cx="257175" cy="314325"/>
          </a:xfrm>
          <a:prstGeom prst="mathPlus">
            <a:avLst>
              <a:gd name="adj1" fmla="val 740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36" name="Flecha: a la derecha 35">
            <a:extLst>
              <a:ext uri="{FF2B5EF4-FFF2-40B4-BE49-F238E27FC236}">
                <a16:creationId xmlns:a16="http://schemas.microsoft.com/office/drawing/2014/main" id="{DB4A408E-5252-4D24-BF7A-D1BFBDBF7827}"/>
              </a:ext>
            </a:extLst>
          </p:cNvPr>
          <p:cNvSpPr/>
          <p:nvPr/>
        </p:nvSpPr>
        <p:spPr>
          <a:xfrm>
            <a:off x="2743201" y="4734198"/>
            <a:ext cx="6166884"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37" name="Rectángulo 36">
            <a:extLst>
              <a:ext uri="{FF2B5EF4-FFF2-40B4-BE49-F238E27FC236}">
                <a16:creationId xmlns:a16="http://schemas.microsoft.com/office/drawing/2014/main" id="{7EFA336F-7EFE-4910-839A-74B42F824948}"/>
              </a:ext>
            </a:extLst>
          </p:cNvPr>
          <p:cNvSpPr/>
          <p:nvPr/>
        </p:nvSpPr>
        <p:spPr>
          <a:xfrm>
            <a:off x="2429361" y="5161589"/>
            <a:ext cx="2057579" cy="671915"/>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Esporádico u ocasional                          </a:t>
            </a:r>
          </a:p>
        </p:txBody>
      </p:sp>
      <p:sp>
        <p:nvSpPr>
          <p:cNvPr id="38" name="Rectángulo 37">
            <a:extLst>
              <a:ext uri="{FF2B5EF4-FFF2-40B4-BE49-F238E27FC236}">
                <a16:creationId xmlns:a16="http://schemas.microsoft.com/office/drawing/2014/main" id="{7114FD27-DB94-47AC-B4CE-26FD546EF80D}"/>
              </a:ext>
            </a:extLst>
          </p:cNvPr>
          <p:cNvSpPr/>
          <p:nvPr/>
        </p:nvSpPr>
        <p:spPr>
          <a:xfrm>
            <a:off x="5269503" y="5312880"/>
            <a:ext cx="1114279"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Periódico </a:t>
            </a:r>
            <a:endParaRPr lang="es-AR" dirty="0"/>
          </a:p>
        </p:txBody>
      </p:sp>
      <p:sp>
        <p:nvSpPr>
          <p:cNvPr id="39" name="Rectángulo 38">
            <a:extLst>
              <a:ext uri="{FF2B5EF4-FFF2-40B4-BE49-F238E27FC236}">
                <a16:creationId xmlns:a16="http://schemas.microsoft.com/office/drawing/2014/main" id="{F8385CD3-5CBB-4995-B808-3623F600048F}"/>
              </a:ext>
            </a:extLst>
          </p:cNvPr>
          <p:cNvSpPr/>
          <p:nvPr/>
        </p:nvSpPr>
        <p:spPr>
          <a:xfrm>
            <a:off x="7810880" y="5231296"/>
            <a:ext cx="1017394"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continuo</a:t>
            </a:r>
            <a:endParaRPr lang="es-AR" dirty="0"/>
          </a:p>
        </p:txBody>
      </p:sp>
      <p:sp>
        <p:nvSpPr>
          <p:cNvPr id="40" name="Rectángulo 39">
            <a:extLst>
              <a:ext uri="{FF2B5EF4-FFF2-40B4-BE49-F238E27FC236}">
                <a16:creationId xmlns:a16="http://schemas.microsoft.com/office/drawing/2014/main" id="{D0FAB3AA-6C3D-43DC-A93C-AB6A1F9D088C}"/>
              </a:ext>
            </a:extLst>
          </p:cNvPr>
          <p:cNvSpPr/>
          <p:nvPr/>
        </p:nvSpPr>
        <p:spPr>
          <a:xfrm>
            <a:off x="4171951" y="5946569"/>
            <a:ext cx="1378245" cy="774507"/>
          </a:xfrm>
          <a:prstGeom prst="rect">
            <a:avLst/>
          </a:prstGeom>
        </p:spPr>
        <p:txBody>
          <a:bodyPr wrap="square">
            <a:spAutoFit/>
          </a:bodyPr>
          <a:lstStyle/>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2" name="Rectángulo 41">
            <a:extLst>
              <a:ext uri="{FF2B5EF4-FFF2-40B4-BE49-F238E27FC236}">
                <a16:creationId xmlns:a16="http://schemas.microsoft.com/office/drawing/2014/main" id="{4D1AA16F-A87C-48B4-BE69-7B1CED32916D}"/>
              </a:ext>
            </a:extLst>
          </p:cNvPr>
          <p:cNvSpPr/>
          <p:nvPr/>
        </p:nvSpPr>
        <p:spPr>
          <a:xfrm>
            <a:off x="3441836" y="5946569"/>
            <a:ext cx="2525153" cy="5676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tabLst>
                <a:tab pos="3905250" algn="l"/>
              </a:tabLst>
            </a:pPr>
            <a:r>
              <a:rPr lang="es-AR"/>
              <a:t>Baja Frecuencia         </a:t>
            </a:r>
            <a:endParaRPr lang="es-AR" dirty="0"/>
          </a:p>
        </p:txBody>
      </p:sp>
      <p:sp>
        <p:nvSpPr>
          <p:cNvPr id="43" name="Rectángulo 42">
            <a:extLst>
              <a:ext uri="{FF2B5EF4-FFF2-40B4-BE49-F238E27FC236}">
                <a16:creationId xmlns:a16="http://schemas.microsoft.com/office/drawing/2014/main" id="{1ADFB6C0-37D7-4AC9-ACD2-1A4166113CEA}"/>
              </a:ext>
            </a:extLst>
          </p:cNvPr>
          <p:cNvSpPr/>
          <p:nvPr/>
        </p:nvSpPr>
        <p:spPr>
          <a:xfrm>
            <a:off x="6073955" y="5929555"/>
            <a:ext cx="2836130" cy="5676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s-AR">
                <a:latin typeface="Calibri" panose="020F0502020204030204" pitchFamily="34" charset="0"/>
                <a:ea typeface="Calibri" panose="020F0502020204030204" pitchFamily="34" charset="0"/>
                <a:cs typeface="Times New Roman" panose="02020603050405020304" pitchFamily="18" charset="0"/>
              </a:rPr>
              <a:t>Alta Frecuencia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48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4BFC28-93E2-4CF8-B246-77D4872C2A1B}"/>
              </a:ext>
            </a:extLst>
          </p:cNvPr>
          <p:cNvSpPr/>
          <p:nvPr/>
        </p:nvSpPr>
        <p:spPr>
          <a:xfrm>
            <a:off x="375683" y="430856"/>
            <a:ext cx="11440633" cy="1663597"/>
          </a:xfrm>
          <a:prstGeom prst="rect">
            <a:avLst/>
          </a:prstGeom>
        </p:spPr>
        <p:txBody>
          <a:bodyPr wrap="square">
            <a:spAutoFit/>
          </a:bodyPr>
          <a:lstStyle/>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3° Otra clasificación</a:t>
            </a:r>
            <a:r>
              <a:rPr lang="es-AR" dirty="0">
                <a:latin typeface="Calibri" panose="020F0502020204030204" pitchFamily="34" charset="0"/>
                <a:ea typeface="Calibri" panose="020F0502020204030204" pitchFamily="34" charset="0"/>
                <a:cs typeface="Times New Roman" panose="02020603050405020304" pitchFamily="18" charset="0"/>
              </a:rPr>
              <a:t> se trata en diferenciar </a:t>
            </a:r>
            <a:r>
              <a:rPr lang="es-AR" b="1" dirty="0">
                <a:latin typeface="Calibri" panose="020F0502020204030204" pitchFamily="34" charset="0"/>
                <a:ea typeface="Calibri" panose="020F0502020204030204" pitchFamily="34" charset="0"/>
                <a:cs typeface="Times New Roman" panose="02020603050405020304" pitchFamily="18" charset="0"/>
              </a:rPr>
              <a:t>la intensidad</a:t>
            </a:r>
            <a:r>
              <a:rPr lang="es-AR" dirty="0">
                <a:latin typeface="Calibri" panose="020F0502020204030204" pitchFamily="34" charset="0"/>
                <a:ea typeface="Calibri" panose="020F0502020204030204" pitchFamily="34" charset="0"/>
                <a:cs typeface="Times New Roman" panose="02020603050405020304" pitchFamily="18" charset="0"/>
              </a:rPr>
              <a:t> de los dispositivos de control. Ésta responde a la pregunta de cuánto controlar.</a:t>
            </a:r>
          </a:p>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Un </a:t>
            </a:r>
            <a:r>
              <a:rPr lang="es-AR" b="1" dirty="0">
                <a:latin typeface="Calibri" panose="020F0502020204030204" pitchFamily="34" charset="0"/>
                <a:ea typeface="Calibri" panose="020F0502020204030204" pitchFamily="34" charset="0"/>
                <a:cs typeface="Times New Roman" panose="02020603050405020304" pitchFamily="18" charset="0"/>
              </a:rPr>
              <a:t>alto grado</a:t>
            </a:r>
            <a:r>
              <a:rPr lang="es-AR" dirty="0">
                <a:latin typeface="Calibri" panose="020F0502020204030204" pitchFamily="34" charset="0"/>
                <a:ea typeface="Calibri" panose="020F0502020204030204" pitchFamily="34" charset="0"/>
                <a:cs typeface="Times New Roman" panose="02020603050405020304" pitchFamily="18" charset="0"/>
              </a:rPr>
              <a:t> de intensidad implica que se controlarán una gran cantidad de ítems de las tareas que se desarrollan, brindando así abundante información. Los dispositivos de </a:t>
            </a:r>
            <a:r>
              <a:rPr lang="es-AR" b="1" dirty="0">
                <a:latin typeface="Calibri" panose="020F0502020204030204" pitchFamily="34" charset="0"/>
                <a:ea typeface="Calibri" panose="020F0502020204030204" pitchFamily="34" charset="0"/>
                <a:cs typeface="Times New Roman" panose="02020603050405020304" pitchFamily="18" charset="0"/>
              </a:rPr>
              <a:t>menor intensidad</a:t>
            </a:r>
            <a:r>
              <a:rPr lang="es-AR" dirty="0">
                <a:latin typeface="Calibri" panose="020F0502020204030204" pitchFamily="34" charset="0"/>
                <a:ea typeface="Calibri" panose="020F0502020204030204" pitchFamily="34" charset="0"/>
                <a:cs typeface="Times New Roman" panose="02020603050405020304" pitchFamily="18" charset="0"/>
              </a:rPr>
              <a:t> insumirán menores recursos, dado que, por ejemplo, solo se controlarán algunos aspectos puntuales de cada tarea.</a:t>
            </a:r>
          </a:p>
        </p:txBody>
      </p:sp>
      <p:sp>
        <p:nvSpPr>
          <p:cNvPr id="3" name="Rectángulo 2">
            <a:extLst>
              <a:ext uri="{FF2B5EF4-FFF2-40B4-BE49-F238E27FC236}">
                <a16:creationId xmlns:a16="http://schemas.microsoft.com/office/drawing/2014/main" id="{80CB039F-60A3-4A5C-A18A-5F90C3214DC5}"/>
              </a:ext>
            </a:extLst>
          </p:cNvPr>
          <p:cNvSpPr/>
          <p:nvPr/>
        </p:nvSpPr>
        <p:spPr>
          <a:xfrm>
            <a:off x="1233377" y="2727251"/>
            <a:ext cx="2721935" cy="701749"/>
          </a:xfrm>
          <a:prstGeom prst="rect">
            <a:avLst/>
          </a:prstGeom>
          <a:solidFill>
            <a:schemeClr val="bg1"/>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Según su intensidad</a:t>
            </a:r>
          </a:p>
        </p:txBody>
      </p:sp>
      <p:sp>
        <p:nvSpPr>
          <p:cNvPr id="4" name="Rectángulo 3">
            <a:extLst>
              <a:ext uri="{FF2B5EF4-FFF2-40B4-BE49-F238E27FC236}">
                <a16:creationId xmlns:a16="http://schemas.microsoft.com/office/drawing/2014/main" id="{2E7B0C88-145D-41CC-A70B-0AE660662A8E}"/>
              </a:ext>
            </a:extLst>
          </p:cNvPr>
          <p:cNvSpPr/>
          <p:nvPr/>
        </p:nvSpPr>
        <p:spPr>
          <a:xfrm>
            <a:off x="5514756" y="2397641"/>
            <a:ext cx="2332074" cy="5528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Alto grado</a:t>
            </a:r>
          </a:p>
        </p:txBody>
      </p:sp>
      <p:sp>
        <p:nvSpPr>
          <p:cNvPr id="5" name="Rectángulo 4">
            <a:extLst>
              <a:ext uri="{FF2B5EF4-FFF2-40B4-BE49-F238E27FC236}">
                <a16:creationId xmlns:a16="http://schemas.microsoft.com/office/drawing/2014/main" id="{752718A5-5CB1-4590-A7BB-5DAC1857E2E4}"/>
              </a:ext>
            </a:extLst>
          </p:cNvPr>
          <p:cNvSpPr/>
          <p:nvPr/>
        </p:nvSpPr>
        <p:spPr>
          <a:xfrm>
            <a:off x="5514755" y="3429000"/>
            <a:ext cx="2332074" cy="5528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Bajo grado</a:t>
            </a:r>
          </a:p>
        </p:txBody>
      </p:sp>
      <p:cxnSp>
        <p:nvCxnSpPr>
          <p:cNvPr id="7" name="Conector recto de flecha 6">
            <a:extLst>
              <a:ext uri="{FF2B5EF4-FFF2-40B4-BE49-F238E27FC236}">
                <a16:creationId xmlns:a16="http://schemas.microsoft.com/office/drawing/2014/main" id="{8A7AE786-8E86-4C06-95D7-2E8AC245BE54}"/>
              </a:ext>
            </a:extLst>
          </p:cNvPr>
          <p:cNvCxnSpPr>
            <a:cxnSpLocks/>
          </p:cNvCxnSpPr>
          <p:nvPr/>
        </p:nvCxnSpPr>
        <p:spPr>
          <a:xfrm flipV="1">
            <a:off x="4146698" y="2727251"/>
            <a:ext cx="1127051" cy="22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1A48853E-8970-4A96-BAF0-9FA7B261225E}"/>
              </a:ext>
            </a:extLst>
          </p:cNvPr>
          <p:cNvCxnSpPr>
            <a:cxnSpLocks/>
          </p:cNvCxnSpPr>
          <p:nvPr/>
        </p:nvCxnSpPr>
        <p:spPr>
          <a:xfrm>
            <a:off x="4146698" y="3232298"/>
            <a:ext cx="978195" cy="35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1CF5031D-69C3-46BE-97EF-8C17A8560C51}"/>
              </a:ext>
            </a:extLst>
          </p:cNvPr>
          <p:cNvSpPr/>
          <p:nvPr/>
        </p:nvSpPr>
        <p:spPr>
          <a:xfrm>
            <a:off x="1233377" y="4763547"/>
            <a:ext cx="9952074" cy="968278"/>
          </a:xfrm>
          <a:prstGeom prst="rect">
            <a:avLst/>
          </a:prstGeom>
        </p:spPr>
        <p:txBody>
          <a:bodyPr wrap="square">
            <a:spAutoFit/>
          </a:bodyPr>
          <a:lstStyle/>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Consideramos que el grado de intensidad del sistema de control seleccionado deberá estar relacionado con la complejidad y relevancia de la actividad que se desea controlar, incluso con el nivel de confianza que se tiene respecto de los equipos que gestionan el proyecto.</a:t>
            </a:r>
          </a:p>
        </p:txBody>
      </p:sp>
    </p:spTree>
    <p:extLst>
      <p:ext uri="{BB962C8B-B14F-4D97-AF65-F5344CB8AC3E}">
        <p14:creationId xmlns:p14="http://schemas.microsoft.com/office/powerpoint/2010/main" val="42492434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3203</Words>
  <Application>Microsoft Office PowerPoint</Application>
  <PresentationFormat>Panorámica</PresentationFormat>
  <Paragraphs>232</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Franklin Gothic Book</vt:lpstr>
      <vt:lpstr>Symbol</vt:lpstr>
      <vt:lpstr>Times New Roman</vt:lpstr>
      <vt:lpstr>Tema de Office</vt:lpstr>
      <vt:lpstr>      Diseño y Gestión de Proyectos  y Programas en IES   </vt:lpstr>
      <vt:lpstr>CONTROL DE GESTIÓN DE PROYECTOS Todas las actividades deben ser controladas, al igual que realizar un análisis de los resultados del proyecto. La información que se obtiene desde el proceso de control será utilizada para poder llevar a cabo las modificaciones necesarias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Actividades Unidad 4 power-sintesis</dc:title>
  <dc:creator>karina Loto</dc:creator>
  <cp:lastModifiedBy>karina Loto</cp:lastModifiedBy>
  <cp:revision>28</cp:revision>
  <dcterms:created xsi:type="dcterms:W3CDTF">2020-10-28T20:50:39Z</dcterms:created>
  <dcterms:modified xsi:type="dcterms:W3CDTF">2020-11-04T23:35:46Z</dcterms:modified>
</cp:coreProperties>
</file>