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0335C-F12B-4D20-96DC-857050129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49F904-7302-4482-8192-753D5A00F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2FAC63-ED21-4D2B-94B3-3AC1F17E1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5061-2855-4AC9-B9F4-467EE7FA02BB}" type="datetimeFigureOut">
              <a:rPr lang="es-AR" smtClean="0"/>
              <a:t>16/11/2020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70C436-A50F-4625-A7F5-1B8CA84E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314B07-9E6F-4B19-9F16-C87B41ED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E909-D100-4E03-9A82-E76891B020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684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9F4CD-CF6A-45DD-B092-CB65BC08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5CB366-B006-4583-8FD7-4485CC2F6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00754D-3C43-42E9-B1A5-BA514976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5061-2855-4AC9-B9F4-467EE7FA02BB}" type="datetimeFigureOut">
              <a:rPr lang="es-AR" smtClean="0"/>
              <a:t>16/11/2020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6C2E61-194F-4DDE-ADBC-2D3E8AC8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AB1CBC-9244-4B46-9101-67A97820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E909-D100-4E03-9A82-E76891B020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067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CCFF76-F549-428B-A68A-082C76CF7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E0D843-FEFD-42B6-9B25-D530AD88C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06EF9D-D06D-4BC5-BDBB-09AB595A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5061-2855-4AC9-B9F4-467EE7FA02BB}" type="datetimeFigureOut">
              <a:rPr lang="es-AR" smtClean="0"/>
              <a:t>16/11/2020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F3C965-4840-4ED4-AEF8-9B600AC6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79D17D-A0EF-40F2-8D61-D124DCF0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E909-D100-4E03-9A82-E76891B020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001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EC378-6EC6-4792-8114-CC273FE4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4CB7F-5138-45AD-8A1D-9B4C8BD46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693D56-ED1C-4D6A-8934-D67B8CC66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5061-2855-4AC9-B9F4-467EE7FA02BB}" type="datetimeFigureOut">
              <a:rPr lang="es-AR" smtClean="0"/>
              <a:t>16/11/2020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5DA584-EEA5-42D3-B720-0335E659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9A2BB0-C726-4288-9D3F-27C2F3A9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E909-D100-4E03-9A82-E76891B020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523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9DA3C-26FB-441B-98CF-610C05CF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B72454-2A22-4E2C-9F9D-7D6E01049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8420CF-7DA9-4AC8-B1D1-9C2AFF53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5061-2855-4AC9-B9F4-467EE7FA02BB}" type="datetimeFigureOut">
              <a:rPr lang="es-AR" smtClean="0"/>
              <a:t>16/11/2020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F6CC34-1070-48FE-B5FA-35827D44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85551-DD5B-4EF8-8978-967A2A84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E909-D100-4E03-9A82-E76891B020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250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05DD2-6B56-4FD2-9149-D54EBF986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7F630A-F7EA-4834-8A20-3FF249065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91A024-DD6B-41B2-BE42-167A4918F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AD97C6-42B5-42B7-B55C-945B1975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5061-2855-4AC9-B9F4-467EE7FA02BB}" type="datetimeFigureOut">
              <a:rPr lang="es-AR" smtClean="0"/>
              <a:t>16/11/2020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9ACA91-E624-4E96-9EC2-F7A231FD7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611914-F838-43E3-848A-B95C95BE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E909-D100-4E03-9A82-E76891B020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996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B3031-DC06-46F5-ADF6-741B8BE4C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C5EEAD-5C55-455D-9540-4A40D8F5E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9CF28D-9763-4B65-9E85-1CFD01550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A50ADE-5748-4DBC-A36F-F04D9B56B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8C89C8-2812-4C91-92A5-118098009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D16465D-ED48-4310-9D7A-950EB5827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5061-2855-4AC9-B9F4-467EE7FA02BB}" type="datetimeFigureOut">
              <a:rPr lang="es-AR" smtClean="0"/>
              <a:t>16/11/2020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4E35C6-0A2D-4A90-9E42-36EBEE25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0325A6F-8D69-4EFF-BBE0-DB95BD9B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E909-D100-4E03-9A82-E76891B020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883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187D3-5756-4EE1-A11F-16549766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A592D43-99AB-427E-93FB-6E0B3EEB0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5061-2855-4AC9-B9F4-467EE7FA02BB}" type="datetimeFigureOut">
              <a:rPr lang="es-AR" smtClean="0"/>
              <a:t>16/11/2020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349682-F54C-4B2B-AD09-6DE5C0B9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F09F07-AF24-4CB8-8EA0-8D263427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E909-D100-4E03-9A82-E76891B020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605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7E50E53-D72B-44A2-861F-79C038B5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5061-2855-4AC9-B9F4-467EE7FA02BB}" type="datetimeFigureOut">
              <a:rPr lang="es-AR" smtClean="0"/>
              <a:t>16/11/2020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B40488-395A-4E9C-AE64-79786645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2AC5F6-99AA-449B-8D9A-97A48898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E909-D100-4E03-9A82-E76891B020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452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A21EE-A3EF-40B9-9FB8-A4F7F779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A7B836-213D-4A99-B16F-29F3F3F80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1586E0-7C4E-43B8-8055-5BE2962F1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048BAE-13AD-4A22-B543-7E7B7414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5061-2855-4AC9-B9F4-467EE7FA02BB}" type="datetimeFigureOut">
              <a:rPr lang="es-AR" smtClean="0"/>
              <a:t>16/11/2020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B4A69C-20F7-4CC1-B201-3872CE68A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4C4C05-9BF1-4584-AB8A-63687B17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E909-D100-4E03-9A82-E76891B020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476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404CF-404A-4ECB-B329-2624452F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207B7B-ACA9-4ADF-B25A-1AD91C32F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3EE4AB-E789-488E-8E82-F4665A087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9174E4-3699-46B6-95A6-FD70DD79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5061-2855-4AC9-B9F4-467EE7FA02BB}" type="datetimeFigureOut">
              <a:rPr lang="es-AR" smtClean="0"/>
              <a:t>16/11/2020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E14512-D8E3-43C9-9EBA-1A065147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01F4DE-8E9A-46E8-A6B7-EE8C92AF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E909-D100-4E03-9A82-E76891B020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029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927D045-3D38-44FC-9D95-F0FE0C47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41A111-D0F4-45CE-A288-F35548B08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F148BF-D850-4E44-B96F-B78B08D53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05061-2855-4AC9-B9F4-467EE7FA02BB}" type="datetimeFigureOut">
              <a:rPr lang="es-AR" smtClean="0"/>
              <a:t>16/11/2020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3F7977-8BEB-4409-BE73-DCA06FDA8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3FD250-1FF9-4221-BCB2-9586BCEF4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CE909-D100-4E03-9A82-E76891B020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251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D80AC-9C0E-4104-8C65-3369BC3E1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617" y="1773534"/>
            <a:ext cx="9144000" cy="2989759"/>
          </a:xfrm>
        </p:spPr>
        <p:txBody>
          <a:bodyPr>
            <a:normAutofit/>
          </a:bodyPr>
          <a:lstStyle/>
          <a:p>
            <a:br>
              <a:rPr lang="es-AR" sz="1600" b="1" dirty="0"/>
            </a:br>
            <a:br>
              <a:rPr lang="es-AR" sz="1600" b="1" dirty="0"/>
            </a:br>
            <a:br>
              <a:rPr lang="es-AR" sz="1600" b="1" dirty="0"/>
            </a:br>
            <a:endParaRPr lang="es-AR" sz="16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86B453-5C87-4807-9834-0150F7EF9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3383" y="4763294"/>
            <a:ext cx="9414704" cy="1655762"/>
          </a:xfrm>
        </p:spPr>
        <p:txBody>
          <a:bodyPr/>
          <a:lstStyle/>
          <a:p>
            <a:pPr algn="l"/>
            <a:r>
              <a:rPr lang="es-AR" dirty="0"/>
              <a:t> </a:t>
            </a:r>
            <a:r>
              <a:rPr lang="es-AR" sz="2000" b="1" dirty="0"/>
              <a:t>UNIDAD N°5</a:t>
            </a:r>
            <a:endParaRPr lang="es-AR" sz="2000" dirty="0"/>
          </a:p>
          <a:p>
            <a:pPr algn="l"/>
            <a:r>
              <a:rPr lang="es-AR" sz="2000" b="1" dirty="0"/>
              <a:t>Análisis y síntesis de la Evaluación último de los componentes del diseño del proyecto.</a:t>
            </a:r>
          </a:p>
          <a:p>
            <a:endParaRPr lang="es-AR" dirty="0"/>
          </a:p>
        </p:txBody>
      </p:sp>
      <p:pic>
        <p:nvPicPr>
          <p:cNvPr id="4" name="Imagen 3" descr="Facultad Regional La Rioja">
            <a:extLst>
              <a:ext uri="{FF2B5EF4-FFF2-40B4-BE49-F238E27FC236}">
                <a16:creationId xmlns:a16="http://schemas.microsoft.com/office/drawing/2014/main" id="{0EC77246-9BB0-4B5A-A370-52499C7BBDA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383" y="1097777"/>
            <a:ext cx="20256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90FB5A7-7380-4C45-B9FD-4D1CA8EED0D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778" y="1266825"/>
            <a:ext cx="1216025" cy="645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2C36A1C-0116-49FA-8AC8-15EEDA2B0151}"/>
              </a:ext>
            </a:extLst>
          </p:cNvPr>
          <p:cNvSpPr/>
          <p:nvPr/>
        </p:nvSpPr>
        <p:spPr>
          <a:xfrm>
            <a:off x="3473469" y="2564463"/>
            <a:ext cx="4980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/>
              <a:t> Diseño</a:t>
            </a:r>
            <a:r>
              <a:rPr lang="en-US" b="1" dirty="0"/>
              <a:t> y </a:t>
            </a:r>
            <a:r>
              <a:rPr lang="en-US" b="1" dirty="0" err="1"/>
              <a:t>Gestión</a:t>
            </a:r>
            <a:r>
              <a:rPr lang="en-US" b="1" dirty="0"/>
              <a:t> de </a:t>
            </a:r>
            <a:r>
              <a:rPr lang="es-AR" b="1" dirty="0"/>
              <a:t>Proyectos </a:t>
            </a:r>
            <a:r>
              <a:rPr lang="en-US" b="1" dirty="0"/>
              <a:t>y </a:t>
            </a:r>
            <a:r>
              <a:rPr lang="en-US" b="1" dirty="0" err="1"/>
              <a:t>Programas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IES</a:t>
            </a:r>
            <a:endParaRPr lang="es-AR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BB47781-96C6-4D2C-86E2-8ABA37B01CB7}"/>
              </a:ext>
            </a:extLst>
          </p:cNvPr>
          <p:cNvSpPr/>
          <p:nvPr/>
        </p:nvSpPr>
        <p:spPr>
          <a:xfrm>
            <a:off x="1298713" y="2967335"/>
            <a:ext cx="78452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Prof. Claudia </a:t>
            </a:r>
            <a:r>
              <a:rPr lang="en-US" b="1" dirty="0" err="1"/>
              <a:t>Restiffo</a:t>
            </a:r>
            <a:br>
              <a:rPr lang="es-AR" b="1" dirty="0"/>
            </a:br>
            <a:r>
              <a:rPr lang="en-US" b="1" dirty="0"/>
              <a:t>Grupo Nº 29</a:t>
            </a:r>
            <a:br>
              <a:rPr lang="es-AR" b="1" dirty="0"/>
            </a:br>
            <a:r>
              <a:rPr lang="en-US" b="1" dirty="0"/>
              <a:t>U.T.N. </a:t>
            </a:r>
            <a:r>
              <a:rPr lang="en-US" b="1" dirty="0" err="1"/>
              <a:t>Facultad</a:t>
            </a:r>
            <a:r>
              <a:rPr lang="en-US" b="1" dirty="0"/>
              <a:t> Regional La Rioja</a:t>
            </a:r>
            <a:endParaRPr lang="es-AR" dirty="0"/>
          </a:p>
        </p:txBody>
      </p:sp>
      <p:pic>
        <p:nvPicPr>
          <p:cNvPr id="1026" name="Picture 2" descr="Indicadores financieros para evaluar un proyecto de inversión – Veritas  Online">
            <a:extLst>
              <a:ext uri="{FF2B5EF4-FFF2-40B4-BE49-F238E27FC236}">
                <a16:creationId xmlns:a16="http://schemas.microsoft.com/office/drawing/2014/main" id="{AC2023F9-A6C4-4B62-B3EA-6420B0664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095" y="3106421"/>
            <a:ext cx="5605670" cy="206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01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48C6806-B558-44AC-BC28-56CEB6122F15}"/>
              </a:ext>
            </a:extLst>
          </p:cNvPr>
          <p:cNvSpPr/>
          <p:nvPr/>
        </p:nvSpPr>
        <p:spPr>
          <a:xfrm>
            <a:off x="1020417" y="1254899"/>
            <a:ext cx="10654748" cy="1992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200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Todo diseño de proyecto deberá establecer un sistema de evaluación.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marR="304800" algn="just">
              <a:lnSpc>
                <a:spcPct val="107000"/>
              </a:lnSpc>
              <a:spcAft>
                <a:spcPts val="0"/>
              </a:spcAft>
            </a:pPr>
            <a:r>
              <a:rPr lang="es-AR" b="1" u="sng" spc="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 evaluación: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una actividad programada de reflexión sobre la acción, basada en procedimientos sistemáticos de recolección, análisis e interpretación de información, con la finalidad de emitir juicios valorativos, fundamentados y comunicable. sobre las actividades, resultados e impactos de esos proyectos o programas, y formular recomendaciones para tomar decisiones que permitan ajustar la acción presente y mejorar la acción futura.</a:t>
            </a:r>
          </a:p>
        </p:txBody>
      </p:sp>
      <p:pic>
        <p:nvPicPr>
          <p:cNvPr id="2050" name="Picture 2" descr="Actualizarán en la formulación de proyectos de investigación – Noticias –  UNSL">
            <a:extLst>
              <a:ext uri="{FF2B5EF4-FFF2-40B4-BE49-F238E27FC236}">
                <a16:creationId xmlns:a16="http://schemas.microsoft.com/office/drawing/2014/main" id="{F1DE9F7F-37CE-4057-AD8B-E93FF2FE2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610183"/>
            <a:ext cx="48768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13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A78D40-41BA-4E53-9DCC-7A544D2A94F5}"/>
              </a:ext>
            </a:extLst>
          </p:cNvPr>
          <p:cNvSpPr/>
          <p:nvPr/>
        </p:nvSpPr>
        <p:spPr>
          <a:xfrm>
            <a:off x="7472568" y="1683026"/>
            <a:ext cx="2466561" cy="335279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AR" sz="2000" b="1" spc="15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Imparcial</a:t>
            </a:r>
            <a:endParaRPr lang="es-A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AR" sz="2000" b="1" spc="15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Creíble</a:t>
            </a:r>
            <a:endParaRPr lang="es-A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AR" sz="2000" b="1" spc="15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Útil</a:t>
            </a:r>
            <a:endParaRPr lang="es-A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AR" sz="2000" b="1" spc="15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Participativo</a:t>
            </a:r>
            <a:endParaRPr lang="es-A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AR" sz="2000" b="1" spc="15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Retroalimentador</a:t>
            </a:r>
            <a:endParaRPr lang="es-A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2000" b="1" spc="15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Costo/eficaz</a:t>
            </a:r>
            <a:endParaRPr lang="es-A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Abrir llave 2">
            <a:extLst>
              <a:ext uri="{FF2B5EF4-FFF2-40B4-BE49-F238E27FC236}">
                <a16:creationId xmlns:a16="http://schemas.microsoft.com/office/drawing/2014/main" id="{A58BED02-6E9D-4839-9BCD-5F44259E9059}"/>
              </a:ext>
            </a:extLst>
          </p:cNvPr>
          <p:cNvSpPr/>
          <p:nvPr/>
        </p:nvSpPr>
        <p:spPr>
          <a:xfrm>
            <a:off x="6542640" y="1683026"/>
            <a:ext cx="420135" cy="3352799"/>
          </a:xfrm>
          <a:prstGeom prst="leftBrace">
            <a:avLst>
              <a:gd name="adj1" fmla="val 8333"/>
              <a:gd name="adj2" fmla="val 476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A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5C9E10A-1F16-4C10-A9F8-E1CB9EE91376}"/>
              </a:ext>
            </a:extLst>
          </p:cNvPr>
          <p:cNvSpPr/>
          <p:nvPr/>
        </p:nvSpPr>
        <p:spPr>
          <a:xfrm>
            <a:off x="1152939" y="3069772"/>
            <a:ext cx="5389701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marR="304800">
              <a:lnSpc>
                <a:spcPct val="107000"/>
              </a:lnSpc>
              <a:spcAft>
                <a:spcPts val="0"/>
              </a:spcAft>
              <a:tabLst>
                <a:tab pos="1819275" algn="l"/>
              </a:tabLst>
            </a:pPr>
            <a:r>
              <a:rPr lang="es-A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Perspectiva	            </a:t>
            </a:r>
            <a:r>
              <a:rPr lang="es-AR" b="1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Perspectivas Prescriptiva  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7303989D-DB05-4D8D-B502-A5FE05E38C18}"/>
              </a:ext>
            </a:extLst>
          </p:cNvPr>
          <p:cNvSpPr/>
          <p:nvPr/>
        </p:nvSpPr>
        <p:spPr>
          <a:xfrm>
            <a:off x="2703443" y="3124312"/>
            <a:ext cx="978408" cy="304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100" name="Picture 4" descr="Planificación y organización de pancartas publicitarias. | Vector Premium">
            <a:extLst>
              <a:ext uri="{FF2B5EF4-FFF2-40B4-BE49-F238E27FC236}">
                <a16:creationId xmlns:a16="http://schemas.microsoft.com/office/drawing/2014/main" id="{FBCD100B-5436-4E9F-9558-18C94AC46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736" y="4185431"/>
            <a:ext cx="3036509" cy="212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56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04F3B35-7F5F-4A29-B107-D21019AABC77}"/>
              </a:ext>
            </a:extLst>
          </p:cNvPr>
          <p:cNvSpPr/>
          <p:nvPr/>
        </p:nvSpPr>
        <p:spPr>
          <a:xfrm>
            <a:off x="2796209" y="495617"/>
            <a:ext cx="6096000" cy="6719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6200" marR="304800" algn="ctr">
              <a:lnSpc>
                <a:spcPct val="107000"/>
              </a:lnSpc>
              <a:spcAft>
                <a:spcPts val="0"/>
              </a:spcAft>
            </a:pPr>
            <a:r>
              <a:rPr lang="es-AR" b="1" u="sng" spc="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Tipos de Evaluación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marR="304800" algn="ctr">
              <a:lnSpc>
                <a:spcPct val="107000"/>
              </a:lnSpc>
              <a:spcAft>
                <a:spcPts val="0"/>
              </a:spcAft>
            </a:pPr>
            <a:r>
              <a:rPr lang="es-AR" b="1" spc="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4A1C1E0-7557-4E48-98D9-D444D695B9AC}"/>
              </a:ext>
            </a:extLst>
          </p:cNvPr>
          <p:cNvSpPr/>
          <p:nvPr/>
        </p:nvSpPr>
        <p:spPr>
          <a:xfrm>
            <a:off x="696019" y="2911486"/>
            <a:ext cx="2100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u="sng" spc="15" dirty="0">
                <a:latin typeface="Calibri" panose="020F0502020204030204" pitchFamily="34" charset="0"/>
                <a:ea typeface="Times New Roman" panose="02020603050405020304" pitchFamily="18" charset="0"/>
              </a:rPr>
              <a:t>Tipos de evaluación</a:t>
            </a:r>
            <a:endParaRPr lang="es-AR" u="sng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3EDF83D-6255-4B1A-A2BF-1C5C33512FF2}"/>
              </a:ext>
            </a:extLst>
          </p:cNvPr>
          <p:cNvSpPr/>
          <p:nvPr/>
        </p:nvSpPr>
        <p:spPr>
          <a:xfrm>
            <a:off x="3047999" y="2099341"/>
            <a:ext cx="8057323" cy="236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3048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095500" algn="l"/>
              </a:tabLst>
            </a:pPr>
            <a:r>
              <a:rPr lang="es-AR" b="1" u="sng" spc="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Según el tipo de diseño del proyecto</a:t>
            </a:r>
            <a:r>
              <a:rPr lang="es-AR" spc="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Con dispositivo de evaluación – Sin dispositivo de evaluación.</a:t>
            </a:r>
            <a:endParaRPr lang="es-A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304800">
              <a:lnSpc>
                <a:spcPct val="107000"/>
              </a:lnSpc>
              <a:spcAft>
                <a:spcPts val="0"/>
              </a:spcAft>
              <a:tabLst>
                <a:tab pos="2095500" algn="l"/>
              </a:tabLst>
            </a:pPr>
            <a:r>
              <a:rPr lang="es-AR" spc="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s-A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3048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095500" algn="l"/>
              </a:tabLst>
            </a:pPr>
            <a:r>
              <a:rPr lang="es-AR" b="1" u="sng" spc="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Según el objeto</a:t>
            </a:r>
            <a:r>
              <a:rPr lang="es-AR" b="1" spc="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es-AR" spc="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Evaluación de Productos – Evaluación de Procesos.</a:t>
            </a:r>
            <a:endParaRPr lang="es-A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304800">
              <a:lnSpc>
                <a:spcPct val="107000"/>
              </a:lnSpc>
              <a:spcAft>
                <a:spcPts val="0"/>
              </a:spcAft>
              <a:tabLst>
                <a:tab pos="2095500" algn="l"/>
              </a:tabLst>
            </a:pPr>
            <a:r>
              <a:rPr lang="es-AR" b="1" spc="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s-A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3048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095500" algn="l"/>
              </a:tabLst>
            </a:pPr>
            <a:r>
              <a:rPr lang="es-AR" b="1" u="sng" spc="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Según el momento:  </a:t>
            </a:r>
            <a:r>
              <a:rPr lang="es-AR" spc="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Previo – Intermedio - Posterior</a:t>
            </a:r>
            <a:endParaRPr lang="es-A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AR" sz="3200" spc="15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s-AR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3" name="Picture 2" descr="Concepto de planificación y organización de tareas a bordo. | Vector Premium">
            <a:extLst>
              <a:ext uri="{FF2B5EF4-FFF2-40B4-BE49-F238E27FC236}">
                <a16:creationId xmlns:a16="http://schemas.microsoft.com/office/drawing/2014/main" id="{C2C5864A-7DEF-4C0E-AB30-0A57158DD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46981"/>
            <a:ext cx="4743555" cy="231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5D0E1556-2C8E-4499-8CB6-A2B9BA1D3517}"/>
              </a:ext>
            </a:extLst>
          </p:cNvPr>
          <p:cNvSpPr/>
          <p:nvPr/>
        </p:nvSpPr>
        <p:spPr>
          <a:xfrm>
            <a:off x="569844" y="4505015"/>
            <a:ext cx="6096000" cy="185736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6200" marR="304800">
              <a:lnSpc>
                <a:spcPct val="107000"/>
              </a:lnSpc>
              <a:spcAft>
                <a:spcPts val="0"/>
              </a:spcAft>
            </a:pPr>
            <a:r>
              <a:rPr lang="es-AR" spc="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Dado a que todo proceso de evaluación genera costos adicionales de no estar presupuestado con anterioridad, implica una búsqueda de recursos alternativos en plena acción, en donde el gestor se encuentra abocado a las tareas que demanda el proyecto.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marR="304800">
              <a:lnSpc>
                <a:spcPct val="107000"/>
              </a:lnSpc>
              <a:spcAft>
                <a:spcPts val="0"/>
              </a:spcAft>
            </a:pPr>
            <a:r>
              <a:rPr lang="es-AR" spc="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11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6E256E1-FF07-4A91-A35F-9D37C5358778}"/>
              </a:ext>
            </a:extLst>
          </p:cNvPr>
          <p:cNvSpPr/>
          <p:nvPr/>
        </p:nvSpPr>
        <p:spPr>
          <a:xfrm>
            <a:off x="622853" y="1085955"/>
            <a:ext cx="10575234" cy="2153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marR="304800" algn="ctr">
              <a:lnSpc>
                <a:spcPct val="107000"/>
              </a:lnSpc>
              <a:spcAft>
                <a:spcPts val="0"/>
              </a:spcAft>
            </a:pPr>
            <a:r>
              <a:rPr lang="es-AR" b="1" u="sng" spc="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Dispositivos, hit y sistemas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marR="304800" algn="ctr">
              <a:lnSpc>
                <a:spcPct val="107000"/>
              </a:lnSpc>
              <a:spcAft>
                <a:spcPts val="0"/>
              </a:spcAft>
            </a:pPr>
            <a:r>
              <a:rPr lang="es-AR" spc="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marR="304800" algn="just">
              <a:lnSpc>
                <a:spcPct val="107000"/>
              </a:lnSpc>
              <a:spcAft>
                <a:spcPts val="0"/>
              </a:spcAft>
            </a:pPr>
            <a:r>
              <a:rPr lang="es-AR" spc="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Los dispositivos se utilizan estos instrumentos al momento de ejercer la función de evaluación.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marR="304800" algn="just">
              <a:lnSpc>
                <a:spcPct val="107000"/>
              </a:lnSpc>
              <a:spcAft>
                <a:spcPts val="0"/>
              </a:spcAft>
            </a:pPr>
            <a:r>
              <a:rPr lang="es-AR" spc="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 encuentran entre estos los formularios para la realización de los exámenes y el método de evaluación-modelos de encuesta-listado de preguntas a desarrollar en las entrevistas y todo otro dispositivo para juzgar el cumplimiento de los objetivos del proyecto. 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marR="304800" algn="ctr">
              <a:lnSpc>
                <a:spcPct val="107000"/>
              </a:lnSpc>
              <a:spcAft>
                <a:spcPts val="0"/>
              </a:spcAft>
            </a:pPr>
            <a:r>
              <a:rPr lang="es-AR" spc="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Planificación y organización de tareas a bordo. | Vector Premium">
            <a:extLst>
              <a:ext uri="{FF2B5EF4-FFF2-40B4-BE49-F238E27FC236}">
                <a16:creationId xmlns:a16="http://schemas.microsoft.com/office/drawing/2014/main" id="{763227D5-A8C2-485C-B6DD-608032EB0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981" y="3239686"/>
            <a:ext cx="5432977" cy="319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05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E8E7361-6E33-4DE6-AE55-7CDD7498A421}"/>
              </a:ext>
            </a:extLst>
          </p:cNvPr>
          <p:cNvSpPr/>
          <p:nvPr/>
        </p:nvSpPr>
        <p:spPr>
          <a:xfrm>
            <a:off x="430759" y="325746"/>
            <a:ext cx="3326167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marR="304800">
              <a:lnSpc>
                <a:spcPct val="107000"/>
              </a:lnSpc>
              <a:spcAft>
                <a:spcPts val="0"/>
              </a:spcAft>
            </a:pPr>
            <a:r>
              <a:rPr lang="es-AR" b="1" u="sng" spc="15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Evaluación Viabilidad Global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4571155-2616-45A4-B26A-F09CB0FCF5F2}"/>
              </a:ext>
            </a:extLst>
          </p:cNvPr>
          <p:cNvSpPr/>
          <p:nvPr/>
        </p:nvSpPr>
        <p:spPr>
          <a:xfrm>
            <a:off x="2186608" y="886744"/>
            <a:ext cx="6652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AR" dirty="0">
                <a:solidFill>
                  <a:srgbClr val="4472C4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Un proyecto viable, es factible, es capaz de llevar a cabo sus actividades, logrando sostenibilidad, al menos en un mediano plazo.</a:t>
            </a:r>
            <a:endParaRPr lang="es-A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89D31A0-503A-40DB-B63A-32B8F908A717}"/>
              </a:ext>
            </a:extLst>
          </p:cNvPr>
          <p:cNvSpPr/>
          <p:nvPr/>
        </p:nvSpPr>
        <p:spPr>
          <a:xfrm>
            <a:off x="4205312" y="3616775"/>
            <a:ext cx="2146852" cy="1005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2647950" algn="l"/>
              </a:tabLst>
            </a:pPr>
            <a:r>
              <a:rPr lang="es-AR" b="1" spc="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Evaluación</a:t>
            </a:r>
            <a:r>
              <a:rPr lang="es-A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04800">
              <a:lnSpc>
                <a:spcPct val="107000"/>
              </a:lnSpc>
              <a:spcAft>
                <a:spcPts val="0"/>
              </a:spcAft>
            </a:pPr>
            <a:r>
              <a:rPr lang="es-AR" b="1" spc="15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Viabilidad Global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E22BAC-C347-4AB2-8403-6B4DE2C20ED9}"/>
              </a:ext>
            </a:extLst>
          </p:cNvPr>
          <p:cNvSpPr/>
          <p:nvPr/>
        </p:nvSpPr>
        <p:spPr>
          <a:xfrm>
            <a:off x="4611756" y="2855021"/>
            <a:ext cx="64670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09850" algn="just">
              <a:spcAft>
                <a:spcPts val="0"/>
              </a:spcAft>
              <a:tabLst>
                <a:tab pos="2609850" algn="l"/>
              </a:tabLst>
            </a:pPr>
            <a:r>
              <a:rPr lang="es-AR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Viabilidad técnica</a:t>
            </a:r>
            <a:endParaRPr lang="es-A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pc="15" dirty="0">
                <a:solidFill>
                  <a:srgbClr val="FFFFFF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r>
              <a:rPr lang="es-A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</a:t>
            </a:r>
            <a:r>
              <a:rPr lang="es-AR" b="1" spc="15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A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Viabilidad jurídica o legal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BE94686-A562-4277-9DBB-8F1950DB49B2}"/>
              </a:ext>
            </a:extLst>
          </p:cNvPr>
          <p:cNvSpPr/>
          <p:nvPr/>
        </p:nvSpPr>
        <p:spPr>
          <a:xfrm>
            <a:off x="7228710" y="3424462"/>
            <a:ext cx="1900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latin typeface="Calibri" panose="020F0502020204030204" pitchFamily="34" charset="0"/>
                <a:ea typeface="Calibri" panose="020F0502020204030204" pitchFamily="34" charset="0"/>
              </a:rPr>
              <a:t>Viabilidad política</a:t>
            </a:r>
            <a:endParaRPr lang="es-AR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B734EFA-97CE-4DBF-9721-3EAB3C8214AA}"/>
              </a:ext>
            </a:extLst>
          </p:cNvPr>
          <p:cNvSpPr/>
          <p:nvPr/>
        </p:nvSpPr>
        <p:spPr>
          <a:xfrm>
            <a:off x="7228710" y="3743733"/>
            <a:ext cx="2229200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2647950" algn="l"/>
              </a:tabLst>
            </a:pPr>
            <a:r>
              <a:rPr lang="es-A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Viabilidad económica</a:t>
            </a: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1DDE030-4707-4F75-B6C7-20DAA31CB450}"/>
              </a:ext>
            </a:extLst>
          </p:cNvPr>
          <p:cNvSpPr/>
          <p:nvPr/>
        </p:nvSpPr>
        <p:spPr>
          <a:xfrm>
            <a:off x="7200599" y="4104321"/>
            <a:ext cx="2161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latin typeface="Calibri" panose="020F0502020204030204" pitchFamily="34" charset="0"/>
                <a:ea typeface="Calibri" panose="020F0502020204030204" pitchFamily="34" charset="0"/>
              </a:rPr>
              <a:t>Viabilidad ambiental</a:t>
            </a:r>
            <a:endParaRPr lang="es-AR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9B30838-425A-4355-8A53-856B10871805}"/>
              </a:ext>
            </a:extLst>
          </p:cNvPr>
          <p:cNvSpPr/>
          <p:nvPr/>
        </p:nvSpPr>
        <p:spPr>
          <a:xfrm>
            <a:off x="7200599" y="4458689"/>
            <a:ext cx="1922065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2647950" algn="l"/>
              </a:tabLst>
            </a:pPr>
            <a:r>
              <a:rPr lang="es-A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Viabilidad cultural</a:t>
            </a: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48250C5-F751-42C3-83D4-A4E80BA2813B}"/>
              </a:ext>
            </a:extLst>
          </p:cNvPr>
          <p:cNvSpPr/>
          <p:nvPr/>
        </p:nvSpPr>
        <p:spPr>
          <a:xfrm>
            <a:off x="7228710" y="4834241"/>
            <a:ext cx="2373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latin typeface="Calibri" panose="020F0502020204030204" pitchFamily="34" charset="0"/>
                <a:ea typeface="Calibri" panose="020F0502020204030204" pitchFamily="34" charset="0"/>
              </a:rPr>
              <a:t>Viabilidad institucional</a:t>
            </a:r>
            <a:endParaRPr lang="es-AR" dirty="0"/>
          </a:p>
        </p:txBody>
      </p:sp>
      <p:sp>
        <p:nvSpPr>
          <p:cNvPr id="15" name="Abrir llave 14">
            <a:extLst>
              <a:ext uri="{FF2B5EF4-FFF2-40B4-BE49-F238E27FC236}">
                <a16:creationId xmlns:a16="http://schemas.microsoft.com/office/drawing/2014/main" id="{12F3AB5F-280D-433D-9952-6D5606B04DD9}"/>
              </a:ext>
            </a:extLst>
          </p:cNvPr>
          <p:cNvSpPr/>
          <p:nvPr/>
        </p:nvSpPr>
        <p:spPr>
          <a:xfrm>
            <a:off x="6223740" y="2855021"/>
            <a:ext cx="534868" cy="2348552"/>
          </a:xfrm>
          <a:prstGeom prst="leftBrace">
            <a:avLst>
              <a:gd name="adj1" fmla="val 8333"/>
              <a:gd name="adj2" fmla="val 511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146" name="Picture 2" descr="Organización del trabajo. gestión de tareas personas productividad  organizar procesos eficiencia personajes estilizados | Vector Premium">
            <a:extLst>
              <a:ext uri="{FF2B5EF4-FFF2-40B4-BE49-F238E27FC236}">
                <a16:creationId xmlns:a16="http://schemas.microsoft.com/office/drawing/2014/main" id="{9B7111B4-BD22-4491-A382-7B8006E4F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51" y="1504031"/>
            <a:ext cx="3109065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34B06A4D-115C-47F6-870F-2C9A52E15812}"/>
              </a:ext>
            </a:extLst>
          </p:cNvPr>
          <p:cNvSpPr/>
          <p:nvPr/>
        </p:nvSpPr>
        <p:spPr>
          <a:xfrm>
            <a:off x="4180710" y="15600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La evaluación previa o de la </a:t>
            </a:r>
            <a:r>
              <a:rPr lang="es-AR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viabilidad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nos ofrece descomponiendo el concepto en sus siete indicadores:</a:t>
            </a:r>
            <a:endParaRPr lang="es-A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40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9715FF9-8456-458C-8FE2-6D42CC3DD76D}"/>
              </a:ext>
            </a:extLst>
          </p:cNvPr>
          <p:cNvSpPr/>
          <p:nvPr/>
        </p:nvSpPr>
        <p:spPr>
          <a:xfrm>
            <a:off x="3940730" y="378755"/>
            <a:ext cx="4310539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2647950" algn="l"/>
              </a:tabLst>
            </a:pPr>
            <a:r>
              <a:rPr lang="es-AR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EVALUACIÓN INTERMEDIA Y POSTERIOR</a:t>
            </a:r>
            <a:endParaRPr lang="es-AR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2B9F3E3-4738-4CC6-A8AA-F48A6CDA1373}"/>
              </a:ext>
            </a:extLst>
          </p:cNvPr>
          <p:cNvSpPr/>
          <p:nvPr/>
        </p:nvSpPr>
        <p:spPr>
          <a:xfrm>
            <a:off x="1046714" y="1655073"/>
            <a:ext cx="1590675" cy="923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sz="1100" b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LA EVALUACIÓN INTERMEDIA Y POSTERIOR</a:t>
            </a:r>
            <a:endParaRPr lang="es-AR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155E25E-74CE-4C8F-90EA-529C51358899}"/>
              </a:ext>
            </a:extLst>
          </p:cNvPr>
          <p:cNvSpPr/>
          <p:nvPr/>
        </p:nvSpPr>
        <p:spPr>
          <a:xfrm>
            <a:off x="3940730" y="1285741"/>
            <a:ext cx="2629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latin typeface="Calibri" panose="020F0502020204030204" pitchFamily="34" charset="0"/>
                <a:ea typeface="Calibri" panose="020F0502020204030204" pitchFamily="34" charset="0"/>
              </a:rPr>
              <a:t> La evaluación intermedia</a:t>
            </a:r>
            <a:endParaRPr lang="es-AR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FFF4C46-4493-4909-9C82-E89BACA9FC0E}"/>
              </a:ext>
            </a:extLst>
          </p:cNvPr>
          <p:cNvSpPr/>
          <p:nvPr/>
        </p:nvSpPr>
        <p:spPr>
          <a:xfrm>
            <a:off x="3940730" y="2391222"/>
            <a:ext cx="2399695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2647950" algn="l"/>
              </a:tabLst>
            </a:pPr>
            <a:r>
              <a:rPr lang="es-A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evaluación posterior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87823A8-F944-48EB-A5E9-41DBCBB3396F}"/>
              </a:ext>
            </a:extLst>
          </p:cNvPr>
          <p:cNvSpPr/>
          <p:nvPr/>
        </p:nvSpPr>
        <p:spPr>
          <a:xfrm>
            <a:off x="6997148" y="1484714"/>
            <a:ext cx="4969565" cy="1264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Productos, resultados, efectos e impactos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eficacia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eficiencia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efectividad: directa o indirecta.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EA53A19-63D2-4BB8-9815-4CC346C36C0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769704" y="2117035"/>
            <a:ext cx="1171026" cy="461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EB85324-8643-49D1-A250-6B0470123FFE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769704" y="1470407"/>
            <a:ext cx="1171026" cy="458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rir llave 14">
            <a:extLst>
              <a:ext uri="{FF2B5EF4-FFF2-40B4-BE49-F238E27FC236}">
                <a16:creationId xmlns:a16="http://schemas.microsoft.com/office/drawing/2014/main" id="{4BEF9C74-056E-42C2-BA2A-FEA0C292DDBF}"/>
              </a:ext>
            </a:extLst>
          </p:cNvPr>
          <p:cNvSpPr/>
          <p:nvPr/>
        </p:nvSpPr>
        <p:spPr>
          <a:xfrm>
            <a:off x="6754217" y="1393522"/>
            <a:ext cx="212849" cy="13732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218" name="Picture 2" descr="Organización empresarial de hombre y mujer con engranajes circulares -  Descargar Vectores Gratis, Illustrator Graficos, Plantillas Diseño">
            <a:extLst>
              <a:ext uri="{FF2B5EF4-FFF2-40B4-BE49-F238E27FC236}">
                <a16:creationId xmlns:a16="http://schemas.microsoft.com/office/drawing/2014/main" id="{D7105FB4-0390-4305-B9CB-34E4587B4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080" y="3479763"/>
            <a:ext cx="5382626" cy="302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17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C811001-EC96-4722-A918-EE1990EAE1A1}"/>
              </a:ext>
            </a:extLst>
          </p:cNvPr>
          <p:cNvSpPr/>
          <p:nvPr/>
        </p:nvSpPr>
        <p:spPr>
          <a:xfrm>
            <a:off x="390939" y="2750021"/>
            <a:ext cx="11410122" cy="3054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2647950" algn="l"/>
              </a:tabLst>
            </a:pPr>
            <a:r>
              <a:rPr lang="es-AR" b="1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Evaluación Proyecto Público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647950" algn="l"/>
              </a:tabLs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los proyectos de inversión pública están dirigidos a resolver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problemas 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satisfacer necesidades sociales de las comunidades.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2647950" algn="l"/>
              </a:tabLs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evaluación de programas y proyectos pasa a jugar un papel fundamental, puesto que permite retroalimentar continuamente las decisiones de política y su ejecución en ese marco de racionalidad del proceso de planificación, en donde la evaluación debe mostrar en qué medida se produce el cambio deseable y debido a qué factores. 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2647950" algn="l"/>
              </a:tabLs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Otro es mostrar de qué manera las acciones desplegadas para producir esas transformaciones resultan o no las adecuadas, y qué cambios se aconsejan introducir en la forma de hacer las cosas. De modo que principalmente estamos hablando de evaluación para la acción transformadora</a:t>
            </a:r>
            <a:r>
              <a:rPr lang="es-A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23C14BD-46D0-441C-9ADB-BDB95B25D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374" y="374809"/>
            <a:ext cx="5804038" cy="207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62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ágenes de Set Goals | Vectores, fotos de stock y PSD gratuitos">
            <a:extLst>
              <a:ext uri="{FF2B5EF4-FFF2-40B4-BE49-F238E27FC236}">
                <a16:creationId xmlns:a16="http://schemas.microsoft.com/office/drawing/2014/main" id="{5D2806CD-4301-4F97-9D8D-FB9DFA1B2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6" y="3429000"/>
            <a:ext cx="10111408" cy="311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C2A0F1A-1C80-4409-8989-CFBF7DC8C872}"/>
              </a:ext>
            </a:extLst>
          </p:cNvPr>
          <p:cNvSpPr/>
          <p:nvPr/>
        </p:nvSpPr>
        <p:spPr>
          <a:xfrm>
            <a:off x="1736035" y="1401672"/>
            <a:ext cx="8719930" cy="1096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2647950" algn="l"/>
              </a:tabLst>
            </a:pPr>
            <a:r>
              <a:rPr lang="es-AR" sz="28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Conclusión:</a:t>
            </a:r>
            <a:endParaRPr lang="es-AR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2647950" algn="l"/>
              </a:tabLst>
            </a:pPr>
            <a:r>
              <a:rPr lang="es-AR" sz="2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Antes, durante o después: siempre hay que evaluar. -</a:t>
            </a:r>
            <a:endParaRPr lang="es-AR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0438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580</Words>
  <Application>Microsoft Office PowerPoint</Application>
  <PresentationFormat>Panorámica</PresentationFormat>
  <Paragraphs>56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Georgia</vt:lpstr>
      <vt:lpstr>Symbol</vt:lpstr>
      <vt:lpstr>Times New Roman</vt:lpstr>
      <vt:lpstr>Tema de Office</vt:lpstr>
      <vt:lpstr>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N°5</dc:title>
  <dc:creator>karina Loto</dc:creator>
  <cp:lastModifiedBy>karina Loto</cp:lastModifiedBy>
  <cp:revision>9</cp:revision>
  <dcterms:created xsi:type="dcterms:W3CDTF">2020-11-16T05:27:09Z</dcterms:created>
  <dcterms:modified xsi:type="dcterms:W3CDTF">2020-11-16T06:35:30Z</dcterms:modified>
</cp:coreProperties>
</file>