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8D0F6-9F8B-40F6-8944-41BE3A9A2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A8C788-B89C-4AD1-9615-2D3F51FB6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943DE5-0436-4330-93E4-D2E65E17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3C96-2950-4959-B2B4-F9A05AA9CEE5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C8724-7B75-4415-9F71-9A140DB2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32F0FF-3710-44BD-B2FE-27B16F19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2D40-0C9A-47BA-8553-A82DEF216A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778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D50FC-43BD-4E0B-8D09-344A46DC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BC12A1-65C6-4116-BE75-B14326E3E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D9BF4C-DEF4-439B-AF07-119E2C94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3C96-2950-4959-B2B4-F9A05AA9CEE5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2C0FA-6674-4FA5-8684-370084EA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30E2E-41AD-4AFC-AB35-C2CBC165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2D40-0C9A-47BA-8553-A82DEF216A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203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A58912-46A4-48B4-BF02-D4AF96525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A9FE44-B64B-417D-A44A-C2AE41A0E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501D9-D57F-4377-9820-C8234E50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3C96-2950-4959-B2B4-F9A05AA9CEE5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983034-E929-48DC-AC88-4D567410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D98FB-C9A7-4AF6-9688-C0AD012D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2D40-0C9A-47BA-8553-A82DEF216A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122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F178-0538-4782-8DE2-E956C89E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62BA4-78FE-4805-8943-C4313A62F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BAF5ED-AF0B-4AD3-BDF6-8C137C7A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3C96-2950-4959-B2B4-F9A05AA9CEE5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EBE973-4C38-4E79-887E-99BD5BB6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39C76-C129-4ED5-90AA-7EB96110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2D40-0C9A-47BA-8553-A82DEF216A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26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FD415-6CF6-4841-B7BB-53E56FB4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37B129-FD2A-4AD5-8BDB-094A21E2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6234B7-592D-4056-B8FE-DEDA6D3D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3C96-2950-4959-B2B4-F9A05AA9CEE5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1CF3B2-8120-4023-B7F1-FE2FAEDA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4D9D1A-A21F-4168-85A0-E5C7BF36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2D40-0C9A-47BA-8553-A82DEF216A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99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CB201-1AB4-4B06-BA03-F9C5D9E1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692646-810C-49AD-A350-759044E5E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A5003E-0146-43AD-BEF5-1BAAE8345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7EADBD-5D67-4E3F-BBA6-5E5D6323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3C96-2950-4959-B2B4-F9A05AA9CEE5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888246-01D3-4434-B235-F4A6D6A5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B00977-4CC0-4818-92C4-4CB1E9C7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2D40-0C9A-47BA-8553-A82DEF216A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329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3066B-ECC1-4337-8599-C0602DC3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B048F3-031F-4A3C-B409-CD6BDD729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FBCCB9-FD78-47E0-989C-F6D1568BE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07171E-C6D3-4DE4-9E3F-BB6BBF510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143C4C-00E5-4122-80B7-4DB6C33EA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733D7D-FAB7-4970-8CB1-6F3752A0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3C96-2950-4959-B2B4-F9A05AA9CEE5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B2E40D-148B-4A10-9FCC-7B742B51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E418E5-A83A-40DC-BD83-DB51CA45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2D40-0C9A-47BA-8553-A82DEF216A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132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E4DED-E6E4-494E-9EA1-873D42E7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67CFE6-4E39-4960-9F01-81A88500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3C96-2950-4959-B2B4-F9A05AA9CEE5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F78BA1-4328-4E39-A0B8-D487FB30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755F40-19FA-40EC-8FBC-38AAF1E6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2D40-0C9A-47BA-8553-A82DEF216A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614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3E743-5FAA-4C4B-BD0D-3E3AD7DA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3C96-2950-4959-B2B4-F9A05AA9CEE5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C62EFD-F0EA-4EDC-A906-00D77359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ACA649-83B1-403B-8875-6D3D3E21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2D40-0C9A-47BA-8553-A82DEF216A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21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088FE-73F1-4E05-B7FA-C8BA5983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C8BAD1-D4A8-42C2-A37B-2A6E3312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86D450-0FDB-4FDD-B541-CAEBBA11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733EF1-6CD5-4060-ADB6-5831E587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3C96-2950-4959-B2B4-F9A05AA9CEE5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3AEF86-495B-4051-85F0-BE158CE6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A88D6B-27E0-4F5D-91C8-D61862F1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2D40-0C9A-47BA-8553-A82DEF216A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140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736FE-BE49-45C4-8A22-62CB6882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A3C829-4585-4CD7-AEE7-3A19FEE99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EDE4E7-C662-42F9-B0F5-50B9EC088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8CF602-D4E6-473B-BC9B-D1FA76FE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3C96-2950-4959-B2B4-F9A05AA9CEE5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6C92D5-F5C7-477B-856F-82E10AC7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22A690-C839-467A-91DF-E63E75AB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2D40-0C9A-47BA-8553-A82DEF216A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093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D1AA2E-295C-4E8D-B1F0-A267E4BF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8892CB-6CD6-46ED-AFAB-88D7DAD54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4DB4B4-A82F-4C64-AED5-E11620920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83C96-2950-4959-B2B4-F9A05AA9CEE5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0B2E3-9F87-41C9-BF4D-EFFBB9397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F538AF-51BA-4499-87D2-33F1342E7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2D40-0C9A-47BA-8553-A82DEF216A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71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96909-D6B3-4B0C-9FAC-1CC1BA4B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20767"/>
          </a:xfrm>
        </p:spPr>
        <p:txBody>
          <a:bodyPr>
            <a:normAutofit fontScale="90000"/>
          </a:bodyPr>
          <a:lstStyle/>
          <a:p>
            <a:br>
              <a:rPr lang="es-AR" sz="4000" dirty="0"/>
            </a:br>
            <a:br>
              <a:rPr lang="es-AR" sz="4000" dirty="0"/>
            </a:br>
            <a:br>
              <a:rPr lang="es-AR" sz="4000" dirty="0"/>
            </a:br>
            <a:br>
              <a:rPr lang="es-AR" sz="4000" dirty="0"/>
            </a:br>
            <a:br>
              <a:rPr lang="es-AR" sz="4000" dirty="0"/>
            </a:br>
            <a:br>
              <a:rPr lang="es-AR" sz="4000" dirty="0"/>
            </a:br>
            <a:br>
              <a:rPr lang="es-AR" sz="4000" dirty="0"/>
            </a:br>
            <a:br>
              <a:rPr lang="es-AR" sz="4000" dirty="0"/>
            </a:br>
            <a:br>
              <a:rPr lang="es-AR" sz="4000" dirty="0"/>
            </a:br>
            <a:br>
              <a:rPr lang="es-AR" sz="4000" dirty="0"/>
            </a:br>
            <a:br>
              <a:rPr lang="es-AR" sz="4000" dirty="0"/>
            </a:br>
            <a:br>
              <a:rPr lang="es-AR" sz="1400" dirty="0"/>
            </a:br>
            <a:br>
              <a:rPr lang="es-AR" sz="1400" dirty="0"/>
            </a:br>
            <a:br>
              <a:rPr lang="es-AR" sz="1400" dirty="0"/>
            </a:br>
            <a:br>
              <a:rPr lang="es-AR" sz="4000" dirty="0"/>
            </a:br>
            <a:br>
              <a:rPr lang="es-AR" sz="2200" b="1" dirty="0"/>
            </a:br>
            <a:br>
              <a:rPr lang="es-AR" sz="2200" b="1" dirty="0"/>
            </a:br>
            <a:br>
              <a:rPr lang="es-AR" sz="2200" b="1" dirty="0"/>
            </a:br>
            <a:br>
              <a:rPr lang="es-AR" sz="2200" b="1" dirty="0"/>
            </a:br>
            <a:br>
              <a:rPr lang="es-AR" sz="2200" b="1" dirty="0"/>
            </a:br>
            <a:br>
              <a:rPr lang="es-AR" sz="2200" b="1" dirty="0"/>
            </a:br>
            <a:br>
              <a:rPr lang="es-AR" sz="4000" dirty="0"/>
            </a:b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2A55F6-5652-4BA0-8FD0-90DCBCB46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1800" b="1" dirty="0"/>
              <a:t>Prof. Claudia </a:t>
            </a:r>
            <a:r>
              <a:rPr lang="en-US" sz="1800" b="1" dirty="0" err="1"/>
              <a:t>Restiffo</a:t>
            </a:r>
            <a:br>
              <a:rPr lang="es-AR" sz="1800" b="1" dirty="0"/>
            </a:br>
            <a:r>
              <a:rPr lang="en-US" sz="1800" b="1" dirty="0"/>
              <a:t>Grupo Nº 29</a:t>
            </a:r>
            <a:br>
              <a:rPr lang="es-AR" sz="1800" b="1" dirty="0"/>
            </a:br>
            <a:r>
              <a:rPr lang="en-US" sz="1800" b="1" dirty="0"/>
              <a:t>U.T.N. </a:t>
            </a:r>
            <a:r>
              <a:rPr lang="en-US" sz="1800" b="1" dirty="0" err="1"/>
              <a:t>Facultad</a:t>
            </a:r>
            <a:r>
              <a:rPr lang="en-US" sz="1800" b="1" dirty="0"/>
              <a:t> Regional La Rioja </a:t>
            </a:r>
            <a:endParaRPr lang="es-AR" sz="1800" dirty="0"/>
          </a:p>
          <a:p>
            <a:pPr algn="r"/>
            <a:r>
              <a:rPr lang="es-AR" sz="1800" b="1" dirty="0"/>
              <a:t>Síntesis de la Unidad N°6</a:t>
            </a:r>
          </a:p>
          <a:p>
            <a:endParaRPr lang="es-AR" dirty="0"/>
          </a:p>
        </p:txBody>
      </p:sp>
      <p:pic>
        <p:nvPicPr>
          <p:cNvPr id="4" name="Imagen 3" descr="Facultad Regional La Rioja">
            <a:extLst>
              <a:ext uri="{FF2B5EF4-FFF2-40B4-BE49-F238E27FC236}">
                <a16:creationId xmlns:a16="http://schemas.microsoft.com/office/drawing/2014/main" id="{A7BF013F-3438-41E1-9355-0BA98A59FA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94" y="1333597"/>
            <a:ext cx="20256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88D58AF-EA0C-4089-A454-F2AA9C403B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17" y="1333597"/>
            <a:ext cx="1216025" cy="64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14E4EA4-446F-4579-922A-F9527EF9131C}"/>
              </a:ext>
            </a:extLst>
          </p:cNvPr>
          <p:cNvSpPr/>
          <p:nvPr/>
        </p:nvSpPr>
        <p:spPr>
          <a:xfrm>
            <a:off x="1762539" y="2882697"/>
            <a:ext cx="7924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>
                <a:solidFill>
                  <a:schemeClr val="tx1">
                    <a:lumMod val="85000"/>
                    <a:lumOff val="15000"/>
                  </a:schemeClr>
                </a:solidFill>
              </a:rPr>
              <a:t>Diseño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y Gestión de </a:t>
            </a:r>
            <a:r>
              <a:rPr lang="es-AR" b="1">
                <a:solidFill>
                  <a:schemeClr val="tx1">
                    <a:lumMod val="85000"/>
                    <a:lumOff val="15000"/>
                  </a:schemeClr>
                </a:solidFill>
              </a:rPr>
              <a:t>Proyectos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y Programas en IES</a:t>
            </a:r>
            <a:endParaRPr lang="es-AR" dirty="0"/>
          </a:p>
        </p:txBody>
      </p:sp>
      <p:pic>
        <p:nvPicPr>
          <p:cNvPr id="1026" name="Picture 2" descr="Seminario: Actualización y construcción de planes estratégicos para un  escenario post COVID-19 en instituciones de microfinanzas | Portal FinDev">
            <a:extLst>
              <a:ext uri="{FF2B5EF4-FFF2-40B4-BE49-F238E27FC236}">
                <a16:creationId xmlns:a16="http://schemas.microsoft.com/office/drawing/2014/main" id="{66A67D7D-C576-401C-A0BA-2F930B94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6" y="4254547"/>
            <a:ext cx="6206348" cy="24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A4B27C1-CDAE-44E3-9A3E-FCE1C27F4314}"/>
              </a:ext>
            </a:extLst>
          </p:cNvPr>
          <p:cNvSpPr/>
          <p:nvPr/>
        </p:nvSpPr>
        <p:spPr>
          <a:xfrm>
            <a:off x="629478" y="1011475"/>
            <a:ext cx="10429461" cy="1206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0"/>
              </a:spcAft>
            </a:pPr>
            <a:r>
              <a:rPr lang="es-AR" dirty="0">
                <a:solidFill>
                  <a:srgbClr val="212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 analiza la relación entre proyectos, sus posibilidades de cooperación y articulación. Luego se da en la apertura del foco, para analizar los planes estratégicos institucionales, conjunto de programas y proyectos con los que puede contar una organización.</a:t>
            </a:r>
            <a:endParaRPr lang="es-AR" sz="28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1DDE8D-312D-4C2D-9A83-43340081D7CE}"/>
              </a:ext>
            </a:extLst>
          </p:cNvPr>
          <p:cNvSpPr/>
          <p:nvPr/>
        </p:nvSpPr>
        <p:spPr>
          <a:xfrm>
            <a:off x="2767277" y="471520"/>
            <a:ext cx="615386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coordinación de proyectos y el Plan estratégico institucional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5CBFF3-9FCE-4F50-A1E9-17533DBBDBE8}"/>
              </a:ext>
            </a:extLst>
          </p:cNvPr>
          <p:cNvSpPr/>
          <p:nvPr/>
        </p:nvSpPr>
        <p:spPr>
          <a:xfrm>
            <a:off x="770235" y="2794736"/>
            <a:ext cx="330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 causas de la descoordinación</a:t>
            </a:r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CB3EDF-C558-4810-98C0-83167D1C81F1}"/>
              </a:ext>
            </a:extLst>
          </p:cNvPr>
          <p:cNvSpPr/>
          <p:nvPr/>
        </p:nvSpPr>
        <p:spPr>
          <a:xfrm>
            <a:off x="5699775" y="2294722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Coordinación Vertical</a:t>
            </a:r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1B8A99-0B51-4D39-B144-ABA1CD1CF40B}"/>
              </a:ext>
            </a:extLst>
          </p:cNvPr>
          <p:cNvSpPr/>
          <p:nvPr/>
        </p:nvSpPr>
        <p:spPr>
          <a:xfrm>
            <a:off x="5699775" y="2925418"/>
            <a:ext cx="2532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spc="1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Coordinación Horizontal</a:t>
            </a:r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96CFF12-C714-46FE-851A-A13A9673693F}"/>
              </a:ext>
            </a:extLst>
          </p:cNvPr>
          <p:cNvSpPr/>
          <p:nvPr/>
        </p:nvSpPr>
        <p:spPr>
          <a:xfrm>
            <a:off x="5699775" y="3514774"/>
            <a:ext cx="96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spc="1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Sinergia</a:t>
            </a:r>
            <a:endParaRPr lang="es-AR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3E143C1-AB43-4BB8-82C8-84AFEE59D92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94922" y="3017751"/>
            <a:ext cx="1604853" cy="68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0788F97-4D1D-4657-95A5-C90B4FBE643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94922" y="3017751"/>
            <a:ext cx="1604853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C6A5046-6047-4D29-8F8E-8C8E00F6B5E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094922" y="2479388"/>
            <a:ext cx="1604853" cy="50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7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FF8952-90FC-47D3-8E26-F6C9A724A1BB}"/>
              </a:ext>
            </a:extLst>
          </p:cNvPr>
          <p:cNvSpPr/>
          <p:nvPr/>
        </p:nvSpPr>
        <p:spPr>
          <a:xfrm>
            <a:off x="384313" y="738296"/>
            <a:ext cx="11423374" cy="19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u="sng" spc="1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Efectos de un proceso asociativo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pc="1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 da en aquellos resultados generados se estimen superiores a los recursos invertidos en la relación. Como toda experiencia de cambio, la gestión de un proceso de coordinación entre proyectos implica “mover el tablero”, reformular acuerdos, beneficiar o perjudicar a determinados actores (al modificarse su posicionamiento interno) y, reducir la libertad de acción que cada unidad lograba al tener sus propios destinatarios, clientes o usuarios y sus propios criterios de selección de beneficiarios, por cada programa gestionado.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12DD35A-CA9D-403A-B9A0-7158F08DD730}"/>
              </a:ext>
            </a:extLst>
          </p:cNvPr>
          <p:cNvSpPr/>
          <p:nvPr/>
        </p:nvSpPr>
        <p:spPr>
          <a:xfrm>
            <a:off x="278295" y="2745383"/>
            <a:ext cx="11529391" cy="1070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b="1" u="sng" spc="1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Grados de coordinación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pc="1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 produce una integración cuando el mayor grado de coordinación entre dos programas llevará a la conformación de un nuevo proyecto que los fusione.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292201-8E97-4905-8BE6-5A9588D99090}"/>
              </a:ext>
            </a:extLst>
          </p:cNvPr>
          <p:cNvSpPr/>
          <p:nvPr/>
        </p:nvSpPr>
        <p:spPr>
          <a:xfrm>
            <a:off x="596347" y="3863381"/>
            <a:ext cx="4651516" cy="2749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/>
              <a:t>Con quién se articula</a:t>
            </a:r>
            <a:endParaRPr lang="es-AR"/>
          </a:p>
          <a:p>
            <a:r>
              <a:rPr lang="es-AR"/>
              <a:t>Es relevante analizar si los actores involucrados como la sociedad civil (participando indirectamente a través de sus organizaciones), las empresas privadas y otros actores estatales (nacionales, provinciales o municipales). Tienen objetivos, intereses y valores en común, o por lo menos, no excluyentes entre sí.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124015-DD38-42C0-A32A-35A0D08902F2}"/>
              </a:ext>
            </a:extLst>
          </p:cNvPr>
          <p:cNvSpPr/>
          <p:nvPr/>
        </p:nvSpPr>
        <p:spPr>
          <a:xfrm>
            <a:off x="6652588" y="3816253"/>
            <a:ext cx="4651516" cy="2749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/>
              <a:t>Analizar qué se va articular</a:t>
            </a:r>
            <a:endParaRPr lang="es-AR"/>
          </a:p>
          <a:p>
            <a:r>
              <a:rPr lang="es-AR"/>
              <a:t>Es necesario analizar en cada relación cuáles van a ser las actividades del proyecto que conviene articular y qué grado utilizar. Luego surge la necesidad de explorar críticamente todas las alternativas, extremas e intermedias, respecto de cuánto compartir. ¿Serán las principales actividades del proyecto o solo articularemos las actividades de apoyo? Dependerá de cada caso.</a:t>
            </a:r>
          </a:p>
        </p:txBody>
      </p:sp>
    </p:spTree>
    <p:extLst>
      <p:ext uri="{BB962C8B-B14F-4D97-AF65-F5344CB8AC3E}">
        <p14:creationId xmlns:p14="http://schemas.microsoft.com/office/powerpoint/2010/main" val="143520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8547519-A590-4DA0-8F80-9DD0305BBA6F}"/>
              </a:ext>
            </a:extLst>
          </p:cNvPr>
          <p:cNvSpPr/>
          <p:nvPr/>
        </p:nvSpPr>
        <p:spPr>
          <a:xfrm>
            <a:off x="4569168" y="166720"/>
            <a:ext cx="244406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u="sng" spc="1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 diseño de programas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9C82A9-98EA-4357-ADF8-33EA47B15EAE}"/>
              </a:ext>
            </a:extLst>
          </p:cNvPr>
          <p:cNvSpPr/>
          <p:nvPr/>
        </p:nvSpPr>
        <p:spPr>
          <a:xfrm>
            <a:off x="86140" y="1001606"/>
            <a:ext cx="315977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Para qué elaborar un programa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0844D48-51C1-482A-950E-990B2E4EFDD6}"/>
              </a:ext>
            </a:extLst>
          </p:cNvPr>
          <p:cNvSpPr/>
          <p:nvPr/>
        </p:nvSpPr>
        <p:spPr>
          <a:xfrm>
            <a:off x="86140" y="1377158"/>
            <a:ext cx="1141012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pc="1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Permite que las instituciones no superpongan proyectos, trabajan de manera cooperativa y logra un impacto mayor.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EF8E05-0D0D-43ED-A87E-1754F7FE2CEB}"/>
              </a:ext>
            </a:extLst>
          </p:cNvPr>
          <p:cNvSpPr/>
          <p:nvPr/>
        </p:nvSpPr>
        <p:spPr>
          <a:xfrm>
            <a:off x="3432313" y="1917044"/>
            <a:ext cx="6096000" cy="4137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b="1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Diseño de un Programa</a:t>
            </a:r>
            <a:endParaRPr lang="es-AR" u="sng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Debe contar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Objetivo central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Fundamentación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Presupuesto integrador 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Matriz (se incluye para las actividades los nombres del proyecto)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Objetivo de cada Proyecto – Resultado de programa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Organismo responsable 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Destinatario del programa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Cronograma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Hitos específicos del programa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Sistema de evaluación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456F090-2053-4BD1-B198-4EB34259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20" y="3001099"/>
            <a:ext cx="2544416" cy="196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8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571856C-1207-4D07-8D1B-B6AFFE51139E}"/>
              </a:ext>
            </a:extLst>
          </p:cNvPr>
          <p:cNvSpPr/>
          <p:nvPr/>
        </p:nvSpPr>
        <p:spPr>
          <a:xfrm>
            <a:off x="556591" y="635413"/>
            <a:ext cx="11025809" cy="652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A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 los programas al plan y la política</a:t>
            </a:r>
            <a:endParaRPr lang="es-A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 </a:t>
            </a:r>
            <a:r>
              <a:rPr lang="es-A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plan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constituye un conjunto de programas y proyectos ordenados para el logro de un determinado objetivo.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3265B4D-A60D-40B6-8F5D-B00CB804B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287964"/>
            <a:ext cx="3048000" cy="141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205E3C6-43DB-4677-AF16-9B692A2B78EB}"/>
              </a:ext>
            </a:extLst>
          </p:cNvPr>
          <p:cNvSpPr/>
          <p:nvPr/>
        </p:nvSpPr>
        <p:spPr>
          <a:xfrm>
            <a:off x="382186" y="1809179"/>
            <a:ext cx="371486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Componentes de una política pública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C71A22A-2FA4-4C93-947D-D5EC09999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824924"/>
              </p:ext>
            </p:extLst>
          </p:nvPr>
        </p:nvGraphicFramePr>
        <p:xfrm>
          <a:off x="1510750" y="2358887"/>
          <a:ext cx="6520069" cy="4186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2687">
                  <a:extLst>
                    <a:ext uri="{9D8B030D-6E8A-4147-A177-3AD203B41FA5}">
                      <a16:colId xmlns:a16="http://schemas.microsoft.com/office/drawing/2014/main" val="2651713540"/>
                    </a:ext>
                  </a:extLst>
                </a:gridCol>
                <a:gridCol w="878513">
                  <a:extLst>
                    <a:ext uri="{9D8B030D-6E8A-4147-A177-3AD203B41FA5}">
                      <a16:colId xmlns:a16="http://schemas.microsoft.com/office/drawing/2014/main" val="1055763781"/>
                    </a:ext>
                  </a:extLst>
                </a:gridCol>
                <a:gridCol w="1922687">
                  <a:extLst>
                    <a:ext uri="{9D8B030D-6E8A-4147-A177-3AD203B41FA5}">
                      <a16:colId xmlns:a16="http://schemas.microsoft.com/office/drawing/2014/main" val="3038479857"/>
                    </a:ext>
                  </a:extLst>
                </a:gridCol>
                <a:gridCol w="1796182">
                  <a:extLst>
                    <a:ext uri="{9D8B030D-6E8A-4147-A177-3AD203B41FA5}">
                      <a16:colId xmlns:a16="http://schemas.microsoft.com/office/drawing/2014/main" val="4071467629"/>
                    </a:ext>
                  </a:extLst>
                </a:gridCol>
              </a:tblGrid>
              <a:tr h="357037">
                <a:tc rowSpan="14">
                  <a:txBody>
                    <a:bodyPr/>
                    <a:lstStyle/>
                    <a:p>
                      <a:pPr marL="1397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</a:endParaRPr>
                    </a:p>
                    <a:p>
                      <a:pPr marL="1397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Política de la Secretaría de ......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 anchor="ctr"/>
                </a:tc>
                <a:tc rowSpan="11">
                  <a:txBody>
                    <a:bodyPr/>
                    <a:lstStyle/>
                    <a:p>
                      <a:pPr marL="76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</a:endParaRPr>
                    </a:p>
                    <a:p>
                      <a:pPr marL="76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Plan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 anchor="ctr"/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PROGRAMA 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PROYECTO 1.1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/>
                </a:tc>
                <a:extLst>
                  <a:ext uri="{0D108BD9-81ED-4DB2-BD59-A6C34878D82A}">
                    <a16:rowId xmlns:a16="http://schemas.microsoft.com/office/drawing/2014/main" val="3591359360"/>
                  </a:ext>
                </a:extLst>
              </a:tr>
              <a:tr h="35703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PROYECTO 1.2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/>
                </a:tc>
                <a:extLst>
                  <a:ext uri="{0D108BD9-81ED-4DB2-BD59-A6C34878D82A}">
                    <a16:rowId xmlns:a16="http://schemas.microsoft.com/office/drawing/2014/main" val="1438312498"/>
                  </a:ext>
                </a:extLst>
              </a:tr>
              <a:tr h="35703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PROYECTO 1.3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/>
                </a:tc>
                <a:extLst>
                  <a:ext uri="{0D108BD9-81ED-4DB2-BD59-A6C34878D82A}">
                    <a16:rowId xmlns:a16="http://schemas.microsoft.com/office/drawing/2014/main" val="2780334766"/>
                  </a:ext>
                </a:extLst>
              </a:tr>
              <a:tr h="35703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PROYECTO 1.4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/>
                </a:tc>
                <a:extLst>
                  <a:ext uri="{0D108BD9-81ED-4DB2-BD59-A6C34878D82A}">
                    <a16:rowId xmlns:a16="http://schemas.microsoft.com/office/drawing/2014/main" val="1290448147"/>
                  </a:ext>
                </a:extLst>
              </a:tr>
              <a:tr h="35703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PROGRAMA  2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PROYECTO 2.1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/>
                </a:tc>
                <a:extLst>
                  <a:ext uri="{0D108BD9-81ED-4DB2-BD59-A6C34878D82A}">
                    <a16:rowId xmlns:a16="http://schemas.microsoft.com/office/drawing/2014/main" val="482658766"/>
                  </a:ext>
                </a:extLst>
              </a:tr>
              <a:tr h="35703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PROYECTO 2.2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/>
                </a:tc>
                <a:extLst>
                  <a:ext uri="{0D108BD9-81ED-4DB2-BD59-A6C34878D82A}">
                    <a16:rowId xmlns:a16="http://schemas.microsoft.com/office/drawing/2014/main" val="2881639601"/>
                  </a:ext>
                </a:extLst>
              </a:tr>
              <a:tr h="35703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PROYECTO 2.3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/>
                </a:tc>
                <a:extLst>
                  <a:ext uri="{0D108BD9-81ED-4DB2-BD59-A6C34878D82A}">
                    <a16:rowId xmlns:a16="http://schemas.microsoft.com/office/drawing/2014/main" val="1218080119"/>
                  </a:ext>
                </a:extLst>
              </a:tr>
              <a:tr h="35703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PROYECTO 2.4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/>
                </a:tc>
                <a:extLst>
                  <a:ext uri="{0D108BD9-81ED-4DB2-BD59-A6C34878D82A}">
                    <a16:rowId xmlns:a16="http://schemas.microsoft.com/office/drawing/2014/main" val="3142041885"/>
                  </a:ext>
                </a:extLst>
              </a:tr>
              <a:tr h="19256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Normativa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08019"/>
                  </a:ext>
                </a:extLst>
              </a:tr>
              <a:tr h="36749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Recursos económicos e infraestructura disponibles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43205"/>
                  </a:ext>
                </a:extLst>
              </a:tr>
              <a:tr h="19256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Recursos humanos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88354"/>
                  </a:ext>
                </a:extLst>
              </a:tr>
              <a:tr h="19256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 Proyectos independientes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80181"/>
                  </a:ext>
                </a:extLst>
              </a:tr>
              <a:tr h="19256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Acciones no planificadas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61383"/>
                  </a:ext>
                </a:extLst>
              </a:tr>
              <a:tr h="19256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Omisiones o inacciones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1" marR="109234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5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85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E3C5D4D-33C8-4118-A4B5-D7121A345828}"/>
              </a:ext>
            </a:extLst>
          </p:cNvPr>
          <p:cNvSpPr/>
          <p:nvPr/>
        </p:nvSpPr>
        <p:spPr>
          <a:xfrm>
            <a:off x="4318538" y="352250"/>
            <a:ext cx="275979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Diseño del plan estratégico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88EF300-B4AF-4CB7-8681-D895083D3A17}"/>
              </a:ext>
            </a:extLst>
          </p:cNvPr>
          <p:cNvSpPr/>
          <p:nvPr/>
        </p:nvSpPr>
        <p:spPr>
          <a:xfrm>
            <a:off x="2847904" y="1284178"/>
            <a:ext cx="3031229" cy="771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1600" b="1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El Plan Estratégico Institucional</a:t>
            </a:r>
            <a:endParaRPr lang="es-AR" sz="16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3CFBC11-09B7-4394-950A-76C2C0DD2BA8}"/>
              </a:ext>
            </a:extLst>
          </p:cNvPr>
          <p:cNvSpPr/>
          <p:nvPr/>
        </p:nvSpPr>
        <p:spPr>
          <a:xfrm>
            <a:off x="4917478" y="2266243"/>
            <a:ext cx="3164371" cy="755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1600" b="1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El diseño del Plan Estratégico Institucional</a:t>
            </a:r>
            <a:endParaRPr lang="es-AR" sz="16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B2A65A-E967-4568-8B64-006CFE37C530}"/>
              </a:ext>
            </a:extLst>
          </p:cNvPr>
          <p:cNvSpPr/>
          <p:nvPr/>
        </p:nvSpPr>
        <p:spPr>
          <a:xfrm>
            <a:off x="5221355" y="4214190"/>
            <a:ext cx="2968487" cy="9055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Modelo de gestión estratégico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66BB891-A37E-4FAC-B9A2-E070849E8BD0}"/>
              </a:ext>
            </a:extLst>
          </p:cNvPr>
          <p:cNvSpPr/>
          <p:nvPr/>
        </p:nvSpPr>
        <p:spPr>
          <a:xfrm>
            <a:off x="2190126" y="3160583"/>
            <a:ext cx="36850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b="1" dirty="0"/>
              <a:t>Instrumento de planificación y gestión </a:t>
            </a:r>
          </a:p>
          <a:p>
            <a:pPr algn="ctr"/>
            <a:r>
              <a:rPr lang="es-AR" sz="1600" b="1" dirty="0"/>
              <a:t>Integral y Colectiva</a:t>
            </a:r>
          </a:p>
        </p:txBody>
      </p:sp>
      <p:pic>
        <p:nvPicPr>
          <p:cNvPr id="3074" name="Picture 2" descr="Planeación estratégica, inteligencia de negocios - Revista Estrategia &amp;  Negocios">
            <a:extLst>
              <a:ext uri="{FF2B5EF4-FFF2-40B4-BE49-F238E27FC236}">
                <a16:creationId xmlns:a16="http://schemas.microsoft.com/office/drawing/2014/main" id="{775F8B01-D9E0-4DA9-BACC-AD4BB609E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8" y="4446633"/>
            <a:ext cx="3685028" cy="20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43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A30FE42-67F0-481D-B577-2E8D7DC4C78F}"/>
              </a:ext>
            </a:extLst>
          </p:cNvPr>
          <p:cNvSpPr/>
          <p:nvPr/>
        </p:nvSpPr>
        <p:spPr>
          <a:xfrm>
            <a:off x="569765" y="378754"/>
            <a:ext cx="273010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Etapas del Plan Estratégico</a:t>
            </a:r>
            <a:endParaRPr lang="es-A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BCF817D-DADE-4384-A1B2-257E54A8F4F3}"/>
              </a:ext>
            </a:extLst>
          </p:cNvPr>
          <p:cNvSpPr/>
          <p:nvPr/>
        </p:nvSpPr>
        <p:spPr>
          <a:xfrm>
            <a:off x="3038888" y="917179"/>
            <a:ext cx="5495511" cy="5023642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Etapas del Plan Estratégico</a:t>
            </a:r>
            <a:endParaRPr lang="es-A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Política</a:t>
            </a:r>
            <a:endParaRPr lang="es-A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70"/>
              </a:spcAft>
              <a:buFont typeface="Symbol" panose="05050102010706020507" pitchFamily="18" charset="2"/>
              <a:buChar char=""/>
            </a:pPr>
            <a:r>
              <a:rPr lang="es-AR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Analítica:</a:t>
            </a:r>
            <a:r>
              <a:rPr lang="es-AR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AR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Diseño de una línea de base: indicadores de gestión-Matriz FODA-Diseño árbol de problemas</a:t>
            </a:r>
            <a:endParaRPr lang="es-AR" dirty="0">
              <a:effectLst/>
              <a:ea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AR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A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Estratégica: </a:t>
            </a:r>
            <a:r>
              <a:rPr lang="pt-BR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Árbol</a:t>
            </a:r>
            <a:r>
              <a:rPr lang="pt-BR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de objetivos – Componentes pedagógico-Organizativo-Administrativo-Comunitário.</a:t>
            </a:r>
            <a:endParaRPr lang="es-A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Operativa</a:t>
            </a:r>
            <a:endParaRPr lang="es-A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098" name="Picture 2" descr="Plan estratégico: cómo usarlo para cumplir tus metas | Vision y Liderazgo">
            <a:extLst>
              <a:ext uri="{FF2B5EF4-FFF2-40B4-BE49-F238E27FC236}">
                <a16:creationId xmlns:a16="http://schemas.microsoft.com/office/drawing/2014/main" id="{0F24176B-2EDA-4353-8E7E-571B10FCC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81" y="4791189"/>
            <a:ext cx="3407465" cy="13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990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577</Words>
  <Application>Microsoft Office PowerPoint</Application>
  <PresentationFormat>Panorámica</PresentationFormat>
  <Paragraphs>71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Tema de Office</vt:lpstr>
      <vt:lpstr>                 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Unidad N°6</dc:title>
  <dc:creator>karina Loto</dc:creator>
  <cp:lastModifiedBy>karina Loto</cp:lastModifiedBy>
  <cp:revision>8</cp:revision>
  <dcterms:created xsi:type="dcterms:W3CDTF">2020-11-17T11:07:36Z</dcterms:created>
  <dcterms:modified xsi:type="dcterms:W3CDTF">2020-11-18T19:36:56Z</dcterms:modified>
</cp:coreProperties>
</file>