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4E9A8-2651-47D7-B6DC-22CC3F2B78C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6DCE9625-D988-4D5A-B1C2-E69965D3D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CB258C8-0916-4CC1-B7F2-0E81D7CC5B1B}"/>
              </a:ext>
            </a:extLst>
          </p:cNvPr>
          <p:cNvSpPr>
            <a:spLocks noGrp="1"/>
          </p:cNvSpPr>
          <p:nvPr>
            <p:ph type="dt" sz="half" idx="10"/>
          </p:nvPr>
        </p:nvSpPr>
        <p:spPr/>
        <p:txBody>
          <a:bodyPr/>
          <a:lstStyle/>
          <a:p>
            <a:fld id="{0AADEC70-1EC0-41D9-8371-B9D49B57E0AA}" type="datetimeFigureOut">
              <a:rPr lang="es-AR" smtClean="0"/>
              <a:t>21/11/2020</a:t>
            </a:fld>
            <a:endParaRPr lang="es-AR"/>
          </a:p>
        </p:txBody>
      </p:sp>
      <p:sp>
        <p:nvSpPr>
          <p:cNvPr id="5" name="Marcador de pie de página 4">
            <a:extLst>
              <a:ext uri="{FF2B5EF4-FFF2-40B4-BE49-F238E27FC236}">
                <a16:creationId xmlns:a16="http://schemas.microsoft.com/office/drawing/2014/main" id="{756DFB31-93E9-42E2-8E17-0AD4C5264FE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91E7099-4321-4161-9FB2-8EC611BF5991}"/>
              </a:ext>
            </a:extLst>
          </p:cNvPr>
          <p:cNvSpPr>
            <a:spLocks noGrp="1"/>
          </p:cNvSpPr>
          <p:nvPr>
            <p:ph type="sldNum" sz="quarter" idx="12"/>
          </p:nvPr>
        </p:nvSpPr>
        <p:spPr/>
        <p:txBody>
          <a:bodyPr/>
          <a:lstStyle/>
          <a:p>
            <a:fld id="{842E47CD-7DA4-4543-BFD9-454D2B4CC619}" type="slidenum">
              <a:rPr lang="es-AR" smtClean="0"/>
              <a:t>‹Nº›</a:t>
            </a:fld>
            <a:endParaRPr lang="es-AR"/>
          </a:p>
        </p:txBody>
      </p:sp>
    </p:spTree>
    <p:extLst>
      <p:ext uri="{BB962C8B-B14F-4D97-AF65-F5344CB8AC3E}">
        <p14:creationId xmlns:p14="http://schemas.microsoft.com/office/powerpoint/2010/main" val="66413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E5BB2-A97E-4E61-90E6-59AEED27B10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7262468E-7DEB-48C9-9446-F558D76FF5D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2D756D4-86CA-4235-BFEB-41E1450F9A07}"/>
              </a:ext>
            </a:extLst>
          </p:cNvPr>
          <p:cNvSpPr>
            <a:spLocks noGrp="1"/>
          </p:cNvSpPr>
          <p:nvPr>
            <p:ph type="dt" sz="half" idx="10"/>
          </p:nvPr>
        </p:nvSpPr>
        <p:spPr/>
        <p:txBody>
          <a:bodyPr/>
          <a:lstStyle/>
          <a:p>
            <a:fld id="{0AADEC70-1EC0-41D9-8371-B9D49B57E0AA}" type="datetimeFigureOut">
              <a:rPr lang="es-AR" smtClean="0"/>
              <a:t>21/11/2020</a:t>
            </a:fld>
            <a:endParaRPr lang="es-AR"/>
          </a:p>
        </p:txBody>
      </p:sp>
      <p:sp>
        <p:nvSpPr>
          <p:cNvPr id="5" name="Marcador de pie de página 4">
            <a:extLst>
              <a:ext uri="{FF2B5EF4-FFF2-40B4-BE49-F238E27FC236}">
                <a16:creationId xmlns:a16="http://schemas.microsoft.com/office/drawing/2014/main" id="{A735F016-B655-49DF-84B5-E18B7269161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5C2B26E-9E83-4B89-9353-B4D2C7E43D07}"/>
              </a:ext>
            </a:extLst>
          </p:cNvPr>
          <p:cNvSpPr>
            <a:spLocks noGrp="1"/>
          </p:cNvSpPr>
          <p:nvPr>
            <p:ph type="sldNum" sz="quarter" idx="12"/>
          </p:nvPr>
        </p:nvSpPr>
        <p:spPr/>
        <p:txBody>
          <a:bodyPr/>
          <a:lstStyle/>
          <a:p>
            <a:fld id="{842E47CD-7DA4-4543-BFD9-454D2B4CC619}" type="slidenum">
              <a:rPr lang="es-AR" smtClean="0"/>
              <a:t>‹Nº›</a:t>
            </a:fld>
            <a:endParaRPr lang="es-AR"/>
          </a:p>
        </p:txBody>
      </p:sp>
    </p:spTree>
    <p:extLst>
      <p:ext uri="{BB962C8B-B14F-4D97-AF65-F5344CB8AC3E}">
        <p14:creationId xmlns:p14="http://schemas.microsoft.com/office/powerpoint/2010/main" val="302911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FA25D2C-E2DD-46A4-B2B5-80B8BBBCCC8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76EB988C-8A13-47E5-A4B6-34121F2B4BC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54E71A5-EC33-46BB-8390-2A77975EF6A8}"/>
              </a:ext>
            </a:extLst>
          </p:cNvPr>
          <p:cNvSpPr>
            <a:spLocks noGrp="1"/>
          </p:cNvSpPr>
          <p:nvPr>
            <p:ph type="dt" sz="half" idx="10"/>
          </p:nvPr>
        </p:nvSpPr>
        <p:spPr/>
        <p:txBody>
          <a:bodyPr/>
          <a:lstStyle/>
          <a:p>
            <a:fld id="{0AADEC70-1EC0-41D9-8371-B9D49B57E0AA}" type="datetimeFigureOut">
              <a:rPr lang="es-AR" smtClean="0"/>
              <a:t>21/11/2020</a:t>
            </a:fld>
            <a:endParaRPr lang="es-AR"/>
          </a:p>
        </p:txBody>
      </p:sp>
      <p:sp>
        <p:nvSpPr>
          <p:cNvPr id="5" name="Marcador de pie de página 4">
            <a:extLst>
              <a:ext uri="{FF2B5EF4-FFF2-40B4-BE49-F238E27FC236}">
                <a16:creationId xmlns:a16="http://schemas.microsoft.com/office/drawing/2014/main" id="{5E27CC54-9A23-457D-B2B3-9A331128E42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80B0F29-D567-481D-A595-7B416EE19B58}"/>
              </a:ext>
            </a:extLst>
          </p:cNvPr>
          <p:cNvSpPr>
            <a:spLocks noGrp="1"/>
          </p:cNvSpPr>
          <p:nvPr>
            <p:ph type="sldNum" sz="quarter" idx="12"/>
          </p:nvPr>
        </p:nvSpPr>
        <p:spPr/>
        <p:txBody>
          <a:bodyPr/>
          <a:lstStyle/>
          <a:p>
            <a:fld id="{842E47CD-7DA4-4543-BFD9-454D2B4CC619}" type="slidenum">
              <a:rPr lang="es-AR" smtClean="0"/>
              <a:t>‹Nº›</a:t>
            </a:fld>
            <a:endParaRPr lang="es-AR"/>
          </a:p>
        </p:txBody>
      </p:sp>
    </p:spTree>
    <p:extLst>
      <p:ext uri="{BB962C8B-B14F-4D97-AF65-F5344CB8AC3E}">
        <p14:creationId xmlns:p14="http://schemas.microsoft.com/office/powerpoint/2010/main" val="6144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8073EE-B184-47D8-BB2D-55F516ECDE5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1D07B30-36AA-4F63-BE33-088B538C120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31C6367-63C2-428B-9307-09EA7EFA0240}"/>
              </a:ext>
            </a:extLst>
          </p:cNvPr>
          <p:cNvSpPr>
            <a:spLocks noGrp="1"/>
          </p:cNvSpPr>
          <p:nvPr>
            <p:ph type="dt" sz="half" idx="10"/>
          </p:nvPr>
        </p:nvSpPr>
        <p:spPr/>
        <p:txBody>
          <a:bodyPr/>
          <a:lstStyle/>
          <a:p>
            <a:fld id="{0AADEC70-1EC0-41D9-8371-B9D49B57E0AA}" type="datetimeFigureOut">
              <a:rPr lang="es-AR" smtClean="0"/>
              <a:t>21/11/2020</a:t>
            </a:fld>
            <a:endParaRPr lang="es-AR"/>
          </a:p>
        </p:txBody>
      </p:sp>
      <p:sp>
        <p:nvSpPr>
          <p:cNvPr id="5" name="Marcador de pie de página 4">
            <a:extLst>
              <a:ext uri="{FF2B5EF4-FFF2-40B4-BE49-F238E27FC236}">
                <a16:creationId xmlns:a16="http://schemas.microsoft.com/office/drawing/2014/main" id="{D90D843F-85FF-4CB8-8D4A-8423488BA19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704BA7E-1703-408B-9C99-5CE67A6CD921}"/>
              </a:ext>
            </a:extLst>
          </p:cNvPr>
          <p:cNvSpPr>
            <a:spLocks noGrp="1"/>
          </p:cNvSpPr>
          <p:nvPr>
            <p:ph type="sldNum" sz="quarter" idx="12"/>
          </p:nvPr>
        </p:nvSpPr>
        <p:spPr/>
        <p:txBody>
          <a:bodyPr/>
          <a:lstStyle/>
          <a:p>
            <a:fld id="{842E47CD-7DA4-4543-BFD9-454D2B4CC619}" type="slidenum">
              <a:rPr lang="es-AR" smtClean="0"/>
              <a:t>‹Nº›</a:t>
            </a:fld>
            <a:endParaRPr lang="es-AR"/>
          </a:p>
        </p:txBody>
      </p:sp>
    </p:spTree>
    <p:extLst>
      <p:ext uri="{BB962C8B-B14F-4D97-AF65-F5344CB8AC3E}">
        <p14:creationId xmlns:p14="http://schemas.microsoft.com/office/powerpoint/2010/main" val="236240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E019-AC4C-4E1C-B287-084F8293748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1D9B77D-D56B-4EE4-A445-557FC1D932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D1AC23A-9130-455C-B993-99C580738FBE}"/>
              </a:ext>
            </a:extLst>
          </p:cNvPr>
          <p:cNvSpPr>
            <a:spLocks noGrp="1"/>
          </p:cNvSpPr>
          <p:nvPr>
            <p:ph type="dt" sz="half" idx="10"/>
          </p:nvPr>
        </p:nvSpPr>
        <p:spPr/>
        <p:txBody>
          <a:bodyPr/>
          <a:lstStyle/>
          <a:p>
            <a:fld id="{0AADEC70-1EC0-41D9-8371-B9D49B57E0AA}" type="datetimeFigureOut">
              <a:rPr lang="es-AR" smtClean="0"/>
              <a:t>21/11/2020</a:t>
            </a:fld>
            <a:endParaRPr lang="es-AR"/>
          </a:p>
        </p:txBody>
      </p:sp>
      <p:sp>
        <p:nvSpPr>
          <p:cNvPr id="5" name="Marcador de pie de página 4">
            <a:extLst>
              <a:ext uri="{FF2B5EF4-FFF2-40B4-BE49-F238E27FC236}">
                <a16:creationId xmlns:a16="http://schemas.microsoft.com/office/drawing/2014/main" id="{EC3E7F0E-AC68-491A-8CE8-7B6801DEB26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9C77151-1359-40E5-BBBA-2A6477301665}"/>
              </a:ext>
            </a:extLst>
          </p:cNvPr>
          <p:cNvSpPr>
            <a:spLocks noGrp="1"/>
          </p:cNvSpPr>
          <p:nvPr>
            <p:ph type="sldNum" sz="quarter" idx="12"/>
          </p:nvPr>
        </p:nvSpPr>
        <p:spPr/>
        <p:txBody>
          <a:bodyPr/>
          <a:lstStyle/>
          <a:p>
            <a:fld id="{842E47CD-7DA4-4543-BFD9-454D2B4CC619}" type="slidenum">
              <a:rPr lang="es-AR" smtClean="0"/>
              <a:t>‹Nº›</a:t>
            </a:fld>
            <a:endParaRPr lang="es-AR"/>
          </a:p>
        </p:txBody>
      </p:sp>
    </p:spTree>
    <p:extLst>
      <p:ext uri="{BB962C8B-B14F-4D97-AF65-F5344CB8AC3E}">
        <p14:creationId xmlns:p14="http://schemas.microsoft.com/office/powerpoint/2010/main" val="94793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B662C-D240-426E-A234-EE409C42984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C5C55AB-1C82-4181-8490-0F2502B594A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0884D602-2D4E-4BEB-88D2-B3A6E1D5DA9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469980ED-15F0-49D6-8CAF-E57AFA20008A}"/>
              </a:ext>
            </a:extLst>
          </p:cNvPr>
          <p:cNvSpPr>
            <a:spLocks noGrp="1"/>
          </p:cNvSpPr>
          <p:nvPr>
            <p:ph type="dt" sz="half" idx="10"/>
          </p:nvPr>
        </p:nvSpPr>
        <p:spPr/>
        <p:txBody>
          <a:bodyPr/>
          <a:lstStyle/>
          <a:p>
            <a:fld id="{0AADEC70-1EC0-41D9-8371-B9D49B57E0AA}" type="datetimeFigureOut">
              <a:rPr lang="es-AR" smtClean="0"/>
              <a:t>21/11/2020</a:t>
            </a:fld>
            <a:endParaRPr lang="es-AR"/>
          </a:p>
        </p:txBody>
      </p:sp>
      <p:sp>
        <p:nvSpPr>
          <p:cNvPr id="6" name="Marcador de pie de página 5">
            <a:extLst>
              <a:ext uri="{FF2B5EF4-FFF2-40B4-BE49-F238E27FC236}">
                <a16:creationId xmlns:a16="http://schemas.microsoft.com/office/drawing/2014/main" id="{867C5049-18E2-48BB-AB49-9B4A5D67BE9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AC52167-BF49-4281-BDE7-9407A99668B5}"/>
              </a:ext>
            </a:extLst>
          </p:cNvPr>
          <p:cNvSpPr>
            <a:spLocks noGrp="1"/>
          </p:cNvSpPr>
          <p:nvPr>
            <p:ph type="sldNum" sz="quarter" idx="12"/>
          </p:nvPr>
        </p:nvSpPr>
        <p:spPr/>
        <p:txBody>
          <a:bodyPr/>
          <a:lstStyle/>
          <a:p>
            <a:fld id="{842E47CD-7DA4-4543-BFD9-454D2B4CC619}" type="slidenum">
              <a:rPr lang="es-AR" smtClean="0"/>
              <a:t>‹Nº›</a:t>
            </a:fld>
            <a:endParaRPr lang="es-AR"/>
          </a:p>
        </p:txBody>
      </p:sp>
    </p:spTree>
    <p:extLst>
      <p:ext uri="{BB962C8B-B14F-4D97-AF65-F5344CB8AC3E}">
        <p14:creationId xmlns:p14="http://schemas.microsoft.com/office/powerpoint/2010/main" val="249093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6AEFA-622B-4285-BC3E-2AD25E4E72E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FBCE3D9-09A4-4DD4-B980-14A64AEE1E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E891308-0881-4651-88E8-B77A15B0426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441EFB3F-E404-4F39-847C-C9C4F7AF7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5407B50-1D0C-4A3D-AE3F-7557348596C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70C6A255-CB72-4268-9A1D-33DDCF0449C8}"/>
              </a:ext>
            </a:extLst>
          </p:cNvPr>
          <p:cNvSpPr>
            <a:spLocks noGrp="1"/>
          </p:cNvSpPr>
          <p:nvPr>
            <p:ph type="dt" sz="half" idx="10"/>
          </p:nvPr>
        </p:nvSpPr>
        <p:spPr/>
        <p:txBody>
          <a:bodyPr/>
          <a:lstStyle/>
          <a:p>
            <a:fld id="{0AADEC70-1EC0-41D9-8371-B9D49B57E0AA}" type="datetimeFigureOut">
              <a:rPr lang="es-AR" smtClean="0"/>
              <a:t>21/11/2020</a:t>
            </a:fld>
            <a:endParaRPr lang="es-AR"/>
          </a:p>
        </p:txBody>
      </p:sp>
      <p:sp>
        <p:nvSpPr>
          <p:cNvPr id="8" name="Marcador de pie de página 7">
            <a:extLst>
              <a:ext uri="{FF2B5EF4-FFF2-40B4-BE49-F238E27FC236}">
                <a16:creationId xmlns:a16="http://schemas.microsoft.com/office/drawing/2014/main" id="{017F713D-40BB-439A-AEE2-326F9C26FB4D}"/>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D28E03A-F29B-44A2-A211-1EA0E044EB43}"/>
              </a:ext>
            </a:extLst>
          </p:cNvPr>
          <p:cNvSpPr>
            <a:spLocks noGrp="1"/>
          </p:cNvSpPr>
          <p:nvPr>
            <p:ph type="sldNum" sz="quarter" idx="12"/>
          </p:nvPr>
        </p:nvSpPr>
        <p:spPr/>
        <p:txBody>
          <a:bodyPr/>
          <a:lstStyle/>
          <a:p>
            <a:fld id="{842E47CD-7DA4-4543-BFD9-454D2B4CC619}" type="slidenum">
              <a:rPr lang="es-AR" smtClean="0"/>
              <a:t>‹Nº›</a:t>
            </a:fld>
            <a:endParaRPr lang="es-AR"/>
          </a:p>
        </p:txBody>
      </p:sp>
    </p:spTree>
    <p:extLst>
      <p:ext uri="{BB962C8B-B14F-4D97-AF65-F5344CB8AC3E}">
        <p14:creationId xmlns:p14="http://schemas.microsoft.com/office/powerpoint/2010/main" val="53582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A9316C-42F3-4FB3-A163-6A1C062D683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B080E6E6-DF2A-41CB-91AF-90114A14FE3A}"/>
              </a:ext>
            </a:extLst>
          </p:cNvPr>
          <p:cNvSpPr>
            <a:spLocks noGrp="1"/>
          </p:cNvSpPr>
          <p:nvPr>
            <p:ph type="dt" sz="half" idx="10"/>
          </p:nvPr>
        </p:nvSpPr>
        <p:spPr/>
        <p:txBody>
          <a:bodyPr/>
          <a:lstStyle/>
          <a:p>
            <a:fld id="{0AADEC70-1EC0-41D9-8371-B9D49B57E0AA}" type="datetimeFigureOut">
              <a:rPr lang="es-AR" smtClean="0"/>
              <a:t>21/11/2020</a:t>
            </a:fld>
            <a:endParaRPr lang="es-AR"/>
          </a:p>
        </p:txBody>
      </p:sp>
      <p:sp>
        <p:nvSpPr>
          <p:cNvPr id="4" name="Marcador de pie de página 3">
            <a:extLst>
              <a:ext uri="{FF2B5EF4-FFF2-40B4-BE49-F238E27FC236}">
                <a16:creationId xmlns:a16="http://schemas.microsoft.com/office/drawing/2014/main" id="{1E537809-5EBC-48C5-9686-3930FC1EB2B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9ABDFFD8-0A9D-4BB0-BA07-494FE70C8993}"/>
              </a:ext>
            </a:extLst>
          </p:cNvPr>
          <p:cNvSpPr>
            <a:spLocks noGrp="1"/>
          </p:cNvSpPr>
          <p:nvPr>
            <p:ph type="sldNum" sz="quarter" idx="12"/>
          </p:nvPr>
        </p:nvSpPr>
        <p:spPr/>
        <p:txBody>
          <a:bodyPr/>
          <a:lstStyle/>
          <a:p>
            <a:fld id="{842E47CD-7DA4-4543-BFD9-454D2B4CC619}" type="slidenum">
              <a:rPr lang="es-AR" smtClean="0"/>
              <a:t>‹Nº›</a:t>
            </a:fld>
            <a:endParaRPr lang="es-AR"/>
          </a:p>
        </p:txBody>
      </p:sp>
    </p:spTree>
    <p:extLst>
      <p:ext uri="{BB962C8B-B14F-4D97-AF65-F5344CB8AC3E}">
        <p14:creationId xmlns:p14="http://schemas.microsoft.com/office/powerpoint/2010/main" val="383634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309FCD5-19F3-4A9F-959E-099D334C7BF5}"/>
              </a:ext>
            </a:extLst>
          </p:cNvPr>
          <p:cNvSpPr>
            <a:spLocks noGrp="1"/>
          </p:cNvSpPr>
          <p:nvPr>
            <p:ph type="dt" sz="half" idx="10"/>
          </p:nvPr>
        </p:nvSpPr>
        <p:spPr/>
        <p:txBody>
          <a:bodyPr/>
          <a:lstStyle/>
          <a:p>
            <a:fld id="{0AADEC70-1EC0-41D9-8371-B9D49B57E0AA}" type="datetimeFigureOut">
              <a:rPr lang="es-AR" smtClean="0"/>
              <a:t>21/11/2020</a:t>
            </a:fld>
            <a:endParaRPr lang="es-AR"/>
          </a:p>
        </p:txBody>
      </p:sp>
      <p:sp>
        <p:nvSpPr>
          <p:cNvPr id="3" name="Marcador de pie de página 2">
            <a:extLst>
              <a:ext uri="{FF2B5EF4-FFF2-40B4-BE49-F238E27FC236}">
                <a16:creationId xmlns:a16="http://schemas.microsoft.com/office/drawing/2014/main" id="{A8845301-3249-4967-AD41-B03EDB8B4EF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1693AD34-B91E-4A61-BCE5-25FDDB9C0A5C}"/>
              </a:ext>
            </a:extLst>
          </p:cNvPr>
          <p:cNvSpPr>
            <a:spLocks noGrp="1"/>
          </p:cNvSpPr>
          <p:nvPr>
            <p:ph type="sldNum" sz="quarter" idx="12"/>
          </p:nvPr>
        </p:nvSpPr>
        <p:spPr/>
        <p:txBody>
          <a:bodyPr/>
          <a:lstStyle/>
          <a:p>
            <a:fld id="{842E47CD-7DA4-4543-BFD9-454D2B4CC619}" type="slidenum">
              <a:rPr lang="es-AR" smtClean="0"/>
              <a:t>‹Nº›</a:t>
            </a:fld>
            <a:endParaRPr lang="es-AR"/>
          </a:p>
        </p:txBody>
      </p:sp>
    </p:spTree>
    <p:extLst>
      <p:ext uri="{BB962C8B-B14F-4D97-AF65-F5344CB8AC3E}">
        <p14:creationId xmlns:p14="http://schemas.microsoft.com/office/powerpoint/2010/main" val="209108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98518-F647-4C3D-985D-391A31D7C4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83BA38E-CF9F-4843-8E72-0D4448B3D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703938D7-0960-4106-8B41-CE83C1135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7445087-03B8-4CBB-B078-15FD23A431B9}"/>
              </a:ext>
            </a:extLst>
          </p:cNvPr>
          <p:cNvSpPr>
            <a:spLocks noGrp="1"/>
          </p:cNvSpPr>
          <p:nvPr>
            <p:ph type="dt" sz="half" idx="10"/>
          </p:nvPr>
        </p:nvSpPr>
        <p:spPr/>
        <p:txBody>
          <a:bodyPr/>
          <a:lstStyle/>
          <a:p>
            <a:fld id="{0AADEC70-1EC0-41D9-8371-B9D49B57E0AA}" type="datetimeFigureOut">
              <a:rPr lang="es-AR" smtClean="0"/>
              <a:t>21/11/2020</a:t>
            </a:fld>
            <a:endParaRPr lang="es-AR"/>
          </a:p>
        </p:txBody>
      </p:sp>
      <p:sp>
        <p:nvSpPr>
          <p:cNvPr id="6" name="Marcador de pie de página 5">
            <a:extLst>
              <a:ext uri="{FF2B5EF4-FFF2-40B4-BE49-F238E27FC236}">
                <a16:creationId xmlns:a16="http://schemas.microsoft.com/office/drawing/2014/main" id="{274C1167-B5E3-4235-8D1F-A20D6BCCE6B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533214D-EACA-42CB-A7FD-15B3CE11C743}"/>
              </a:ext>
            </a:extLst>
          </p:cNvPr>
          <p:cNvSpPr>
            <a:spLocks noGrp="1"/>
          </p:cNvSpPr>
          <p:nvPr>
            <p:ph type="sldNum" sz="quarter" idx="12"/>
          </p:nvPr>
        </p:nvSpPr>
        <p:spPr/>
        <p:txBody>
          <a:bodyPr/>
          <a:lstStyle/>
          <a:p>
            <a:fld id="{842E47CD-7DA4-4543-BFD9-454D2B4CC619}" type="slidenum">
              <a:rPr lang="es-AR" smtClean="0"/>
              <a:t>‹Nº›</a:t>
            </a:fld>
            <a:endParaRPr lang="es-AR"/>
          </a:p>
        </p:txBody>
      </p:sp>
    </p:spTree>
    <p:extLst>
      <p:ext uri="{BB962C8B-B14F-4D97-AF65-F5344CB8AC3E}">
        <p14:creationId xmlns:p14="http://schemas.microsoft.com/office/powerpoint/2010/main" val="165791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2C9BAB-6F9B-49EB-AA57-48359488457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E57E0324-EF87-4AEA-91AB-5C4F2DF590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C61BBB24-2AA8-47EE-A3B5-C0E546370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7F23FA0-FEF0-408F-85C8-8C4887284D2E}"/>
              </a:ext>
            </a:extLst>
          </p:cNvPr>
          <p:cNvSpPr>
            <a:spLocks noGrp="1"/>
          </p:cNvSpPr>
          <p:nvPr>
            <p:ph type="dt" sz="half" idx="10"/>
          </p:nvPr>
        </p:nvSpPr>
        <p:spPr/>
        <p:txBody>
          <a:bodyPr/>
          <a:lstStyle/>
          <a:p>
            <a:fld id="{0AADEC70-1EC0-41D9-8371-B9D49B57E0AA}" type="datetimeFigureOut">
              <a:rPr lang="es-AR" smtClean="0"/>
              <a:t>21/11/2020</a:t>
            </a:fld>
            <a:endParaRPr lang="es-AR"/>
          </a:p>
        </p:txBody>
      </p:sp>
      <p:sp>
        <p:nvSpPr>
          <p:cNvPr id="6" name="Marcador de pie de página 5">
            <a:extLst>
              <a:ext uri="{FF2B5EF4-FFF2-40B4-BE49-F238E27FC236}">
                <a16:creationId xmlns:a16="http://schemas.microsoft.com/office/drawing/2014/main" id="{8ABFF438-B9FF-40B1-9CB4-F0856197939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CF581BF-4CA0-4ED4-AB92-CDA98E83EE60}"/>
              </a:ext>
            </a:extLst>
          </p:cNvPr>
          <p:cNvSpPr>
            <a:spLocks noGrp="1"/>
          </p:cNvSpPr>
          <p:nvPr>
            <p:ph type="sldNum" sz="quarter" idx="12"/>
          </p:nvPr>
        </p:nvSpPr>
        <p:spPr/>
        <p:txBody>
          <a:bodyPr/>
          <a:lstStyle/>
          <a:p>
            <a:fld id="{842E47CD-7DA4-4543-BFD9-454D2B4CC619}" type="slidenum">
              <a:rPr lang="es-AR" smtClean="0"/>
              <a:t>‹Nº›</a:t>
            </a:fld>
            <a:endParaRPr lang="es-AR"/>
          </a:p>
        </p:txBody>
      </p:sp>
    </p:spTree>
    <p:extLst>
      <p:ext uri="{BB962C8B-B14F-4D97-AF65-F5344CB8AC3E}">
        <p14:creationId xmlns:p14="http://schemas.microsoft.com/office/powerpoint/2010/main" val="81556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E12D5D5-F7D1-4C0F-A4F2-662CEF7FD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15FEB7B-F0B3-4298-BE8A-2F31D9E9AB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0E1A945-F062-4AE2-8DE2-EBCE54B62E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DEC70-1EC0-41D9-8371-B9D49B57E0AA}" type="datetimeFigureOut">
              <a:rPr lang="es-AR" smtClean="0"/>
              <a:t>21/11/2020</a:t>
            </a:fld>
            <a:endParaRPr lang="es-AR"/>
          </a:p>
        </p:txBody>
      </p:sp>
      <p:sp>
        <p:nvSpPr>
          <p:cNvPr id="5" name="Marcador de pie de página 4">
            <a:extLst>
              <a:ext uri="{FF2B5EF4-FFF2-40B4-BE49-F238E27FC236}">
                <a16:creationId xmlns:a16="http://schemas.microsoft.com/office/drawing/2014/main" id="{360FE76B-89CA-466D-8D40-2FD203B79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D951ED1-A895-4472-BF88-13BD87297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E47CD-7DA4-4543-BFD9-454D2B4CC619}" type="slidenum">
              <a:rPr lang="es-AR" smtClean="0"/>
              <a:t>‹Nº›</a:t>
            </a:fld>
            <a:endParaRPr lang="es-AR"/>
          </a:p>
        </p:txBody>
      </p:sp>
    </p:spTree>
    <p:extLst>
      <p:ext uri="{BB962C8B-B14F-4D97-AF65-F5344CB8AC3E}">
        <p14:creationId xmlns:p14="http://schemas.microsoft.com/office/powerpoint/2010/main" val="1124423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080A1E-2E8D-4945-80A2-422C316032FC}"/>
              </a:ext>
            </a:extLst>
          </p:cNvPr>
          <p:cNvSpPr>
            <a:spLocks noGrp="1"/>
          </p:cNvSpPr>
          <p:nvPr>
            <p:ph type="ctrTitle"/>
          </p:nvPr>
        </p:nvSpPr>
        <p:spPr/>
        <p:txBody>
          <a:bodyPr>
            <a:normAutofit/>
          </a:bodyPr>
          <a:lstStyle/>
          <a:p>
            <a:r>
              <a:rPr lang="es-AR" sz="2400" b="1" dirty="0">
                <a:solidFill>
                  <a:schemeClr val="tx1">
                    <a:lumMod val="85000"/>
                    <a:lumOff val="15000"/>
                  </a:schemeClr>
                </a:solidFill>
              </a:rPr>
              <a:t>Diseño</a:t>
            </a:r>
            <a:r>
              <a:rPr lang="en-US" sz="2400" b="1" dirty="0">
                <a:solidFill>
                  <a:schemeClr val="tx1">
                    <a:lumMod val="85000"/>
                    <a:lumOff val="15000"/>
                  </a:schemeClr>
                </a:solidFill>
              </a:rPr>
              <a:t> y </a:t>
            </a:r>
            <a:r>
              <a:rPr lang="en-US" sz="2400" b="1" dirty="0" err="1">
                <a:solidFill>
                  <a:schemeClr val="tx1">
                    <a:lumMod val="85000"/>
                    <a:lumOff val="15000"/>
                  </a:schemeClr>
                </a:solidFill>
              </a:rPr>
              <a:t>Gestión</a:t>
            </a:r>
            <a:r>
              <a:rPr lang="en-US" sz="2400" b="1" dirty="0">
                <a:solidFill>
                  <a:schemeClr val="tx1">
                    <a:lumMod val="85000"/>
                    <a:lumOff val="15000"/>
                  </a:schemeClr>
                </a:solidFill>
              </a:rPr>
              <a:t> de </a:t>
            </a:r>
            <a:r>
              <a:rPr lang="es-AR" sz="2400" b="1" dirty="0" err="1">
                <a:solidFill>
                  <a:schemeClr val="tx1">
                    <a:lumMod val="85000"/>
                    <a:lumOff val="15000"/>
                  </a:schemeClr>
                </a:solidFill>
              </a:rPr>
              <a:t>Proyetos</a:t>
            </a:r>
            <a:r>
              <a:rPr lang="en-US" sz="2400" b="1" dirty="0">
                <a:solidFill>
                  <a:schemeClr val="tx1">
                    <a:lumMod val="85000"/>
                    <a:lumOff val="15000"/>
                  </a:schemeClr>
                </a:solidFill>
              </a:rPr>
              <a:t> y </a:t>
            </a:r>
            <a:r>
              <a:rPr lang="en-US" sz="2400" b="1" dirty="0" err="1">
                <a:solidFill>
                  <a:schemeClr val="tx1">
                    <a:lumMod val="85000"/>
                    <a:lumOff val="15000"/>
                  </a:schemeClr>
                </a:solidFill>
              </a:rPr>
              <a:t>Programas</a:t>
            </a:r>
            <a:r>
              <a:rPr lang="en-US" sz="2400" b="1" dirty="0">
                <a:solidFill>
                  <a:schemeClr val="tx1">
                    <a:lumMod val="85000"/>
                    <a:lumOff val="15000"/>
                  </a:schemeClr>
                </a:solidFill>
              </a:rPr>
              <a:t> </a:t>
            </a:r>
            <a:r>
              <a:rPr lang="en-US" sz="2400" b="1" dirty="0" err="1">
                <a:solidFill>
                  <a:schemeClr val="tx1">
                    <a:lumMod val="85000"/>
                    <a:lumOff val="15000"/>
                  </a:schemeClr>
                </a:solidFill>
              </a:rPr>
              <a:t>en</a:t>
            </a:r>
            <a:r>
              <a:rPr lang="en-US" sz="2400" b="1" dirty="0">
                <a:solidFill>
                  <a:schemeClr val="tx1">
                    <a:lumMod val="85000"/>
                    <a:lumOff val="15000"/>
                  </a:schemeClr>
                </a:solidFill>
              </a:rPr>
              <a:t> IES</a:t>
            </a:r>
            <a:br>
              <a:rPr lang="es-AR" sz="1800" dirty="0"/>
            </a:br>
            <a:endParaRPr lang="es-AR" sz="1800" dirty="0"/>
          </a:p>
        </p:txBody>
      </p:sp>
      <p:sp>
        <p:nvSpPr>
          <p:cNvPr id="3" name="Subtítulo 2">
            <a:extLst>
              <a:ext uri="{FF2B5EF4-FFF2-40B4-BE49-F238E27FC236}">
                <a16:creationId xmlns:a16="http://schemas.microsoft.com/office/drawing/2014/main" id="{829EB9A5-227B-4B6C-8E9B-A8FF6FDC3E5B}"/>
              </a:ext>
            </a:extLst>
          </p:cNvPr>
          <p:cNvSpPr>
            <a:spLocks noGrp="1"/>
          </p:cNvSpPr>
          <p:nvPr>
            <p:ph type="subTitle" idx="1"/>
          </p:nvPr>
        </p:nvSpPr>
        <p:spPr>
          <a:xfrm>
            <a:off x="1524000" y="3602038"/>
            <a:ext cx="9789042" cy="1655762"/>
          </a:xfrm>
        </p:spPr>
        <p:txBody>
          <a:bodyPr/>
          <a:lstStyle/>
          <a:p>
            <a:pPr algn="r"/>
            <a:r>
              <a:rPr lang="en-US" b="1" dirty="0"/>
              <a:t>Prof. Claudia </a:t>
            </a:r>
            <a:r>
              <a:rPr lang="en-US" b="1" dirty="0" err="1"/>
              <a:t>Restiffo</a:t>
            </a:r>
            <a:br>
              <a:rPr lang="es-AR" b="1" dirty="0"/>
            </a:br>
            <a:r>
              <a:rPr lang="en-US" b="1" dirty="0"/>
              <a:t>Grupo Nº 29</a:t>
            </a:r>
            <a:br>
              <a:rPr lang="es-AR" b="1" dirty="0"/>
            </a:br>
            <a:r>
              <a:rPr lang="en-US" b="1" dirty="0"/>
              <a:t>U.T.N. </a:t>
            </a:r>
            <a:r>
              <a:rPr lang="en-US" b="1" dirty="0" err="1"/>
              <a:t>Facultad</a:t>
            </a:r>
            <a:r>
              <a:rPr lang="en-US" b="1" dirty="0"/>
              <a:t> Regional La Rioja </a:t>
            </a:r>
            <a:endParaRPr lang="es-AR" dirty="0"/>
          </a:p>
          <a:p>
            <a:pPr algn="r"/>
            <a:r>
              <a:rPr lang="es-AR" b="1" dirty="0"/>
              <a:t>Síntesis de la Unidad N°7</a:t>
            </a:r>
            <a:endParaRPr lang="es-AR" dirty="0"/>
          </a:p>
        </p:txBody>
      </p:sp>
      <p:pic>
        <p:nvPicPr>
          <p:cNvPr id="4" name="Imagen 3" descr="Facultad Regional La Rioja">
            <a:extLst>
              <a:ext uri="{FF2B5EF4-FFF2-40B4-BE49-F238E27FC236}">
                <a16:creationId xmlns:a16="http://schemas.microsoft.com/office/drawing/2014/main" id="{92D42A06-B6BA-45E1-A2D5-4BB5EE52A6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81050"/>
            <a:ext cx="2025650" cy="819150"/>
          </a:xfrm>
          <a:prstGeom prst="rect">
            <a:avLst/>
          </a:prstGeom>
          <a:noFill/>
          <a:ln>
            <a:noFill/>
          </a:ln>
        </p:spPr>
      </p:pic>
      <p:pic>
        <p:nvPicPr>
          <p:cNvPr id="5" name="Imagen 4">
            <a:extLst>
              <a:ext uri="{FF2B5EF4-FFF2-40B4-BE49-F238E27FC236}">
                <a16:creationId xmlns:a16="http://schemas.microsoft.com/office/drawing/2014/main" id="{78E4D6C0-EF1F-4196-8469-00AFD067580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24792" y="799465"/>
            <a:ext cx="1216025" cy="645795"/>
          </a:xfrm>
          <a:prstGeom prst="rect">
            <a:avLst/>
          </a:prstGeom>
          <a:noFill/>
          <a:ln w="9525">
            <a:noFill/>
            <a:miter lim="800000"/>
            <a:headEnd/>
            <a:tailEnd/>
          </a:ln>
        </p:spPr>
      </p:pic>
      <p:pic>
        <p:nvPicPr>
          <p:cNvPr id="1026" name="Picture 2" descr="8 herramientas para la gestión de proyectos profesionales">
            <a:extLst>
              <a:ext uri="{FF2B5EF4-FFF2-40B4-BE49-F238E27FC236}">
                <a16:creationId xmlns:a16="http://schemas.microsoft.com/office/drawing/2014/main" id="{8D0CAF15-BCD9-4AE4-BC80-38B57782FD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958" y="35099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5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D59992-5DC9-4D17-A2FB-2AD395F0A63A}"/>
              </a:ext>
            </a:extLst>
          </p:cNvPr>
          <p:cNvSpPr/>
          <p:nvPr/>
        </p:nvSpPr>
        <p:spPr>
          <a:xfrm>
            <a:off x="4108934" y="671255"/>
            <a:ext cx="3463769" cy="369332"/>
          </a:xfrm>
          <a:prstGeom prst="rect">
            <a:avLst/>
          </a:prstGeom>
        </p:spPr>
        <p:txBody>
          <a:bodyPr wrap="none">
            <a:spAutoFit/>
          </a:bodyPr>
          <a:lstStyle/>
          <a:p>
            <a:r>
              <a:rPr lang="es-AR" dirty="0">
                <a:solidFill>
                  <a:srgbClr val="000000"/>
                </a:solidFill>
                <a:latin typeface="Calibri" panose="020F0502020204030204" pitchFamily="34" charset="0"/>
              </a:rPr>
              <a:t>Los problemas de implementación </a:t>
            </a:r>
            <a:endParaRPr lang="es-AR" dirty="0"/>
          </a:p>
        </p:txBody>
      </p:sp>
      <p:sp>
        <p:nvSpPr>
          <p:cNvPr id="3" name="Rectángulo 2">
            <a:extLst>
              <a:ext uri="{FF2B5EF4-FFF2-40B4-BE49-F238E27FC236}">
                <a16:creationId xmlns:a16="http://schemas.microsoft.com/office/drawing/2014/main" id="{6CDFBF1E-D12B-4C64-879A-CFD4231B52D2}"/>
              </a:ext>
            </a:extLst>
          </p:cNvPr>
          <p:cNvSpPr/>
          <p:nvPr/>
        </p:nvSpPr>
        <p:spPr>
          <a:xfrm>
            <a:off x="1105785" y="1501530"/>
            <a:ext cx="10504968" cy="1264642"/>
          </a:xfrm>
          <a:prstGeom prst="rect">
            <a:avLst/>
          </a:prstGeom>
        </p:spPr>
        <p:txBody>
          <a:bodyPr wrap="square">
            <a:spAutoFit/>
          </a:bodyPr>
          <a:lstStyle/>
          <a:p>
            <a:pPr algn="just">
              <a:lnSpc>
                <a:spcPct val="107000"/>
              </a:lnSpc>
              <a:spcAft>
                <a:spcPts val="80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Los problemas en el diseño del proyecto, la falta de información, la ambigüedad de los objetivos, el olvido de algún actor clave cuando se realiza el análisis de actores involucrados, las posibles incoherencias, la falta de viabilidad son eminentemente problemas de planificación, por lo que la responsabilidad pasa a ser del proyectista y de la autoridad que lo aprobó.</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7EABFCE5-E95D-4E96-899C-A427E301BCD4}"/>
              </a:ext>
            </a:extLst>
          </p:cNvPr>
          <p:cNvSpPr/>
          <p:nvPr/>
        </p:nvSpPr>
        <p:spPr>
          <a:xfrm>
            <a:off x="1105785" y="2857783"/>
            <a:ext cx="9994606" cy="369332"/>
          </a:xfrm>
          <a:prstGeom prst="rect">
            <a:avLst/>
          </a:prstGeom>
        </p:spPr>
        <p:txBody>
          <a:bodyPr wrap="square">
            <a:spAutoFit/>
          </a:bodyPr>
          <a:lstStyle/>
          <a:p>
            <a:r>
              <a:rPr lang="es-AR" dirty="0">
                <a:solidFill>
                  <a:srgbClr val="000000"/>
                </a:solidFill>
                <a:latin typeface="Calibri" panose="020F0502020204030204" pitchFamily="34" charset="0"/>
                <a:ea typeface="Calibri" panose="020F0502020204030204" pitchFamily="34" charset="0"/>
              </a:rPr>
              <a:t>aparecen en la ejecución, pero que no se pudieron prever en el momento de la planificación.</a:t>
            </a:r>
            <a:endParaRPr lang="es-AR" dirty="0"/>
          </a:p>
        </p:txBody>
      </p:sp>
      <p:pic>
        <p:nvPicPr>
          <p:cNvPr id="5122" name="Picture 2" descr="Cómo potenciar tu carrera como Director de Proyectos? Project Manager 2.0.  – PMI">
            <a:extLst>
              <a:ext uri="{FF2B5EF4-FFF2-40B4-BE49-F238E27FC236}">
                <a16:creationId xmlns:a16="http://schemas.microsoft.com/office/drawing/2014/main" id="{4880A76F-6AD6-4FD0-B4FB-ED56C9961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915" y="4000218"/>
            <a:ext cx="4498169" cy="239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98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B238DBE-017E-4867-B515-8638BB8F09F8}"/>
              </a:ext>
            </a:extLst>
          </p:cNvPr>
          <p:cNvSpPr/>
          <p:nvPr/>
        </p:nvSpPr>
        <p:spPr>
          <a:xfrm>
            <a:off x="439479" y="607459"/>
            <a:ext cx="994375" cy="369332"/>
          </a:xfrm>
          <a:prstGeom prst="rect">
            <a:avLst/>
          </a:prstGeom>
        </p:spPr>
        <p:txBody>
          <a:bodyPr wrap="none">
            <a:spAutoFit/>
          </a:bodyPr>
          <a:lstStyle/>
          <a:p>
            <a:r>
              <a:rPr lang="es-AR" b="1" u="sng" dirty="0">
                <a:solidFill>
                  <a:srgbClr val="000000"/>
                </a:solidFill>
                <a:latin typeface="Calibri" panose="020F0502020204030204" pitchFamily="34" charset="0"/>
              </a:rPr>
              <a:t>El cierre </a:t>
            </a:r>
            <a:endParaRPr lang="es-AR" b="1" u="sng" dirty="0"/>
          </a:p>
        </p:txBody>
      </p:sp>
      <p:sp>
        <p:nvSpPr>
          <p:cNvPr id="3" name="Rectángulo 2">
            <a:extLst>
              <a:ext uri="{FF2B5EF4-FFF2-40B4-BE49-F238E27FC236}">
                <a16:creationId xmlns:a16="http://schemas.microsoft.com/office/drawing/2014/main" id="{4B37DB76-66E4-4F11-BA94-0EC7B67075BE}"/>
              </a:ext>
            </a:extLst>
          </p:cNvPr>
          <p:cNvSpPr/>
          <p:nvPr/>
        </p:nvSpPr>
        <p:spPr>
          <a:xfrm>
            <a:off x="1433854" y="1160038"/>
            <a:ext cx="9292856" cy="1861215"/>
          </a:xfrm>
          <a:prstGeom prst="rect">
            <a:avLst/>
          </a:prstGeom>
        </p:spPr>
        <p:txBody>
          <a:bodyPr wrap="square">
            <a:spAutoFit/>
          </a:bodyPr>
          <a:lstStyle/>
          <a:p>
            <a:pPr>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se explique de qué manera se gestionará la terminación del proyecto.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En términos operativos, sería de esperar que el cierre se desarrolle junto con la presentación del informe final del proyecto y la rendición de cuentas. El cierre implica: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65"/>
              </a:spcAft>
              <a:buFont typeface="+mj-lt"/>
              <a:buAutoNum type="alphaLcPeriod"/>
            </a:pPr>
            <a:r>
              <a:rPr lang="es-AR" sz="1600" dirty="0">
                <a:solidFill>
                  <a:srgbClr val="000000"/>
                </a:solidFill>
                <a:latin typeface="Franklin Gothic Book" panose="020B0503020102020204" pitchFamily="34" charset="0"/>
                <a:ea typeface="Calibri" panose="020F0502020204030204" pitchFamily="34" charset="0"/>
                <a:cs typeface="Franklin Gothic Book" panose="020B0503020102020204" pitchFamily="34" charset="0"/>
              </a:rPr>
              <a:t>a) la transferencia de los productos finales,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65"/>
              </a:spcAft>
              <a:buFont typeface="+mj-lt"/>
              <a:buAutoNum type="alphaLcPeriod"/>
            </a:pPr>
            <a:r>
              <a:rPr lang="es-AR" sz="1600" dirty="0">
                <a:solidFill>
                  <a:srgbClr val="000000"/>
                </a:solidFill>
                <a:latin typeface="Franklin Gothic Book" panose="020B0503020102020204" pitchFamily="34" charset="0"/>
                <a:ea typeface="Calibri" panose="020F0502020204030204" pitchFamily="34" charset="0"/>
                <a:cs typeface="Franklin Gothic Book" panose="020B0503020102020204" pitchFamily="34" charset="0"/>
              </a:rPr>
              <a:t>b) la rendición de los recursos asignados,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s-AR" sz="1600" dirty="0">
                <a:solidFill>
                  <a:srgbClr val="000000"/>
                </a:solidFill>
                <a:latin typeface="Franklin Gothic Book" panose="020B0503020102020204" pitchFamily="34" charset="0"/>
                <a:ea typeface="Calibri" panose="020F0502020204030204" pitchFamily="34" charset="0"/>
                <a:cs typeface="Franklin Gothic Book" panose="020B0503020102020204" pitchFamily="34" charset="0"/>
              </a:rPr>
              <a:t>c) la presentación del informe final. </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D41CC21B-C542-452C-86AD-7D1B28F89815}"/>
              </a:ext>
            </a:extLst>
          </p:cNvPr>
          <p:cNvSpPr/>
          <p:nvPr/>
        </p:nvSpPr>
        <p:spPr>
          <a:xfrm>
            <a:off x="1169581" y="2944861"/>
            <a:ext cx="10313582" cy="671915"/>
          </a:xfrm>
          <a:prstGeom prst="rect">
            <a:avLst/>
          </a:prstGeom>
        </p:spPr>
        <p:txBody>
          <a:bodyPr wrap="square">
            <a:spAutoFit/>
          </a:bodyPr>
          <a:lstStyle/>
          <a:p>
            <a:pPr algn="just">
              <a:lnSpc>
                <a:spcPct val="107000"/>
              </a:lnSpc>
              <a:spcAft>
                <a:spcPts val="80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La fase de cierre no es el día de finalización del proyecto, sino que constituye un período de preparación y anticipación de la finalización.</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descr="Aprendizaje basado en proyectos: te explicitamos sus pormenores">
            <a:extLst>
              <a:ext uri="{FF2B5EF4-FFF2-40B4-BE49-F238E27FC236}">
                <a16:creationId xmlns:a16="http://schemas.microsoft.com/office/drawing/2014/main" id="{2CDE6C64-B7DD-4582-8121-CD3694FAE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590" y="3560573"/>
            <a:ext cx="5015909"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88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4B22061-4C13-4A09-A6AC-E158B4FFDE6C}"/>
              </a:ext>
            </a:extLst>
          </p:cNvPr>
          <p:cNvSpPr/>
          <p:nvPr/>
        </p:nvSpPr>
        <p:spPr>
          <a:xfrm>
            <a:off x="1020726" y="605024"/>
            <a:ext cx="9335386" cy="375552"/>
          </a:xfrm>
          <a:prstGeom prst="rect">
            <a:avLst/>
          </a:prstGeom>
        </p:spPr>
        <p:txBody>
          <a:bodyPr wrap="square">
            <a:spAutoFit/>
          </a:bodyPr>
          <a:lstStyle/>
          <a:p>
            <a:pPr algn="ctr">
              <a:lnSpc>
                <a:spcPct val="107000"/>
              </a:lnSpc>
              <a:spcAft>
                <a:spcPts val="800"/>
              </a:spcAft>
            </a:pPr>
            <a:r>
              <a:rPr lang="es-AR" b="1" dirty="0">
                <a:solidFill>
                  <a:srgbClr val="212529"/>
                </a:solidFill>
                <a:latin typeface="Calibri" panose="020F0502020204030204" pitchFamily="34" charset="0"/>
                <a:ea typeface="Times New Roman" panose="02020603050405020304" pitchFamily="18" charset="0"/>
                <a:cs typeface="Calibri" panose="020F0502020204030204" pitchFamily="34" charset="0"/>
              </a:rPr>
              <a:t>Análisis de los procesos de aprobación e implementación y cierre de los proyectos.</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a:extLst>
              <a:ext uri="{FF2B5EF4-FFF2-40B4-BE49-F238E27FC236}">
                <a16:creationId xmlns:a16="http://schemas.microsoft.com/office/drawing/2014/main" id="{007D649A-624E-4819-A411-AE9BEA9FFBBA}"/>
              </a:ext>
            </a:extLst>
          </p:cNvPr>
          <p:cNvSpPr/>
          <p:nvPr/>
        </p:nvSpPr>
        <p:spPr>
          <a:xfrm>
            <a:off x="4925838" y="1199773"/>
            <a:ext cx="1525161" cy="375552"/>
          </a:xfrm>
          <a:prstGeom prst="rect">
            <a:avLst/>
          </a:prstGeom>
        </p:spPr>
        <p:txBody>
          <a:bodyPr wrap="none">
            <a:spAutoFit/>
          </a:bodyPr>
          <a:lstStyle/>
          <a:p>
            <a:pPr>
              <a:lnSpc>
                <a:spcPct val="107000"/>
              </a:lnSpc>
              <a:spcAft>
                <a:spcPts val="800"/>
              </a:spcAft>
            </a:pPr>
            <a:r>
              <a:rPr lang="es-AR"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La aprobación</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9433C475-EA63-4E95-9BC5-52B68B77553F}"/>
              </a:ext>
            </a:extLst>
          </p:cNvPr>
          <p:cNvSpPr/>
          <p:nvPr/>
        </p:nvSpPr>
        <p:spPr>
          <a:xfrm>
            <a:off x="1020726" y="1609856"/>
            <a:ext cx="4655826"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Se inicia con el análisis de la fase de </a:t>
            </a:r>
            <a:r>
              <a:rPr lang="es-AR" b="1" dirty="0">
                <a:latin typeface="Calibri" panose="020F0502020204030204" pitchFamily="34" charset="0"/>
                <a:ea typeface="Calibri" panose="020F0502020204030204" pitchFamily="34" charset="0"/>
                <a:cs typeface="Times New Roman" panose="02020603050405020304" pitchFamily="18" charset="0"/>
              </a:rPr>
              <a:t>aprobación</a:t>
            </a:r>
            <a:endParaRPr lang="es-AR" dirty="0"/>
          </a:p>
        </p:txBody>
      </p:sp>
      <p:sp>
        <p:nvSpPr>
          <p:cNvPr id="5" name="Rectángulo 4">
            <a:extLst>
              <a:ext uri="{FF2B5EF4-FFF2-40B4-BE49-F238E27FC236}">
                <a16:creationId xmlns:a16="http://schemas.microsoft.com/office/drawing/2014/main" id="{15FC2FDC-A830-485B-A098-AA40AFDBC4DF}"/>
              </a:ext>
            </a:extLst>
          </p:cNvPr>
          <p:cNvSpPr/>
          <p:nvPr/>
        </p:nvSpPr>
        <p:spPr>
          <a:xfrm>
            <a:off x="1020725" y="2013719"/>
            <a:ext cx="10462437" cy="968278"/>
          </a:xfrm>
          <a:prstGeom prst="rect">
            <a:avLst/>
          </a:prstGeom>
        </p:spPr>
        <p:txBody>
          <a:bodyPr wrap="square">
            <a:spAutoFit/>
          </a:bodyPr>
          <a:lstStyle/>
          <a:p>
            <a:pPr algn="just">
              <a:lnSpc>
                <a:spcPct val="107000"/>
              </a:lnSpc>
              <a:spcAft>
                <a:spcPts val="800"/>
              </a:spcAft>
            </a:pPr>
            <a:r>
              <a:rPr lang="es-AR" dirty="0">
                <a:solidFill>
                  <a:srgbClr val="FF0000"/>
                </a:solidFill>
                <a:latin typeface="Calibri" panose="020F0502020204030204" pitchFamily="34" charset="0"/>
                <a:ea typeface="Calibri" panose="020F0502020204030204" pitchFamily="34" charset="0"/>
                <a:cs typeface="Times New Roman" panose="02020603050405020304" pitchFamily="18" charset="0"/>
              </a:rPr>
              <a:t>permite grandes variantes. En algunos casos, es un proceso de resolución simple que lleva unos pocos días de evaluación por parte de la autoridad del organismo o de un ente financiador, mientras que, en otras situaciones, la fase de evaluación es sumamente compleja.</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id="{70F71D1B-3575-485E-9D04-C86943CCB4C9}"/>
              </a:ext>
            </a:extLst>
          </p:cNvPr>
          <p:cNvSpPr/>
          <p:nvPr/>
        </p:nvSpPr>
        <p:spPr>
          <a:xfrm>
            <a:off x="2874334" y="3364885"/>
            <a:ext cx="6096000" cy="2267737"/>
          </a:xfrm>
          <a:prstGeom prst="rect">
            <a:avLst/>
          </a:prstGeom>
        </p:spPr>
        <p:txBody>
          <a:bodyPr>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En toda fase de aprobación estarán presentes cuatro grandes opciones: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a) Aprobar el proyecto.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b) Solicitar cambios.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c) Rechazarlo.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d) Demorar el proceso de evaluación.</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493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4909692-B98D-4A8A-871E-94D0FE14F604}"/>
              </a:ext>
            </a:extLst>
          </p:cNvPr>
          <p:cNvSpPr/>
          <p:nvPr/>
        </p:nvSpPr>
        <p:spPr>
          <a:xfrm>
            <a:off x="651976" y="498024"/>
            <a:ext cx="3402726" cy="375552"/>
          </a:xfrm>
          <a:prstGeom prst="rect">
            <a:avLst/>
          </a:prstGeom>
        </p:spPr>
        <p:txBody>
          <a:bodyPr wrap="none">
            <a:spAutoFit/>
          </a:bodyPr>
          <a:lstStyle/>
          <a:p>
            <a:pPr marL="342900" lvl="0" indent="-342900" algn="just">
              <a:lnSpc>
                <a:spcPct val="107000"/>
              </a:lnSpc>
              <a:spcAft>
                <a:spcPts val="800"/>
              </a:spcAft>
              <a:buFont typeface="Symbol" panose="05050102010706020507" pitchFamily="18" charset="2"/>
              <a:buChar char=""/>
            </a:pPr>
            <a:r>
              <a:rPr lang="es-AR" b="1" u="sng" dirty="0">
                <a:latin typeface="Calibri" panose="020F0502020204030204" pitchFamily="34" charset="0"/>
                <a:ea typeface="Calibri" panose="020F0502020204030204" pitchFamily="34" charset="0"/>
                <a:cs typeface="Times New Roman" panose="02020603050405020304" pitchFamily="18" charset="0"/>
              </a:rPr>
              <a:t>El proceso de implementación</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a:extLst>
              <a:ext uri="{FF2B5EF4-FFF2-40B4-BE49-F238E27FC236}">
                <a16:creationId xmlns:a16="http://schemas.microsoft.com/office/drawing/2014/main" id="{6D35320E-96C2-4556-9C90-6655097DD677}"/>
              </a:ext>
            </a:extLst>
          </p:cNvPr>
          <p:cNvSpPr/>
          <p:nvPr/>
        </p:nvSpPr>
        <p:spPr>
          <a:xfrm>
            <a:off x="1375144" y="1180513"/>
            <a:ext cx="9441712" cy="923330"/>
          </a:xfrm>
          <a:prstGeom prst="rect">
            <a:avLst/>
          </a:prstGeom>
        </p:spPr>
        <p:txBody>
          <a:bodyPr wrap="square">
            <a:spAutoFit/>
          </a:bodyPr>
          <a:lstStyle/>
          <a:p>
            <a:r>
              <a:rPr lang="es-AR" dirty="0"/>
              <a:t>La implementación es el conjunto de procesos mediante los cuales las organizaciones operan para producir los bienes y servicios deseados, ejercen control estratégico sobre dichas operaciones y desarrollan o fortalecen capacidades operativas y de control (Cortázar, 2005: 8).</a:t>
            </a:r>
          </a:p>
        </p:txBody>
      </p:sp>
      <p:sp>
        <p:nvSpPr>
          <p:cNvPr id="4" name="Rectángulo 3">
            <a:extLst>
              <a:ext uri="{FF2B5EF4-FFF2-40B4-BE49-F238E27FC236}">
                <a16:creationId xmlns:a16="http://schemas.microsoft.com/office/drawing/2014/main" id="{97BE0F8E-443A-4B1F-B0E0-028D7DBF5D7D}"/>
              </a:ext>
            </a:extLst>
          </p:cNvPr>
          <p:cNvSpPr/>
          <p:nvPr/>
        </p:nvSpPr>
        <p:spPr>
          <a:xfrm>
            <a:off x="2041452" y="2967335"/>
            <a:ext cx="8463516" cy="923330"/>
          </a:xfrm>
          <a:prstGeom prst="rect">
            <a:avLst/>
          </a:prstGeom>
        </p:spPr>
        <p:txBody>
          <a:bodyPr wrap="square">
            <a:spAutoFit/>
          </a:bodyPr>
          <a:lstStyle/>
          <a:p>
            <a:r>
              <a:rPr lang="es-AR" dirty="0"/>
              <a:t>algunos autores centran en la implementación o ejecución la función de la gestión de operaciones, otros, consideran que la implementación también abarca la función del control de gestión; es decir el monitoreo o la supervisión.</a:t>
            </a:r>
          </a:p>
        </p:txBody>
      </p:sp>
      <p:pic>
        <p:nvPicPr>
          <p:cNvPr id="2050" name="Picture 2" descr="Funcionalidades de un Gestor de Proyectos | Projecto Team">
            <a:extLst>
              <a:ext uri="{FF2B5EF4-FFF2-40B4-BE49-F238E27FC236}">
                <a16:creationId xmlns:a16="http://schemas.microsoft.com/office/drawing/2014/main" id="{AF1298CE-A543-4EEA-8A2E-3AF792A2B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967" y="4231758"/>
            <a:ext cx="4572000" cy="1850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5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4A4483D-E792-46CB-9182-FE1DAD0A2315}"/>
              </a:ext>
            </a:extLst>
          </p:cNvPr>
          <p:cNvSpPr/>
          <p:nvPr/>
        </p:nvSpPr>
        <p:spPr>
          <a:xfrm>
            <a:off x="3048000" y="429247"/>
            <a:ext cx="6096000" cy="768287"/>
          </a:xfrm>
          <a:prstGeom prst="rect">
            <a:avLst/>
          </a:prstGeom>
        </p:spPr>
        <p:txBody>
          <a:bodyPr>
            <a:spAutoFit/>
          </a:bodyPr>
          <a:lstStyle/>
          <a:p>
            <a:pPr algn="ctr">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análisis de la gestión de operaciones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ctr"/>
            <a:r>
              <a:rPr lang="es-AR" dirty="0">
                <a:latin typeface="Calibri" panose="020F0502020204030204" pitchFamily="34" charset="0"/>
                <a:ea typeface="Calibri" panose="020F0502020204030204" pitchFamily="34" charset="0"/>
                <a:cs typeface="Times New Roman" panose="02020603050405020304" pitchFamily="18" charset="0"/>
              </a:rPr>
              <a:t>Una visión funcional del proceso gerencial</a:t>
            </a:r>
            <a:endParaRPr lang="es-AR" dirty="0"/>
          </a:p>
        </p:txBody>
      </p:sp>
      <p:graphicFrame>
        <p:nvGraphicFramePr>
          <p:cNvPr id="4" name="Tabla 4">
            <a:extLst>
              <a:ext uri="{FF2B5EF4-FFF2-40B4-BE49-F238E27FC236}">
                <a16:creationId xmlns:a16="http://schemas.microsoft.com/office/drawing/2014/main" id="{20D8E3DF-8C48-4035-BFD7-4527E2E66258}"/>
              </a:ext>
            </a:extLst>
          </p:cNvPr>
          <p:cNvGraphicFramePr>
            <a:graphicFrameLocks noGrp="1"/>
          </p:cNvGraphicFramePr>
          <p:nvPr>
            <p:extLst>
              <p:ext uri="{D42A27DB-BD31-4B8C-83A1-F6EECF244321}">
                <p14:modId xmlns:p14="http://schemas.microsoft.com/office/powerpoint/2010/main" val="3883541817"/>
              </p:ext>
            </p:extLst>
          </p:nvPr>
        </p:nvGraphicFramePr>
        <p:xfrm>
          <a:off x="1428306" y="1778378"/>
          <a:ext cx="9335388" cy="3108960"/>
        </p:xfrm>
        <a:graphic>
          <a:graphicData uri="http://schemas.openxmlformats.org/drawingml/2006/table">
            <a:tbl>
              <a:tblPr firstRow="1" bandRow="1">
                <a:tableStyleId>{5C22544A-7EE6-4342-B048-85BDC9FD1C3A}</a:tableStyleId>
              </a:tblPr>
              <a:tblGrid>
                <a:gridCol w="3111796">
                  <a:extLst>
                    <a:ext uri="{9D8B030D-6E8A-4147-A177-3AD203B41FA5}">
                      <a16:colId xmlns:a16="http://schemas.microsoft.com/office/drawing/2014/main" val="1913130349"/>
                    </a:ext>
                  </a:extLst>
                </a:gridCol>
                <a:gridCol w="3111796">
                  <a:extLst>
                    <a:ext uri="{9D8B030D-6E8A-4147-A177-3AD203B41FA5}">
                      <a16:colId xmlns:a16="http://schemas.microsoft.com/office/drawing/2014/main" val="51419183"/>
                    </a:ext>
                  </a:extLst>
                </a:gridCol>
                <a:gridCol w="3111796">
                  <a:extLst>
                    <a:ext uri="{9D8B030D-6E8A-4147-A177-3AD203B41FA5}">
                      <a16:colId xmlns:a16="http://schemas.microsoft.com/office/drawing/2014/main" val="607264050"/>
                    </a:ext>
                  </a:extLst>
                </a:gridCol>
              </a:tblGrid>
              <a:tr h="2857417">
                <a:tc>
                  <a:txBody>
                    <a:bodyPr/>
                    <a:lstStyle/>
                    <a:p>
                      <a:r>
                        <a:rPr lang="es-AR" sz="1800" b="1" u="sng" kern="1200" dirty="0">
                          <a:solidFill>
                            <a:schemeClr val="lt1"/>
                          </a:solidFill>
                          <a:effectLst/>
                          <a:latin typeface="+mn-lt"/>
                          <a:ea typeface="+mn-ea"/>
                          <a:cs typeface="+mn-cs"/>
                        </a:rPr>
                        <a:t>Desarrollo de estrategias</a:t>
                      </a:r>
                      <a:endParaRPr lang="es-AR" sz="1800" b="1" kern="1200" dirty="0">
                        <a:solidFill>
                          <a:schemeClr val="lt1"/>
                        </a:solidFill>
                        <a:effectLst/>
                        <a:latin typeface="+mn-lt"/>
                        <a:ea typeface="+mn-ea"/>
                        <a:cs typeface="+mn-cs"/>
                      </a:endParaRPr>
                    </a:p>
                    <a:p>
                      <a:r>
                        <a:rPr lang="es-AR" sz="1800" b="1" u="none" strike="noStrike" kern="1200" dirty="0">
                          <a:solidFill>
                            <a:schemeClr val="lt1"/>
                          </a:solidFill>
                          <a:effectLst/>
                          <a:latin typeface="+mn-lt"/>
                          <a:ea typeface="+mn-ea"/>
                          <a:cs typeface="+mn-cs"/>
                        </a:rPr>
                        <a:t> </a:t>
                      </a:r>
                      <a:endParaRPr lang="es-AR" sz="1800" b="1" kern="1200" dirty="0">
                        <a:solidFill>
                          <a:schemeClr val="lt1"/>
                        </a:solidFill>
                        <a:effectLst/>
                        <a:latin typeface="+mn-lt"/>
                        <a:ea typeface="+mn-ea"/>
                        <a:cs typeface="+mn-cs"/>
                      </a:endParaRPr>
                    </a:p>
                    <a:p>
                      <a:r>
                        <a:rPr lang="es-AR" sz="1800" b="1" u="none" strike="noStrike" kern="1200" dirty="0">
                          <a:solidFill>
                            <a:schemeClr val="lt1"/>
                          </a:solidFill>
                          <a:effectLst/>
                          <a:latin typeface="+mn-lt"/>
                          <a:ea typeface="+mn-ea"/>
                          <a:cs typeface="+mn-cs"/>
                        </a:rPr>
                        <a:t> </a:t>
                      </a:r>
                      <a:endParaRPr lang="es-AR" sz="1800" b="1" kern="1200" dirty="0">
                        <a:solidFill>
                          <a:schemeClr val="lt1"/>
                        </a:solidFill>
                        <a:effectLst/>
                        <a:latin typeface="+mn-lt"/>
                        <a:ea typeface="+mn-ea"/>
                        <a:cs typeface="+mn-cs"/>
                      </a:endParaRPr>
                    </a:p>
                    <a:p>
                      <a:pPr marL="285750" lvl="0" indent="-285750">
                        <a:buFont typeface="Arial" panose="020B0604020202020204" pitchFamily="34" charset="0"/>
                        <a:buChar char="•"/>
                      </a:pPr>
                      <a:r>
                        <a:rPr lang="es-AR" sz="1800" b="1" kern="1200" dirty="0">
                          <a:solidFill>
                            <a:schemeClr val="lt1"/>
                          </a:solidFill>
                          <a:effectLst/>
                          <a:latin typeface="+mn-lt"/>
                          <a:ea typeface="+mn-ea"/>
                          <a:cs typeface="+mn-cs"/>
                        </a:rPr>
                        <a:t>Elaboración de visión</a:t>
                      </a:r>
                    </a:p>
                    <a:p>
                      <a:pPr marL="0" lvl="0" indent="0">
                        <a:buFont typeface="Arial" panose="020B0604020202020204" pitchFamily="34" charset="0"/>
                        <a:buNone/>
                      </a:pPr>
                      <a:endParaRPr lang="es-AR" sz="1800" b="1" kern="1200" dirty="0">
                        <a:solidFill>
                          <a:schemeClr val="lt1"/>
                        </a:solidFill>
                        <a:effectLst/>
                        <a:latin typeface="+mn-lt"/>
                        <a:ea typeface="+mn-ea"/>
                        <a:cs typeface="+mn-cs"/>
                      </a:endParaRPr>
                    </a:p>
                    <a:p>
                      <a:r>
                        <a:rPr lang="es-AR" sz="1800" b="1" kern="1200" dirty="0">
                          <a:solidFill>
                            <a:schemeClr val="lt1"/>
                          </a:solidFill>
                          <a:effectLst/>
                          <a:latin typeface="+mn-lt"/>
                          <a:ea typeface="+mn-ea"/>
                          <a:cs typeface="+mn-cs"/>
                        </a:rPr>
                        <a:t> </a:t>
                      </a:r>
                    </a:p>
                    <a:p>
                      <a:pPr marL="285750" lvl="0" indent="-285750">
                        <a:buFont typeface="Arial" panose="020B0604020202020204" pitchFamily="34" charset="0"/>
                        <a:buChar char="•"/>
                      </a:pPr>
                      <a:r>
                        <a:rPr lang="es-AR" sz="1800" b="1" kern="1200" dirty="0">
                          <a:solidFill>
                            <a:schemeClr val="lt1"/>
                          </a:solidFill>
                          <a:effectLst/>
                          <a:latin typeface="+mn-lt"/>
                          <a:ea typeface="+mn-ea"/>
                          <a:cs typeface="+mn-cs"/>
                        </a:rPr>
                        <a:t>Planificación de políticas</a:t>
                      </a:r>
                    </a:p>
                    <a:p>
                      <a:r>
                        <a:rPr lang="es-AR" sz="1800" b="1" kern="1200" dirty="0">
                          <a:solidFill>
                            <a:schemeClr val="lt1"/>
                          </a:solidFill>
                          <a:effectLst/>
                          <a:latin typeface="+mn-lt"/>
                          <a:ea typeface="+mn-ea"/>
                          <a:cs typeface="+mn-cs"/>
                        </a:rPr>
                        <a:t> </a:t>
                      </a:r>
                    </a:p>
                    <a:p>
                      <a:pPr marL="285750" lvl="0" indent="-285750">
                        <a:buFont typeface="Arial" panose="020B0604020202020204" pitchFamily="34" charset="0"/>
                        <a:buChar char="•"/>
                      </a:pPr>
                      <a:r>
                        <a:rPr lang="es-AR" sz="1800" b="1" kern="1200" dirty="0">
                          <a:solidFill>
                            <a:schemeClr val="lt1"/>
                          </a:solidFill>
                          <a:effectLst/>
                          <a:latin typeface="+mn-lt"/>
                          <a:ea typeface="+mn-ea"/>
                          <a:cs typeface="+mn-cs"/>
                        </a:rPr>
                        <a:t>Planificación organizativa y de recursos </a:t>
                      </a:r>
                    </a:p>
                    <a:p>
                      <a:endParaRPr lang="es-AR" dirty="0"/>
                    </a:p>
                  </a:txBody>
                  <a:tcPr/>
                </a:tc>
                <a:tc>
                  <a:txBody>
                    <a:bodyPr/>
                    <a:lstStyle/>
                    <a:p>
                      <a:r>
                        <a:rPr lang="es-AR" sz="1800" b="1" u="sng" kern="1200" dirty="0">
                          <a:solidFill>
                            <a:schemeClr val="lt1"/>
                          </a:solidFill>
                          <a:effectLst/>
                          <a:latin typeface="+mn-lt"/>
                          <a:ea typeface="+mn-ea"/>
                          <a:cs typeface="+mn-cs"/>
                        </a:rPr>
                        <a:t>Implementación de estrategia</a:t>
                      </a:r>
                      <a:endParaRPr lang="es-AR" sz="1800" b="1" kern="1200" dirty="0">
                        <a:solidFill>
                          <a:schemeClr val="lt1"/>
                        </a:solidFill>
                        <a:effectLst/>
                        <a:latin typeface="+mn-lt"/>
                        <a:ea typeface="+mn-ea"/>
                        <a:cs typeface="+mn-cs"/>
                      </a:endParaRPr>
                    </a:p>
                    <a:p>
                      <a:r>
                        <a:rPr lang="es-AR" sz="1800" b="1" u="none" strike="noStrike" kern="1200" dirty="0">
                          <a:solidFill>
                            <a:schemeClr val="lt1"/>
                          </a:solidFill>
                          <a:effectLst/>
                          <a:latin typeface="+mn-lt"/>
                          <a:ea typeface="+mn-ea"/>
                          <a:cs typeface="+mn-cs"/>
                        </a:rPr>
                        <a:t> </a:t>
                      </a:r>
                      <a:endParaRPr lang="es-AR" sz="1800" b="1" kern="1200" dirty="0">
                        <a:solidFill>
                          <a:schemeClr val="lt1"/>
                        </a:solidFill>
                        <a:effectLst/>
                        <a:latin typeface="+mn-lt"/>
                        <a:ea typeface="+mn-ea"/>
                        <a:cs typeface="+mn-cs"/>
                      </a:endParaRPr>
                    </a:p>
                    <a:p>
                      <a:pPr marL="285750" lvl="0" indent="-285750">
                        <a:buFont typeface="Arial" panose="020B0604020202020204" pitchFamily="34" charset="0"/>
                        <a:buChar char="•"/>
                      </a:pPr>
                      <a:r>
                        <a:rPr lang="es-AR" sz="1800" b="1" kern="1200" dirty="0">
                          <a:solidFill>
                            <a:schemeClr val="lt1"/>
                          </a:solidFill>
                          <a:effectLst/>
                          <a:latin typeface="+mn-lt"/>
                          <a:ea typeface="+mn-ea"/>
                          <a:cs typeface="+mn-cs"/>
                        </a:rPr>
                        <a:t>Gestión de operaciones</a:t>
                      </a:r>
                    </a:p>
                    <a:p>
                      <a:pPr marL="0" lvl="0" indent="0">
                        <a:buFont typeface="Arial" panose="020B0604020202020204" pitchFamily="34" charset="0"/>
                        <a:buNone/>
                      </a:pPr>
                      <a:endParaRPr lang="es-AR" sz="1800" b="1" kern="1200" dirty="0">
                        <a:solidFill>
                          <a:schemeClr val="lt1"/>
                        </a:solidFill>
                        <a:effectLst/>
                        <a:latin typeface="+mn-lt"/>
                        <a:ea typeface="+mn-ea"/>
                        <a:cs typeface="+mn-cs"/>
                      </a:endParaRPr>
                    </a:p>
                    <a:p>
                      <a:pPr marL="285750" indent="-285750">
                        <a:buFont typeface="Arial" panose="020B0604020202020204" pitchFamily="34" charset="0"/>
                        <a:buChar char="•"/>
                      </a:pPr>
                      <a:r>
                        <a:rPr lang="es-AR" sz="1800" b="1" kern="1200" dirty="0">
                          <a:solidFill>
                            <a:schemeClr val="lt1"/>
                          </a:solidFill>
                          <a:effectLst/>
                          <a:latin typeface="+mn-lt"/>
                          <a:ea typeface="+mn-ea"/>
                          <a:cs typeface="+mn-cs"/>
                        </a:rPr>
                        <a:t>Control de gestión</a:t>
                      </a:r>
                    </a:p>
                    <a:p>
                      <a:pPr marL="0" indent="0">
                        <a:buFont typeface="Arial" panose="020B0604020202020204" pitchFamily="34" charset="0"/>
                        <a:buNone/>
                      </a:pPr>
                      <a:endParaRPr lang="es-AR" dirty="0"/>
                    </a:p>
                  </a:txBody>
                  <a:tcPr/>
                </a:tc>
                <a:tc>
                  <a:txBody>
                    <a:bodyPr/>
                    <a:lstStyle/>
                    <a:p>
                      <a:r>
                        <a:rPr lang="es-AR" sz="1800" b="1" u="sng" kern="1200" dirty="0">
                          <a:solidFill>
                            <a:schemeClr val="lt1"/>
                          </a:solidFill>
                          <a:effectLst/>
                          <a:latin typeface="+mn-lt"/>
                          <a:ea typeface="+mn-ea"/>
                          <a:cs typeface="+mn-cs"/>
                        </a:rPr>
                        <a:t>Evaluación</a:t>
                      </a:r>
                      <a:endParaRPr lang="es-AR" sz="1800" b="1" kern="1200" dirty="0">
                        <a:solidFill>
                          <a:schemeClr val="lt1"/>
                        </a:solidFill>
                        <a:effectLst/>
                        <a:latin typeface="+mn-lt"/>
                        <a:ea typeface="+mn-ea"/>
                        <a:cs typeface="+mn-cs"/>
                      </a:endParaRPr>
                    </a:p>
                    <a:p>
                      <a:r>
                        <a:rPr lang="es-AR" sz="1800" b="1" u="none" strike="noStrike" kern="1200" dirty="0">
                          <a:solidFill>
                            <a:schemeClr val="lt1"/>
                          </a:solidFill>
                          <a:effectLst/>
                          <a:latin typeface="+mn-lt"/>
                          <a:ea typeface="+mn-ea"/>
                          <a:cs typeface="+mn-cs"/>
                        </a:rPr>
                        <a:t> </a:t>
                      </a:r>
                      <a:endParaRPr lang="es-AR" sz="1800" b="1" kern="1200" dirty="0">
                        <a:solidFill>
                          <a:schemeClr val="lt1"/>
                        </a:solidFill>
                        <a:effectLst/>
                        <a:latin typeface="+mn-lt"/>
                        <a:ea typeface="+mn-ea"/>
                        <a:cs typeface="+mn-cs"/>
                      </a:endParaRPr>
                    </a:p>
                    <a:p>
                      <a:pPr marL="285750" lvl="0" indent="-285750">
                        <a:buFont typeface="Arial" panose="020B0604020202020204" pitchFamily="34" charset="0"/>
                        <a:buChar char="•"/>
                      </a:pPr>
                      <a:r>
                        <a:rPr lang="es-AR" sz="1800" b="1" kern="1200" dirty="0">
                          <a:solidFill>
                            <a:schemeClr val="lt1"/>
                          </a:solidFill>
                          <a:effectLst/>
                          <a:latin typeface="+mn-lt"/>
                          <a:ea typeface="+mn-ea"/>
                          <a:cs typeface="+mn-cs"/>
                        </a:rPr>
                        <a:t>Generación y análisis</a:t>
                      </a:r>
                    </a:p>
                    <a:p>
                      <a:pPr marL="0" lvl="0" indent="0">
                        <a:buFont typeface="Arial" panose="020B0604020202020204" pitchFamily="34" charset="0"/>
                        <a:buNone/>
                      </a:pPr>
                      <a:endParaRPr lang="es-AR" sz="1800" b="1" kern="1200" dirty="0">
                        <a:solidFill>
                          <a:schemeClr val="lt1"/>
                        </a:solidFill>
                        <a:effectLst/>
                        <a:latin typeface="+mn-lt"/>
                        <a:ea typeface="+mn-ea"/>
                        <a:cs typeface="+mn-cs"/>
                      </a:endParaRPr>
                    </a:p>
                    <a:p>
                      <a:pPr marL="285750" indent="-285750">
                        <a:buFont typeface="Arial" panose="020B0604020202020204" pitchFamily="34" charset="0"/>
                        <a:buChar char="•"/>
                      </a:pPr>
                      <a:r>
                        <a:rPr lang="es-AR" sz="1800" b="1" kern="1200" dirty="0" err="1">
                          <a:solidFill>
                            <a:schemeClr val="lt1"/>
                          </a:solidFill>
                          <a:effectLst/>
                          <a:latin typeface="+mn-lt"/>
                          <a:ea typeface="+mn-ea"/>
                          <a:cs typeface="+mn-cs"/>
                        </a:rPr>
                        <a:t>Retro-alimentación</a:t>
                      </a:r>
                      <a:r>
                        <a:rPr lang="es-AR" sz="1800" b="1" kern="1200" dirty="0">
                          <a:solidFill>
                            <a:schemeClr val="lt1"/>
                          </a:solidFill>
                          <a:effectLst/>
                          <a:latin typeface="+mn-lt"/>
                          <a:ea typeface="+mn-ea"/>
                          <a:cs typeface="+mn-cs"/>
                        </a:rPr>
                        <a:t> estrategia</a:t>
                      </a:r>
                    </a:p>
                    <a:p>
                      <a:pPr marL="0" indent="0">
                        <a:buFont typeface="Arial" panose="020B0604020202020204" pitchFamily="34" charset="0"/>
                        <a:buNone/>
                      </a:pPr>
                      <a:endParaRPr lang="es-AR" dirty="0"/>
                    </a:p>
                  </a:txBody>
                  <a:tcPr/>
                </a:tc>
                <a:extLst>
                  <a:ext uri="{0D108BD9-81ED-4DB2-BD59-A6C34878D82A}">
                    <a16:rowId xmlns:a16="http://schemas.microsoft.com/office/drawing/2014/main" val="113501032"/>
                  </a:ext>
                </a:extLst>
              </a:tr>
            </a:tbl>
          </a:graphicData>
        </a:graphic>
      </p:graphicFrame>
      <p:sp>
        <p:nvSpPr>
          <p:cNvPr id="6" name="Rectángulo 5">
            <a:extLst>
              <a:ext uri="{FF2B5EF4-FFF2-40B4-BE49-F238E27FC236}">
                <a16:creationId xmlns:a16="http://schemas.microsoft.com/office/drawing/2014/main" id="{C9BE24AB-DCFD-4D2E-86F8-4D9F34781E2C}"/>
              </a:ext>
            </a:extLst>
          </p:cNvPr>
          <p:cNvSpPr/>
          <p:nvPr/>
        </p:nvSpPr>
        <p:spPr>
          <a:xfrm>
            <a:off x="1988289" y="5079622"/>
            <a:ext cx="8080744" cy="467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b="1" dirty="0"/>
              <a:t>                                              DESARROLLO DE CAPACIDADES</a:t>
            </a:r>
            <a:endParaRPr lang="es-AR" dirty="0"/>
          </a:p>
        </p:txBody>
      </p:sp>
    </p:spTree>
    <p:extLst>
      <p:ext uri="{BB962C8B-B14F-4D97-AF65-F5344CB8AC3E}">
        <p14:creationId xmlns:p14="http://schemas.microsoft.com/office/powerpoint/2010/main" val="376065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0466433-C7B0-4DC5-9ED7-25941E22DBC4}"/>
              </a:ext>
            </a:extLst>
          </p:cNvPr>
          <p:cNvSpPr/>
          <p:nvPr/>
        </p:nvSpPr>
        <p:spPr>
          <a:xfrm>
            <a:off x="1686430" y="501134"/>
            <a:ext cx="3902543" cy="369332"/>
          </a:xfrm>
          <a:prstGeom prst="rect">
            <a:avLst/>
          </a:prstGeom>
        </p:spPr>
        <p:txBody>
          <a:bodyPr wrap="none">
            <a:spAutoFit/>
          </a:bodyPr>
          <a:lstStyle/>
          <a:p>
            <a:r>
              <a:rPr lang="es-AR" b="1" dirty="0">
                <a:solidFill>
                  <a:srgbClr val="000000"/>
                </a:solidFill>
                <a:latin typeface="Calibri" panose="020F0502020204030204" pitchFamily="34" charset="0"/>
              </a:rPr>
              <a:t>Las etapas de inversión y de operación </a:t>
            </a:r>
            <a:endParaRPr lang="es-AR" b="1" dirty="0"/>
          </a:p>
        </p:txBody>
      </p:sp>
      <p:sp>
        <p:nvSpPr>
          <p:cNvPr id="3" name="Rectángulo 2">
            <a:extLst>
              <a:ext uri="{FF2B5EF4-FFF2-40B4-BE49-F238E27FC236}">
                <a16:creationId xmlns:a16="http://schemas.microsoft.com/office/drawing/2014/main" id="{3E7CB67D-1EB7-45C4-8BDF-55CB450BD519}"/>
              </a:ext>
            </a:extLst>
          </p:cNvPr>
          <p:cNvSpPr/>
          <p:nvPr/>
        </p:nvSpPr>
        <p:spPr>
          <a:xfrm>
            <a:off x="3139847" y="5244928"/>
            <a:ext cx="7371907" cy="369332"/>
          </a:xfrm>
          <a:prstGeom prst="rect">
            <a:avLst/>
          </a:prstGeom>
        </p:spPr>
        <p:txBody>
          <a:bodyPr wrap="square">
            <a:spAutoFit/>
          </a:bodyPr>
          <a:lstStyle/>
          <a:p>
            <a:r>
              <a:rPr lang="es-AR" b="1" dirty="0">
                <a:solidFill>
                  <a:srgbClr val="000000"/>
                </a:solidFill>
                <a:latin typeface="Calibri" panose="020F0502020204030204" pitchFamily="34" charset="0"/>
              </a:rPr>
              <a:t>Etapa de operación </a:t>
            </a:r>
            <a:r>
              <a:rPr lang="es-AR" dirty="0">
                <a:solidFill>
                  <a:srgbClr val="000000"/>
                </a:solidFill>
                <a:latin typeface="Calibri" panose="020F0502020204030204" pitchFamily="34" charset="0"/>
              </a:rPr>
              <a:t>se inicia en el momento de comenzar la obra </a:t>
            </a:r>
            <a:endParaRPr lang="es-AR" dirty="0"/>
          </a:p>
        </p:txBody>
      </p:sp>
      <p:sp>
        <p:nvSpPr>
          <p:cNvPr id="4" name="Rectángulo 3">
            <a:extLst>
              <a:ext uri="{FF2B5EF4-FFF2-40B4-BE49-F238E27FC236}">
                <a16:creationId xmlns:a16="http://schemas.microsoft.com/office/drawing/2014/main" id="{2B93577B-98E0-47D3-821D-C17AC51157FD}"/>
              </a:ext>
            </a:extLst>
          </p:cNvPr>
          <p:cNvSpPr/>
          <p:nvPr/>
        </p:nvSpPr>
        <p:spPr>
          <a:xfrm>
            <a:off x="3139847" y="3386652"/>
            <a:ext cx="6096000" cy="1754326"/>
          </a:xfrm>
          <a:prstGeom prst="rect">
            <a:avLst/>
          </a:prstGeom>
        </p:spPr>
        <p:txBody>
          <a:bodyPr>
            <a:spAutoFit/>
          </a:bodyPr>
          <a:lstStyle/>
          <a:p>
            <a:r>
              <a:rPr lang="es-AR" b="1" dirty="0">
                <a:latin typeface="Calibri" panose="020F0502020204030204" pitchFamily="34" charset="0"/>
                <a:ea typeface="Calibri" panose="020F0502020204030204" pitchFamily="34" charset="0"/>
                <a:cs typeface="Times New Roman" panose="02020603050405020304" pitchFamily="18" charset="0"/>
              </a:rPr>
              <a:t>La etapa de inversión</a:t>
            </a:r>
            <a:r>
              <a:rPr lang="es-AR" dirty="0">
                <a:latin typeface="Calibri" panose="020F0502020204030204" pitchFamily="34" charset="0"/>
                <a:ea typeface="Calibri" panose="020F0502020204030204" pitchFamily="34" charset="0"/>
                <a:cs typeface="Times New Roman" panose="02020603050405020304" pitchFamily="18" charset="0"/>
              </a:rPr>
              <a:t> es una etapa preparatoria, en la que se realiza la tramitación legal que requiere la ejecución del proyecto y se llevan adelante las contrataciones y la adquisición de los recursos necesarios a la puesta en marcha de las actividades del proyecto. Cada proyecto será distinto en lo que respecta a su etapa de inversión y de operación</a:t>
            </a:r>
            <a:endParaRPr lang="es-AR" dirty="0"/>
          </a:p>
        </p:txBody>
      </p:sp>
      <p:sp>
        <p:nvSpPr>
          <p:cNvPr id="6" name="Rectángulo: esquinas redondeadas 5">
            <a:extLst>
              <a:ext uri="{FF2B5EF4-FFF2-40B4-BE49-F238E27FC236}">
                <a16:creationId xmlns:a16="http://schemas.microsoft.com/office/drawing/2014/main" id="{2FBEDCB0-CF24-457A-A6F8-5B9541667467}"/>
              </a:ext>
            </a:extLst>
          </p:cNvPr>
          <p:cNvSpPr/>
          <p:nvPr/>
        </p:nvSpPr>
        <p:spPr>
          <a:xfrm>
            <a:off x="4380614" y="1171261"/>
            <a:ext cx="3614467" cy="95729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s-AR">
                <a:solidFill>
                  <a:srgbClr val="000000"/>
                </a:solidFill>
                <a:latin typeface="Calibri" panose="020F0502020204030204" pitchFamily="34" charset="0"/>
              </a:rPr>
              <a:t>la implementación constituye una fase que cuenta con dos etapas </a:t>
            </a:r>
            <a:endParaRPr lang="es-AR" dirty="0"/>
          </a:p>
        </p:txBody>
      </p:sp>
      <p:sp>
        <p:nvSpPr>
          <p:cNvPr id="7" name="Rectángulo 6">
            <a:extLst>
              <a:ext uri="{FF2B5EF4-FFF2-40B4-BE49-F238E27FC236}">
                <a16:creationId xmlns:a16="http://schemas.microsoft.com/office/drawing/2014/main" id="{2E47FF01-6ED1-4DF2-A046-6084BFD39A63}"/>
              </a:ext>
            </a:extLst>
          </p:cNvPr>
          <p:cNvSpPr/>
          <p:nvPr/>
        </p:nvSpPr>
        <p:spPr>
          <a:xfrm>
            <a:off x="1686430" y="2594114"/>
            <a:ext cx="2261325" cy="369332"/>
          </a:xfrm>
          <a:prstGeom prst="rect">
            <a:avLst/>
          </a:prstGeom>
        </p:spPr>
        <p:txBody>
          <a:bodyPr wrap="none">
            <a:spAutoFit/>
          </a:bodyPr>
          <a:lstStyle/>
          <a:p>
            <a:r>
              <a:rPr lang="es-AR" b="1" dirty="0">
                <a:latin typeface="Calibri" panose="020F0502020204030204" pitchFamily="34" charset="0"/>
                <a:ea typeface="Calibri" panose="020F0502020204030204" pitchFamily="34" charset="0"/>
                <a:cs typeface="Times New Roman" panose="02020603050405020304" pitchFamily="18" charset="0"/>
              </a:rPr>
              <a:t>La etapa de inversión</a:t>
            </a:r>
            <a:r>
              <a:rPr lang="es-AR" dirty="0">
                <a:latin typeface="Calibri" panose="020F0502020204030204" pitchFamily="34" charset="0"/>
                <a:ea typeface="Calibri" panose="020F0502020204030204" pitchFamily="34" charset="0"/>
                <a:cs typeface="Times New Roman" panose="02020603050405020304" pitchFamily="18" charset="0"/>
              </a:rPr>
              <a:t> </a:t>
            </a:r>
            <a:endParaRPr lang="es-AR" dirty="0"/>
          </a:p>
        </p:txBody>
      </p:sp>
      <p:sp>
        <p:nvSpPr>
          <p:cNvPr id="8" name="Rectángulo 7">
            <a:extLst>
              <a:ext uri="{FF2B5EF4-FFF2-40B4-BE49-F238E27FC236}">
                <a16:creationId xmlns:a16="http://schemas.microsoft.com/office/drawing/2014/main" id="{36D68781-9710-457B-B78C-584AC739F413}"/>
              </a:ext>
            </a:extLst>
          </p:cNvPr>
          <p:cNvSpPr/>
          <p:nvPr/>
        </p:nvSpPr>
        <p:spPr>
          <a:xfrm>
            <a:off x="8602572" y="2593883"/>
            <a:ext cx="2071914" cy="369332"/>
          </a:xfrm>
          <a:prstGeom prst="rect">
            <a:avLst/>
          </a:prstGeom>
        </p:spPr>
        <p:txBody>
          <a:bodyPr wrap="none">
            <a:spAutoFit/>
          </a:bodyPr>
          <a:lstStyle/>
          <a:p>
            <a:r>
              <a:rPr lang="es-AR" b="1" dirty="0">
                <a:solidFill>
                  <a:srgbClr val="000000"/>
                </a:solidFill>
                <a:latin typeface="Calibri" panose="020F0502020204030204" pitchFamily="34" charset="0"/>
              </a:rPr>
              <a:t>Etapa de operación </a:t>
            </a:r>
            <a:endParaRPr lang="es-AR" dirty="0"/>
          </a:p>
        </p:txBody>
      </p:sp>
      <p:cxnSp>
        <p:nvCxnSpPr>
          <p:cNvPr id="11" name="Conector recto de flecha 10">
            <a:extLst>
              <a:ext uri="{FF2B5EF4-FFF2-40B4-BE49-F238E27FC236}">
                <a16:creationId xmlns:a16="http://schemas.microsoft.com/office/drawing/2014/main" id="{C5C804C1-34EE-46B2-ACDE-05D576CC93EC}"/>
              </a:ext>
            </a:extLst>
          </p:cNvPr>
          <p:cNvCxnSpPr>
            <a:cxnSpLocks/>
          </p:cNvCxnSpPr>
          <p:nvPr/>
        </p:nvCxnSpPr>
        <p:spPr>
          <a:xfrm>
            <a:off x="6187847" y="2128559"/>
            <a:ext cx="2233139" cy="649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B7ADA012-98A6-4C77-AE4D-462623658085}"/>
              </a:ext>
            </a:extLst>
          </p:cNvPr>
          <p:cNvCxnSpPr>
            <a:cxnSpLocks/>
            <a:stCxn id="6" idx="2"/>
          </p:cNvCxnSpPr>
          <p:nvPr/>
        </p:nvCxnSpPr>
        <p:spPr>
          <a:xfrm flipH="1">
            <a:off x="4129341" y="2128559"/>
            <a:ext cx="2058507" cy="649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8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FCC7F7F-B020-43AE-A269-D751F1ACE9B1}"/>
              </a:ext>
            </a:extLst>
          </p:cNvPr>
          <p:cNvSpPr/>
          <p:nvPr/>
        </p:nvSpPr>
        <p:spPr>
          <a:xfrm>
            <a:off x="811619" y="558437"/>
            <a:ext cx="10823944" cy="3085717"/>
          </a:xfrm>
          <a:prstGeom prst="rect">
            <a:avLst/>
          </a:prstGeom>
        </p:spPr>
        <p:txBody>
          <a:bodyPr wrap="square">
            <a:spAutoFit/>
          </a:bodyPr>
          <a:lstStyle/>
          <a:p>
            <a:pPr>
              <a:lnSpc>
                <a:spcPct val="107000"/>
              </a:lnSpc>
              <a:spcAft>
                <a:spcPts val="800"/>
              </a:spcAft>
            </a:pPr>
            <a:r>
              <a:rPr lang="es-AR" b="1" dirty="0">
                <a:ea typeface="Calibri" panose="020F0502020204030204" pitchFamily="34" charset="0"/>
                <a:cs typeface="Times New Roman" panose="02020603050405020304" pitchFamily="18" charset="0"/>
              </a:rPr>
              <a:t>Primeras acciones preparatorias son</a:t>
            </a:r>
            <a:r>
              <a:rPr lang="es-AR" dirty="0">
                <a:ea typeface="Calibri" panose="020F0502020204030204" pitchFamily="34" charset="0"/>
                <a:cs typeface="Times New Roman" panose="02020603050405020304" pitchFamily="18" charset="0"/>
              </a:rPr>
              <a:t>:</a:t>
            </a:r>
          </a:p>
          <a:p>
            <a:pPr>
              <a:lnSpc>
                <a:spcPct val="107000"/>
              </a:lnSpc>
              <a:spcAft>
                <a:spcPts val="800"/>
              </a:spcAft>
            </a:pPr>
            <a:r>
              <a:rPr lang="es-AR" sz="1600" dirty="0">
                <a:solidFill>
                  <a:srgbClr val="000000"/>
                </a:solidFill>
                <a:ea typeface="Calibri" panose="020F0502020204030204" pitchFamily="34" charset="0"/>
                <a:cs typeface="Franklin Gothic Book" panose="020B0503020102020204" pitchFamily="34" charset="0"/>
              </a:rPr>
              <a:t>a) </a:t>
            </a:r>
            <a:r>
              <a:rPr lang="es-AR" dirty="0">
                <a:solidFill>
                  <a:srgbClr val="000000"/>
                </a:solidFill>
                <a:ea typeface="Calibri" panose="020F0502020204030204" pitchFamily="34" charset="0"/>
                <a:cs typeface="Franklin Gothic Book" panose="020B0503020102020204" pitchFamily="34" charset="0"/>
              </a:rPr>
              <a:t>Revisión y actualización del </a:t>
            </a:r>
            <a:r>
              <a:rPr lang="es-AR" b="1" dirty="0">
                <a:solidFill>
                  <a:srgbClr val="000000"/>
                </a:solidFill>
                <a:ea typeface="Calibri" panose="020F0502020204030204" pitchFamily="34" charset="0"/>
                <a:cs typeface="Franklin Gothic Book" panose="020B0503020102020204" pitchFamily="34" charset="0"/>
              </a:rPr>
              <a:t>diseño </a:t>
            </a:r>
            <a:r>
              <a:rPr lang="es-AR" dirty="0">
                <a:solidFill>
                  <a:srgbClr val="000000"/>
                </a:solidFill>
                <a:ea typeface="Calibri" panose="020F0502020204030204" pitchFamily="34" charset="0"/>
                <a:cs typeface="Franklin Gothic Book" panose="020B0503020102020204" pitchFamily="34" charset="0"/>
              </a:rPr>
              <a:t>del proyecto</a:t>
            </a:r>
          </a:p>
          <a:p>
            <a:pPr lvl="0" algn="just">
              <a:spcAft>
                <a:spcPts val="365"/>
              </a:spcAft>
            </a:pPr>
            <a:r>
              <a:rPr lang="es-AR" sz="1600" dirty="0">
                <a:solidFill>
                  <a:srgbClr val="000000"/>
                </a:solidFill>
                <a:ea typeface="Calibri" panose="020F0502020204030204" pitchFamily="34" charset="0"/>
                <a:cs typeface="Franklin Gothic Book" panose="020B0503020102020204" pitchFamily="34" charset="0"/>
              </a:rPr>
              <a:t>b) </a:t>
            </a:r>
            <a:r>
              <a:rPr lang="es-AR" dirty="0">
                <a:solidFill>
                  <a:srgbClr val="000000"/>
                </a:solidFill>
                <a:ea typeface="Calibri" panose="020F0502020204030204" pitchFamily="34" charset="0"/>
                <a:cs typeface="Franklin Gothic Book" panose="020B0503020102020204" pitchFamily="34" charset="0"/>
              </a:rPr>
              <a:t>Actualización del </a:t>
            </a:r>
            <a:r>
              <a:rPr lang="es-AR" b="1" dirty="0">
                <a:solidFill>
                  <a:srgbClr val="000000"/>
                </a:solidFill>
                <a:ea typeface="Calibri" panose="020F0502020204030204" pitchFamily="34" charset="0"/>
                <a:cs typeface="Franklin Gothic Book" panose="020B0503020102020204" pitchFamily="34" charset="0"/>
              </a:rPr>
              <a:t>cronograma </a:t>
            </a:r>
            <a:r>
              <a:rPr lang="es-AR" dirty="0">
                <a:solidFill>
                  <a:srgbClr val="000000"/>
                </a:solidFill>
                <a:ea typeface="Calibri" panose="020F0502020204030204" pitchFamily="34" charset="0"/>
                <a:cs typeface="Franklin Gothic Book" panose="020B0503020102020204" pitchFamily="34" charset="0"/>
              </a:rPr>
              <a:t>de actividades. </a:t>
            </a:r>
            <a:endParaRPr lang="es-AR" sz="2000" dirty="0">
              <a:solidFill>
                <a:srgbClr val="000000"/>
              </a:solidFill>
              <a:ea typeface="Calibri" panose="020F0502020204030204" pitchFamily="34" charset="0"/>
              <a:cs typeface="Franklin Gothic Book" panose="020B0503020102020204" pitchFamily="34" charset="0"/>
            </a:endParaRPr>
          </a:p>
          <a:p>
            <a:pPr lvl="0" algn="just">
              <a:spcAft>
                <a:spcPts val="365"/>
              </a:spcAft>
            </a:pPr>
            <a:r>
              <a:rPr lang="es-AR" sz="1600" dirty="0">
                <a:solidFill>
                  <a:srgbClr val="000000"/>
                </a:solidFill>
                <a:ea typeface="Calibri" panose="020F0502020204030204" pitchFamily="34" charset="0"/>
                <a:cs typeface="Franklin Gothic Book" panose="020B0503020102020204" pitchFamily="34" charset="0"/>
              </a:rPr>
              <a:t>c) </a:t>
            </a:r>
            <a:r>
              <a:rPr lang="es-AR" dirty="0">
                <a:solidFill>
                  <a:srgbClr val="000000"/>
                </a:solidFill>
                <a:ea typeface="Calibri" panose="020F0502020204030204" pitchFamily="34" charset="0"/>
                <a:cs typeface="Franklin Gothic Book" panose="020B0503020102020204" pitchFamily="34" charset="0"/>
              </a:rPr>
              <a:t>Verificación de que se dispondrá de los </a:t>
            </a:r>
            <a:r>
              <a:rPr lang="es-AR" b="1" dirty="0">
                <a:solidFill>
                  <a:srgbClr val="000000"/>
                </a:solidFill>
                <a:ea typeface="Calibri" panose="020F0502020204030204" pitchFamily="34" charset="0"/>
                <a:cs typeface="Franklin Gothic Book" panose="020B0503020102020204" pitchFamily="34" charset="0"/>
              </a:rPr>
              <a:t>fondos requeridos.</a:t>
            </a:r>
            <a:endParaRPr lang="es-AR" sz="2000" dirty="0">
              <a:solidFill>
                <a:srgbClr val="000000"/>
              </a:solidFill>
              <a:ea typeface="Calibri" panose="020F0502020204030204" pitchFamily="34" charset="0"/>
              <a:cs typeface="Franklin Gothic Book" panose="020B0503020102020204" pitchFamily="34" charset="0"/>
            </a:endParaRPr>
          </a:p>
          <a:p>
            <a:pPr lvl="0" algn="just">
              <a:spcAft>
                <a:spcPts val="365"/>
              </a:spcAft>
            </a:pPr>
            <a:r>
              <a:rPr lang="es-AR" sz="1600" dirty="0">
                <a:solidFill>
                  <a:srgbClr val="000000"/>
                </a:solidFill>
                <a:ea typeface="Calibri" panose="020F0502020204030204" pitchFamily="34" charset="0"/>
                <a:cs typeface="Franklin Gothic Book" panose="020B0503020102020204" pitchFamily="34" charset="0"/>
              </a:rPr>
              <a:t>d) </a:t>
            </a:r>
            <a:r>
              <a:rPr lang="es-AR" dirty="0">
                <a:solidFill>
                  <a:srgbClr val="000000"/>
                </a:solidFill>
                <a:ea typeface="Calibri" panose="020F0502020204030204" pitchFamily="34" charset="0"/>
                <a:cs typeface="Franklin Gothic Book" panose="020B0503020102020204" pitchFamily="34" charset="0"/>
              </a:rPr>
              <a:t>Revisión y actualización de las tablas de las </a:t>
            </a:r>
            <a:r>
              <a:rPr lang="es-AR" b="1" dirty="0">
                <a:solidFill>
                  <a:srgbClr val="000000"/>
                </a:solidFill>
                <a:ea typeface="Calibri" panose="020F0502020204030204" pitchFamily="34" charset="0"/>
                <a:cs typeface="Franklin Gothic Book" panose="020B0503020102020204" pitchFamily="34" charset="0"/>
              </a:rPr>
              <a:t>tareas </a:t>
            </a:r>
            <a:r>
              <a:rPr lang="es-AR" dirty="0">
                <a:solidFill>
                  <a:srgbClr val="000000"/>
                </a:solidFill>
                <a:ea typeface="Calibri" panose="020F0502020204030204" pitchFamily="34" charset="0"/>
                <a:cs typeface="Franklin Gothic Book" panose="020B0503020102020204" pitchFamily="34" charset="0"/>
              </a:rPr>
              <a:t>programadas. </a:t>
            </a:r>
            <a:endParaRPr lang="es-AR" sz="2000" dirty="0">
              <a:solidFill>
                <a:srgbClr val="000000"/>
              </a:solidFill>
              <a:ea typeface="Calibri" panose="020F0502020204030204" pitchFamily="34" charset="0"/>
              <a:cs typeface="Franklin Gothic Book" panose="020B0503020102020204" pitchFamily="34" charset="0"/>
            </a:endParaRPr>
          </a:p>
          <a:p>
            <a:pPr lvl="0" algn="just">
              <a:spcAft>
                <a:spcPts val="365"/>
              </a:spcAft>
            </a:pPr>
            <a:r>
              <a:rPr lang="es-AR" sz="1600" dirty="0">
                <a:solidFill>
                  <a:srgbClr val="000000"/>
                </a:solidFill>
                <a:ea typeface="Calibri" panose="020F0502020204030204" pitchFamily="34" charset="0"/>
                <a:cs typeface="Franklin Gothic Book" panose="020B0503020102020204" pitchFamily="34" charset="0"/>
              </a:rPr>
              <a:t>e) </a:t>
            </a:r>
            <a:r>
              <a:rPr lang="es-AR" dirty="0">
                <a:solidFill>
                  <a:srgbClr val="000000"/>
                </a:solidFill>
                <a:ea typeface="Calibri" panose="020F0502020204030204" pitchFamily="34" charset="0"/>
                <a:cs typeface="Franklin Gothic Book" panose="020B0503020102020204" pitchFamily="34" charset="0"/>
              </a:rPr>
              <a:t>De ser necesario, diseño de la resolución correspondiente para la creación de la unidad organizativa y promoción de su aprobación. </a:t>
            </a:r>
            <a:endParaRPr lang="es-AR" sz="2000" dirty="0">
              <a:solidFill>
                <a:srgbClr val="000000"/>
              </a:solidFill>
              <a:ea typeface="Calibri" panose="020F0502020204030204" pitchFamily="34" charset="0"/>
              <a:cs typeface="Franklin Gothic Book" panose="020B0503020102020204" pitchFamily="34" charset="0"/>
            </a:endParaRPr>
          </a:p>
          <a:p>
            <a:pPr lvl="0" algn="just">
              <a:spcAft>
                <a:spcPts val="365"/>
              </a:spcAft>
            </a:pPr>
            <a:r>
              <a:rPr lang="es-AR" sz="1600" dirty="0">
                <a:solidFill>
                  <a:srgbClr val="000000"/>
                </a:solidFill>
                <a:ea typeface="Calibri" panose="020F0502020204030204" pitchFamily="34" charset="0"/>
                <a:cs typeface="Franklin Gothic Book" panose="020B0503020102020204" pitchFamily="34" charset="0"/>
              </a:rPr>
              <a:t>f) </a:t>
            </a:r>
            <a:r>
              <a:rPr lang="es-AR" dirty="0">
                <a:solidFill>
                  <a:srgbClr val="000000"/>
                </a:solidFill>
                <a:ea typeface="Calibri" panose="020F0502020204030204" pitchFamily="34" charset="0"/>
                <a:cs typeface="Franklin Gothic Book" panose="020B0503020102020204" pitchFamily="34" charset="0"/>
              </a:rPr>
              <a:t>Constitución del </a:t>
            </a:r>
            <a:r>
              <a:rPr lang="es-AR" b="1" dirty="0">
                <a:solidFill>
                  <a:srgbClr val="000000"/>
                </a:solidFill>
                <a:ea typeface="Calibri" panose="020F0502020204030204" pitchFamily="34" charset="0"/>
                <a:cs typeface="Franklin Gothic Book" panose="020B0503020102020204" pitchFamily="34" charset="0"/>
              </a:rPr>
              <a:t>equipo de gestión </a:t>
            </a:r>
            <a:r>
              <a:rPr lang="es-AR" dirty="0">
                <a:solidFill>
                  <a:srgbClr val="000000"/>
                </a:solidFill>
                <a:ea typeface="Calibri" panose="020F0502020204030204" pitchFamily="34" charset="0"/>
                <a:cs typeface="Franklin Gothic Book" panose="020B0503020102020204" pitchFamily="34" charset="0"/>
              </a:rPr>
              <a:t>del proyecto. </a:t>
            </a:r>
            <a:endParaRPr lang="es-AR" sz="2000" dirty="0">
              <a:solidFill>
                <a:srgbClr val="000000"/>
              </a:solidFill>
              <a:ea typeface="Calibri" panose="020F0502020204030204" pitchFamily="34" charset="0"/>
              <a:cs typeface="Franklin Gothic Book" panose="020B0503020102020204" pitchFamily="34" charset="0"/>
            </a:endParaRPr>
          </a:p>
          <a:p>
            <a:pPr lvl="0" algn="just">
              <a:spcAft>
                <a:spcPts val="0"/>
              </a:spcAft>
            </a:pPr>
            <a:r>
              <a:rPr lang="es-AR" sz="1600" dirty="0">
                <a:solidFill>
                  <a:srgbClr val="000000"/>
                </a:solidFill>
                <a:ea typeface="Calibri" panose="020F0502020204030204" pitchFamily="34" charset="0"/>
                <a:cs typeface="Franklin Gothic Book" panose="020B0503020102020204" pitchFamily="34" charset="0"/>
              </a:rPr>
              <a:t>g) </a:t>
            </a:r>
            <a:r>
              <a:rPr lang="es-AR" dirty="0">
                <a:solidFill>
                  <a:srgbClr val="000000"/>
                </a:solidFill>
                <a:ea typeface="Calibri" panose="020F0502020204030204" pitchFamily="34" charset="0"/>
                <a:cs typeface="Franklin Gothic Book" panose="020B0503020102020204" pitchFamily="34" charset="0"/>
              </a:rPr>
              <a:t>Planificación de conseguir las autorizaciones necesarias para ejecutar las actividades del proyecto. </a:t>
            </a:r>
            <a:endParaRPr lang="es-AR" sz="2000" dirty="0">
              <a:solidFill>
                <a:srgbClr val="000000"/>
              </a:solidFill>
              <a:effectLst/>
              <a:ea typeface="Calibri" panose="020F0502020204030204" pitchFamily="34" charset="0"/>
              <a:cs typeface="Franklin Gothic Book" panose="020B0503020102020204" pitchFamily="34" charset="0"/>
            </a:endParaRPr>
          </a:p>
        </p:txBody>
      </p:sp>
      <p:sp>
        <p:nvSpPr>
          <p:cNvPr id="3" name="Rectángulo 2">
            <a:extLst>
              <a:ext uri="{FF2B5EF4-FFF2-40B4-BE49-F238E27FC236}">
                <a16:creationId xmlns:a16="http://schemas.microsoft.com/office/drawing/2014/main" id="{ED65CD20-B3E0-4C45-A0C7-2EB3E670A38E}"/>
              </a:ext>
            </a:extLst>
          </p:cNvPr>
          <p:cNvSpPr/>
          <p:nvPr/>
        </p:nvSpPr>
        <p:spPr>
          <a:xfrm>
            <a:off x="3048000" y="3944727"/>
            <a:ext cx="6096000" cy="646331"/>
          </a:xfrm>
          <a:prstGeom prst="rect">
            <a:avLst/>
          </a:prstGeom>
        </p:spPr>
        <p:txBody>
          <a:bodyPr>
            <a:spAutoFit/>
          </a:bodyPr>
          <a:lstStyle/>
          <a:p>
            <a:r>
              <a:rPr lang="es-AR" dirty="0">
                <a:solidFill>
                  <a:srgbClr val="FF0000"/>
                </a:solidFill>
                <a:latin typeface="Calibri" panose="020F0502020204030204" pitchFamily="34" charset="0"/>
              </a:rPr>
              <a:t>La preparación de la acción y el control previo es clave para comenzar con éxito el proceso de implementación </a:t>
            </a:r>
            <a:endParaRPr lang="es-AR" dirty="0">
              <a:solidFill>
                <a:srgbClr val="FF0000"/>
              </a:solidFill>
            </a:endParaRPr>
          </a:p>
        </p:txBody>
      </p:sp>
      <p:sp>
        <p:nvSpPr>
          <p:cNvPr id="4" name="Rectángulo 3">
            <a:extLst>
              <a:ext uri="{FF2B5EF4-FFF2-40B4-BE49-F238E27FC236}">
                <a16:creationId xmlns:a16="http://schemas.microsoft.com/office/drawing/2014/main" id="{E97F6A8A-8F45-412F-89F0-A32990959062}"/>
              </a:ext>
            </a:extLst>
          </p:cNvPr>
          <p:cNvSpPr/>
          <p:nvPr/>
        </p:nvSpPr>
        <p:spPr>
          <a:xfrm>
            <a:off x="811619" y="4891631"/>
            <a:ext cx="9863470" cy="968278"/>
          </a:xfrm>
          <a:prstGeom prst="rect">
            <a:avLst/>
          </a:prstGeom>
        </p:spPr>
        <p:txBody>
          <a:bodyPr wrap="square">
            <a:spAutoFit/>
          </a:bodyPr>
          <a:lstStyle/>
          <a:p>
            <a:pPr algn="just">
              <a:lnSpc>
                <a:spcPct val="107000"/>
              </a:lnSpc>
              <a:spcAft>
                <a:spcPts val="80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Durante la etapa de inversión se pondrán en acción los dispositivos de control, de manera de disponer de información respecto del avance de cada una de las tareas de inversión y, de ser necesario, ajustar el plan de acción.</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540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FF25AC2-0ABA-47CD-A13B-1B123E641BB8}"/>
              </a:ext>
            </a:extLst>
          </p:cNvPr>
          <p:cNvSpPr/>
          <p:nvPr/>
        </p:nvSpPr>
        <p:spPr>
          <a:xfrm>
            <a:off x="460744" y="585781"/>
            <a:ext cx="11270511" cy="968278"/>
          </a:xfrm>
          <a:prstGeom prst="rect">
            <a:avLst/>
          </a:prstGeom>
        </p:spPr>
        <p:txBody>
          <a:bodyPr wrap="square">
            <a:spAutoFit/>
          </a:bodyPr>
          <a:lstStyle/>
          <a:p>
            <a:pPr algn="just">
              <a:lnSpc>
                <a:spcPct val="107000"/>
              </a:lnSpc>
              <a:spcAft>
                <a:spcPts val="800"/>
              </a:spcAft>
            </a:pPr>
            <a:r>
              <a:rPr lang="es-AR" dirty="0">
                <a:solidFill>
                  <a:srgbClr val="FF0000"/>
                </a:solidFill>
                <a:latin typeface="Calibri" panose="020F0502020204030204" pitchFamily="34" charset="0"/>
                <a:ea typeface="Calibri" panose="020F0502020204030204" pitchFamily="34" charset="0"/>
                <a:cs typeface="Times New Roman" panose="02020603050405020304" pitchFamily="18" charset="0"/>
              </a:rPr>
              <a:t>La etapa de operación comienza cuando la unidad productiva instalada inicia la generación del producto (bien o servicio) para el cumplimiento del objetivo, orientado a la solución del problema o a la satisfacción de la necesidad que constituyó el origen del proyecto (Sanín Ángel, 1988: 6).</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a16="http://schemas.microsoft.com/office/drawing/2014/main" id="{77FFECD1-F049-4448-A6D8-3C9432109D7F}"/>
              </a:ext>
            </a:extLst>
          </p:cNvPr>
          <p:cNvSpPr/>
          <p:nvPr/>
        </p:nvSpPr>
        <p:spPr>
          <a:xfrm>
            <a:off x="1573619" y="1907590"/>
            <a:ext cx="9165265" cy="1561005"/>
          </a:xfrm>
          <a:prstGeom prst="rect">
            <a:avLst/>
          </a:prstGeom>
        </p:spPr>
        <p:txBody>
          <a:bodyPr wrap="square">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La etapa de operación </a:t>
            </a:r>
            <a:r>
              <a:rPr lang="es-AR" dirty="0">
                <a:latin typeface="Calibri" panose="020F0502020204030204" pitchFamily="34" charset="0"/>
                <a:ea typeface="Calibri" panose="020F0502020204030204" pitchFamily="34" charset="0"/>
                <a:cs typeface="Times New Roman" panose="02020603050405020304" pitchFamily="18" charset="0"/>
              </a:rPr>
              <a:t>se ponen en acción no solo las actividades del proyecto, también los dispositivos de control establecidos en el diseño original. será importante que, se elabore una estrategia de comunicación que permita a los socios disponer de información actualizada del avance del proyecto. Llegado el momento de los hitos definidos en el cronograma, comenzarán a activarse los dispositivos de evaluación.</a:t>
            </a:r>
          </a:p>
        </p:txBody>
      </p:sp>
      <p:pic>
        <p:nvPicPr>
          <p:cNvPr id="3074" name="Picture 2" descr="Ventajas de disponer de un gestor de proyectos | FLAG Savia">
            <a:extLst>
              <a:ext uri="{FF2B5EF4-FFF2-40B4-BE49-F238E27FC236}">
                <a16:creationId xmlns:a16="http://schemas.microsoft.com/office/drawing/2014/main" id="{ADC89121-7AC2-457A-B758-CCB98DE74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454" y="4033948"/>
            <a:ext cx="252412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75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66BC888-727E-4AA7-B625-7835AB2DF215}"/>
              </a:ext>
            </a:extLst>
          </p:cNvPr>
          <p:cNvSpPr/>
          <p:nvPr/>
        </p:nvSpPr>
        <p:spPr>
          <a:xfrm>
            <a:off x="490480" y="731941"/>
            <a:ext cx="5001626" cy="375552"/>
          </a:xfrm>
          <a:prstGeom prst="rect">
            <a:avLst/>
          </a:prstGeom>
        </p:spPr>
        <p:txBody>
          <a:bodyPr wrap="none">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Una perspectiva analítica sobre la implementación</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a:extLst>
              <a:ext uri="{FF2B5EF4-FFF2-40B4-BE49-F238E27FC236}">
                <a16:creationId xmlns:a16="http://schemas.microsoft.com/office/drawing/2014/main" id="{4A9D45F1-AC94-4061-824F-34A574D66217}"/>
              </a:ext>
            </a:extLst>
          </p:cNvPr>
          <p:cNvSpPr/>
          <p:nvPr/>
        </p:nvSpPr>
        <p:spPr>
          <a:xfrm>
            <a:off x="960474" y="1520203"/>
            <a:ext cx="10271051" cy="1200329"/>
          </a:xfrm>
          <a:prstGeom prst="rect">
            <a:avLst/>
          </a:prstGeom>
        </p:spPr>
        <p:txBody>
          <a:bodyPr wrap="square">
            <a:spAutoFit/>
          </a:bodyPr>
          <a:lstStyle/>
          <a:p>
            <a:r>
              <a:rPr lang="es-AR" dirty="0">
                <a:solidFill>
                  <a:srgbClr val="000000"/>
                </a:solidFill>
                <a:latin typeface="Calibri" panose="020F0502020204030204" pitchFamily="34" charset="0"/>
              </a:rPr>
              <a:t>La implementación es el proceso de ensamblar numerosos y diversos elementos del programa que se encuentran en manos de diferentes partes que […] son independientes entre sí, razón por la cual la persuasión y la negociación son el único modo de lograr que cada parte coopere proporcionando los elementos del programa que están bajo su control (</a:t>
            </a:r>
            <a:r>
              <a:rPr lang="es-AR" dirty="0" err="1">
                <a:solidFill>
                  <a:srgbClr val="000000"/>
                </a:solidFill>
                <a:latin typeface="Calibri" panose="020F0502020204030204" pitchFamily="34" charset="0"/>
              </a:rPr>
              <a:t>B</a:t>
            </a:r>
            <a:r>
              <a:rPr lang="es-AR" sz="800" dirty="0" err="1">
                <a:solidFill>
                  <a:srgbClr val="000000"/>
                </a:solidFill>
                <a:latin typeface="Calibri" panose="020F0502020204030204" pitchFamily="34" charset="0"/>
              </a:rPr>
              <a:t>ardach</a:t>
            </a:r>
            <a:r>
              <a:rPr lang="es-AR" dirty="0">
                <a:solidFill>
                  <a:srgbClr val="000000"/>
                </a:solidFill>
                <a:latin typeface="Calibri" panose="020F0502020204030204" pitchFamily="34" charset="0"/>
              </a:rPr>
              <a:t>, 1977: 37, citado por A</a:t>
            </a:r>
            <a:r>
              <a:rPr lang="es-AR" sz="800" dirty="0">
                <a:solidFill>
                  <a:srgbClr val="000000"/>
                </a:solidFill>
                <a:latin typeface="Calibri" panose="020F0502020204030204" pitchFamily="34" charset="0"/>
              </a:rPr>
              <a:t>guilar </a:t>
            </a:r>
            <a:r>
              <a:rPr lang="es-AR" dirty="0">
                <a:solidFill>
                  <a:srgbClr val="000000"/>
                </a:solidFill>
                <a:latin typeface="Calibri" panose="020F0502020204030204" pitchFamily="34" charset="0"/>
              </a:rPr>
              <a:t>V</a:t>
            </a:r>
            <a:r>
              <a:rPr lang="es-AR" sz="800" dirty="0">
                <a:solidFill>
                  <a:srgbClr val="000000"/>
                </a:solidFill>
                <a:latin typeface="Calibri" panose="020F0502020204030204" pitchFamily="34" charset="0"/>
              </a:rPr>
              <a:t>illanueva</a:t>
            </a:r>
            <a:r>
              <a:rPr lang="es-AR" dirty="0">
                <a:solidFill>
                  <a:srgbClr val="000000"/>
                </a:solidFill>
                <a:latin typeface="Calibri" panose="020F0502020204030204" pitchFamily="34" charset="0"/>
              </a:rPr>
              <a:t>, 1996: 62). </a:t>
            </a:r>
            <a:endParaRPr lang="es-AR" dirty="0"/>
          </a:p>
        </p:txBody>
      </p:sp>
      <p:pic>
        <p:nvPicPr>
          <p:cNvPr id="4098" name="Picture 2" descr="Qué habilidades debe tener un gestor de proyecto?">
            <a:extLst>
              <a:ext uri="{FF2B5EF4-FFF2-40B4-BE49-F238E27FC236}">
                <a16:creationId xmlns:a16="http://schemas.microsoft.com/office/drawing/2014/main" id="{36129AAB-D61C-468B-83AF-0877C3870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49" y="3429000"/>
            <a:ext cx="28575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40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5CC392C-40DC-4741-927F-390038975307}"/>
              </a:ext>
            </a:extLst>
          </p:cNvPr>
          <p:cNvSpPr/>
          <p:nvPr/>
        </p:nvSpPr>
        <p:spPr>
          <a:xfrm>
            <a:off x="2381693" y="775145"/>
            <a:ext cx="7825563" cy="375552"/>
          </a:xfrm>
          <a:prstGeom prst="rect">
            <a:avLst/>
          </a:prstGeom>
        </p:spPr>
        <p:txBody>
          <a:bodyPr wrap="square">
            <a:spAutoFit/>
          </a:bodyPr>
          <a:lstStyle/>
          <a:p>
            <a:pPr algn="just">
              <a:lnSpc>
                <a:spcPct val="107000"/>
              </a:lnSpc>
              <a:spcAft>
                <a:spcPts val="800"/>
              </a:spcAft>
            </a:pPr>
            <a:r>
              <a:rPr lang="es-AR" b="1" u="sng" dirty="0">
                <a:latin typeface="Calibri" panose="020F0502020204030204" pitchFamily="34" charset="0"/>
                <a:ea typeface="Calibri" panose="020F0502020204030204" pitchFamily="34" charset="0"/>
                <a:cs typeface="Times New Roman" panose="02020603050405020304" pitchFamily="18" charset="0"/>
              </a:rPr>
              <a:t>Interacciones básicas entre los actores que intervienen en un proyecto público</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a:extLst>
              <a:ext uri="{FF2B5EF4-FFF2-40B4-BE49-F238E27FC236}">
                <a16:creationId xmlns:a16="http://schemas.microsoft.com/office/drawing/2014/main" id="{4938AEEF-7903-4703-B55B-E2836304F4B5}"/>
              </a:ext>
            </a:extLst>
          </p:cNvPr>
          <p:cNvSpPr/>
          <p:nvPr/>
        </p:nvSpPr>
        <p:spPr>
          <a:xfrm>
            <a:off x="3585510" y="1819571"/>
            <a:ext cx="938077"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Decisor </a:t>
            </a:r>
            <a:endParaRPr lang="es-AR" dirty="0"/>
          </a:p>
        </p:txBody>
      </p:sp>
      <p:sp>
        <p:nvSpPr>
          <p:cNvPr id="4" name="Rectángulo 3">
            <a:extLst>
              <a:ext uri="{FF2B5EF4-FFF2-40B4-BE49-F238E27FC236}">
                <a16:creationId xmlns:a16="http://schemas.microsoft.com/office/drawing/2014/main" id="{B7C47419-4BBA-4E74-9A30-CE038D5AD21A}"/>
              </a:ext>
            </a:extLst>
          </p:cNvPr>
          <p:cNvSpPr/>
          <p:nvPr/>
        </p:nvSpPr>
        <p:spPr>
          <a:xfrm>
            <a:off x="3585510" y="2857777"/>
            <a:ext cx="809837"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Gestor</a:t>
            </a:r>
            <a:endParaRPr lang="es-AR" dirty="0"/>
          </a:p>
        </p:txBody>
      </p:sp>
      <p:sp>
        <p:nvSpPr>
          <p:cNvPr id="5" name="Rectángulo 4">
            <a:extLst>
              <a:ext uri="{FF2B5EF4-FFF2-40B4-BE49-F238E27FC236}">
                <a16:creationId xmlns:a16="http://schemas.microsoft.com/office/drawing/2014/main" id="{782A6098-F930-48F3-8EC9-564590AAF304}"/>
              </a:ext>
            </a:extLst>
          </p:cNvPr>
          <p:cNvSpPr/>
          <p:nvPr/>
        </p:nvSpPr>
        <p:spPr>
          <a:xfrm>
            <a:off x="3585510" y="3711317"/>
            <a:ext cx="1136914"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Operador </a:t>
            </a:r>
            <a:endParaRPr lang="es-AR" dirty="0"/>
          </a:p>
        </p:txBody>
      </p:sp>
      <p:sp>
        <p:nvSpPr>
          <p:cNvPr id="6" name="Rectángulo 5">
            <a:extLst>
              <a:ext uri="{FF2B5EF4-FFF2-40B4-BE49-F238E27FC236}">
                <a16:creationId xmlns:a16="http://schemas.microsoft.com/office/drawing/2014/main" id="{D3749F78-7051-4DFA-96C6-9A8D8933A4FF}"/>
              </a:ext>
            </a:extLst>
          </p:cNvPr>
          <p:cNvSpPr/>
          <p:nvPr/>
        </p:nvSpPr>
        <p:spPr>
          <a:xfrm>
            <a:off x="3612760" y="4564857"/>
            <a:ext cx="883575"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usuario</a:t>
            </a:r>
            <a:endParaRPr lang="es-AR" dirty="0"/>
          </a:p>
        </p:txBody>
      </p:sp>
      <p:sp>
        <p:nvSpPr>
          <p:cNvPr id="7" name="Rectángulo 6">
            <a:extLst>
              <a:ext uri="{FF2B5EF4-FFF2-40B4-BE49-F238E27FC236}">
                <a16:creationId xmlns:a16="http://schemas.microsoft.com/office/drawing/2014/main" id="{A60B38CB-E6A2-45B4-8C69-B53D9A57BE11}"/>
              </a:ext>
            </a:extLst>
          </p:cNvPr>
          <p:cNvSpPr/>
          <p:nvPr/>
        </p:nvSpPr>
        <p:spPr>
          <a:xfrm>
            <a:off x="6294474" y="3708207"/>
            <a:ext cx="1442061" cy="375552"/>
          </a:xfrm>
          <a:prstGeom prst="rect">
            <a:avLst/>
          </a:prstGeom>
        </p:spPr>
        <p:txBody>
          <a:bodyPr wrap="none">
            <a:spAutoFit/>
          </a:bodyPr>
          <a:lstStyle/>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Otros actores</a:t>
            </a:r>
          </a:p>
        </p:txBody>
      </p:sp>
      <p:sp>
        <p:nvSpPr>
          <p:cNvPr id="8" name="Rectángulo 7">
            <a:extLst>
              <a:ext uri="{FF2B5EF4-FFF2-40B4-BE49-F238E27FC236}">
                <a16:creationId xmlns:a16="http://schemas.microsoft.com/office/drawing/2014/main" id="{E9606F38-CB47-4A8B-8E47-3259B24F8AA9}"/>
              </a:ext>
            </a:extLst>
          </p:cNvPr>
          <p:cNvSpPr/>
          <p:nvPr/>
        </p:nvSpPr>
        <p:spPr>
          <a:xfrm>
            <a:off x="3246474" y="5575855"/>
            <a:ext cx="6096000" cy="646331"/>
          </a:xfrm>
          <a:prstGeom prst="rect">
            <a:avLst/>
          </a:prstGeom>
        </p:spPr>
        <p:txBody>
          <a:bodyPr>
            <a:spAutoFit/>
          </a:bodyPr>
          <a:lstStyle/>
          <a:p>
            <a:r>
              <a:rPr lang="es-AR" dirty="0">
                <a:solidFill>
                  <a:srgbClr val="000000"/>
                </a:solidFill>
                <a:latin typeface="Calibri" panose="020F0502020204030204" pitchFamily="34" charset="0"/>
              </a:rPr>
              <a:t>Fuente: elaboración propia, tomando como base Cortázar (2005). </a:t>
            </a:r>
            <a:endParaRPr lang="es-AR" dirty="0"/>
          </a:p>
        </p:txBody>
      </p:sp>
      <p:cxnSp>
        <p:nvCxnSpPr>
          <p:cNvPr id="15" name="Conector recto de flecha 14">
            <a:extLst>
              <a:ext uri="{FF2B5EF4-FFF2-40B4-BE49-F238E27FC236}">
                <a16:creationId xmlns:a16="http://schemas.microsoft.com/office/drawing/2014/main" id="{5A36D314-F811-46AE-A584-7E938E9C7225}"/>
              </a:ext>
            </a:extLst>
          </p:cNvPr>
          <p:cNvCxnSpPr>
            <a:cxnSpLocks/>
            <a:stCxn id="3" idx="2"/>
          </p:cNvCxnSpPr>
          <p:nvPr/>
        </p:nvCxnSpPr>
        <p:spPr>
          <a:xfrm flipH="1">
            <a:off x="4054547" y="2188903"/>
            <a:ext cx="2" cy="457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BD376AC-DAF8-433A-9428-54A1F244E02A}"/>
              </a:ext>
            </a:extLst>
          </p:cNvPr>
          <p:cNvCxnSpPr>
            <a:cxnSpLocks/>
            <a:stCxn id="4" idx="2"/>
          </p:cNvCxnSpPr>
          <p:nvPr/>
        </p:nvCxnSpPr>
        <p:spPr>
          <a:xfrm>
            <a:off x="3990429" y="3227109"/>
            <a:ext cx="0" cy="4791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BB08AD5F-E765-4773-ADDB-0C2B87975B18}"/>
              </a:ext>
            </a:extLst>
          </p:cNvPr>
          <p:cNvCxnSpPr>
            <a:cxnSpLocks/>
          </p:cNvCxnSpPr>
          <p:nvPr/>
        </p:nvCxnSpPr>
        <p:spPr>
          <a:xfrm>
            <a:off x="3990428" y="4080649"/>
            <a:ext cx="0" cy="6416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801D2AE-E4D2-4C1A-AAD1-A854AE530447}"/>
              </a:ext>
            </a:extLst>
          </p:cNvPr>
          <p:cNvCxnSpPr>
            <a:cxnSpLocks/>
            <a:stCxn id="5" idx="3"/>
          </p:cNvCxnSpPr>
          <p:nvPr/>
        </p:nvCxnSpPr>
        <p:spPr>
          <a:xfrm>
            <a:off x="4722424" y="3895983"/>
            <a:ext cx="13459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153A3A23-2094-412E-89D5-E232B42BDCFC}"/>
              </a:ext>
            </a:extLst>
          </p:cNvPr>
          <p:cNvCxnSpPr>
            <a:cxnSpLocks/>
          </p:cNvCxnSpPr>
          <p:nvPr/>
        </p:nvCxnSpPr>
        <p:spPr>
          <a:xfrm>
            <a:off x="4722424" y="3042444"/>
            <a:ext cx="1345961" cy="272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A477B8DC-2210-48AF-86E8-84DB27845DC7}"/>
              </a:ext>
            </a:extLst>
          </p:cNvPr>
          <p:cNvCxnSpPr>
            <a:cxnSpLocks/>
          </p:cNvCxnSpPr>
          <p:nvPr/>
        </p:nvCxnSpPr>
        <p:spPr>
          <a:xfrm>
            <a:off x="4722424" y="2004237"/>
            <a:ext cx="1345961" cy="272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1377A557-F94C-4328-B653-88338160BF5F}"/>
              </a:ext>
            </a:extLst>
          </p:cNvPr>
          <p:cNvCxnSpPr>
            <a:cxnSpLocks/>
          </p:cNvCxnSpPr>
          <p:nvPr/>
        </p:nvCxnSpPr>
        <p:spPr>
          <a:xfrm>
            <a:off x="4722424" y="4749523"/>
            <a:ext cx="13735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1752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954</Words>
  <Application>Microsoft Office PowerPoint</Application>
  <PresentationFormat>Panorámica</PresentationFormat>
  <Paragraphs>74</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Franklin Gothic Book</vt:lpstr>
      <vt:lpstr>Symbol</vt:lpstr>
      <vt:lpstr>Tema de Office</vt:lpstr>
      <vt:lpstr>Diseño y Gestión de Proyetos y Programas en IES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7</dc:title>
  <dc:creator>karina Loto</dc:creator>
  <cp:lastModifiedBy>karina Loto</cp:lastModifiedBy>
  <cp:revision>16</cp:revision>
  <dcterms:created xsi:type="dcterms:W3CDTF">2020-11-21T03:00:22Z</dcterms:created>
  <dcterms:modified xsi:type="dcterms:W3CDTF">2020-11-21T18:47:22Z</dcterms:modified>
</cp:coreProperties>
</file>