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4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29911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176360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406558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11817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13917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387743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21085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255538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37401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159085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8857A0-010D-4AF3-AEA1-AE00E53DB17B}" type="datetimeFigureOut">
              <a:rPr lang="es-AR" smtClean="0"/>
              <a:t>20/10/2020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8969D83-AAEB-4FF1-8EC3-6DA4700D6A69}" type="slidenum">
              <a:rPr lang="es-AR" smtClean="0"/>
              <a:t>‹Nº›</a:t>
            </a:fld>
            <a:endParaRPr lang="es-AR"/>
          </a:p>
        </p:txBody>
      </p:sp>
    </p:spTree>
    <p:extLst>
      <p:ext uri="{BB962C8B-B14F-4D97-AF65-F5344CB8AC3E}">
        <p14:creationId xmlns:p14="http://schemas.microsoft.com/office/powerpoint/2010/main" val="85504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857A0-010D-4AF3-AEA1-AE00E53DB17B}" type="datetimeFigureOut">
              <a:rPr lang="es-AR" smtClean="0"/>
              <a:t>20/10/2020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9D83-AAEB-4FF1-8EC3-6DA4700D6A69}" type="slidenum">
              <a:rPr lang="es-AR" smtClean="0"/>
              <a:t>‹Nº›</a:t>
            </a:fld>
            <a:endParaRPr lang="es-AR"/>
          </a:p>
        </p:txBody>
      </p:sp>
    </p:spTree>
    <p:extLst>
      <p:ext uri="{BB962C8B-B14F-4D97-AF65-F5344CB8AC3E}">
        <p14:creationId xmlns:p14="http://schemas.microsoft.com/office/powerpoint/2010/main" val="175858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UNIDAD III</a:t>
            </a:r>
            <a:endParaRPr lang="es-AR" dirty="0"/>
          </a:p>
        </p:txBody>
      </p:sp>
      <p:sp>
        <p:nvSpPr>
          <p:cNvPr id="3" name="2 Subtítulo"/>
          <p:cNvSpPr>
            <a:spLocks noGrp="1"/>
          </p:cNvSpPr>
          <p:nvPr>
            <p:ph type="subTitle" idx="1"/>
          </p:nvPr>
        </p:nvSpPr>
        <p:spPr/>
        <p:txBody>
          <a:bodyPr/>
          <a:lstStyle/>
          <a:p>
            <a:r>
              <a:rPr lang="es-AR" dirty="0" smtClean="0"/>
              <a:t>EL ESTADO NACIONAL Y LA ORGANIZACIÓN ADMINISTRATIVA</a:t>
            </a:r>
            <a:endParaRPr lang="es-AR" dirty="0"/>
          </a:p>
        </p:txBody>
      </p:sp>
    </p:spTree>
    <p:extLst>
      <p:ext uri="{BB962C8B-B14F-4D97-AF65-F5344CB8AC3E}">
        <p14:creationId xmlns:p14="http://schemas.microsoft.com/office/powerpoint/2010/main" val="66562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SECRETARIAS DE LA PRESIDENCIA DE LA NACIÓN</a:t>
            </a:r>
            <a:endParaRPr lang="es-AR" sz="3200" dirty="0"/>
          </a:p>
        </p:txBody>
      </p:sp>
      <p:sp>
        <p:nvSpPr>
          <p:cNvPr id="3" name="2 Marcador de contenido"/>
          <p:cNvSpPr>
            <a:spLocks noGrp="1"/>
          </p:cNvSpPr>
          <p:nvPr>
            <p:ph idx="1"/>
          </p:nvPr>
        </p:nvSpPr>
        <p:spPr/>
        <p:txBody>
          <a:bodyPr/>
          <a:lstStyle/>
          <a:p>
            <a:r>
              <a:rPr lang="es-AR" dirty="0" smtClean="0"/>
              <a:t>Son aquellas creadas para posibilitar la actividad del presidente, como la Secretaría Legal y Técnica y la de Planificación.</a:t>
            </a:r>
          </a:p>
          <a:p>
            <a:r>
              <a:rPr lang="es-AR" dirty="0" smtClean="0"/>
              <a:t>MINISTERIOS</a:t>
            </a:r>
          </a:p>
          <a:p>
            <a:r>
              <a:rPr lang="es-AR" dirty="0" smtClean="0"/>
              <a:t>Secretarías</a:t>
            </a:r>
          </a:p>
          <a:p>
            <a:r>
              <a:rPr lang="es-AR" dirty="0" smtClean="0"/>
              <a:t>Sub-secretarías</a:t>
            </a:r>
          </a:p>
          <a:p>
            <a:r>
              <a:rPr lang="es-AR" dirty="0" smtClean="0"/>
              <a:t>Quienes ocupen estos cargos, no podrán ejercer otros excepto la docencia.          </a:t>
            </a:r>
            <a:endParaRPr lang="es-AR" dirty="0"/>
          </a:p>
        </p:txBody>
      </p:sp>
    </p:spTree>
    <p:extLst>
      <p:ext uri="{BB962C8B-B14F-4D97-AF65-F5344CB8AC3E}">
        <p14:creationId xmlns:p14="http://schemas.microsoft.com/office/powerpoint/2010/main" val="202700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LA ORGANIZACIÓN DEL CONTRALOR</a:t>
            </a:r>
            <a:endParaRPr lang="es-AR" sz="3200" dirty="0"/>
          </a:p>
        </p:txBody>
      </p:sp>
      <p:sp>
        <p:nvSpPr>
          <p:cNvPr id="3" name="2 Marcador de contenido"/>
          <p:cNvSpPr>
            <a:spLocks noGrp="1"/>
          </p:cNvSpPr>
          <p:nvPr>
            <p:ph idx="1"/>
          </p:nvPr>
        </p:nvSpPr>
        <p:spPr/>
        <p:txBody>
          <a:bodyPr>
            <a:normAutofit fontScale="92500" lnSpcReduction="10000"/>
          </a:bodyPr>
          <a:lstStyle/>
          <a:p>
            <a:r>
              <a:rPr lang="es-AR" dirty="0" smtClean="0"/>
              <a:t>Control del sector público nacional:</a:t>
            </a:r>
          </a:p>
          <a:p>
            <a:r>
              <a:rPr lang="es-AR" dirty="0" smtClean="0"/>
              <a:t>Control Interno:</a:t>
            </a:r>
          </a:p>
          <a:p>
            <a:r>
              <a:rPr lang="es-AR" dirty="0" smtClean="0"/>
              <a:t>SINDICATURA GENERAL DE LA NACIÓN: Competencia</a:t>
            </a:r>
          </a:p>
          <a:p>
            <a:r>
              <a:rPr lang="es-AR" dirty="0" smtClean="0"/>
              <a:t>La SIGEN es el órgano rector del sistema de control interno que coordina actividades orientadas a lograr que la gestión del sector público nacional alcance los objetivos de gobierno, mediante un adecuado empleo de los recursos dentro del marco legal vigente.</a:t>
            </a:r>
            <a:endParaRPr lang="es-AR" dirty="0"/>
          </a:p>
        </p:txBody>
      </p:sp>
    </p:spTree>
    <p:extLst>
      <p:ext uri="{BB962C8B-B14F-4D97-AF65-F5344CB8AC3E}">
        <p14:creationId xmlns:p14="http://schemas.microsoft.com/office/powerpoint/2010/main" val="361286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96752"/>
            <a:ext cx="8229600" cy="220886"/>
          </a:xfrm>
        </p:spPr>
        <p:txBody>
          <a:bodyPr>
            <a:normAutofit fontScale="90000"/>
          </a:bodyPr>
          <a:lstStyle/>
          <a:p>
            <a:r>
              <a:rPr lang="es-AR" sz="3200" dirty="0" smtClean="0"/>
              <a:t>La SIGEN constituye un órgano dependiente directamente del Presidente de la Nación y un ente autárquico, según lo establecido por el art. 97 de la Ley 24,156</a:t>
            </a:r>
            <a:br>
              <a:rPr lang="es-AR" sz="3200" dirty="0" smtClean="0"/>
            </a:br>
            <a:endParaRPr lang="es-AR" sz="3200" dirty="0"/>
          </a:p>
        </p:txBody>
      </p:sp>
      <p:sp>
        <p:nvSpPr>
          <p:cNvPr id="3" name="2 Marcador de contenido"/>
          <p:cNvSpPr>
            <a:spLocks noGrp="1"/>
          </p:cNvSpPr>
          <p:nvPr>
            <p:ph idx="1"/>
          </p:nvPr>
        </p:nvSpPr>
        <p:spPr>
          <a:xfrm>
            <a:off x="457200" y="2132856"/>
            <a:ext cx="8229600" cy="3993307"/>
          </a:xfrm>
        </p:spPr>
        <p:txBody>
          <a:bodyPr/>
          <a:lstStyle/>
          <a:p>
            <a:endParaRPr lang="es-AR" dirty="0" smtClean="0"/>
          </a:p>
          <a:p>
            <a:r>
              <a:rPr lang="es-AR" dirty="0" smtClean="0"/>
              <a:t>El Síndico General será el responsable de la entidad, posee el rango de Secretario de la Presidencia de la Nación (art. 108). Es ayudado por 3 síndicos generales adjuntos.</a:t>
            </a:r>
            <a:endParaRPr lang="es-AR" dirty="0"/>
          </a:p>
        </p:txBody>
      </p:sp>
    </p:spTree>
    <p:extLst>
      <p:ext uri="{BB962C8B-B14F-4D97-AF65-F5344CB8AC3E}">
        <p14:creationId xmlns:p14="http://schemas.microsoft.com/office/powerpoint/2010/main" val="255391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Competencia</a:t>
            </a:r>
            <a:endParaRPr lang="es-AR" sz="3200" dirty="0"/>
          </a:p>
        </p:txBody>
      </p:sp>
      <p:sp>
        <p:nvSpPr>
          <p:cNvPr id="3" name="2 Marcador de contenido"/>
          <p:cNvSpPr>
            <a:spLocks noGrp="1"/>
          </p:cNvSpPr>
          <p:nvPr>
            <p:ph idx="1"/>
          </p:nvPr>
        </p:nvSpPr>
        <p:spPr/>
        <p:txBody>
          <a:bodyPr>
            <a:normAutofit fontScale="62500" lnSpcReduction="20000"/>
          </a:bodyPr>
          <a:lstStyle/>
          <a:p>
            <a:r>
              <a:rPr lang="es-AR" dirty="0" smtClean="0"/>
              <a:t>A) Dictar y aplicar normas de control interno, las que deberán ser coordinadas con la Auditoría General de la Nación</a:t>
            </a:r>
          </a:p>
          <a:p>
            <a:r>
              <a:rPr lang="es-AR" dirty="0" smtClean="0"/>
              <a:t>B) Realizar o coordinar la realización por parte de estudios profesionales independientes, de auditorías financieras, de legalidad y de gestión, investigaciones especiales, pericias de carácter financiero o de otro tipo, así como la evaluación de programas, proyectos y operaciones.</a:t>
            </a:r>
          </a:p>
          <a:p>
            <a:r>
              <a:rPr lang="es-AR" dirty="0" smtClean="0"/>
              <a:t>C) Vigilar el cumplimiento de las normas contables emanadas de la Contaduría Gral. De la Nación.</a:t>
            </a:r>
          </a:p>
          <a:p>
            <a:r>
              <a:rPr lang="es-AR" dirty="0" smtClean="0"/>
              <a:t>D) Supervisar el adecuado funcionamiento del sistema de control interno, facilitando el desarrollo de las actividades de la Auditoría General de la Nación.</a:t>
            </a:r>
          </a:p>
          <a:p>
            <a:r>
              <a:rPr lang="es-AR" dirty="0" smtClean="0"/>
              <a:t>E) Poner en conocimiento del Presidente de la Nación los actos que hubiesen acarreado o estime puedan acarrear significativos perjuicios para el patrimonio público.</a:t>
            </a:r>
          </a:p>
          <a:p>
            <a:r>
              <a:rPr lang="es-AR" dirty="0" smtClean="0"/>
              <a:t>Etc. </a:t>
            </a:r>
            <a:endParaRPr lang="es-AR" dirty="0"/>
          </a:p>
        </p:txBody>
      </p:sp>
    </p:spTree>
    <p:extLst>
      <p:ext uri="{BB962C8B-B14F-4D97-AF65-F5344CB8AC3E}">
        <p14:creationId xmlns:p14="http://schemas.microsoft.com/office/powerpoint/2010/main" val="160345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Control Externo: AUDITORÍA GENERAL DE LA NACIÓN</a:t>
            </a:r>
            <a:endParaRPr lang="es-AR" sz="3200" dirty="0"/>
          </a:p>
        </p:txBody>
      </p:sp>
      <p:sp>
        <p:nvSpPr>
          <p:cNvPr id="3" name="2 Marcador de contenido"/>
          <p:cNvSpPr>
            <a:spLocks noGrp="1"/>
          </p:cNvSpPr>
          <p:nvPr>
            <p:ph idx="1"/>
          </p:nvPr>
        </p:nvSpPr>
        <p:spPr/>
        <p:txBody>
          <a:bodyPr>
            <a:normAutofit fontScale="92500"/>
          </a:bodyPr>
          <a:lstStyle/>
          <a:p>
            <a:r>
              <a:rPr lang="es-AR" dirty="0" smtClean="0"/>
              <a:t>Está contemplada en el art. 85 de la Constitución Nacional</a:t>
            </a:r>
          </a:p>
          <a:p>
            <a:r>
              <a:rPr lang="es-AR" dirty="0" smtClean="0"/>
              <a:t>“El control externo del sector público nacional en sus aspectos patrimoniales, económicos, financieros y operativos será una atribución propia del Poder Legislativo”</a:t>
            </a:r>
          </a:p>
          <a:p>
            <a:r>
              <a:rPr lang="es-AR" dirty="0" smtClean="0"/>
              <a:t>Este organismo de asistencia técnica del Congreso, tiene autonomía funcional. La ley que reglamenta su funcionamiento es la 24156  </a:t>
            </a:r>
            <a:endParaRPr lang="es-AR" dirty="0"/>
          </a:p>
        </p:txBody>
      </p:sp>
    </p:spTree>
    <p:extLst>
      <p:ext uri="{BB962C8B-B14F-4D97-AF65-F5344CB8AC3E}">
        <p14:creationId xmlns:p14="http://schemas.microsoft.com/office/powerpoint/2010/main" val="151474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Competencia</a:t>
            </a:r>
            <a:endParaRPr lang="es-AR" sz="3200" dirty="0"/>
          </a:p>
        </p:txBody>
      </p:sp>
      <p:sp>
        <p:nvSpPr>
          <p:cNvPr id="3" name="2 Marcador de contenido"/>
          <p:cNvSpPr>
            <a:spLocks noGrp="1"/>
          </p:cNvSpPr>
          <p:nvPr>
            <p:ph idx="1"/>
          </p:nvPr>
        </p:nvSpPr>
        <p:spPr/>
        <p:txBody>
          <a:bodyPr>
            <a:normAutofit lnSpcReduction="10000"/>
          </a:bodyPr>
          <a:lstStyle/>
          <a:p>
            <a:r>
              <a:rPr lang="es-AR" dirty="0" smtClean="0"/>
              <a:t>Tiene a su cargo el control de legalidad, gestión y auditoría de toda la actividad de la administración pública centralizada y descentralizada, cualquiera que fuera su modalidad de organización, y las demás funciones que le ley le otorgue.</a:t>
            </a:r>
          </a:p>
          <a:p>
            <a:r>
              <a:rPr lang="es-AR" dirty="0" smtClean="0"/>
              <a:t>Interviene en el trámite de aprobación o rechazo de las cuentas de percepción e inversión de los fondos públicos. </a:t>
            </a:r>
            <a:endParaRPr lang="es-AR" dirty="0"/>
          </a:p>
        </p:txBody>
      </p:sp>
    </p:spTree>
    <p:extLst>
      <p:ext uri="{BB962C8B-B14F-4D97-AF65-F5344CB8AC3E}">
        <p14:creationId xmlns:p14="http://schemas.microsoft.com/office/powerpoint/2010/main" val="330907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La Fiscalía de Investigaciones Administrativas</a:t>
            </a:r>
            <a:endParaRPr lang="es-AR" sz="3200" dirty="0"/>
          </a:p>
        </p:txBody>
      </p:sp>
      <p:sp>
        <p:nvSpPr>
          <p:cNvPr id="3" name="2 Marcador de contenido"/>
          <p:cNvSpPr>
            <a:spLocks noGrp="1"/>
          </p:cNvSpPr>
          <p:nvPr>
            <p:ph idx="1"/>
          </p:nvPr>
        </p:nvSpPr>
        <p:spPr/>
        <p:txBody>
          <a:bodyPr>
            <a:normAutofit lnSpcReduction="10000"/>
          </a:bodyPr>
          <a:lstStyle/>
          <a:p>
            <a:r>
              <a:rPr lang="es-AR" dirty="0" smtClean="0"/>
              <a:t>Ubicación institucional. Competencia:</a:t>
            </a:r>
          </a:p>
          <a:p>
            <a:r>
              <a:rPr lang="es-AR" dirty="0" smtClean="0"/>
              <a:t>Es la encargada de investigar los posibles actos de corrupción en el Poder Ejecutivo Nacional</a:t>
            </a:r>
          </a:p>
          <a:p>
            <a:r>
              <a:rPr lang="es-AR" dirty="0" smtClean="0"/>
              <a:t>Es un cuerpo dentro del Ministerio Público Fiscal.</a:t>
            </a:r>
          </a:p>
          <a:p>
            <a:r>
              <a:rPr lang="es-AR" dirty="0" smtClean="0"/>
              <a:t>Como ámbito de competencia investigar los actos dentro de la órbita del ejecutivo nacional con el fin de evitar irregularidades ante posibles actos de corrupción.</a:t>
            </a:r>
          </a:p>
          <a:p>
            <a:endParaRPr lang="es-AR" dirty="0"/>
          </a:p>
        </p:txBody>
      </p:sp>
    </p:spTree>
    <p:extLst>
      <p:ext uri="{BB962C8B-B14F-4D97-AF65-F5344CB8AC3E}">
        <p14:creationId xmlns:p14="http://schemas.microsoft.com/office/powerpoint/2010/main" val="191186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Tribunal de Cuentas</a:t>
            </a:r>
            <a:endParaRPr lang="es-AR" sz="3200" dirty="0"/>
          </a:p>
        </p:txBody>
      </p:sp>
      <p:sp>
        <p:nvSpPr>
          <p:cNvPr id="3" name="2 Marcador de contenido"/>
          <p:cNvSpPr>
            <a:spLocks noGrp="1"/>
          </p:cNvSpPr>
          <p:nvPr>
            <p:ph idx="1"/>
          </p:nvPr>
        </p:nvSpPr>
        <p:spPr/>
        <p:txBody>
          <a:bodyPr>
            <a:normAutofit fontScale="92500" lnSpcReduction="20000"/>
          </a:bodyPr>
          <a:lstStyle/>
          <a:p>
            <a:pPr algn="just"/>
            <a:r>
              <a:rPr lang="es-AR" dirty="0"/>
              <a:t>es el organismo designado por </a:t>
            </a:r>
            <a:r>
              <a:rPr lang="es-AR" dirty="0" smtClean="0"/>
              <a:t>las Constituciones  Provinciales y las Leyes </a:t>
            </a:r>
            <a:r>
              <a:rPr lang="es-AR" dirty="0"/>
              <a:t>para ejercer el control externo sobre la administración y gestión de los recursos públicos de </a:t>
            </a:r>
            <a:r>
              <a:rPr lang="es-AR" dirty="0" smtClean="0"/>
              <a:t>las Provincias y la Nación , </a:t>
            </a:r>
            <a:r>
              <a:rPr lang="es-AR" dirty="0"/>
              <a:t>a fin de garantizar su adecuado uso, determinar posibles responsabilidades y prevenir irregularidades</a:t>
            </a:r>
            <a:r>
              <a:rPr lang="es-AR" dirty="0" smtClean="0"/>
              <a:t>.</a:t>
            </a:r>
          </a:p>
          <a:p>
            <a:pPr algn="just"/>
            <a:r>
              <a:rPr lang="es-AR" dirty="0" smtClean="0"/>
              <a:t>El Tribunal de Cuentas, a través de sus sentencias, es la única autoridad que puede aprobar o desaprobar definitivamente las cuentas rendidas por los obligados a ello.</a:t>
            </a:r>
            <a:endParaRPr lang="es-AR" dirty="0"/>
          </a:p>
        </p:txBody>
      </p:sp>
    </p:spTree>
    <p:extLst>
      <p:ext uri="{BB962C8B-B14F-4D97-AF65-F5344CB8AC3E}">
        <p14:creationId xmlns:p14="http://schemas.microsoft.com/office/powerpoint/2010/main" val="89147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7500" lnSpcReduction="20000"/>
          </a:bodyPr>
          <a:lstStyle/>
          <a:p>
            <a:r>
              <a:rPr lang="es-AR" dirty="0" smtClean="0"/>
              <a:t>Entre las facultades de los Tribunales de Cuentas se encuentran:</a:t>
            </a:r>
          </a:p>
          <a:p>
            <a:pPr algn="just"/>
            <a:r>
              <a:rPr lang="es-AR" dirty="0" smtClean="0"/>
              <a:t>1- Examinar los libros de contabilidad y la documentación existente en las dependencias públicas nacionales, provinciales y municipales, o en aquellos entes que de cualquier forma  perciban, posean o administren fondos o bienes fiscales.</a:t>
            </a:r>
          </a:p>
          <a:p>
            <a:pPr algn="just"/>
            <a:r>
              <a:rPr lang="es-AR" dirty="0" smtClean="0"/>
              <a:t>Realizar arqueos de cajas.</a:t>
            </a:r>
          </a:p>
          <a:p>
            <a:pPr algn="just"/>
            <a:r>
              <a:rPr lang="es-AR" dirty="0" smtClean="0"/>
              <a:t>Celebrar convenios con organismos similares de otras jurisdicciones para la fiscalización conjunta de entes </a:t>
            </a:r>
            <a:r>
              <a:rPr lang="es-AR" dirty="0" err="1" smtClean="0"/>
              <a:t>interestaduales</a:t>
            </a:r>
            <a:r>
              <a:rPr lang="es-AR" dirty="0" smtClean="0"/>
              <a:t>, sujetos a su competencia.</a:t>
            </a:r>
          </a:p>
          <a:p>
            <a:pPr algn="just"/>
            <a:r>
              <a:rPr lang="es-AR" dirty="0" smtClean="0"/>
              <a:t>Toda otra actividad que coadyuve al cumplimiento de las funciones previstas en su Ley Orgánica.  </a:t>
            </a:r>
            <a:endParaRPr lang="es-AR" dirty="0"/>
          </a:p>
        </p:txBody>
      </p:sp>
    </p:spTree>
    <p:extLst>
      <p:ext uri="{BB962C8B-B14F-4D97-AF65-F5344CB8AC3E}">
        <p14:creationId xmlns:p14="http://schemas.microsoft.com/office/powerpoint/2010/main" val="41052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El Defensor del Pueblo </a:t>
            </a:r>
            <a:endParaRPr lang="es-AR" sz="3200" dirty="0"/>
          </a:p>
        </p:txBody>
      </p:sp>
      <p:sp>
        <p:nvSpPr>
          <p:cNvPr id="3" name="2 Marcador de contenido"/>
          <p:cNvSpPr>
            <a:spLocks noGrp="1"/>
          </p:cNvSpPr>
          <p:nvPr>
            <p:ph idx="1"/>
          </p:nvPr>
        </p:nvSpPr>
        <p:spPr/>
        <p:txBody>
          <a:bodyPr>
            <a:normAutofit fontScale="92500"/>
          </a:bodyPr>
          <a:lstStyle/>
          <a:p>
            <a:r>
              <a:rPr lang="es-AR" dirty="0" smtClean="0"/>
              <a:t>Establecido en el art. 86 de la Constitución Nacional por la Reforma de 1994.</a:t>
            </a:r>
          </a:p>
          <a:p>
            <a:r>
              <a:rPr lang="es-AR" dirty="0" smtClean="0"/>
              <a:t>Constituye un órgano independiente, dentro del ámbito del Congreso de la Nación, teniendo plena autonomía funcional, por lo que no recibe instrucciones de ninguna autoridad.</a:t>
            </a:r>
          </a:p>
          <a:p>
            <a:r>
              <a:rPr lang="es-AR" dirty="0" smtClean="0"/>
              <a:t>Dura en su cargo 5 años, pudiendo ser designado por una sola vez. Goza de las inmunidades y privilegios de los legisladores. </a:t>
            </a:r>
            <a:endParaRPr lang="es-AR" dirty="0"/>
          </a:p>
        </p:txBody>
      </p:sp>
    </p:spTree>
    <p:extLst>
      <p:ext uri="{BB962C8B-B14F-4D97-AF65-F5344CB8AC3E}">
        <p14:creationId xmlns:p14="http://schemas.microsoft.com/office/powerpoint/2010/main" val="335143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2800" u="sng" dirty="0" smtClean="0"/>
              <a:t/>
            </a:r>
            <a:br>
              <a:rPr lang="es-AR" sz="2800" u="sng" dirty="0" smtClean="0"/>
            </a:br>
            <a:r>
              <a:rPr lang="es-AR" sz="2800" u="sng" dirty="0"/>
              <a:t/>
            </a:r>
            <a:br>
              <a:rPr lang="es-AR" sz="2800" u="sng" dirty="0"/>
            </a:br>
            <a:r>
              <a:rPr lang="es-AR" sz="2800" u="sng" dirty="0" smtClean="0"/>
              <a:t/>
            </a:r>
            <a:br>
              <a:rPr lang="es-AR" sz="2800" u="sng" dirty="0" smtClean="0"/>
            </a:br>
            <a:r>
              <a:rPr lang="es-AR" sz="2800" u="sng" dirty="0"/>
              <a:t/>
            </a:r>
            <a:br>
              <a:rPr lang="es-AR" sz="2800" u="sng" dirty="0"/>
            </a:br>
            <a:r>
              <a:rPr lang="es-AR" sz="2800" u="sng" dirty="0" smtClean="0"/>
              <a:t/>
            </a:r>
            <a:br>
              <a:rPr lang="es-AR" sz="2800" u="sng" dirty="0" smtClean="0"/>
            </a:br>
            <a:r>
              <a:rPr lang="es-AR" sz="2800" u="sng" dirty="0"/>
              <a:t/>
            </a:r>
            <a:br>
              <a:rPr lang="es-AR" sz="2800" u="sng" dirty="0"/>
            </a:br>
            <a:r>
              <a:rPr lang="es-AR" sz="2800" u="sng" dirty="0" smtClean="0"/>
              <a:t/>
            </a:r>
            <a:br>
              <a:rPr lang="es-AR" sz="2800" u="sng" dirty="0" smtClean="0"/>
            </a:br>
            <a:r>
              <a:rPr lang="es-AR" sz="2800" u="sng" dirty="0"/>
              <a:t/>
            </a:r>
            <a:br>
              <a:rPr lang="es-AR" sz="2800" u="sng" dirty="0"/>
            </a:br>
            <a:r>
              <a:rPr lang="es-AR" sz="2800" u="sng" dirty="0" smtClean="0"/>
              <a:t/>
            </a:r>
            <a:br>
              <a:rPr lang="es-AR" sz="2800" u="sng" dirty="0" smtClean="0"/>
            </a:br>
            <a:r>
              <a:rPr lang="es-AR" sz="2800" u="sng" dirty="0"/>
              <a:t/>
            </a:r>
            <a:br>
              <a:rPr lang="es-AR" sz="2800" u="sng" dirty="0"/>
            </a:br>
            <a:r>
              <a:rPr lang="es-AR" sz="2800" u="sng" dirty="0" smtClean="0"/>
              <a:t/>
            </a:r>
            <a:br>
              <a:rPr lang="es-AR" sz="2800" u="sng" dirty="0" smtClean="0"/>
            </a:br>
            <a:r>
              <a:rPr lang="es-AR" sz="2800" u="sng" dirty="0"/>
              <a:t/>
            </a:r>
            <a:br>
              <a:rPr lang="es-AR" sz="2800" u="sng" dirty="0"/>
            </a:br>
            <a:r>
              <a:rPr lang="es-AR" sz="2800" u="sng" dirty="0" smtClean="0"/>
              <a:t>ORGANIZACIÓN NACIONAL. EL PODER EJECUTIVO NACIONAL: atribuciones y deberes. Ministerios. Atribuciones y Deberes. Jefe de gabinete: competencia. Las Secretarías y Subsecretarías, la organización burocrática</a:t>
            </a:r>
            <a:br>
              <a:rPr lang="es-AR" sz="2800" u="sng" dirty="0" smtClean="0"/>
            </a:br>
            <a:r>
              <a:rPr lang="es-AR" sz="2800" u="sng" dirty="0"/>
              <a:t/>
            </a:r>
            <a:br>
              <a:rPr lang="es-AR" sz="2800" u="sng" dirty="0"/>
            </a:br>
            <a:r>
              <a:rPr lang="es-AR" sz="2800" u="sng" dirty="0" smtClean="0"/>
              <a:t/>
            </a:r>
            <a:br>
              <a:rPr lang="es-AR" sz="2800" u="sng" dirty="0" smtClean="0"/>
            </a:br>
            <a:endParaRPr lang="es-AR" sz="2800" u="sng" dirty="0"/>
          </a:p>
        </p:txBody>
      </p:sp>
      <p:sp>
        <p:nvSpPr>
          <p:cNvPr id="3" name="2 Marcador de contenido"/>
          <p:cNvSpPr>
            <a:spLocks noGrp="1"/>
          </p:cNvSpPr>
          <p:nvPr>
            <p:ph idx="1"/>
          </p:nvPr>
        </p:nvSpPr>
        <p:spPr/>
        <p:txBody>
          <a:bodyPr/>
          <a:lstStyle/>
          <a:p>
            <a:endParaRPr lang="es-AR" dirty="0" smtClean="0"/>
          </a:p>
          <a:p>
            <a:endParaRPr lang="es-AR" dirty="0"/>
          </a:p>
        </p:txBody>
      </p:sp>
    </p:spTree>
    <p:extLst>
      <p:ext uri="{BB962C8B-B14F-4D97-AF65-F5344CB8AC3E}">
        <p14:creationId xmlns:p14="http://schemas.microsoft.com/office/powerpoint/2010/main" val="2284644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Competencias</a:t>
            </a:r>
            <a:endParaRPr lang="es-AR" sz="3200" dirty="0"/>
          </a:p>
        </p:txBody>
      </p:sp>
      <p:sp>
        <p:nvSpPr>
          <p:cNvPr id="3" name="2 Marcador de contenido"/>
          <p:cNvSpPr>
            <a:spLocks noGrp="1"/>
          </p:cNvSpPr>
          <p:nvPr>
            <p:ph idx="1"/>
          </p:nvPr>
        </p:nvSpPr>
        <p:spPr>
          <a:xfrm>
            <a:off x="457200" y="1052736"/>
            <a:ext cx="8229600" cy="5073427"/>
          </a:xfrm>
        </p:spPr>
        <p:txBody>
          <a:bodyPr>
            <a:normAutofit fontScale="85000" lnSpcReduction="20000"/>
          </a:bodyPr>
          <a:lstStyle/>
          <a:p>
            <a:r>
              <a:rPr lang="es-AR" dirty="0" smtClean="0"/>
              <a:t>Sus competencias incluyen las preventivas y las reparadoras .</a:t>
            </a:r>
          </a:p>
          <a:p>
            <a:r>
              <a:rPr lang="es-AR" dirty="0" smtClean="0"/>
              <a:t>Por las primeras, tiene la atribución de investigar, criticar, opinar y recibir denuncias, requiriendo para ello la colaboración de los órganos del poder.</a:t>
            </a:r>
          </a:p>
          <a:p>
            <a:r>
              <a:rPr lang="es-AR" dirty="0" smtClean="0"/>
              <a:t>Por las segundas, hace uso de su legitimación procesal para demandar ante organismos jurisdiccionales las violaciones contempladas en sus facultades.</a:t>
            </a:r>
          </a:p>
          <a:p>
            <a:r>
              <a:rPr lang="es-AR" dirty="0" smtClean="0"/>
              <a:t>Controla el ejercicio de los servicios públicos, aún los privatizados, el control de la violación de los derechos humanos y los derechos colectivos ( art. 43 CN ). </a:t>
            </a:r>
          </a:p>
          <a:p>
            <a:r>
              <a:rPr lang="es-AR" dirty="0" smtClean="0"/>
              <a:t>En el caso de delitos administrativos, sólo puede incitar la acción pública ante el Procurador General de la Nación.</a:t>
            </a:r>
          </a:p>
          <a:p>
            <a:endParaRPr lang="es-AR" dirty="0"/>
          </a:p>
        </p:txBody>
      </p:sp>
    </p:spTree>
    <p:extLst>
      <p:ext uri="{BB962C8B-B14F-4D97-AF65-F5344CB8AC3E}">
        <p14:creationId xmlns:p14="http://schemas.microsoft.com/office/powerpoint/2010/main" val="334594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La Oficina Anticorrupción</a:t>
            </a:r>
            <a:endParaRPr lang="es-AR" sz="3200" dirty="0"/>
          </a:p>
        </p:txBody>
      </p:sp>
      <p:sp>
        <p:nvSpPr>
          <p:cNvPr id="3" name="2 Marcador de contenido"/>
          <p:cNvSpPr>
            <a:spLocks noGrp="1"/>
          </p:cNvSpPr>
          <p:nvPr>
            <p:ph idx="1"/>
          </p:nvPr>
        </p:nvSpPr>
        <p:spPr/>
        <p:txBody>
          <a:bodyPr>
            <a:normAutofit fontScale="92500"/>
          </a:bodyPr>
          <a:lstStyle/>
          <a:p>
            <a:r>
              <a:rPr lang="es-AR" dirty="0" smtClean="0"/>
              <a:t>Creación y Funciones:</a:t>
            </a:r>
          </a:p>
          <a:p>
            <a:r>
              <a:rPr lang="es-AR" dirty="0" smtClean="0"/>
              <a:t>Es una agencia especial argentina perteneciente al Ministerio de Justicia y Derechos Humanos.</a:t>
            </a:r>
          </a:p>
          <a:p>
            <a:r>
              <a:rPr lang="es-AR" dirty="0" smtClean="0"/>
              <a:t>Se encarga de investigar y perseguir casos de corrupción política en el ámbito del gobierno nacional.</a:t>
            </a:r>
          </a:p>
          <a:p>
            <a:r>
              <a:rPr lang="es-AR" dirty="0" smtClean="0"/>
              <a:t>Fue oficialmente creada el 10 de diciembre de 1999 por medio de la Ley 25233 para la asunción del ex presidente Fernando de la Rúa. </a:t>
            </a:r>
            <a:endParaRPr lang="es-AR" dirty="0"/>
          </a:p>
        </p:txBody>
      </p:sp>
    </p:spTree>
    <p:extLst>
      <p:ext uri="{BB962C8B-B14F-4D97-AF65-F5344CB8AC3E}">
        <p14:creationId xmlns:p14="http://schemas.microsoft.com/office/powerpoint/2010/main" val="376120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Principios jurídicos de la organización administrativa</a:t>
            </a:r>
            <a:endParaRPr lang="es-AR" sz="3200" dirty="0"/>
          </a:p>
        </p:txBody>
      </p:sp>
      <p:sp>
        <p:nvSpPr>
          <p:cNvPr id="3" name="2 Marcador de contenido"/>
          <p:cNvSpPr>
            <a:spLocks noGrp="1"/>
          </p:cNvSpPr>
          <p:nvPr>
            <p:ph idx="1"/>
          </p:nvPr>
        </p:nvSpPr>
        <p:spPr/>
        <p:txBody>
          <a:bodyPr>
            <a:normAutofit fontScale="92500"/>
          </a:bodyPr>
          <a:lstStyle/>
          <a:p>
            <a:endParaRPr lang="es-AR" dirty="0" smtClean="0"/>
          </a:p>
          <a:p>
            <a:pPr algn="just"/>
            <a:r>
              <a:rPr lang="es-AR" dirty="0" smtClean="0"/>
              <a:t>1- </a:t>
            </a:r>
            <a:r>
              <a:rPr lang="es-AR" u="sng" dirty="0" smtClean="0"/>
              <a:t>Jerarquía: </a:t>
            </a:r>
            <a:r>
              <a:rPr lang="es-AR" dirty="0" smtClean="0"/>
              <a:t>implica que los superiores imparten órdenes a los inferiores, con el objeto de cumplir con las órdenes que les han sido encomendadas. Este principio sirve para la distribución de tareas y para el control de las mismas.</a:t>
            </a:r>
          </a:p>
          <a:p>
            <a:pPr algn="just"/>
            <a:r>
              <a:rPr lang="es-AR" dirty="0" smtClean="0"/>
              <a:t>El presidente está exento porque es el jerarca máximo. Los funcionarios que están al mismo nivel tienen la misma jerarquía.</a:t>
            </a:r>
            <a:endParaRPr lang="es-AR" dirty="0"/>
          </a:p>
        </p:txBody>
      </p:sp>
    </p:spTree>
    <p:extLst>
      <p:ext uri="{BB962C8B-B14F-4D97-AF65-F5344CB8AC3E}">
        <p14:creationId xmlns:p14="http://schemas.microsoft.com/office/powerpoint/2010/main" val="106405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71500"/>
            <a:ext cx="8229600" cy="1143000"/>
          </a:xfrm>
        </p:spPr>
        <p:txBody>
          <a:bodyPr/>
          <a:lstStyle/>
          <a:p>
            <a:endParaRPr lang="es-AR" dirty="0"/>
          </a:p>
        </p:txBody>
      </p:sp>
      <p:sp>
        <p:nvSpPr>
          <p:cNvPr id="3" name="2 Marcador de contenido"/>
          <p:cNvSpPr>
            <a:spLocks noGrp="1"/>
          </p:cNvSpPr>
          <p:nvPr>
            <p:ph idx="1"/>
          </p:nvPr>
        </p:nvSpPr>
        <p:spPr>
          <a:xfrm>
            <a:off x="457200" y="1600200"/>
            <a:ext cx="8229600" cy="4525963"/>
          </a:xfrm>
        </p:spPr>
        <p:txBody>
          <a:bodyPr>
            <a:normAutofit fontScale="70000" lnSpcReduction="20000"/>
          </a:bodyPr>
          <a:lstStyle/>
          <a:p>
            <a:pPr algn="just"/>
            <a:r>
              <a:rPr lang="es-AR" dirty="0" smtClean="0"/>
              <a:t>2- </a:t>
            </a:r>
            <a:r>
              <a:rPr lang="es-AR" u="sng" dirty="0" smtClean="0"/>
              <a:t>Competencia:</a:t>
            </a:r>
            <a:r>
              <a:rPr lang="es-AR" dirty="0" smtClean="0"/>
              <a:t>  Es el conjunto de poderes, facultades y atribuciones que el ordenamiento jurídico le atribuye a un órgano estatal.</a:t>
            </a:r>
          </a:p>
          <a:p>
            <a:pPr algn="just"/>
            <a:r>
              <a:rPr lang="es-AR" dirty="0" smtClean="0"/>
              <a:t>Caracteres:</a:t>
            </a:r>
          </a:p>
          <a:p>
            <a:pPr algn="just"/>
            <a:r>
              <a:rPr lang="es-AR" dirty="0" smtClean="0"/>
              <a:t>-Es objetiva: implica que tiene origen en una norma positiva, que puede ser constitucional, legal o reglamentaria.</a:t>
            </a:r>
          </a:p>
          <a:p>
            <a:pPr algn="just"/>
            <a:r>
              <a:rPr lang="es-AR" dirty="0" smtClean="0"/>
              <a:t>-Es obligatoria: debe ser ejercida obligatoriamente por el órgano al que se le atribuyó.</a:t>
            </a:r>
          </a:p>
          <a:p>
            <a:pPr algn="just"/>
            <a:r>
              <a:rPr lang="es-AR" dirty="0" smtClean="0"/>
              <a:t>- Es improrrogable e irrenunciable: como principio general, implica que el órgano titular de la competencia no puede desconocerla, transferirla ni tampoco suspender su ejercicio. Tiene sus excepciones en la delegación o sustitución, siempre que estuviesen autorizadas, siendo la avocación procedente, a menos que una norma expresa disponga lo contrario.</a:t>
            </a:r>
          </a:p>
          <a:p>
            <a:pPr algn="just"/>
            <a:endParaRPr lang="es-AR" dirty="0"/>
          </a:p>
        </p:txBody>
      </p:sp>
    </p:spTree>
    <p:extLst>
      <p:ext uri="{BB962C8B-B14F-4D97-AF65-F5344CB8AC3E}">
        <p14:creationId xmlns:p14="http://schemas.microsoft.com/office/powerpoint/2010/main" val="904732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u="sng" dirty="0" smtClean="0"/>
              <a:t>Transferencia de competencia:</a:t>
            </a:r>
            <a:endParaRPr lang="es-AR" sz="3200" u="sng" dirty="0"/>
          </a:p>
        </p:txBody>
      </p:sp>
      <p:sp>
        <p:nvSpPr>
          <p:cNvPr id="3" name="2 Marcador de contenido"/>
          <p:cNvSpPr>
            <a:spLocks noGrp="1"/>
          </p:cNvSpPr>
          <p:nvPr>
            <p:ph idx="1"/>
          </p:nvPr>
        </p:nvSpPr>
        <p:spPr/>
        <p:txBody>
          <a:bodyPr>
            <a:normAutofit fontScale="92500"/>
          </a:bodyPr>
          <a:lstStyle/>
          <a:p>
            <a:pPr algn="just"/>
            <a:r>
              <a:rPr lang="es-AR" dirty="0" smtClean="0"/>
              <a:t>1- LA DELEGACIÓN: es la transferencia del ejercicio de la competencia de un órgano a otro de inferior jerarquía, de manera transitoria y reservándose el superior la facultad de avocación. </a:t>
            </a:r>
          </a:p>
          <a:p>
            <a:pPr algn="just"/>
            <a:r>
              <a:rPr lang="es-AR" dirty="0" smtClean="0"/>
              <a:t>2- LA AVOCACIÓN: es el acto por el cual el superior jerárquico asume el conocimiento o la decisión de un asunto correspondiente al ámbito de competencia de un inferior, salvo que una norma expresa disponga lo contrario.</a:t>
            </a:r>
          </a:p>
          <a:p>
            <a:pPr algn="just"/>
            <a:endParaRPr lang="es-AR" dirty="0"/>
          </a:p>
        </p:txBody>
      </p:sp>
    </p:spTree>
    <p:extLst>
      <p:ext uri="{BB962C8B-B14F-4D97-AF65-F5344CB8AC3E}">
        <p14:creationId xmlns:p14="http://schemas.microsoft.com/office/powerpoint/2010/main" val="3922504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noAutofit/>
          </a:bodyPr>
          <a:lstStyle/>
          <a:p>
            <a:pPr algn="just"/>
            <a:r>
              <a:rPr lang="es-AR" sz="3200" dirty="0" smtClean="0"/>
              <a:t/>
            </a:r>
            <a:br>
              <a:rPr lang="es-AR" sz="3200" dirty="0" smtClean="0"/>
            </a:br>
            <a:r>
              <a:rPr lang="es-AR" sz="3200" dirty="0"/>
              <a:t/>
            </a:r>
            <a:br>
              <a:rPr lang="es-AR" sz="3200" dirty="0"/>
            </a:br>
            <a:r>
              <a:rPr lang="es-AR" sz="3200" dirty="0" smtClean="0"/>
              <a:t/>
            </a:r>
            <a:br>
              <a:rPr lang="es-AR" sz="3200" dirty="0" smtClean="0"/>
            </a:br>
            <a:endParaRPr lang="es-AR" sz="3200" dirty="0"/>
          </a:p>
        </p:txBody>
      </p:sp>
      <p:sp>
        <p:nvSpPr>
          <p:cNvPr id="3" name="2 Marcador de contenido"/>
          <p:cNvSpPr>
            <a:spLocks noGrp="1"/>
          </p:cNvSpPr>
          <p:nvPr>
            <p:ph idx="1"/>
          </p:nvPr>
        </p:nvSpPr>
        <p:spPr/>
        <p:txBody>
          <a:bodyPr>
            <a:normAutofit fontScale="77500" lnSpcReduction="20000"/>
          </a:bodyPr>
          <a:lstStyle/>
          <a:p>
            <a:pPr algn="just"/>
            <a:r>
              <a:rPr lang="es-AR" dirty="0" smtClean="0"/>
              <a:t>3- LA SUSTITUCIÓN: es el reemplazo del ejercicio entre dos órganos inferiores que realiza el superior.</a:t>
            </a:r>
          </a:p>
          <a:p>
            <a:pPr algn="just"/>
            <a:r>
              <a:rPr lang="es-AR" dirty="0" smtClean="0"/>
              <a:t>4- DE ORDEN PÚBLICO: en virtud de ser de orden público, los particulares no pueden prorrogar la competencia por medio de un acuerdo, ni siquiera con el consentimiento del órgano.</a:t>
            </a:r>
          </a:p>
          <a:p>
            <a:pPr algn="just"/>
            <a:r>
              <a:rPr lang="es-AR" dirty="0" smtClean="0"/>
              <a:t>5- LA SUPLENCIA: consiste en una modificación de la titularidad del órgano, en razón de que el titular de éste se halla imposibilitado de ejercer el cargo, ella se efectúa en forma automática, siendo total, a diferencia de la delegación, que sólo puede referirse a funciones concretas y requiere una declaración de voluntad del delegante. </a:t>
            </a:r>
            <a:endParaRPr lang="es-AR" dirty="0"/>
          </a:p>
        </p:txBody>
      </p:sp>
    </p:spTree>
    <p:extLst>
      <p:ext uri="{BB962C8B-B14F-4D97-AF65-F5344CB8AC3E}">
        <p14:creationId xmlns:p14="http://schemas.microsoft.com/office/powerpoint/2010/main" val="113723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CLASIFICACIÓN DE LA COMPETENCIA</a:t>
            </a:r>
            <a:endParaRPr lang="es-AR" sz="3200" dirty="0"/>
          </a:p>
        </p:txBody>
      </p:sp>
      <p:sp>
        <p:nvSpPr>
          <p:cNvPr id="3" name="2 Marcador de contenido"/>
          <p:cNvSpPr>
            <a:spLocks noGrp="1"/>
          </p:cNvSpPr>
          <p:nvPr>
            <p:ph idx="1"/>
          </p:nvPr>
        </p:nvSpPr>
        <p:spPr/>
        <p:txBody>
          <a:bodyPr>
            <a:normAutofit fontScale="77500" lnSpcReduction="20000"/>
          </a:bodyPr>
          <a:lstStyle/>
          <a:p>
            <a:pPr algn="just"/>
            <a:r>
              <a:rPr lang="es-AR" dirty="0" smtClean="0"/>
              <a:t>1- </a:t>
            </a:r>
            <a:r>
              <a:rPr lang="es-AR" u="sng" dirty="0" smtClean="0"/>
              <a:t>En razón de la materia: </a:t>
            </a:r>
            <a:r>
              <a:rPr lang="es-AR" dirty="0" smtClean="0"/>
              <a:t>conjunto de poderes, facultades y atribuciones que le corresponden a un ente u órgano en razón de la naturaleza de las funciones o cometidos asignados. </a:t>
            </a:r>
          </a:p>
          <a:p>
            <a:pPr algn="just"/>
            <a:r>
              <a:rPr lang="es-AR" dirty="0" smtClean="0"/>
              <a:t>2-</a:t>
            </a:r>
            <a:r>
              <a:rPr lang="es-AR" u="sng" dirty="0" smtClean="0"/>
              <a:t>En razón del territorio: </a:t>
            </a:r>
            <a:r>
              <a:rPr lang="es-AR" dirty="0" smtClean="0"/>
              <a:t>se encuentra en el ámbito espacial en que el órgano o ente puede válidamente desplegar el ejercicio de sus atribuciones.</a:t>
            </a:r>
          </a:p>
          <a:p>
            <a:pPr algn="just"/>
            <a:r>
              <a:rPr lang="es-AR" dirty="0" smtClean="0"/>
              <a:t>3- </a:t>
            </a:r>
            <a:r>
              <a:rPr lang="es-AR" u="sng" dirty="0" smtClean="0"/>
              <a:t>En razón del tiempo: </a:t>
            </a:r>
            <a:r>
              <a:rPr lang="es-AR" dirty="0" smtClean="0"/>
              <a:t>se vincula con el momento temporal en que el órgano puede ejercer su competencia.</a:t>
            </a:r>
          </a:p>
          <a:p>
            <a:pPr algn="just"/>
            <a:r>
              <a:rPr lang="es-AR" dirty="0" smtClean="0"/>
              <a:t>4- </a:t>
            </a:r>
            <a:r>
              <a:rPr lang="es-AR" u="sng" dirty="0" smtClean="0"/>
              <a:t>En razón del grado: </a:t>
            </a:r>
            <a:r>
              <a:rPr lang="es-AR" dirty="0" smtClean="0"/>
              <a:t>se vincula con la ubicación que el órgano ostenta en la pirámide jerárquica administrativa.</a:t>
            </a:r>
            <a:endParaRPr lang="es-AR" dirty="0"/>
          </a:p>
        </p:txBody>
      </p:sp>
    </p:spTree>
    <p:extLst>
      <p:ext uri="{BB962C8B-B14F-4D97-AF65-F5344CB8AC3E}">
        <p14:creationId xmlns:p14="http://schemas.microsoft.com/office/powerpoint/2010/main" val="3515010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Conflictos de Competencia</a:t>
            </a:r>
            <a:endParaRPr lang="es-AR" sz="3200" dirty="0"/>
          </a:p>
        </p:txBody>
      </p:sp>
      <p:sp>
        <p:nvSpPr>
          <p:cNvPr id="3" name="2 Marcador de contenido"/>
          <p:cNvSpPr>
            <a:spLocks noGrp="1"/>
          </p:cNvSpPr>
          <p:nvPr>
            <p:ph idx="1"/>
          </p:nvPr>
        </p:nvSpPr>
        <p:spPr/>
        <p:txBody>
          <a:bodyPr>
            <a:normAutofit fontScale="62500" lnSpcReduction="20000"/>
          </a:bodyPr>
          <a:lstStyle/>
          <a:p>
            <a:r>
              <a:rPr lang="es-AR" dirty="0" smtClean="0"/>
              <a:t>Las cuestiones de competencia las resuelve siempre el superior jerárquico común a aquellos que se encuentran en conflicto. El art. 4 de la Ley de Procedimientos Administrativos establece que en caso de ministros, lo resuelve el PEN, entre órganos dependientes de los ministros, lo resuelve el Ministro, etc.</a:t>
            </a:r>
          </a:p>
          <a:p>
            <a:pPr algn="ctr"/>
            <a:r>
              <a:rPr lang="es-AR" u="sng" dirty="0" smtClean="0"/>
              <a:t>Contiendas negativas y positivas</a:t>
            </a:r>
          </a:p>
          <a:p>
            <a:pPr algn="just"/>
            <a:r>
              <a:rPr lang="es-AR" dirty="0" smtClean="0"/>
              <a:t>Una contienda es </a:t>
            </a:r>
            <a:r>
              <a:rPr lang="es-AR" b="1" dirty="0" smtClean="0"/>
              <a:t>negativa</a:t>
            </a:r>
            <a:r>
              <a:rPr lang="es-AR" dirty="0" smtClean="0"/>
              <a:t> cuando un órgano, de oficio o a petición de parte, se declara incompetente, en tal caso, remitirá las actuaciones al que resultare competente, si éste a su vez, las rehusare, deberá someterlas a la autoridad habilitada para resolver el conflicto.</a:t>
            </a:r>
            <a:r>
              <a:rPr lang="es-AR" u="sng" dirty="0" smtClean="0"/>
              <a:t> </a:t>
            </a:r>
          </a:p>
          <a:p>
            <a:pPr algn="just"/>
            <a:r>
              <a:rPr lang="es-AR" dirty="0" smtClean="0"/>
              <a:t>Una contienda es </a:t>
            </a:r>
            <a:r>
              <a:rPr lang="es-AR" b="1" dirty="0" smtClean="0"/>
              <a:t>positiva </a:t>
            </a:r>
            <a:r>
              <a:rPr lang="es-AR" dirty="0" smtClean="0"/>
              <a:t>cuando dos órganos se consideran competentes, en tal caso el último que hubiere conocido en el caso someterá la cuestión, de oficio o a petición de parte, a la autoridad superior que deberá resolverla.</a:t>
            </a:r>
          </a:p>
          <a:p>
            <a:pPr algn="just"/>
            <a:r>
              <a:rPr lang="es-AR" dirty="0" smtClean="0"/>
              <a:t>La decisión final de las cuestiones de competencia se resolverá con el dictamen del servicio jurídico correspondiente. </a:t>
            </a:r>
            <a:endParaRPr lang="es-AR" dirty="0"/>
          </a:p>
        </p:txBody>
      </p:sp>
    </p:spTree>
    <p:extLst>
      <p:ext uri="{BB962C8B-B14F-4D97-AF65-F5344CB8AC3E}">
        <p14:creationId xmlns:p14="http://schemas.microsoft.com/office/powerpoint/2010/main" val="207027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b="1" dirty="0" smtClean="0"/>
              <a:t>FORMAS DE ORGANIZACIÓN ADMINISTRATIVA</a:t>
            </a:r>
            <a:endParaRPr lang="es-AR" sz="3200" b="1" dirty="0"/>
          </a:p>
        </p:txBody>
      </p:sp>
      <p:sp>
        <p:nvSpPr>
          <p:cNvPr id="3" name="2 Marcador de contenido"/>
          <p:cNvSpPr>
            <a:spLocks noGrp="1"/>
          </p:cNvSpPr>
          <p:nvPr>
            <p:ph idx="1"/>
          </p:nvPr>
        </p:nvSpPr>
        <p:spPr/>
        <p:txBody>
          <a:bodyPr>
            <a:normAutofit fontScale="92500" lnSpcReduction="20000"/>
          </a:bodyPr>
          <a:lstStyle/>
          <a:p>
            <a:pPr algn="just"/>
            <a:r>
              <a:rPr lang="es-AR" u="sng" dirty="0" smtClean="0"/>
              <a:t>CENTRALIZACIÓN: </a:t>
            </a:r>
            <a:r>
              <a:rPr lang="es-AR" dirty="0" smtClean="0"/>
              <a:t> cuando los órganos se agrupan colocándose unos respecto a otros en una situación de dependencia tal que entre todos ellos existe un vínculo que, partiendo del órgano situado en el más alto grado de ese orden, los vaya ligando hasta el órgano de ínfima categoría, a través de diversos grados en los que existen ciertas facultades.</a:t>
            </a:r>
          </a:p>
          <a:p>
            <a:pPr algn="just"/>
            <a:r>
              <a:rPr lang="es-AR" dirty="0" smtClean="0"/>
              <a:t>La relación jurídica que liga a los diversos órganos colocados en dicha situación, constituye la relación de jerarquía.</a:t>
            </a:r>
            <a:endParaRPr lang="es-AR" dirty="0"/>
          </a:p>
        </p:txBody>
      </p:sp>
    </p:spTree>
    <p:extLst>
      <p:ext uri="{BB962C8B-B14F-4D97-AF65-F5344CB8AC3E}">
        <p14:creationId xmlns:p14="http://schemas.microsoft.com/office/powerpoint/2010/main" val="229692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85000" lnSpcReduction="20000"/>
          </a:bodyPr>
          <a:lstStyle/>
          <a:p>
            <a:pPr algn="just"/>
            <a:r>
              <a:rPr lang="es-AR" u="sng" dirty="0" smtClean="0"/>
              <a:t>DESCENTRALIZACIÓN: </a:t>
            </a:r>
            <a:r>
              <a:rPr lang="es-AR" dirty="0" smtClean="0"/>
              <a:t>consiste en confiar la realización de algunas actividades administrativas a órganos que guardan relación respecto de la administración central, gozan de una autonomía orgánica y no están sujetos a los poderes jerárquicos.</a:t>
            </a:r>
          </a:p>
          <a:p>
            <a:pPr algn="just"/>
            <a:r>
              <a:rPr lang="es-AR" u="sng" dirty="0" smtClean="0"/>
              <a:t>DESCONCENTRACIÓN: </a:t>
            </a:r>
            <a:r>
              <a:rPr lang="es-AR" dirty="0" smtClean="0"/>
              <a:t>La autoridad es delegada y la responsabilidad es compartida. Se sujeta a diversos tipos de control, que operan dentro de la administración central, pero se puede manejar con relativa libertad para ejecutar cierto tipo de actividades ya que se cuenta con una amplia discrecionalidad para tomar decisiones.</a:t>
            </a:r>
            <a:endParaRPr lang="es-AR" u="sng" dirty="0"/>
          </a:p>
        </p:txBody>
      </p:sp>
    </p:spTree>
    <p:extLst>
      <p:ext uri="{BB962C8B-B14F-4D97-AF65-F5344CB8AC3E}">
        <p14:creationId xmlns:p14="http://schemas.microsoft.com/office/powerpoint/2010/main" val="154257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Es el superior jerárquico de toda la administración pública nacional centralizada, descentralizada, desconcentrada y los entes reguladores.</a:t>
            </a:r>
          </a:p>
          <a:p>
            <a:r>
              <a:rPr lang="es-AR" dirty="0" smtClean="0"/>
              <a:t>Es el responsable político de la administración general del país.</a:t>
            </a:r>
          </a:p>
          <a:p>
            <a:r>
              <a:rPr lang="es-AR" dirty="0" smtClean="0"/>
              <a:t>Para ser elegido Presidente y Vicepresidente se requiere ser argentino nativo o ser hijo de ciudadano nativo.</a:t>
            </a:r>
          </a:p>
          <a:p>
            <a:r>
              <a:rPr lang="es-AR" dirty="0" smtClean="0"/>
              <a:t>Requisitos exigidos para ser Senador Nacional – Art. 55 CN</a:t>
            </a:r>
          </a:p>
          <a:p>
            <a:endParaRPr lang="es-AR" dirty="0"/>
          </a:p>
        </p:txBody>
      </p:sp>
    </p:spTree>
    <p:extLst>
      <p:ext uri="{BB962C8B-B14F-4D97-AF65-F5344CB8AC3E}">
        <p14:creationId xmlns:p14="http://schemas.microsoft.com/office/powerpoint/2010/main" val="2415979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El GOBIERNO FEDERAL Y LA DISTRIBUCIÓN DE LA COMPETENCIA SEGÚN LA CONSTITUCIÓN </a:t>
            </a:r>
            <a:endParaRPr lang="es-AR" sz="3200" dirty="0"/>
          </a:p>
        </p:txBody>
      </p:sp>
      <p:sp>
        <p:nvSpPr>
          <p:cNvPr id="3" name="2 Marcador de contenido"/>
          <p:cNvSpPr>
            <a:spLocks noGrp="1"/>
          </p:cNvSpPr>
          <p:nvPr>
            <p:ph idx="1"/>
          </p:nvPr>
        </p:nvSpPr>
        <p:spPr/>
        <p:txBody>
          <a:bodyPr>
            <a:normAutofit fontScale="92500" lnSpcReduction="20000"/>
          </a:bodyPr>
          <a:lstStyle/>
          <a:p>
            <a:pPr algn="just"/>
            <a:r>
              <a:rPr lang="es-AR" dirty="0" smtClean="0"/>
              <a:t>La CN establece la división de poderes, otorgando determinadas competencias a cada uno de ellos.</a:t>
            </a:r>
          </a:p>
          <a:p>
            <a:pPr algn="just"/>
            <a:r>
              <a:rPr lang="es-AR" u="sng" dirty="0" smtClean="0"/>
              <a:t>El PODER EJECUTIVO </a:t>
            </a:r>
            <a:r>
              <a:rPr lang="es-AR" dirty="0" smtClean="0"/>
              <a:t>es quien por excelencia ejerce el derecho administrativo, es el encargado de la Administración General del país. Dicta los reglamentos para la regulación administrativa.</a:t>
            </a:r>
          </a:p>
          <a:p>
            <a:pPr algn="just"/>
            <a:r>
              <a:rPr lang="es-AR" dirty="0" smtClean="0"/>
              <a:t>El Poder Legislativo y el Judicial también se rigen por el mismo. Se dice que todos los actos realizados por los poderes judicial y legislativo, que no sean propios de sus funciones, serán considerados actos administrativos. </a:t>
            </a:r>
            <a:endParaRPr lang="es-AR" dirty="0"/>
          </a:p>
        </p:txBody>
      </p:sp>
    </p:spTree>
    <p:extLst>
      <p:ext uri="{BB962C8B-B14F-4D97-AF65-F5344CB8AC3E}">
        <p14:creationId xmlns:p14="http://schemas.microsoft.com/office/powerpoint/2010/main" val="10875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691680"/>
          </a:xfrm>
        </p:spPr>
        <p:txBody>
          <a:bodyPr>
            <a:normAutofit fontScale="90000"/>
          </a:bodyPr>
          <a:lstStyle/>
          <a:p>
            <a:pPr algn="just"/>
            <a:r>
              <a:rPr lang="es-AR" sz="3200" u="sng" dirty="0" smtClean="0"/>
              <a:t/>
            </a:r>
            <a:br>
              <a:rPr lang="es-AR" sz="3200" u="sng" dirty="0" smtClean="0"/>
            </a:br>
            <a:r>
              <a:rPr lang="es-AR" sz="3200" u="sng" dirty="0"/>
              <a:t/>
            </a:r>
            <a:br>
              <a:rPr lang="es-AR" sz="3200" u="sng" dirty="0"/>
            </a:br>
            <a:r>
              <a:rPr lang="es-AR" sz="3200" u="sng" dirty="0" smtClean="0"/>
              <a:t> </a:t>
            </a:r>
            <a:r>
              <a:rPr lang="es-AR" sz="3200" dirty="0" smtClean="0"/>
              <a:t>. </a:t>
            </a:r>
            <a:r>
              <a:rPr lang="es-AR" sz="2700" u="sng" dirty="0" smtClean="0"/>
              <a:t>EL PODER LEGISLATIVO</a:t>
            </a:r>
            <a:r>
              <a:rPr lang="es-AR" sz="2700" dirty="0" smtClean="0"/>
              <a:t>: Es aquel que tiene a su cargo la elaboración y sanción de las normas jurídicas, en nuestro país. El Poder legislativo es ejercido por el Congreso Nacional (art. 44 CN </a:t>
            </a:r>
            <a:r>
              <a:rPr lang="es-AR" sz="3100" dirty="0" smtClean="0"/>
              <a:t>)</a:t>
            </a:r>
            <a:br>
              <a:rPr lang="es-AR" sz="3100" dirty="0" smtClean="0"/>
            </a:br>
            <a:r>
              <a:rPr lang="es-AR" sz="3100" dirty="0" smtClean="0"/>
              <a:t> </a:t>
            </a:r>
            <a:endParaRPr lang="es-AR" sz="3100" dirty="0"/>
          </a:p>
        </p:txBody>
      </p:sp>
      <p:sp>
        <p:nvSpPr>
          <p:cNvPr id="3" name="2 Marcador de contenido"/>
          <p:cNvSpPr>
            <a:spLocks noGrp="1"/>
          </p:cNvSpPr>
          <p:nvPr>
            <p:ph idx="1"/>
          </p:nvPr>
        </p:nvSpPr>
        <p:spPr>
          <a:xfrm>
            <a:off x="457200" y="1600200"/>
            <a:ext cx="8229600" cy="4525963"/>
          </a:xfrm>
        </p:spPr>
        <p:txBody>
          <a:bodyPr>
            <a:normAutofit fontScale="55000" lnSpcReduction="20000"/>
          </a:bodyPr>
          <a:lstStyle/>
          <a:p>
            <a:endParaRPr lang="es-AR" sz="4000" u="sng" dirty="0" smtClean="0"/>
          </a:p>
          <a:p>
            <a:r>
              <a:rPr lang="es-AR" sz="4000" u="sng" dirty="0" smtClean="0"/>
              <a:t>EL PODER EJECUTIVO: </a:t>
            </a:r>
            <a:r>
              <a:rPr lang="es-AR" sz="4000" dirty="0" smtClean="0"/>
              <a:t>El art. 87 establece que será desempeñado por un ciudadano con el título de Presidente de la Nación. Es unipersonal.</a:t>
            </a:r>
          </a:p>
          <a:p>
            <a:pPr algn="just"/>
            <a:r>
              <a:rPr lang="es-AR" sz="4000" u="sng" dirty="0" smtClean="0"/>
              <a:t>EL PODER JUDICIAL. </a:t>
            </a:r>
            <a:r>
              <a:rPr lang="es-AR" sz="4000" dirty="0" smtClean="0"/>
              <a:t>Es el conjunto de órganos encargados de llevar a cabo la administración de justicia o función jurisdiccional. Ésta consiste en aplicar la ley para resolver conflictos.</a:t>
            </a:r>
          </a:p>
          <a:p>
            <a:pPr algn="just"/>
            <a:r>
              <a:rPr lang="es-AR" sz="4000" dirty="0" smtClean="0"/>
              <a:t>El Poder Judicial es independiente de los otros dos poderes, ya que esto resulta fundamental para poder asegurar la justicia. Esto se logra a través de dos pautas: la inamovilidad de los jueces y la intangibilidad de sus remuneraciones.</a:t>
            </a:r>
          </a:p>
          <a:p>
            <a:pPr algn="just"/>
            <a:r>
              <a:rPr lang="es-AR" sz="4000" dirty="0" smtClean="0"/>
              <a:t>Es ejercido por la Corte Suprema de Justicia, y demás tribunales inferiores que el Congreso establezca en el territorio de la nación ( art. 108 )    </a:t>
            </a:r>
            <a:endParaRPr lang="es-AR" sz="4000" u="sng" dirty="0"/>
          </a:p>
        </p:txBody>
      </p:sp>
    </p:spTree>
    <p:extLst>
      <p:ext uri="{BB962C8B-B14F-4D97-AF65-F5344CB8AC3E}">
        <p14:creationId xmlns:p14="http://schemas.microsoft.com/office/powerpoint/2010/main" val="1608751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TEORÍA DEL ÓRGANO. ÓRGANOS ADMINISTRATIVOS</a:t>
            </a:r>
            <a:endParaRPr lang="es-AR" sz="3200" dirty="0"/>
          </a:p>
        </p:txBody>
      </p:sp>
      <p:sp>
        <p:nvSpPr>
          <p:cNvPr id="3" name="2 Marcador de contenido"/>
          <p:cNvSpPr>
            <a:spLocks noGrp="1"/>
          </p:cNvSpPr>
          <p:nvPr>
            <p:ph idx="1"/>
          </p:nvPr>
        </p:nvSpPr>
        <p:spPr/>
        <p:txBody>
          <a:bodyPr>
            <a:normAutofit fontScale="70000" lnSpcReduction="20000"/>
          </a:bodyPr>
          <a:lstStyle/>
          <a:p>
            <a:pPr algn="just"/>
            <a:r>
              <a:rPr lang="es-AR" dirty="0" smtClean="0"/>
              <a:t>En esta teoría existe un solo sujeto, que es el órgano, por lo tanto no cabe distinguir entre las personas físicas, por un lado, y el sujeto jurídico, por el otro, sino que ambos se superponen y entremezclan sus voluntades.</a:t>
            </a:r>
          </a:p>
          <a:p>
            <a:pPr algn="just"/>
            <a:r>
              <a:rPr lang="es-AR" dirty="0" smtClean="0"/>
              <a:t>O sea, que no es posible discernir entre la voluntad del Estado ( persona jurídica ) y la voluntad del agente ( persona física), sino que la ley ha creado un hecho ficticio cuando dice que la decisión del agente es la decisión del Estado. El agente es el propio Estado, y el acto, y el acto del agente es el acto del propio Estado.</a:t>
            </a:r>
          </a:p>
          <a:p>
            <a:pPr algn="just"/>
            <a:r>
              <a:rPr lang="es-AR" dirty="0" smtClean="0"/>
              <a:t>Según esta teoría la responsabilidad del Estado por los actos de sus agentes es de alcance directo.</a:t>
            </a:r>
          </a:p>
          <a:p>
            <a:pPr algn="just"/>
            <a:r>
              <a:rPr lang="es-AR" dirty="0" smtClean="0"/>
              <a:t>El Estado es un sujeto de derecho con personalidad de contenido jurídico, capaz de adquirir derechos y contraer obligaciones, integrado por órganos, personas físicas, que son quienes dicen directamente cual es su voluntad.</a:t>
            </a:r>
            <a:endParaRPr lang="es-AR" dirty="0"/>
          </a:p>
        </p:txBody>
      </p:sp>
    </p:spTree>
    <p:extLst>
      <p:ext uri="{BB962C8B-B14F-4D97-AF65-F5344CB8AC3E}">
        <p14:creationId xmlns:p14="http://schemas.microsoft.com/office/powerpoint/2010/main" val="108295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92500" lnSpcReduction="20000"/>
          </a:bodyPr>
          <a:lstStyle/>
          <a:p>
            <a:r>
              <a:rPr lang="es-AR" u="sng" dirty="0" smtClean="0"/>
              <a:t>Relación orgánica: </a:t>
            </a:r>
            <a:r>
              <a:rPr lang="es-AR" dirty="0" smtClean="0"/>
              <a:t>es la que se establece entre el titular y el órgano del cual se desprende la actuación y expresión dela voluntad del ente público.</a:t>
            </a:r>
          </a:p>
          <a:p>
            <a:pPr algn="just"/>
            <a:r>
              <a:rPr lang="es-AR" u="sng" dirty="0" smtClean="0"/>
              <a:t>Relación de servicio: </a:t>
            </a:r>
            <a:r>
              <a:rPr lang="es-AR" dirty="0" smtClean="0"/>
              <a:t>se da entre el servidor público y el órgano de la cual se deriva el derecho y las obligaciones personales que pueden ser contrapuestas al Estado, en cuanto a que este tipo de relación el sujeto es visto como algo distinto del ente público, su voluntad no es la del órgano, sino de él, en lo personal.</a:t>
            </a:r>
            <a:endParaRPr lang="es-AR" u="sng" dirty="0"/>
          </a:p>
        </p:txBody>
      </p:sp>
    </p:spTree>
    <p:extLst>
      <p:ext uri="{BB962C8B-B14F-4D97-AF65-F5344CB8AC3E}">
        <p14:creationId xmlns:p14="http://schemas.microsoft.com/office/powerpoint/2010/main" val="2847084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DESCENTRALIZACIÓN POLÍTICA: LA ADMINISTRACIÓN PROVINCIAL Y MUNICIPAL</a:t>
            </a:r>
            <a:endParaRPr lang="es-AR" sz="3200" dirty="0"/>
          </a:p>
        </p:txBody>
      </p:sp>
      <p:sp>
        <p:nvSpPr>
          <p:cNvPr id="3" name="2 Marcador de contenido"/>
          <p:cNvSpPr>
            <a:spLocks noGrp="1"/>
          </p:cNvSpPr>
          <p:nvPr>
            <p:ph idx="1"/>
          </p:nvPr>
        </p:nvSpPr>
        <p:spPr/>
        <p:txBody>
          <a:bodyPr>
            <a:normAutofit fontScale="62500" lnSpcReduction="20000"/>
          </a:bodyPr>
          <a:lstStyle/>
          <a:p>
            <a:r>
              <a:rPr lang="es-AR" dirty="0" smtClean="0"/>
              <a:t>El título II de la CN se refiere al gobierno de las provincias, las cuales conservan todo el poder no delegado al gobierno federal.</a:t>
            </a:r>
          </a:p>
          <a:p>
            <a:pPr algn="just"/>
            <a:r>
              <a:rPr lang="es-AR" dirty="0" smtClean="0"/>
              <a:t>Se dan sus propias instituciones locales y se rigen por ellas. Eligen a sus gobernadores, sus legisladores y demás funcionarios sin intervención del gobierno nacional.</a:t>
            </a:r>
          </a:p>
          <a:p>
            <a:pPr algn="just"/>
            <a:r>
              <a:rPr lang="es-AR" dirty="0" smtClean="0"/>
              <a:t>Art. 5 CN: Cada provincia dictara para sí una constitución bajo el sistema representativo, republicano, de acuerdo con los </a:t>
            </a:r>
            <a:r>
              <a:rPr lang="es-AR" dirty="0" err="1" smtClean="0"/>
              <a:t>pcios</a:t>
            </a:r>
            <a:r>
              <a:rPr lang="es-AR" dirty="0" smtClean="0"/>
              <a:t>., derechos y garantías de la CN, y que asegure su administración de justicia, su régimen municipal.</a:t>
            </a:r>
          </a:p>
          <a:p>
            <a:pPr algn="just"/>
            <a:r>
              <a:rPr lang="es-AR" dirty="0" smtClean="0"/>
              <a:t>El art. 123 lo complementa estipulando que debe asegurar la autonomía municipal, con alcance institucional, político, administrativo, económico y financiero.</a:t>
            </a:r>
          </a:p>
          <a:p>
            <a:pPr algn="just"/>
            <a:r>
              <a:rPr lang="es-AR" dirty="0" smtClean="0"/>
              <a:t>Existe división de órganos: el ejecutivo, lo desempeña el Intendente y el departamento deliberativo, ejercido por el Consejo Deliberante, compuesto por concejales elegidos democráticamente según la cantidad de habitantes.</a:t>
            </a:r>
            <a:endParaRPr lang="es-AR" dirty="0"/>
          </a:p>
        </p:txBody>
      </p:sp>
    </p:spTree>
    <p:extLst>
      <p:ext uri="{BB962C8B-B14F-4D97-AF65-F5344CB8AC3E}">
        <p14:creationId xmlns:p14="http://schemas.microsoft.com/office/powerpoint/2010/main" val="1545417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ENTIDADES DESCENTRALIZADAS</a:t>
            </a:r>
            <a:endParaRPr lang="es-AR" sz="3200" dirty="0"/>
          </a:p>
        </p:txBody>
      </p:sp>
      <p:sp>
        <p:nvSpPr>
          <p:cNvPr id="3" name="2 Marcador de contenido"/>
          <p:cNvSpPr>
            <a:spLocks noGrp="1"/>
          </p:cNvSpPr>
          <p:nvPr>
            <p:ph idx="1"/>
          </p:nvPr>
        </p:nvSpPr>
        <p:spPr/>
        <p:txBody>
          <a:bodyPr>
            <a:normAutofit fontScale="92500" lnSpcReduction="10000"/>
          </a:bodyPr>
          <a:lstStyle/>
          <a:p>
            <a:pPr algn="ctr"/>
            <a:r>
              <a:rPr lang="es-AR" u="sng" dirty="0" smtClean="0"/>
              <a:t>DESCENTRALIZACIÓN INSTITUCIONAL</a:t>
            </a:r>
          </a:p>
          <a:p>
            <a:pPr algn="just"/>
            <a:r>
              <a:rPr lang="es-AR" u="sng" dirty="0" smtClean="0"/>
              <a:t>A) ENTIDADES AUTÁRQUICAS: </a:t>
            </a:r>
            <a:r>
              <a:rPr lang="es-AR" dirty="0" smtClean="0"/>
              <a:t> Son personas jurídicas públicas estatales, con competencia para auto-administrarse y que cumplen los fines públicos específicos de acuerdo con las normas de su creación. </a:t>
            </a:r>
          </a:p>
          <a:p>
            <a:pPr algn="just"/>
            <a:r>
              <a:rPr lang="es-AR" dirty="0" smtClean="0"/>
              <a:t>Tienen aptitud legal para administrarse a sí mismas, pero no para dictarse sus propias normas, es lo que diferencia del organismo autónomo</a:t>
            </a:r>
            <a:r>
              <a:rPr lang="es-AR" u="sng" dirty="0" smtClean="0"/>
              <a:t>. </a:t>
            </a:r>
            <a:endParaRPr lang="es-AR" u="sng" dirty="0"/>
          </a:p>
        </p:txBody>
      </p:sp>
    </p:spTree>
    <p:extLst>
      <p:ext uri="{BB962C8B-B14F-4D97-AF65-F5344CB8AC3E}">
        <p14:creationId xmlns:p14="http://schemas.microsoft.com/office/powerpoint/2010/main" val="2514970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0000" lnSpcReduction="20000"/>
          </a:bodyPr>
          <a:lstStyle/>
          <a:p>
            <a:pPr algn="just"/>
            <a:r>
              <a:rPr lang="es-AR" u="sng" dirty="0" smtClean="0"/>
              <a:t>B) ENTIDADES AUTÓNOMAS: </a:t>
            </a:r>
            <a:r>
              <a:rPr lang="es-AR" dirty="0" smtClean="0"/>
              <a:t> Son organismos públicos estatales dotados de personalidad jurídica propia, se rigen por normas de derecho público, administran bienes y recursos, dictan sus propias normas. Designan y remueven su personal, entre otras. </a:t>
            </a:r>
          </a:p>
          <a:p>
            <a:pPr algn="just"/>
            <a:r>
              <a:rPr lang="es-AR" u="sng" dirty="0" smtClean="0"/>
              <a:t>C) EMPRESAS DEL ESTADO: </a:t>
            </a:r>
            <a:r>
              <a:rPr lang="es-AR" dirty="0" smtClean="0"/>
              <a:t>Son empresas de carácter industrial, comercial o de explotación de servicios públicos industriales o comerciales que el Estado por razones de interés público considera necesario desarrollar. Tienen un doble régimen jurídico, privado en lo que se refiere a su actividad específica y de derecho público en lo referente a su administración o al servicio público que se encuentre a su cargo. Los empleados son privados, se rigen por la ley de contrato de trabajo, pero los directivos son funcionarios públicos.</a:t>
            </a:r>
            <a:endParaRPr lang="es-AR" u="sng" dirty="0"/>
          </a:p>
        </p:txBody>
      </p:sp>
    </p:spTree>
    <p:extLst>
      <p:ext uri="{BB962C8B-B14F-4D97-AF65-F5344CB8AC3E}">
        <p14:creationId xmlns:p14="http://schemas.microsoft.com/office/powerpoint/2010/main" val="782398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u="sng" dirty="0" smtClean="0"/>
              <a:t>D) FORMAS SOCIETARIAS ESTATALES</a:t>
            </a:r>
            <a:endParaRPr lang="es-AR" sz="3200" u="sng" dirty="0"/>
          </a:p>
        </p:txBody>
      </p:sp>
      <p:sp>
        <p:nvSpPr>
          <p:cNvPr id="3" name="2 Marcador de contenido"/>
          <p:cNvSpPr>
            <a:spLocks noGrp="1"/>
          </p:cNvSpPr>
          <p:nvPr>
            <p:ph idx="1"/>
          </p:nvPr>
        </p:nvSpPr>
        <p:spPr/>
        <p:txBody>
          <a:bodyPr>
            <a:normAutofit fontScale="92500" lnSpcReduction="20000"/>
          </a:bodyPr>
          <a:lstStyle/>
          <a:p>
            <a:pPr algn="just"/>
            <a:r>
              <a:rPr lang="es-AR" dirty="0" smtClean="0"/>
              <a:t>SOCIEDADES DEL ESTADO: Son sociedades con total participación estatal, con expresa prohibición de participación privada, para desarrollar actividades de carácter industrial, comercial o de explotación de servicios públicos. Son entes estatales descentralizados.</a:t>
            </a:r>
          </a:p>
          <a:p>
            <a:pPr algn="just"/>
            <a:r>
              <a:rPr lang="es-AR" dirty="0" smtClean="0"/>
              <a:t>En cuanto a su constitución y funcionamiento se rigen por normas de derecho común. Pero en cuanto a su creación y disolución, son creadas por ley y para ser disueltas necesitan autorización legislativa.</a:t>
            </a:r>
            <a:endParaRPr lang="es-AR" dirty="0"/>
          </a:p>
        </p:txBody>
      </p:sp>
    </p:spTree>
    <p:extLst>
      <p:ext uri="{BB962C8B-B14F-4D97-AF65-F5344CB8AC3E}">
        <p14:creationId xmlns:p14="http://schemas.microsoft.com/office/powerpoint/2010/main" val="109204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AR" sz="3200" dirty="0" smtClean="0"/>
              <a:t>SOCIEDADES ANÓNIMAS CON PARTICIPACIPACIÓN ESTATAL MAYORITARIA: </a:t>
            </a:r>
            <a:endParaRPr lang="es-AR" sz="3200" dirty="0"/>
          </a:p>
        </p:txBody>
      </p:sp>
      <p:sp>
        <p:nvSpPr>
          <p:cNvPr id="3" name="2 Marcador de contenido"/>
          <p:cNvSpPr>
            <a:spLocks noGrp="1"/>
          </p:cNvSpPr>
          <p:nvPr>
            <p:ph idx="1"/>
          </p:nvPr>
        </p:nvSpPr>
        <p:spPr/>
        <p:txBody>
          <a:bodyPr>
            <a:normAutofit fontScale="92500" lnSpcReduction="10000"/>
          </a:bodyPr>
          <a:lstStyle/>
          <a:p>
            <a:pPr algn="just"/>
            <a:r>
              <a:rPr lang="es-AR" dirty="0" smtClean="0"/>
              <a:t>Son aquellas sociedades anónimas constituidas por el Estado Nacional, las Provincias, los Municipios, los Organismos estatales legalmente autorizados al efecto u otras sociedades anónimas con participación estatal mayoritaria, que ostentan la propiedad en forma individual o conjunta, de la representación por lo menos del 51 % del capital social y que son suficientes para prevalecer en asambleas ordinarias y extraordinarias.</a:t>
            </a:r>
          </a:p>
          <a:p>
            <a:pPr algn="just"/>
            <a:endParaRPr lang="es-AR" dirty="0"/>
          </a:p>
        </p:txBody>
      </p:sp>
    </p:spTree>
    <p:extLst>
      <p:ext uri="{BB962C8B-B14F-4D97-AF65-F5344CB8AC3E}">
        <p14:creationId xmlns:p14="http://schemas.microsoft.com/office/powerpoint/2010/main" val="113222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92500" lnSpcReduction="10000"/>
          </a:bodyPr>
          <a:lstStyle/>
          <a:p>
            <a:r>
              <a:rPr lang="es-AR" dirty="0" smtClean="0"/>
              <a:t>SOCIEDADES DE ECONOMÍA MIXTA:</a:t>
            </a:r>
          </a:p>
          <a:p>
            <a:pPr algn="just"/>
            <a:r>
              <a:rPr lang="es-AR" dirty="0" smtClean="0"/>
              <a:t>Son las sociedades que forman el estado Nacional, las Provincias, los Municipios, o las Entidades Autárquicas dentro de sus facultades legales por un lado y capitales privados por otro, que tengan por objeto la explotación de empresas para la satisfacción de necesidades de orden colectivo, así como también la implantación, el fomento o desarrollo de actividades económicas.</a:t>
            </a:r>
            <a:endParaRPr lang="es-AR" dirty="0"/>
          </a:p>
        </p:txBody>
      </p:sp>
    </p:spTree>
    <p:extLst>
      <p:ext uri="{BB962C8B-B14F-4D97-AF65-F5344CB8AC3E}">
        <p14:creationId xmlns:p14="http://schemas.microsoft.com/office/powerpoint/2010/main" val="89669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2800" dirty="0" smtClean="0"/>
              <a:t>ATRIBUCIONES DE NATURALEZA GUBERNATIVAS Y ADMINISTRATIVAS</a:t>
            </a:r>
            <a:br>
              <a:rPr lang="es-AR" sz="2800" dirty="0" smtClean="0"/>
            </a:br>
            <a:endParaRPr lang="es-AR" sz="2800" dirty="0"/>
          </a:p>
        </p:txBody>
      </p:sp>
      <p:sp>
        <p:nvSpPr>
          <p:cNvPr id="3" name="2 Marcador de contenido"/>
          <p:cNvSpPr>
            <a:spLocks noGrp="1"/>
          </p:cNvSpPr>
          <p:nvPr>
            <p:ph idx="1"/>
          </p:nvPr>
        </p:nvSpPr>
        <p:spPr/>
        <p:txBody>
          <a:bodyPr>
            <a:normAutofit lnSpcReduction="10000"/>
          </a:bodyPr>
          <a:lstStyle/>
          <a:p>
            <a:r>
              <a:rPr lang="es-AR" dirty="0" smtClean="0"/>
              <a:t>Jefe de gobierno, responsable político de la administración del país.</a:t>
            </a:r>
          </a:p>
          <a:p>
            <a:r>
              <a:rPr lang="es-AR" dirty="0" smtClean="0"/>
              <a:t>Expide las instrucciones y reglamentos para la ejecución de leyes del país.</a:t>
            </a:r>
          </a:p>
          <a:p>
            <a:r>
              <a:rPr lang="es-AR" dirty="0" smtClean="0"/>
              <a:t>Concede jubilaciones y retiros, licencias y pensiones.</a:t>
            </a:r>
          </a:p>
          <a:p>
            <a:r>
              <a:rPr lang="es-AR" dirty="0" smtClean="0"/>
              <a:t>Nombra y remueve al jefe de gabinete y ministros.</a:t>
            </a:r>
          </a:p>
          <a:p>
            <a:r>
              <a:rPr lang="es-AR" dirty="0" smtClean="0"/>
              <a:t>Es comandante de las fuerzas armadas.</a:t>
            </a:r>
          </a:p>
          <a:p>
            <a:endParaRPr lang="es-AR" dirty="0"/>
          </a:p>
        </p:txBody>
      </p:sp>
    </p:spTree>
    <p:extLst>
      <p:ext uri="{BB962C8B-B14F-4D97-AF65-F5344CB8AC3E}">
        <p14:creationId xmlns:p14="http://schemas.microsoft.com/office/powerpoint/2010/main" val="110428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u="sng" dirty="0" smtClean="0"/>
              <a:t>AUTONOMÍA Y AUTARQUÍA UNIVERSITARIA</a:t>
            </a:r>
            <a:endParaRPr lang="es-AR" sz="3200" u="sng" dirty="0"/>
          </a:p>
        </p:txBody>
      </p:sp>
      <p:sp>
        <p:nvSpPr>
          <p:cNvPr id="3" name="2 Marcador de contenido"/>
          <p:cNvSpPr>
            <a:spLocks noGrp="1"/>
          </p:cNvSpPr>
          <p:nvPr>
            <p:ph idx="1"/>
          </p:nvPr>
        </p:nvSpPr>
        <p:spPr/>
        <p:txBody>
          <a:bodyPr>
            <a:normAutofit fontScale="70000" lnSpcReduction="20000"/>
          </a:bodyPr>
          <a:lstStyle/>
          <a:p>
            <a:r>
              <a:rPr lang="es-AR" dirty="0" smtClean="0"/>
              <a:t>Las universidades nacionales son organismos públicos estatales, dotados de personalidad jurídica propia. Se rigen por normas de derecho público, necesitan ser creadas por ley, pero luego se rigen por sus propios estatutos, ya que se les otorga autonomía y autarquía conforme a la CN, en su art. 75, inciso 19.</a:t>
            </a:r>
          </a:p>
          <a:p>
            <a:r>
              <a:rPr lang="es-AR" dirty="0" smtClean="0"/>
              <a:t>Tienen autonomía académica e institucional:</a:t>
            </a:r>
          </a:p>
          <a:p>
            <a:r>
              <a:rPr lang="es-AR" dirty="0" smtClean="0"/>
              <a:t>Dictan y reforman sus estatutos.</a:t>
            </a:r>
          </a:p>
          <a:p>
            <a:r>
              <a:rPr lang="es-AR" dirty="0" smtClean="0"/>
              <a:t>Definen órganos de gobierno y sus funciones.</a:t>
            </a:r>
          </a:p>
          <a:p>
            <a:r>
              <a:rPr lang="es-AR" dirty="0" smtClean="0"/>
              <a:t>Administran sus bienes y recursos.</a:t>
            </a:r>
          </a:p>
          <a:p>
            <a:r>
              <a:rPr lang="es-AR" dirty="0" smtClean="0"/>
              <a:t>Crean carreras universitarias de grado y posgrado.</a:t>
            </a:r>
          </a:p>
          <a:p>
            <a:r>
              <a:rPr lang="es-AR" dirty="0" smtClean="0"/>
              <a:t>Formulan y desarrollan planes de estudio.</a:t>
            </a:r>
          </a:p>
          <a:p>
            <a:r>
              <a:rPr lang="es-AR" dirty="0" smtClean="0"/>
              <a:t>Designan y remueven su personal.</a:t>
            </a:r>
          </a:p>
          <a:p>
            <a:r>
              <a:rPr lang="es-AR" dirty="0" smtClean="0"/>
              <a:t>La Ley de Educación Superior N°  24521 en sus artículos 29 y 59 habla de la autonomía y autarquía universitaria, respectivamente.</a:t>
            </a:r>
            <a:endParaRPr lang="es-AR" dirty="0"/>
          </a:p>
        </p:txBody>
      </p:sp>
    </p:spTree>
    <p:extLst>
      <p:ext uri="{BB962C8B-B14F-4D97-AF65-F5344CB8AC3E}">
        <p14:creationId xmlns:p14="http://schemas.microsoft.com/office/powerpoint/2010/main" val="270083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
            </a:r>
            <a:br>
              <a:rPr lang="es-AR" sz="3200" dirty="0" smtClean="0"/>
            </a:br>
            <a:r>
              <a:rPr lang="es-AR" sz="3200" b="1" dirty="0" smtClean="0"/>
              <a:t>ATRIBUCIONES DE NATURALEZA JUDICIAL </a:t>
            </a:r>
            <a:endParaRPr lang="es-AR" sz="3200" b="1" dirty="0"/>
          </a:p>
        </p:txBody>
      </p:sp>
      <p:sp>
        <p:nvSpPr>
          <p:cNvPr id="3" name="2 Marcador de contenido"/>
          <p:cNvSpPr>
            <a:spLocks noGrp="1"/>
          </p:cNvSpPr>
          <p:nvPr>
            <p:ph idx="1"/>
          </p:nvPr>
        </p:nvSpPr>
        <p:spPr/>
        <p:txBody>
          <a:bodyPr>
            <a:normAutofit fontScale="77500" lnSpcReduction="20000"/>
          </a:bodyPr>
          <a:lstStyle/>
          <a:p>
            <a:r>
              <a:rPr lang="es-AR" dirty="0" smtClean="0"/>
              <a:t>Puede indultar o conmutar las penas por delitos sujetos a jurisdicción federal.</a:t>
            </a:r>
          </a:p>
          <a:p>
            <a:r>
              <a:rPr lang="es-AR" sz="4100" b="1" dirty="0" smtClean="0"/>
              <a:t>ATRIBUCIONES DE NATURALEZA LEGISLATIVA</a:t>
            </a:r>
          </a:p>
          <a:p>
            <a:r>
              <a:rPr lang="es-AR" dirty="0" smtClean="0"/>
              <a:t>Solamente en caso excepcional puede dictar decretos de necesidad y urgencia, refrendados por los ministros y el Jefe de Gabinete. A los diez días siguientes deberá éste someter la medida a la Comisión Bicameral Permanente.</a:t>
            </a:r>
          </a:p>
          <a:p>
            <a:endParaRPr lang="es-AR" dirty="0"/>
          </a:p>
          <a:p>
            <a:r>
              <a:rPr lang="es-AR" dirty="0" smtClean="0"/>
              <a:t>  </a:t>
            </a:r>
          </a:p>
          <a:p>
            <a:endParaRPr lang="es-AR" dirty="0"/>
          </a:p>
          <a:p>
            <a:r>
              <a:rPr lang="es-AR" dirty="0" smtClean="0"/>
              <a:t> </a:t>
            </a:r>
            <a:endParaRPr lang="es-AR" dirty="0"/>
          </a:p>
        </p:txBody>
      </p:sp>
    </p:spTree>
    <p:extLst>
      <p:ext uri="{BB962C8B-B14F-4D97-AF65-F5344CB8AC3E}">
        <p14:creationId xmlns:p14="http://schemas.microsoft.com/office/powerpoint/2010/main" val="310623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3200" b="1" dirty="0" smtClean="0"/>
              <a:t>ATRIBUCIONES COMPARTIDAS CON EL CONGRESO</a:t>
            </a:r>
            <a:br>
              <a:rPr lang="es-AR" sz="3200" b="1" dirty="0" smtClean="0"/>
            </a:br>
            <a:endParaRPr lang="es-AR" sz="3200" b="1" dirty="0"/>
          </a:p>
        </p:txBody>
      </p:sp>
      <p:sp>
        <p:nvSpPr>
          <p:cNvPr id="3" name="2 Marcador de contenido"/>
          <p:cNvSpPr>
            <a:spLocks noGrp="1"/>
          </p:cNvSpPr>
          <p:nvPr>
            <p:ph idx="1"/>
          </p:nvPr>
        </p:nvSpPr>
        <p:spPr/>
        <p:txBody>
          <a:bodyPr>
            <a:normAutofit fontScale="92500" lnSpcReduction="20000"/>
          </a:bodyPr>
          <a:lstStyle/>
          <a:p>
            <a:r>
              <a:rPr lang="es-AR" dirty="0" smtClean="0"/>
              <a:t>Declarar en estado de sitio uno o varios puntos de la Nación.</a:t>
            </a:r>
          </a:p>
          <a:p>
            <a:r>
              <a:rPr lang="es-AR" dirty="0" smtClean="0"/>
              <a:t>Participar de la formación de leyes.</a:t>
            </a:r>
          </a:p>
          <a:p>
            <a:r>
              <a:rPr lang="es-AR" dirty="0" smtClean="0"/>
              <a:t>Nombrar y remover embajadores.</a:t>
            </a:r>
          </a:p>
          <a:p>
            <a:r>
              <a:rPr lang="es-AR" dirty="0" smtClean="0"/>
              <a:t>Hacer la apertura anual de las sesiones ordinarias del Congreso.</a:t>
            </a:r>
          </a:p>
          <a:p>
            <a:r>
              <a:rPr lang="es-AR" dirty="0" smtClean="0"/>
              <a:t>Prorrogar sesiones ordinarias o convocar a sesiones extraordinarias del Congreso.</a:t>
            </a:r>
          </a:p>
          <a:p>
            <a:r>
              <a:rPr lang="es-AR" dirty="0" smtClean="0"/>
              <a:t>Puede decretar la intervención federal.</a:t>
            </a:r>
          </a:p>
          <a:p>
            <a:r>
              <a:rPr lang="es-AR" dirty="0" smtClean="0"/>
              <a:t>  </a:t>
            </a:r>
            <a:endParaRPr lang="es-AR" dirty="0"/>
          </a:p>
        </p:txBody>
      </p:sp>
    </p:spTree>
    <p:extLst>
      <p:ext uri="{BB962C8B-B14F-4D97-AF65-F5344CB8AC3E}">
        <p14:creationId xmlns:p14="http://schemas.microsoft.com/office/powerpoint/2010/main" val="364976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Jefe de Gabinete, Ministros y Secretarios del Poder Ejecutivo</a:t>
            </a:r>
            <a:endParaRPr lang="es-AR" sz="3200" dirty="0"/>
          </a:p>
        </p:txBody>
      </p:sp>
      <p:sp>
        <p:nvSpPr>
          <p:cNvPr id="3" name="2 Marcador de contenido"/>
          <p:cNvSpPr>
            <a:spLocks noGrp="1"/>
          </p:cNvSpPr>
          <p:nvPr>
            <p:ph idx="1"/>
          </p:nvPr>
        </p:nvSpPr>
        <p:spPr/>
        <p:txBody>
          <a:bodyPr/>
          <a:lstStyle/>
          <a:p>
            <a:r>
              <a:rPr lang="es-AR" dirty="0" smtClean="0"/>
              <a:t>La Jefatura de Gabinete es un órgano creado por la CN en la Reforma de 1994.</a:t>
            </a:r>
          </a:p>
          <a:p>
            <a:r>
              <a:rPr lang="es-AR" dirty="0" smtClean="0"/>
              <a:t>Junto con los ministros secretarios tiene el despacho de los negocios de la Nación y refrendan y legalizan los actos del Presidente por medio de su firma.</a:t>
            </a:r>
          </a:p>
          <a:p>
            <a:r>
              <a:rPr lang="es-AR" dirty="0" smtClean="0"/>
              <a:t>Cumple y hace cumplir la CN y las leyes vigentes.</a:t>
            </a:r>
            <a:endParaRPr lang="es-AR" dirty="0"/>
          </a:p>
        </p:txBody>
      </p:sp>
    </p:spTree>
    <p:extLst>
      <p:ext uri="{BB962C8B-B14F-4D97-AF65-F5344CB8AC3E}">
        <p14:creationId xmlns:p14="http://schemas.microsoft.com/office/powerpoint/2010/main" val="70008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smtClean="0"/>
              <a:t>Ejerce la administración general del país y asiste al Presidente en la conducción política.</a:t>
            </a:r>
            <a:br>
              <a:rPr lang="es-AR" sz="3200" dirty="0" smtClean="0"/>
            </a:br>
            <a:r>
              <a:rPr lang="es-AR" sz="3200" dirty="0" smtClean="0"/>
              <a:t>Ejerce las atribuciones de administración que el presidente le delegue.</a:t>
            </a:r>
            <a:br>
              <a:rPr lang="es-AR" sz="3200" dirty="0" smtClean="0"/>
            </a:br>
            <a:r>
              <a:rPr lang="es-AR" sz="3200" dirty="0" smtClean="0"/>
              <a:t>Entender en la organización y convocatoria de las reuniones y acuerdos de gabinete.</a:t>
            </a:r>
            <a:endParaRPr lang="es-AR" sz="3200" dirty="0"/>
          </a:p>
        </p:txBody>
      </p:sp>
      <p:sp>
        <p:nvSpPr>
          <p:cNvPr id="3" name="2 Marcador de contenido"/>
          <p:cNvSpPr>
            <a:spLocks noGrp="1"/>
          </p:cNvSpPr>
          <p:nvPr>
            <p:ph idx="1"/>
          </p:nvPr>
        </p:nvSpPr>
        <p:spPr/>
        <p:txBody>
          <a:bodyPr/>
          <a:lstStyle/>
          <a:p>
            <a:endParaRPr lang="es-AR" dirty="0"/>
          </a:p>
        </p:txBody>
      </p:sp>
    </p:spTree>
    <p:extLst>
      <p:ext uri="{BB962C8B-B14F-4D97-AF65-F5344CB8AC3E}">
        <p14:creationId xmlns:p14="http://schemas.microsoft.com/office/powerpoint/2010/main" val="271217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AR" sz="3200" dirty="0" smtClean="0"/>
              <a:t/>
            </a:r>
            <a:br>
              <a:rPr lang="es-AR" sz="3200" dirty="0" smtClean="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smtClean="0"/>
              <a:t/>
            </a:r>
            <a:br>
              <a:rPr lang="es-AR" sz="3200" dirty="0" smtClean="0"/>
            </a:br>
            <a:r>
              <a:rPr lang="es-AR" sz="3200" dirty="0"/>
              <a:t/>
            </a:r>
            <a:br>
              <a:rPr lang="es-AR" sz="3200" dirty="0"/>
            </a:br>
            <a:r>
              <a:rPr lang="es-AR" sz="3200" dirty="0" smtClean="0"/>
              <a:t/>
            </a:r>
            <a:br>
              <a:rPr lang="es-AR" sz="3200" dirty="0" smtClean="0"/>
            </a:br>
            <a:r>
              <a:rPr lang="es-AR" sz="3200" dirty="0" smtClean="0"/>
              <a:t>MINISTROS</a:t>
            </a:r>
            <a:br>
              <a:rPr lang="es-AR" sz="3200" dirty="0" smtClean="0"/>
            </a:br>
            <a:r>
              <a:rPr lang="es-AR" sz="3200" dirty="0" smtClean="0"/>
              <a:t>Cada ministro es responsable de lo que legaliza y solidariamente de los que acuerda con sus colegas, no pueden por sí solo tomar resoluciones al régimen económico y administrativos de sus departamentos.</a:t>
            </a:r>
            <a:br>
              <a:rPr lang="es-AR" sz="3200" dirty="0" smtClean="0"/>
            </a:br>
            <a:r>
              <a:rPr lang="es-AR" sz="3200" dirty="0" smtClean="0"/>
              <a:t>Pueden concurrir a las sesiones del Congreso y participar de los debates con voz, pero sin voto.</a:t>
            </a:r>
            <a:br>
              <a:rPr lang="es-AR" sz="3200" dirty="0" smtClean="0"/>
            </a:br>
            <a:r>
              <a:rPr lang="es-AR" sz="3200" u="sng" dirty="0" smtClean="0"/>
              <a:t>Funciones de los Ministros </a:t>
            </a:r>
            <a:br>
              <a:rPr lang="es-AR" sz="3200" u="sng" dirty="0" smtClean="0"/>
            </a:br>
            <a:r>
              <a:rPr lang="es-AR" sz="3200" dirty="0" smtClean="0"/>
              <a:t>Intervienen en la determinación de los objetivos políticos.</a:t>
            </a:r>
            <a:br>
              <a:rPr lang="es-AR" sz="3200" dirty="0" smtClean="0"/>
            </a:br>
            <a:r>
              <a:rPr lang="es-AR" sz="3200" dirty="0" smtClean="0"/>
              <a:t>Intervienen en la determinación de las políticas y estrategias nacionales.</a:t>
            </a:r>
            <a:br>
              <a:rPr lang="es-AR" sz="3200" dirty="0" smtClean="0"/>
            </a:br>
            <a:r>
              <a:rPr lang="es-AR" sz="3200" dirty="0" smtClean="0"/>
              <a:t>Intervienen en la asignación de prioridades y en la aprobación de planes, programas y proyectos</a:t>
            </a:r>
            <a:br>
              <a:rPr lang="es-AR" sz="3200" dirty="0" smtClean="0"/>
            </a:br>
            <a:r>
              <a:rPr lang="es-AR" sz="3200" dirty="0" smtClean="0"/>
              <a:t>Intervienen en la preparación del proyecto de presupuesto nacional. </a:t>
            </a:r>
            <a:endParaRPr lang="es-AR" sz="3200" dirty="0"/>
          </a:p>
        </p:txBody>
      </p:sp>
    </p:spTree>
    <p:extLst>
      <p:ext uri="{BB962C8B-B14F-4D97-AF65-F5344CB8AC3E}">
        <p14:creationId xmlns:p14="http://schemas.microsoft.com/office/powerpoint/2010/main" val="39078125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10656</TotalTime>
  <Words>3289</Words>
  <Application>Microsoft Office PowerPoint</Application>
  <PresentationFormat>Presentación en pantalla (4:3)</PresentationFormat>
  <Paragraphs>169</Paragraphs>
  <Slides>40</Slides>
  <Notes>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UNIDAD III</vt:lpstr>
      <vt:lpstr>            ORGANIZACIÓN NACIONAL. EL PODER EJECUTIVO NACIONAL: atribuciones y deberes. Ministerios. Atribuciones y Deberes. Jefe de gabinete: competencia. Las Secretarías y Subsecretarías, la organización burocrática   </vt:lpstr>
      <vt:lpstr>Presentación de PowerPoint</vt:lpstr>
      <vt:lpstr>ATRIBUCIONES DE NATURALEZA GUBERNATIVAS Y ADMINISTRATIVAS </vt:lpstr>
      <vt:lpstr> ATRIBUCIONES DE NATURALEZA JUDICIAL </vt:lpstr>
      <vt:lpstr>ATRIBUCIONES COMPARTIDAS CON EL CONGRESO </vt:lpstr>
      <vt:lpstr>Jefe de Gabinete, Ministros y Secretarios del Poder Ejecutivo</vt:lpstr>
      <vt:lpstr>         Ejerce la administración general del país y asiste al Presidente en la conducción política. Ejerce las atribuciones de administración que el presidente le delegue. Entender en la organización y convocatoria de las reuniones y acuerdos de gabinete.</vt:lpstr>
      <vt:lpstr>             MINISTROS Cada ministro es responsable de lo que legaliza y solidariamente de los que acuerda con sus colegas, no pueden por sí solo tomar resoluciones al régimen económico y administrativos de sus departamentos. Pueden concurrir a las sesiones del Congreso y participar de los debates con voz, pero sin voto. Funciones de los Ministros  Intervienen en la determinación de los objetivos políticos. Intervienen en la determinación de las políticas y estrategias nacionales. Intervienen en la asignación de prioridades y en la aprobación de planes, programas y proyectos Intervienen en la preparación del proyecto de presupuesto nacional. </vt:lpstr>
      <vt:lpstr>SECRETARIAS DE LA PRESIDENCIA DE LA NACIÓN</vt:lpstr>
      <vt:lpstr>LA ORGANIZACIÓN DEL CONTRALOR</vt:lpstr>
      <vt:lpstr>La SIGEN constituye un órgano dependiente directamente del Presidente de la Nación y un ente autárquico, según lo establecido por el art. 97 de la Ley 24,156 </vt:lpstr>
      <vt:lpstr>Competencia</vt:lpstr>
      <vt:lpstr>Control Externo: AUDITORÍA GENERAL DE LA NACIÓN</vt:lpstr>
      <vt:lpstr>Competencia</vt:lpstr>
      <vt:lpstr>La Fiscalía de Investigaciones Administrativas</vt:lpstr>
      <vt:lpstr>Tribunal de Cuentas</vt:lpstr>
      <vt:lpstr>Presentación de PowerPoint</vt:lpstr>
      <vt:lpstr>El Defensor del Pueblo </vt:lpstr>
      <vt:lpstr>Competencias</vt:lpstr>
      <vt:lpstr>La Oficina Anticorrupción</vt:lpstr>
      <vt:lpstr>Principios jurídicos de la organización administrativa</vt:lpstr>
      <vt:lpstr>Presentación de PowerPoint</vt:lpstr>
      <vt:lpstr>Transferencia de competencia:</vt:lpstr>
      <vt:lpstr>   </vt:lpstr>
      <vt:lpstr>CLASIFICACIÓN DE LA COMPETENCIA</vt:lpstr>
      <vt:lpstr>Conflictos de Competencia</vt:lpstr>
      <vt:lpstr>FORMAS DE ORGANIZACIÓN ADMINISTRATIVA</vt:lpstr>
      <vt:lpstr>Presentación de PowerPoint</vt:lpstr>
      <vt:lpstr>El GOBIERNO FEDERAL Y LA DISTRIBUCIÓN DE LA COMPETENCIA SEGÚN LA CONSTITUCIÓN </vt:lpstr>
      <vt:lpstr>   . EL PODER LEGISLATIVO: Es aquel que tiene a su cargo la elaboración y sanción de las normas jurídicas, en nuestro país. El Poder legislativo es ejercido por el Congreso Nacional (art. 44 CN )  </vt:lpstr>
      <vt:lpstr>TEORÍA DEL ÓRGANO. ÓRGANOS ADMINISTRATIVOS</vt:lpstr>
      <vt:lpstr>Presentación de PowerPoint</vt:lpstr>
      <vt:lpstr>DESCENTRALIZACIÓN POLÍTICA: LA ADMINISTRACIÓN PROVINCIAL Y MUNICIPAL</vt:lpstr>
      <vt:lpstr>ENTIDADES DESCENTRALIZADAS</vt:lpstr>
      <vt:lpstr>Presentación de PowerPoint</vt:lpstr>
      <vt:lpstr>D) FORMAS SOCIETARIAS ESTATALES</vt:lpstr>
      <vt:lpstr>SOCIEDADES ANÓNIMAS CON PARTICIPACIPACIÓN ESTATAL MAYORITARIA: </vt:lpstr>
      <vt:lpstr>Presentación de PowerPoint</vt:lpstr>
      <vt:lpstr>AUTONOMÍA Y AUTARQUÍA UNIVERSITARIA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III</dc:title>
  <dc:creator>Dra. Silvia</dc:creator>
  <cp:lastModifiedBy>Dra. Silvia</cp:lastModifiedBy>
  <cp:revision>65</cp:revision>
  <dcterms:created xsi:type="dcterms:W3CDTF">2020-10-21T01:10:44Z</dcterms:created>
  <dcterms:modified xsi:type="dcterms:W3CDTF">2020-10-28T10:47:01Z</dcterms:modified>
</cp:coreProperties>
</file>