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74" r:id="rId5"/>
    <p:sldId id="271" r:id="rId6"/>
    <p:sldId id="262" r:id="rId7"/>
    <p:sldId id="272" r:id="rId8"/>
    <p:sldId id="266" r:id="rId9"/>
    <p:sldId id="273" r:id="rId10"/>
    <p:sldId id="267" r:id="rId11"/>
    <p:sldId id="263" r:id="rId12"/>
    <p:sldId id="265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3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03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04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27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80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40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1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014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35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225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11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4225-7C22-42E8-8B43-6D2DC9912A07}" type="datetimeFigureOut">
              <a:rPr lang="es-AR" smtClean="0"/>
              <a:t>5/6/2019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3CBE-487C-471D-9A3F-25C882A012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0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dirty="0" err="1" smtClean="0"/>
              <a:t>TSAyGIES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1200" b="1" dirty="0" smtClean="0"/>
              <a:t>Tecnicatura Superior en Administración y Gestión</a:t>
            </a:r>
            <a:br>
              <a:rPr lang="es-AR" sz="1200" b="1" dirty="0" smtClean="0"/>
            </a:br>
            <a:r>
              <a:rPr lang="es-AR" sz="1200" b="1" dirty="0" smtClean="0"/>
              <a:t> en Instituciones de Educación Superior </a:t>
            </a:r>
            <a:br>
              <a:rPr lang="es-AR" sz="1200" b="1" dirty="0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s-AR" sz="4800" dirty="0" smtClean="0">
              <a:latin typeface="Arial Black" pitchFamily="34" charset="0"/>
            </a:endParaRPr>
          </a:p>
          <a:p>
            <a:pPr marL="0" indent="0" algn="ctr">
              <a:buNone/>
            </a:pPr>
            <a:r>
              <a:rPr lang="es-AR" sz="4800" dirty="0" err="1" smtClean="0">
                <a:latin typeface="Arial Black" pitchFamily="34" charset="0"/>
              </a:rPr>
              <a:t>UTNLegAcaD</a:t>
            </a:r>
            <a:endParaRPr lang="es-AR" sz="4800" dirty="0" smtClean="0">
              <a:latin typeface="Arial Black" pitchFamily="34" charset="0"/>
            </a:endParaRPr>
          </a:p>
          <a:p>
            <a:pPr marL="0" indent="0" algn="ctr">
              <a:buNone/>
            </a:pPr>
            <a:r>
              <a:rPr lang="es-AR" sz="2800" dirty="0" smtClean="0">
                <a:latin typeface="Arial Black" pitchFamily="34" charset="0"/>
              </a:rPr>
              <a:t>Sistema de Legajo Académico Docente </a:t>
            </a:r>
          </a:p>
          <a:p>
            <a:pPr marL="0" indent="0">
              <a:buNone/>
            </a:pPr>
            <a:endParaRPr lang="es-AR" sz="2800" dirty="0">
              <a:latin typeface="Arial Black" pitchFamily="34" charset="0"/>
            </a:endParaRPr>
          </a:p>
          <a:p>
            <a:pPr marL="0" indent="0">
              <a:buNone/>
            </a:pPr>
            <a:endParaRPr lang="es-AR" sz="28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es-AR" sz="1400" dirty="0" smtClean="0">
              <a:latin typeface="Arial Black" pitchFamily="34" charset="0"/>
            </a:endParaRPr>
          </a:p>
          <a:p>
            <a:pPr marL="0" indent="0">
              <a:buNone/>
            </a:pPr>
            <a:endParaRPr lang="es-AR" sz="1400" dirty="0">
              <a:latin typeface="Arial Black" pitchFamily="34" charset="0"/>
            </a:endParaRPr>
          </a:p>
          <a:p>
            <a:pPr marL="0" indent="0">
              <a:buNone/>
            </a:pPr>
            <a:r>
              <a:rPr lang="es-AR" sz="2400" dirty="0" smtClean="0">
                <a:latin typeface="Arial Black" pitchFamily="34" charset="0"/>
              </a:rPr>
              <a:t>Ricardo, MONLA</a:t>
            </a:r>
          </a:p>
          <a:p>
            <a:pPr marL="0" indent="0">
              <a:buNone/>
            </a:pPr>
            <a:r>
              <a:rPr lang="es-AR" sz="2400" dirty="0" smtClean="0">
                <a:latin typeface="Arial Black" pitchFamily="34" charset="0"/>
              </a:rPr>
              <a:t>Karina, SALDIS</a:t>
            </a:r>
            <a:endParaRPr lang="es-AR" sz="2400" dirty="0">
              <a:latin typeface="Arial Black" pitchFamily="34" charset="0"/>
            </a:endParaRPr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5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dirty="0" err="1" smtClean="0"/>
              <a:t>TSAyGIES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1200" b="1" dirty="0" smtClean="0"/>
              <a:t>Tecnicatura Superior en Administración y Gestión</a:t>
            </a:r>
            <a:br>
              <a:rPr lang="es-AR" sz="1200" b="1" dirty="0" smtClean="0"/>
            </a:br>
            <a:r>
              <a:rPr lang="es-AR" sz="1200" b="1" dirty="0" smtClean="0"/>
              <a:t> en Instituciones de Educación Superior </a:t>
            </a:r>
            <a:br>
              <a:rPr lang="es-AR" sz="1200" b="1" dirty="0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Resultados Esperados</a:t>
            </a:r>
          </a:p>
          <a:p>
            <a:r>
              <a:rPr lang="es-AR" sz="2400" dirty="0" smtClean="0"/>
              <a:t>Mejoras en circuito administrativo.</a:t>
            </a:r>
          </a:p>
          <a:p>
            <a:r>
              <a:rPr lang="es-AR" sz="2400" dirty="0" smtClean="0"/>
              <a:t>Accesibilidad rápida a la información.</a:t>
            </a:r>
          </a:p>
          <a:p>
            <a:r>
              <a:rPr lang="es-AR" sz="2400" dirty="0" smtClean="0"/>
              <a:t>Transparencia en los procesos administrativos. </a:t>
            </a:r>
          </a:p>
          <a:p>
            <a:r>
              <a:rPr lang="es-AR" sz="2400" dirty="0" smtClean="0"/>
              <a:t>Reducción de costos y ahorro de papel.</a:t>
            </a:r>
            <a:endParaRPr lang="es-AR" sz="2400" dirty="0"/>
          </a:p>
          <a:p>
            <a:pPr marL="0" indent="0">
              <a:buNone/>
            </a:pPr>
            <a:r>
              <a:rPr lang="es-AR" dirty="0" smtClean="0"/>
              <a:t> </a:t>
            </a:r>
            <a:endParaRPr lang="es-AR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63604"/>
            <a:ext cx="3789164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10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dirty="0" err="1" smtClean="0"/>
              <a:t>TSAyGIES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1200" b="1" dirty="0" smtClean="0"/>
              <a:t>Tecnicatura Superior en Administración y Gestión</a:t>
            </a:r>
            <a:br>
              <a:rPr lang="es-AR" sz="1200" b="1" dirty="0" smtClean="0"/>
            </a:br>
            <a:r>
              <a:rPr lang="es-AR" sz="1200" b="1" dirty="0" smtClean="0"/>
              <a:t> en Instituciones de Educación Superior </a:t>
            </a:r>
            <a:br>
              <a:rPr lang="es-AR" sz="1200" b="1" dirty="0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83434" y="160748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3000" dirty="0" smtClean="0"/>
              <a:t>Medición de Resultados por medios de Indicadores </a:t>
            </a:r>
          </a:p>
          <a:p>
            <a:pPr marL="0" indent="0">
              <a:buNone/>
            </a:pPr>
            <a:r>
              <a:rPr lang="es-AR" dirty="0" smtClean="0"/>
              <a:t>                      </a:t>
            </a:r>
            <a:r>
              <a:rPr lang="es-AR" sz="2800" dirty="0" smtClean="0"/>
              <a:t>* Variación en el uso de papel.</a:t>
            </a:r>
          </a:p>
          <a:p>
            <a:pPr marL="0" indent="0">
              <a:buNone/>
            </a:pPr>
            <a:endParaRPr lang="es-AR" sz="2800" dirty="0" smtClean="0"/>
          </a:p>
          <a:p>
            <a:pPr marL="0" indent="0">
              <a:buNone/>
            </a:pPr>
            <a:r>
              <a:rPr lang="es-AR" sz="2800" dirty="0" smtClean="0"/>
              <a:t>                         *Mejoras en los tiempos</a:t>
            </a:r>
          </a:p>
          <a:p>
            <a:pPr marL="0" indent="0">
              <a:buNone/>
            </a:pPr>
            <a:r>
              <a:rPr lang="es-AR" sz="2800" dirty="0"/>
              <a:t> </a:t>
            </a:r>
            <a:r>
              <a:rPr lang="es-AR" sz="2800" dirty="0" smtClean="0"/>
              <a:t>                           de organización de CA.</a:t>
            </a:r>
          </a:p>
          <a:p>
            <a:pPr marL="0" indent="0">
              <a:buNone/>
            </a:pPr>
            <a:endParaRPr lang="es-AR" sz="2800" dirty="0" smtClean="0"/>
          </a:p>
          <a:p>
            <a:pPr marL="0" indent="0">
              <a:buNone/>
            </a:pPr>
            <a:r>
              <a:rPr lang="es-AR" sz="2800" dirty="0"/>
              <a:t> </a:t>
            </a:r>
            <a:r>
              <a:rPr lang="es-AR" sz="2800" dirty="0" smtClean="0"/>
              <a:t>                        *Satisfacción en el uso del</a:t>
            </a:r>
          </a:p>
          <a:p>
            <a:pPr marL="0" indent="0">
              <a:buNone/>
            </a:pPr>
            <a:r>
              <a:rPr lang="es-AR" sz="2800" dirty="0"/>
              <a:t> </a:t>
            </a:r>
            <a:r>
              <a:rPr lang="es-AR" sz="2800" dirty="0" smtClean="0"/>
              <a:t>                         Sistema de Legajo Académico Docentes.</a:t>
            </a:r>
          </a:p>
          <a:p>
            <a:pPr marL="0" indent="0">
              <a:buNone/>
            </a:pPr>
            <a:r>
              <a:rPr lang="es-AR" sz="2800" dirty="0"/>
              <a:t> </a:t>
            </a:r>
            <a:r>
              <a:rPr lang="es-AR" sz="2800" dirty="0" smtClean="0"/>
              <a:t>                                   </a:t>
            </a:r>
            <a:r>
              <a:rPr lang="es-AR" sz="2800" b="1" dirty="0" err="1" smtClean="0"/>
              <a:t>UTNLegAcaD</a:t>
            </a:r>
            <a:endParaRPr lang="es-AR" sz="2800" b="1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0" y="2189125"/>
            <a:ext cx="1899655" cy="1460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31" y="2881992"/>
            <a:ext cx="1528339" cy="153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50" y="4941168"/>
            <a:ext cx="2061580" cy="154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27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dirty="0" err="1" smtClean="0"/>
              <a:t>TSAyGIES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1400" b="1" dirty="0" smtClean="0"/>
              <a:t>Tecnicatura Superior en Administración y Gestión</a:t>
            </a:r>
            <a:br>
              <a:rPr lang="es-AR" sz="1400" b="1" dirty="0" smtClean="0"/>
            </a:br>
            <a:r>
              <a:rPr lang="es-AR" sz="1400" b="1" dirty="0" smtClean="0"/>
              <a:t> en Instituciones de Educación Superior </a:t>
            </a:r>
            <a:r>
              <a:rPr lang="es-AR" sz="1200" b="1" dirty="0" smtClean="0"/>
              <a:t/>
            </a:r>
            <a:br>
              <a:rPr lang="es-AR" sz="1200" b="1" dirty="0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6000" b="1" dirty="0"/>
              <a:t>¡Muchas </a:t>
            </a:r>
            <a:r>
              <a:rPr lang="es-AR" sz="6000" b="1" dirty="0" smtClean="0"/>
              <a:t>Gracias! </a:t>
            </a:r>
            <a:endParaRPr lang="es-AR" sz="6000" b="1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2304256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61442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064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b="1" dirty="0" smtClean="0"/>
              <a:t>Carrera Docente UTN FRLR</a:t>
            </a:r>
          </a:p>
          <a:p>
            <a:pPr marL="0" indent="0" algn="ctr">
              <a:buNone/>
            </a:pPr>
            <a:r>
              <a:rPr lang="es-AR" b="1" dirty="0" smtClean="0"/>
              <a:t>Trayectoria</a:t>
            </a:r>
          </a:p>
          <a:p>
            <a:pPr marL="0" indent="0" algn="ctr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Inicio </a:t>
            </a:r>
          </a:p>
          <a:p>
            <a:pPr marL="0" indent="0">
              <a:buNone/>
            </a:pPr>
            <a:r>
              <a:rPr lang="es-AR" b="1" dirty="0" smtClean="0"/>
              <a:t>              Información – Historial Académico </a:t>
            </a:r>
            <a:endParaRPr lang="es-AR" b="1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1655676" y="3212976"/>
            <a:ext cx="6300700" cy="64807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429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dirty="0" smtClean="0"/>
              <a:t>HISTORIAL ACADÉMICO</a:t>
            </a:r>
          </a:p>
          <a:p>
            <a:pPr marL="0" indent="0" algn="ctr">
              <a:buNone/>
            </a:pPr>
            <a:endParaRPr lang="es-AR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Llamada de flecha cuádruple"/>
          <p:cNvSpPr/>
          <p:nvPr/>
        </p:nvSpPr>
        <p:spPr>
          <a:xfrm>
            <a:off x="2929449" y="3066565"/>
            <a:ext cx="3088360" cy="2080248"/>
          </a:xfrm>
          <a:prstGeom prst="quad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6948264" y="3645024"/>
            <a:ext cx="161773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Dirección de Recursos Humanos 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683568" y="3835803"/>
            <a:ext cx="161773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Concurso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711616" y="2261894"/>
            <a:ext cx="161773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Secretaría Académica</a:t>
            </a:r>
            <a:endParaRPr lang="es-A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01457" y="5296124"/>
            <a:ext cx="29443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Especialidad y Materias Básicas</a:t>
            </a:r>
            <a:endParaRPr lang="es-AR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3791409" y="3835802"/>
            <a:ext cx="136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Información Dispersa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95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b="1" dirty="0" smtClean="0"/>
              <a:t>Control de Carrera Académica solo Concursados</a:t>
            </a: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r>
              <a:rPr lang="es-AR" b="1" dirty="0" smtClean="0"/>
              <a:t>No en Línea</a:t>
            </a:r>
          </a:p>
          <a:p>
            <a:pPr marL="0" indent="0" algn="ctr">
              <a:buNone/>
            </a:pPr>
            <a:endParaRPr lang="es-AR" b="1" dirty="0"/>
          </a:p>
          <a:p>
            <a:pPr marL="0" indent="0" algn="ctr">
              <a:buNone/>
            </a:pPr>
            <a:endParaRPr lang="es-AR" b="1" dirty="0" smtClean="0"/>
          </a:p>
          <a:p>
            <a:pPr marL="0" indent="0" algn="ctr">
              <a:buNone/>
            </a:pPr>
            <a:r>
              <a:rPr lang="es-AR" sz="2800" b="1" dirty="0" smtClean="0"/>
              <a:t>Sin registro de presentaciones de Obligaciones complementarias del Docente</a:t>
            </a:r>
            <a:endParaRPr lang="es-AR" sz="2800" b="1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3794510" y="4557184"/>
            <a:ext cx="161773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Concurso</a:t>
            </a:r>
            <a:endParaRPr lang="es-AR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13835" y="2547095"/>
            <a:ext cx="161773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Secretaría Académica</a:t>
            </a:r>
            <a:endParaRPr lang="es-AR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280059" y="3795079"/>
            <a:ext cx="1800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Especialidad</a:t>
            </a:r>
            <a:endParaRPr lang="es-AR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66" y="3166368"/>
            <a:ext cx="808868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945" y="2585058"/>
            <a:ext cx="742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88" y="3137345"/>
            <a:ext cx="7445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47" y="4557402"/>
            <a:ext cx="74453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19 CuadroTexto"/>
          <p:cNvSpPr txBox="1"/>
          <p:nvPr/>
        </p:nvSpPr>
        <p:spPr>
          <a:xfrm>
            <a:off x="774366" y="3814439"/>
            <a:ext cx="176261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Materias Básicas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1488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b="1" dirty="0" smtClean="0"/>
              <a:t>Historial Académicos</a:t>
            </a:r>
          </a:p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2400" b="1" dirty="0" smtClean="0"/>
              <a:t>Sistema de Legajo Académico</a:t>
            </a:r>
            <a:endParaRPr lang="es-AR" sz="2400" b="1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Llamada de flecha a la derecha"/>
          <p:cNvSpPr/>
          <p:nvPr/>
        </p:nvSpPr>
        <p:spPr>
          <a:xfrm>
            <a:off x="323528" y="3356992"/>
            <a:ext cx="2016224" cy="1249289"/>
          </a:xfrm>
          <a:prstGeom prst="righ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323529" y="3649782"/>
            <a:ext cx="122413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Concurso</a:t>
            </a:r>
            <a:endParaRPr lang="es-AR" b="1" dirty="0"/>
          </a:p>
        </p:txBody>
      </p:sp>
      <p:sp>
        <p:nvSpPr>
          <p:cNvPr id="3" name="2 Llamada de flecha hacia abajo"/>
          <p:cNvSpPr/>
          <p:nvPr/>
        </p:nvSpPr>
        <p:spPr>
          <a:xfrm>
            <a:off x="3398809" y="2328783"/>
            <a:ext cx="2088233" cy="1584175"/>
          </a:xfrm>
          <a:prstGeom prst="down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Llamada de flecha a la izquierda"/>
          <p:cNvSpPr/>
          <p:nvPr/>
        </p:nvSpPr>
        <p:spPr>
          <a:xfrm>
            <a:off x="6444208" y="3170585"/>
            <a:ext cx="2376264" cy="1622102"/>
          </a:xfrm>
          <a:prstGeom prst="left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Llamada de flecha hacia arriba"/>
          <p:cNvSpPr/>
          <p:nvPr/>
        </p:nvSpPr>
        <p:spPr>
          <a:xfrm>
            <a:off x="2894753" y="4606281"/>
            <a:ext cx="3096344" cy="1569859"/>
          </a:xfrm>
          <a:prstGeom prst="upArrow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492895"/>
            <a:ext cx="1713691" cy="67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236296" y="3511282"/>
            <a:ext cx="158417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Dirección de Recursos Humanos </a:t>
            </a:r>
            <a:endParaRPr lang="es-AR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970753" y="5376534"/>
            <a:ext cx="294434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/>
              <a:t>Dpto. de Especialidad y Materias Básicas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0529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dirty="0" err="1" smtClean="0"/>
              <a:t>TSAyGIES</a:t>
            </a:r>
            <a:r>
              <a:rPr lang="es-AR" sz="2800" b="1" dirty="0" smtClean="0"/>
              <a:t/>
            </a:r>
            <a:br>
              <a:rPr lang="es-AR" sz="2800" b="1" dirty="0" smtClean="0"/>
            </a:br>
            <a:r>
              <a:rPr lang="es-AR" sz="1200" b="1" dirty="0" smtClean="0"/>
              <a:t>Tecnicatura Superior en Administración y Gestión</a:t>
            </a:r>
            <a:br>
              <a:rPr lang="es-AR" sz="1200" b="1" dirty="0" smtClean="0"/>
            </a:br>
            <a:r>
              <a:rPr lang="es-AR" sz="1200" b="1" dirty="0" smtClean="0"/>
              <a:t> en Instituciones de Educación Superior </a:t>
            </a:r>
            <a:br>
              <a:rPr lang="es-AR" sz="1200" b="1" dirty="0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AR" b="1" dirty="0" smtClean="0">
                <a:solidFill>
                  <a:prstClr val="black"/>
                </a:solidFill>
              </a:rPr>
              <a:t>Objetivo</a:t>
            </a:r>
          </a:p>
          <a:p>
            <a:pPr marL="0" lvl="0" indent="0">
              <a:buNone/>
            </a:pPr>
            <a:endParaRPr lang="es-AR" b="1" dirty="0">
              <a:solidFill>
                <a:prstClr val="black"/>
              </a:solidFill>
            </a:endParaRPr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9" y="2200275"/>
            <a:ext cx="3669676" cy="209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08" y="3789040"/>
            <a:ext cx="3864113" cy="22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92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b="1" dirty="0" err="1"/>
              <a:t>UTNLegAcaD</a:t>
            </a:r>
            <a:r>
              <a:rPr lang="es-AR" b="1" dirty="0"/>
              <a:t> </a:t>
            </a:r>
            <a:endParaRPr lang="es-AR" b="1" dirty="0" smtClean="0"/>
          </a:p>
          <a:p>
            <a:pPr marL="0" indent="0" algn="ctr">
              <a:buNone/>
            </a:pPr>
            <a:r>
              <a:rPr lang="es-AR" b="1" dirty="0" smtClean="0"/>
              <a:t>Sistema </a:t>
            </a:r>
            <a:r>
              <a:rPr lang="es-AR" b="1" dirty="0"/>
              <a:t>de Legajo Académico </a:t>
            </a:r>
            <a:r>
              <a:rPr lang="es-AR" b="1" dirty="0" smtClean="0"/>
              <a:t>Docente: </a:t>
            </a:r>
          </a:p>
          <a:p>
            <a:pPr marL="0" indent="0" algn="just">
              <a:buNone/>
            </a:pPr>
            <a:r>
              <a:rPr lang="es-AR" dirty="0" smtClean="0"/>
              <a:t>Es </a:t>
            </a:r>
            <a:r>
              <a:rPr lang="es-AR" dirty="0"/>
              <a:t>una propuesta de sistematización e informatización del historial académico y obligaciones complementarias de los docentes de la UTN Facultad Regional La </a:t>
            </a:r>
            <a:r>
              <a:rPr lang="es-AR" dirty="0" smtClean="0"/>
              <a:t>Rioja. </a:t>
            </a:r>
            <a:endParaRPr lang="es-AR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6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Sistema informático </a:t>
            </a: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16" y="2132856"/>
            <a:ext cx="5059784" cy="31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395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s-AR" sz="2800" b="1" smtClean="0"/>
              <a:t>TSAyGIES</a:t>
            </a:r>
            <a:br>
              <a:rPr lang="es-AR" sz="2800" b="1" smtClean="0"/>
            </a:br>
            <a:r>
              <a:rPr lang="es-AR" sz="1200" b="1" smtClean="0"/>
              <a:t>Tecnicatura Superior en Administración y Gestión</a:t>
            </a:r>
            <a:br>
              <a:rPr lang="es-AR" sz="1200" b="1" smtClean="0"/>
            </a:br>
            <a:r>
              <a:rPr lang="es-AR" sz="1200" b="1" smtClean="0"/>
              <a:t> en Instituciones de Educación Superior </a:t>
            </a:r>
            <a:br>
              <a:rPr lang="es-AR" sz="1200" b="1" smtClean="0"/>
            </a:br>
            <a:endParaRPr lang="es-AR" sz="2800" b="1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Sistema para programar</a:t>
            </a:r>
            <a:r>
              <a:rPr lang="es-AR" dirty="0" smtClean="0"/>
              <a:t>:</a:t>
            </a:r>
          </a:p>
          <a:p>
            <a:pPr marL="0" indent="0" algn="just">
              <a:buNone/>
            </a:pPr>
            <a:endParaRPr lang="es-AR" dirty="0"/>
          </a:p>
        </p:txBody>
      </p:sp>
      <p:pic>
        <p:nvPicPr>
          <p:cNvPr id="1028" name="Picture 4" descr="Facultad Regional La Rioj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32656"/>
            <a:ext cx="194421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74204"/>
            <a:ext cx="2409825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467" y="2256005"/>
            <a:ext cx="35433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828608"/>
            <a:ext cx="270545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74683"/>
            <a:ext cx="2353444" cy="117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82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223</Words>
  <Application>Microsoft Office PowerPoint</Application>
  <PresentationFormat>Presentación en pantalla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Tema de Office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  <vt:lpstr>TSAyGIES Tecnicatura Superior en Administración y Gestión  en Instituciones de Educación Superior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TSAyGIES</dc:title>
  <dc:creator>Colegio Huargo</dc:creator>
  <cp:lastModifiedBy>Utn</cp:lastModifiedBy>
  <cp:revision>50</cp:revision>
  <dcterms:created xsi:type="dcterms:W3CDTF">2019-05-28T11:40:21Z</dcterms:created>
  <dcterms:modified xsi:type="dcterms:W3CDTF">2019-06-05T20:54:07Z</dcterms:modified>
</cp:coreProperties>
</file>