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82" r:id="rId2"/>
    <p:sldId id="257" r:id="rId3"/>
    <p:sldId id="258" r:id="rId4"/>
    <p:sldId id="260" r:id="rId5"/>
    <p:sldId id="261" r:id="rId6"/>
    <p:sldId id="279" r:id="rId7"/>
    <p:sldId id="280" r:id="rId8"/>
    <p:sldId id="262" r:id="rId9"/>
    <p:sldId id="263" r:id="rId10"/>
    <p:sldId id="264" r:id="rId11"/>
    <p:sldId id="265" r:id="rId12"/>
    <p:sldId id="281" r:id="rId13"/>
    <p:sldId id="266" r:id="rId14"/>
    <p:sldId id="267" r:id="rId15"/>
    <p:sldId id="268" r:id="rId16"/>
    <p:sldId id="269" r:id="rId17"/>
    <p:sldId id="283" r:id="rId18"/>
    <p:sldId id="270"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40773-7CA0-457C-82E1-B06C2EF67406}" type="datetimeFigureOut">
              <a:rPr lang="es-AR" smtClean="0"/>
              <a:t>31/03/2021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8AD60-0BFD-4701-8C4B-69F421211919}"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A98AD60-0BFD-4701-8C4B-69F421211919}" type="slidenum">
              <a:rPr lang="es-AR" smtClean="0"/>
              <a:t>18</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7213D2B-6406-4384-B767-554A3AF51875}" type="datetimeFigureOut">
              <a:rPr lang="es-AR" smtClean="0"/>
              <a:t>30/03/2021</a:t>
            </a:fld>
            <a:endParaRPr lang="es-AR"/>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AR"/>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22A53869-67AA-4E32-9BA4-1C43D2286424}"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7213D2B-6406-4384-B767-554A3AF51875}" type="datetimeFigureOut">
              <a:rPr lang="es-AR" smtClean="0"/>
              <a:t>30/03/2021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2A53869-67AA-4E32-9BA4-1C43D2286424}"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D7213D2B-6406-4384-B767-554A3AF51875}" type="datetimeFigureOut">
              <a:rPr lang="es-AR" smtClean="0"/>
              <a:t>30/03/2021</a:t>
            </a:fld>
            <a:endParaRPr lang="es-AR"/>
          </a:p>
        </p:txBody>
      </p:sp>
      <p:sp>
        <p:nvSpPr>
          <p:cNvPr id="5" name="4 Marcador de pie de página"/>
          <p:cNvSpPr>
            <a:spLocks noGrp="1"/>
          </p:cNvSpPr>
          <p:nvPr>
            <p:ph type="ftr" sz="quarter" idx="11"/>
          </p:nvPr>
        </p:nvSpPr>
        <p:spPr>
          <a:xfrm>
            <a:off x="457201" y="6248207"/>
            <a:ext cx="5573483" cy="365125"/>
          </a:xfrm>
        </p:spPr>
        <p:txBody>
          <a:bodyPr/>
          <a:lstStyle/>
          <a:p>
            <a:endParaRPr lang="es-AR"/>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22A53869-67AA-4E32-9BA4-1C43D2286424}"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D7213D2B-6406-4384-B767-554A3AF51875}" type="datetimeFigureOut">
              <a:rPr lang="es-AR" smtClean="0"/>
              <a:t>30/03/2021</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22A53869-67AA-4E32-9BA4-1C43D2286424}" type="slidenum">
              <a:rPr lang="es-AR" smtClean="0"/>
              <a:t>‹Nº›</a:t>
            </a:fld>
            <a:endParaRPr lang="es-AR"/>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D7213D2B-6406-4384-B767-554A3AF51875}" type="datetimeFigureOut">
              <a:rPr lang="es-AR" smtClean="0"/>
              <a:t>30/03/2021</a:t>
            </a:fld>
            <a:endParaRPr lang="es-AR"/>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2A53869-67AA-4E32-9BA4-1C43D2286424}" type="slidenum">
              <a:rPr lang="es-AR" smtClean="0"/>
              <a:t>‹Nº›</a:t>
            </a:fld>
            <a:endParaRPr lang="es-AR"/>
          </a:p>
        </p:txBody>
      </p:sp>
      <p:sp>
        <p:nvSpPr>
          <p:cNvPr id="14" name="13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D7213D2B-6406-4384-B767-554A3AF51875}" type="datetimeFigureOut">
              <a:rPr lang="es-AR" smtClean="0"/>
              <a:t>30/03/2021</a:t>
            </a:fld>
            <a:endParaRPr lang="es-AR"/>
          </a:p>
        </p:txBody>
      </p:sp>
      <p:sp>
        <p:nvSpPr>
          <p:cNvPr id="10" name="9 Marcador de número de diapositiva"/>
          <p:cNvSpPr>
            <a:spLocks noGrp="1"/>
          </p:cNvSpPr>
          <p:nvPr>
            <p:ph type="sldNum" sz="quarter" idx="16"/>
          </p:nvPr>
        </p:nvSpPr>
        <p:spPr/>
        <p:txBody>
          <a:bodyPr rtlCol="0"/>
          <a:lstStyle/>
          <a:p>
            <a:fld id="{22A53869-67AA-4E32-9BA4-1C43D2286424}" type="slidenum">
              <a:rPr lang="es-AR" smtClean="0"/>
              <a:t>‹Nº›</a:t>
            </a:fld>
            <a:endParaRPr lang="es-AR"/>
          </a:p>
        </p:txBody>
      </p:sp>
      <p:sp>
        <p:nvSpPr>
          <p:cNvPr id="12" name="11 Marcador de pie de página"/>
          <p:cNvSpPr>
            <a:spLocks noGrp="1"/>
          </p:cNvSpPr>
          <p:nvPr>
            <p:ph type="ftr" sz="quarter" idx="17"/>
          </p:nvPr>
        </p:nvSpPr>
        <p:spPr/>
        <p:txBody>
          <a:bodyPr rtlCol="0"/>
          <a:lstStyle/>
          <a:p>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D7213D2B-6406-4384-B767-554A3AF51875}" type="datetimeFigureOut">
              <a:rPr lang="es-AR" smtClean="0"/>
              <a:t>30/03/2021</a:t>
            </a:fld>
            <a:endParaRPr lang="es-AR"/>
          </a:p>
        </p:txBody>
      </p:sp>
      <p:sp>
        <p:nvSpPr>
          <p:cNvPr id="12" name="11 Marcador de número de diapositiva"/>
          <p:cNvSpPr>
            <a:spLocks noGrp="1"/>
          </p:cNvSpPr>
          <p:nvPr>
            <p:ph type="sldNum" sz="quarter" idx="16"/>
          </p:nvPr>
        </p:nvSpPr>
        <p:spPr/>
        <p:txBody>
          <a:bodyPr rtlCol="0"/>
          <a:lstStyle/>
          <a:p>
            <a:fld id="{22A53869-67AA-4E32-9BA4-1C43D2286424}" type="slidenum">
              <a:rPr lang="es-AR" smtClean="0"/>
              <a:t>‹Nº›</a:t>
            </a:fld>
            <a:endParaRPr lang="es-AR"/>
          </a:p>
        </p:txBody>
      </p:sp>
      <p:sp>
        <p:nvSpPr>
          <p:cNvPr id="14" name="13 Marcador de pie de página"/>
          <p:cNvSpPr>
            <a:spLocks noGrp="1"/>
          </p:cNvSpPr>
          <p:nvPr>
            <p:ph type="ftr" sz="quarter" idx="17"/>
          </p:nvPr>
        </p:nvSpPr>
        <p:spPr/>
        <p:txBody>
          <a:bodyPr rtlCol="0"/>
          <a:lstStyle/>
          <a:p>
            <a:endParaRPr lang="es-AR"/>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7213D2B-6406-4384-B767-554A3AF51875}" type="datetimeFigureOut">
              <a:rPr lang="es-AR" smtClean="0"/>
              <a:t>30/03/2021</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22A53869-67AA-4E32-9BA4-1C43D2286424}"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7213D2B-6406-4384-B767-554A3AF51875}" type="datetimeFigureOut">
              <a:rPr lang="es-AR" smtClean="0"/>
              <a:t>30/03/2021</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22A53869-67AA-4E32-9BA4-1C43D2286424}"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D7213D2B-6406-4384-B767-554A3AF51875}" type="datetimeFigureOut">
              <a:rPr lang="es-AR" smtClean="0"/>
              <a:t>30/03/2021</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22A53869-67AA-4E32-9BA4-1C43D2286424}" type="slidenum">
              <a:rPr lang="es-AR" smtClean="0"/>
              <a:t>‹Nº›</a:t>
            </a:fld>
            <a:endParaRPr lang="es-AR"/>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D7213D2B-6406-4384-B767-554A3AF51875}" type="datetimeFigureOut">
              <a:rPr lang="es-AR" smtClean="0"/>
              <a:t>30/03/2021</a:t>
            </a:fld>
            <a:endParaRPr lang="es-AR"/>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22A53869-67AA-4E32-9BA4-1C43D2286424}" type="slidenum">
              <a:rPr lang="es-AR" smtClean="0"/>
              <a:t>‹Nº›</a:t>
            </a:fld>
            <a:endParaRPr lang="es-AR"/>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AR"/>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7213D2B-6406-4384-B767-554A3AF51875}" type="datetimeFigureOut">
              <a:rPr lang="es-AR" smtClean="0"/>
              <a:t>30/03/2021</a:t>
            </a:fld>
            <a:endParaRPr lang="es-AR"/>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AR"/>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2A53869-67AA-4E32-9BA4-1C43D2286424}"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500042"/>
            <a:ext cx="8229600" cy="5626121"/>
          </a:xfrm>
        </p:spPr>
        <p:txBody>
          <a:bodyPr/>
          <a:lstStyle/>
          <a:p>
            <a:pPr algn="ctr">
              <a:buNone/>
            </a:pPr>
            <a:r>
              <a:rPr lang="es-AR" dirty="0"/>
              <a:t> </a:t>
            </a:r>
            <a:endParaRPr lang="es-AR" dirty="0" smtClean="0"/>
          </a:p>
          <a:p>
            <a:pPr algn="ctr">
              <a:buNone/>
            </a:pPr>
            <a:endParaRPr lang="es-AR" sz="5400" dirty="0"/>
          </a:p>
          <a:p>
            <a:pPr algn="ctr">
              <a:buNone/>
            </a:pPr>
            <a:r>
              <a:rPr lang="es-AR" sz="5400" dirty="0" smtClean="0"/>
              <a:t>GESTION DE RECURSOS HUMANOS EN IES</a:t>
            </a:r>
            <a:endParaRPr lang="es-AR"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500042"/>
            <a:ext cx="8229600" cy="5626121"/>
          </a:xfrm>
        </p:spPr>
        <p:txBody>
          <a:bodyPr>
            <a:normAutofit fontScale="92500" lnSpcReduction="20000"/>
          </a:bodyPr>
          <a:lstStyle/>
          <a:p>
            <a:endParaRPr lang="es-AR" dirty="0" smtClean="0"/>
          </a:p>
          <a:p>
            <a:endParaRPr lang="es-AR" dirty="0" smtClean="0"/>
          </a:p>
          <a:p>
            <a:endParaRPr lang="es-AR" dirty="0" smtClean="0"/>
          </a:p>
          <a:p>
            <a:r>
              <a:rPr lang="es-AR" sz="3000" dirty="0" smtClean="0">
                <a:latin typeface="Calibri" pitchFamily="34" charset="0"/>
              </a:rPr>
              <a:t>No es un acuerdo formal, ni claramente expresado. Es un compromiso tácito entre las personas y la Organización.</a:t>
            </a:r>
          </a:p>
          <a:p>
            <a:endParaRPr lang="es-AR" sz="3000" dirty="0" smtClean="0">
              <a:latin typeface="Calibri" pitchFamily="34" charset="0"/>
            </a:endParaRPr>
          </a:p>
          <a:p>
            <a:r>
              <a:rPr lang="es-AR" sz="3000" dirty="0" smtClean="0">
                <a:latin typeface="Calibri" pitchFamily="34" charset="0"/>
              </a:rPr>
              <a:t>Cada persona representa sus propios contratos que dirigen tanto la relación con los demás como con ella misma.</a:t>
            </a:r>
          </a:p>
          <a:p>
            <a:endParaRPr lang="es-AR" sz="3000" dirty="0" smtClean="0">
              <a:latin typeface="Calibri" pitchFamily="34" charset="0"/>
            </a:endParaRPr>
          </a:p>
          <a:p>
            <a:r>
              <a:rPr lang="es-AR" sz="3000" dirty="0" smtClean="0">
                <a:latin typeface="Calibri" pitchFamily="34" charset="0"/>
              </a:rPr>
              <a:t>Una fuente de </a:t>
            </a:r>
            <a:r>
              <a:rPr lang="es-AR" sz="3000" dirty="0">
                <a:latin typeface="Calibri" pitchFamily="34" charset="0"/>
              </a:rPr>
              <a:t>d</a:t>
            </a:r>
            <a:r>
              <a:rPr lang="es-AR" sz="3000" dirty="0" smtClean="0">
                <a:latin typeface="Calibri" pitchFamily="34" charset="0"/>
              </a:rPr>
              <a:t>ificultad entre las personas es la falta de acuerdo claros.</a:t>
            </a:r>
            <a:endParaRPr lang="es-AR" sz="3000"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Relaciones de intercambio entre personas y organizaciones</a:t>
            </a:r>
            <a:endParaRPr lang="es-AR" dirty="0"/>
          </a:p>
        </p:txBody>
      </p:sp>
      <p:pic>
        <p:nvPicPr>
          <p:cNvPr id="5122" name="Picture 2"/>
          <p:cNvPicPr>
            <a:picLocks noGrp="1" noChangeAspect="1" noChangeArrowheads="1"/>
          </p:cNvPicPr>
          <p:nvPr>
            <p:ph sz="quarter" idx="1"/>
          </p:nvPr>
        </p:nvPicPr>
        <p:blipFill>
          <a:blip r:embed="rId2"/>
          <a:stretch>
            <a:fillRect/>
          </a:stretch>
        </p:blipFill>
        <p:spPr bwMode="auto">
          <a:xfrm>
            <a:off x="1908175" y="2495550"/>
            <a:ext cx="5562600"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0" y="285728"/>
            <a:ext cx="9144000" cy="6572272"/>
          </a:xfrm>
        </p:spPr>
        <p:txBody>
          <a:bodyPr>
            <a:normAutofit lnSpcReduction="10000"/>
          </a:bodyPr>
          <a:lstStyle/>
          <a:p>
            <a:endParaRPr lang="es-AR" dirty="0" smtClean="0"/>
          </a:p>
          <a:p>
            <a:endParaRPr lang="es-AR" dirty="0" smtClean="0"/>
          </a:p>
          <a:p>
            <a:endParaRPr lang="es-AR" dirty="0" smtClean="0"/>
          </a:p>
          <a:p>
            <a:r>
              <a:rPr lang="es-AR" dirty="0" smtClean="0"/>
              <a:t>En el intercambio de recursos dentro de los sistemas sociales se desarrollan contratos psicológicos en los que prevalece el sentimiento de reciprocidad: cada persona evalúa lo que ofrece y lo que recibe a cambio.</a:t>
            </a:r>
          </a:p>
          <a:p>
            <a:r>
              <a:rPr lang="es-AR" dirty="0" smtClean="0"/>
              <a:t>En este intercambio de recursos si desaparece o disminuye el sentimiento de reciprocidad, se produce una modificación en el sistema.</a:t>
            </a:r>
          </a:p>
          <a:p>
            <a:r>
              <a:rPr lang="es-AR" dirty="0" smtClean="0"/>
              <a:t>El Objetivo fundamental de toda Organización es atender sus propias necesidades y al mismo tiempo atender a las necesidades de la sociedad mediante la producción de bienes y servicios por los cuales recibe un pago.   </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INCENTIVOS Y CONTRIBUCIONES</a:t>
            </a:r>
            <a:endParaRPr lang="es-AR" dirty="0"/>
          </a:p>
        </p:txBody>
      </p:sp>
      <p:sp>
        <p:nvSpPr>
          <p:cNvPr id="3" name="2 Marcador de contenido"/>
          <p:cNvSpPr>
            <a:spLocks noGrp="1"/>
          </p:cNvSpPr>
          <p:nvPr>
            <p:ph sz="quarter" idx="1"/>
          </p:nvPr>
        </p:nvSpPr>
        <p:spPr/>
        <p:txBody>
          <a:bodyPr/>
          <a:lstStyle/>
          <a:p>
            <a:endParaRPr lang="es-AR" dirty="0" smtClean="0"/>
          </a:p>
          <a:p>
            <a:r>
              <a:rPr lang="es-AR" dirty="0" smtClean="0"/>
              <a:t>La interacción entre personas y organizaciones se puede explicar por el intercambio de incentivos y contribuciones.</a:t>
            </a:r>
          </a:p>
          <a:p>
            <a:r>
              <a:rPr lang="es-AR" dirty="0" smtClean="0"/>
              <a:t>Toda Organización es un sistema cooperativo.</a:t>
            </a:r>
          </a:p>
          <a:p>
            <a:r>
              <a:rPr lang="es-AR" dirty="0" smtClean="0"/>
              <a:t>Si el trabajo que realizan los miembros de la organización contribuyen con sus objetivos personales: surge  los conceptos de Incentivos y Contribuciones.</a:t>
            </a:r>
            <a:endParaRPr lang="es-A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500042"/>
            <a:ext cx="8229600" cy="6143668"/>
          </a:xfrm>
        </p:spPr>
        <p:txBody>
          <a:bodyPr>
            <a:normAutofit fontScale="92500" lnSpcReduction="20000"/>
          </a:bodyPr>
          <a:lstStyle/>
          <a:p>
            <a:endParaRPr lang="es-AR" dirty="0" smtClean="0"/>
          </a:p>
          <a:p>
            <a:endParaRPr lang="es-AR" dirty="0" smtClean="0"/>
          </a:p>
          <a:p>
            <a:endParaRPr lang="es-AR" dirty="0" smtClean="0"/>
          </a:p>
          <a:p>
            <a:r>
              <a:rPr lang="es-AR" dirty="0" smtClean="0">
                <a:latin typeface="Calibri" pitchFamily="34" charset="0"/>
              </a:rPr>
              <a:t>Incentivos: (estímulos) son los “pagos realizados por la Organización a sus empleados (salario, premios, beneficios, seguridad en el empleo.</a:t>
            </a:r>
          </a:p>
          <a:p>
            <a:r>
              <a:rPr lang="es-AR" dirty="0" smtClean="0">
                <a:latin typeface="Calibri" pitchFamily="34" charset="0"/>
              </a:rPr>
              <a:t>Contribuciones: son “pagos” que cada uno de los participantes  hace a la Organización a la que pertenece, esfuerzo, trabajo, puntualidad.</a:t>
            </a:r>
          </a:p>
          <a:p>
            <a:r>
              <a:rPr lang="es-AR" dirty="0" smtClean="0">
                <a:latin typeface="Calibri" pitchFamily="34" charset="0"/>
              </a:rPr>
              <a:t>Ambos tienen un Valor de Conveniencia. En el Incentivo se le llama </a:t>
            </a:r>
            <a:r>
              <a:rPr lang="es-AR" dirty="0" err="1" smtClean="0">
                <a:latin typeface="Calibri" pitchFamily="34" charset="0"/>
              </a:rPr>
              <a:t>Estimulos</a:t>
            </a:r>
            <a:r>
              <a:rPr lang="es-AR" dirty="0" smtClean="0">
                <a:latin typeface="Calibri" pitchFamily="34" charset="0"/>
              </a:rPr>
              <a:t>.</a:t>
            </a:r>
          </a:p>
          <a:p>
            <a:r>
              <a:rPr lang="es-AR" dirty="0" smtClean="0">
                <a:latin typeface="Calibri" pitchFamily="34" charset="0"/>
              </a:rPr>
              <a:t>En las Contribuciones varia según la Organización, el trabajo de una persona puede tener una enorme conveniencia para una Organización y ser totalmente inútil para otra.</a:t>
            </a:r>
            <a:endParaRPr lang="es-AR"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CULTURA ORGANIZACIONAL</a:t>
            </a:r>
            <a:endParaRPr lang="es-AR" dirty="0"/>
          </a:p>
        </p:txBody>
      </p:sp>
      <p:sp>
        <p:nvSpPr>
          <p:cNvPr id="3" name="2 Marcador de contenido"/>
          <p:cNvSpPr>
            <a:spLocks noGrp="1"/>
          </p:cNvSpPr>
          <p:nvPr>
            <p:ph sz="quarter" idx="1"/>
          </p:nvPr>
        </p:nvSpPr>
        <p:spPr>
          <a:xfrm>
            <a:off x="457200" y="1600200"/>
            <a:ext cx="8229600" cy="5043510"/>
          </a:xfrm>
        </p:spPr>
        <p:txBody>
          <a:bodyPr>
            <a:normAutofit/>
          </a:bodyPr>
          <a:lstStyle/>
          <a:p>
            <a:r>
              <a:rPr lang="es-AR" dirty="0" smtClean="0"/>
              <a:t>Cada Organización tiene su cultura organizacional o cultura corporativa.</a:t>
            </a:r>
          </a:p>
          <a:p>
            <a:r>
              <a:rPr lang="es-AR" dirty="0" smtClean="0"/>
              <a:t>Formar parte de una organización, significa asimilar su cultura.</a:t>
            </a:r>
          </a:p>
          <a:p>
            <a:r>
              <a:rPr lang="es-AR" dirty="0" smtClean="0"/>
              <a:t>El modo que los trabajadores interactuamos con la organización. Las actitudes predominantes, las aspiraciones y lo relevante en la interacción entre sus miembros, forman parte de la cultura de una Organización</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El ICEBERG DE LA CULTURA ORGANIZACIONAL</a:t>
            </a:r>
            <a:endParaRPr lang="es-AR" dirty="0"/>
          </a:p>
        </p:txBody>
      </p:sp>
      <p:sp>
        <p:nvSpPr>
          <p:cNvPr id="3" name="2 Marcador de contenido"/>
          <p:cNvSpPr>
            <a:spLocks noGrp="1"/>
          </p:cNvSpPr>
          <p:nvPr>
            <p:ph sz="quarter" idx="1"/>
          </p:nvPr>
        </p:nvSpPr>
        <p:spPr>
          <a:xfrm>
            <a:off x="0" y="1600200"/>
            <a:ext cx="9144000" cy="5257800"/>
          </a:xfrm>
        </p:spPr>
        <p:txBody>
          <a:bodyPr>
            <a:normAutofit fontScale="92500" lnSpcReduction="20000"/>
          </a:bodyPr>
          <a:lstStyle/>
          <a:p>
            <a:r>
              <a:rPr lang="es-AR" dirty="0" smtClean="0"/>
              <a:t>La cultura organizacional no es algo palpable.</a:t>
            </a:r>
          </a:p>
          <a:p>
            <a:r>
              <a:rPr lang="es-AR" dirty="0" smtClean="0"/>
              <a:t>No se percibe, ni se observa en si misma, sin por medio de sus efectos y consecuencias.</a:t>
            </a:r>
          </a:p>
          <a:p>
            <a:r>
              <a:rPr lang="es-AR" dirty="0" smtClean="0"/>
              <a:t>Por ello parece a un iceberg. En la parte superior que sale del agua están los aspectos visibles y superficiales que se observan en las organizaciones y que son consecuencia de su cultura.</a:t>
            </a:r>
          </a:p>
          <a:p>
            <a:r>
              <a:rPr lang="es-AR" dirty="0" smtClean="0"/>
              <a:t>Casi siempre son las consecuencias físicas y concreta de la cultura.</a:t>
            </a:r>
          </a:p>
          <a:p>
            <a:r>
              <a:rPr lang="es-AR" dirty="0" smtClean="0"/>
              <a:t>En la parte sumergida están los aspectos invisibles y profundos, cuya percepción es mas difícil.</a:t>
            </a:r>
          </a:p>
          <a:p>
            <a:r>
              <a:rPr lang="es-AR" dirty="0" smtClean="0"/>
              <a:t>En esta parte están las consecuencias y aspectos psicológicos de la cultura.</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214282" y="285728"/>
            <a:ext cx="8472518" cy="6357982"/>
          </a:xfrm>
        </p:spPr>
        <p:txBody>
          <a:bodyPr>
            <a:normAutofit fontScale="92500" lnSpcReduction="20000"/>
          </a:bodyPr>
          <a:lstStyle/>
          <a:p>
            <a:endParaRPr lang="es-AR" dirty="0" smtClean="0"/>
          </a:p>
          <a:p>
            <a:endParaRPr lang="es-AR" dirty="0" smtClean="0"/>
          </a:p>
          <a:p>
            <a:endParaRPr lang="es-AR" dirty="0" smtClean="0"/>
          </a:p>
          <a:p>
            <a:r>
              <a:rPr lang="es-AR" sz="3000" dirty="0" smtClean="0">
                <a:latin typeface="Calibri" pitchFamily="34" charset="0"/>
              </a:rPr>
              <a:t>La comparación con un iceberg tiene una razón: la cultura organizacional presenta varios estratos con diferentes niveles de profundidad y arraigo. Para conocer la cultura de una organización es necesario conocerla en todos esos niveles.</a:t>
            </a:r>
          </a:p>
          <a:p>
            <a:r>
              <a:rPr lang="es-AR" sz="3000" dirty="0">
                <a:latin typeface="Calibri" pitchFamily="34" charset="0"/>
              </a:rPr>
              <a:t> E</a:t>
            </a:r>
            <a:r>
              <a:rPr lang="es-AR" sz="3000" dirty="0" smtClean="0">
                <a:latin typeface="Calibri" pitchFamily="34" charset="0"/>
              </a:rPr>
              <a:t>l primer estrato es el mas fácil de cambiar pues esta constituido por aspectos físicos y concretos, por cosas que pueden modificarse sin mayor problema.</a:t>
            </a:r>
          </a:p>
          <a:p>
            <a:r>
              <a:rPr lang="es-AR" sz="3000" dirty="0" smtClean="0">
                <a:latin typeface="Calibri" pitchFamily="34" charset="0"/>
              </a:rPr>
              <a:t>A medida que se profundiza en los otros estratos la dificultad para cambiar se hace cada vez mayor. En el estrato más profundo (el de las presuposiciones básicas) el cambio cultural es mas difícil y problemático, tarda mucho en cambiar.</a:t>
            </a:r>
            <a:endParaRPr lang="es-AR" sz="3000"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Objetivos Individuales en comparación con los Objetivos Organizacionales</a:t>
            </a:r>
            <a:endParaRPr lang="es-AR" dirty="0"/>
          </a:p>
        </p:txBody>
      </p:sp>
      <p:sp>
        <p:nvSpPr>
          <p:cNvPr id="3" name="2 Marcador de contenido"/>
          <p:cNvSpPr>
            <a:spLocks noGrp="1"/>
          </p:cNvSpPr>
          <p:nvPr>
            <p:ph sz="quarter" idx="1"/>
          </p:nvPr>
        </p:nvSpPr>
        <p:spPr>
          <a:xfrm>
            <a:off x="0" y="1600200"/>
            <a:ext cx="9144000" cy="5257800"/>
          </a:xfrm>
        </p:spPr>
        <p:txBody>
          <a:bodyPr>
            <a:normAutofit/>
          </a:bodyPr>
          <a:lstStyle/>
          <a:p>
            <a:endParaRPr lang="es-AR" dirty="0" smtClean="0"/>
          </a:p>
          <a:p>
            <a:r>
              <a:rPr lang="es-AR" dirty="0" smtClean="0"/>
              <a:t>La relación entre personas y organización, no siempre es una relación de cooperación y mucho menos satisfactoria.</a:t>
            </a:r>
          </a:p>
          <a:p>
            <a:r>
              <a:rPr lang="es-AR" dirty="0" smtClean="0"/>
              <a:t>El conflicto se produce porque no son siempre compatibles, objetivos organizacionales y objetivos individuales.</a:t>
            </a:r>
          </a:p>
          <a:p>
            <a:r>
              <a:rPr lang="es-AR" dirty="0" smtClean="0"/>
              <a:t>Esto se debe a que las exigencias que impone la organización a las personas, midiendo su desempeño y confinándolas a tareas repetitivas, aisladas y carentes de oportunidades</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214282" y="357166"/>
            <a:ext cx="8929718" cy="6286544"/>
          </a:xfrm>
        </p:spPr>
        <p:txBody>
          <a:bodyPr>
            <a:normAutofit/>
          </a:bodyPr>
          <a:lstStyle/>
          <a:p>
            <a:endParaRPr lang="es-AR" dirty="0" smtClean="0"/>
          </a:p>
          <a:p>
            <a:endParaRPr lang="es-AR" dirty="0" smtClean="0"/>
          </a:p>
          <a:p>
            <a:endParaRPr lang="es-AR" dirty="0" smtClean="0"/>
          </a:p>
          <a:p>
            <a:r>
              <a:rPr lang="es-AR" sz="3200" dirty="0" smtClean="0">
                <a:latin typeface="Calibri" pitchFamily="34" charset="0"/>
              </a:rPr>
              <a:t>La frustración generada transforma a las personas en apáticas y sin interés por su trabajo.</a:t>
            </a:r>
          </a:p>
          <a:p>
            <a:r>
              <a:rPr lang="es-AR" sz="3200" dirty="0" smtClean="0">
                <a:latin typeface="Calibri" pitchFamily="34" charset="0"/>
              </a:rPr>
              <a:t>Si una de las partes obtiene ventaja, la otra generalmente queda insatisfecha , en el caso de que la solución adoptada sea del  tipo ganar-perder.</a:t>
            </a:r>
          </a:p>
          <a:p>
            <a:r>
              <a:rPr lang="es-AR" sz="3200" dirty="0" smtClean="0">
                <a:latin typeface="Calibri" pitchFamily="34" charset="0"/>
              </a:rPr>
              <a:t>Lo que es bueno para una de las partes, no siempre es bueno para la otra , es ahí donde esta el conflicto y el antagonismo de intereses.</a:t>
            </a:r>
            <a:endParaRPr lang="es-AR" sz="3200"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214282" y="428604"/>
            <a:ext cx="8643998" cy="4714908"/>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a:stretch>
            <a:fillRect/>
          </a:stretch>
        </p:blipFill>
        <p:spPr bwMode="auto">
          <a:xfrm>
            <a:off x="642910" y="785794"/>
            <a:ext cx="8072494" cy="4510118"/>
          </a:xfrm>
          <a:prstGeom prst="rect">
            <a:avLst/>
          </a:prstGeom>
          <a:noFill/>
          <a:ln w="9525">
            <a:noFill/>
            <a:miter lim="800000"/>
            <a:headEnd/>
            <a:tailEnd/>
          </a:ln>
          <a:effectLst/>
        </p:spPr>
      </p:pic>
      <p:sp>
        <p:nvSpPr>
          <p:cNvPr id="6" name="5 Rectángulo"/>
          <p:cNvSpPr/>
          <p:nvPr/>
        </p:nvSpPr>
        <p:spPr>
          <a:xfrm>
            <a:off x="428596" y="5214950"/>
            <a:ext cx="8501122" cy="1077218"/>
          </a:xfrm>
          <a:prstGeom prst="rect">
            <a:avLst/>
          </a:prstGeom>
        </p:spPr>
        <p:txBody>
          <a:bodyPr wrap="square">
            <a:spAutoFit/>
          </a:bodyPr>
          <a:lstStyle/>
          <a:p>
            <a:r>
              <a:rPr lang="es-AR" sz="3200" dirty="0" smtClean="0"/>
              <a:t>Objetivos organizacionales y objetivos individuales de las personas</a:t>
            </a:r>
            <a:endParaRPr lang="es-AR"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DISTINCION ENTRE EFICACIA Y EFICIENCIA </a:t>
            </a:r>
            <a:endParaRPr lang="es-AR" dirty="0"/>
          </a:p>
        </p:txBody>
      </p:sp>
      <p:sp>
        <p:nvSpPr>
          <p:cNvPr id="3" name="2 Marcador de contenido"/>
          <p:cNvSpPr>
            <a:spLocks noGrp="1"/>
          </p:cNvSpPr>
          <p:nvPr>
            <p:ph sz="quarter" idx="1"/>
          </p:nvPr>
        </p:nvSpPr>
        <p:spPr>
          <a:xfrm>
            <a:off x="457200" y="1600200"/>
            <a:ext cx="8229600" cy="5043510"/>
          </a:xfrm>
        </p:spPr>
        <p:txBody>
          <a:bodyPr>
            <a:normAutofit/>
          </a:bodyPr>
          <a:lstStyle/>
          <a:p>
            <a:endParaRPr lang="es-AR" dirty="0" smtClean="0"/>
          </a:p>
          <a:p>
            <a:r>
              <a:rPr lang="es-AR" dirty="0" smtClean="0"/>
              <a:t>Con referencia a los resultados de la interacción entre personas y organización.</a:t>
            </a:r>
          </a:p>
          <a:p>
            <a:r>
              <a:rPr lang="es-AR" dirty="0" smtClean="0"/>
              <a:t>Toda persona necesita ser eficiente.</a:t>
            </a:r>
          </a:p>
          <a:p>
            <a:r>
              <a:rPr lang="es-AR" dirty="0" smtClean="0"/>
              <a:t>Toda persona necesita ser eficaz para proporcionar resultados a la Organización.</a:t>
            </a:r>
          </a:p>
          <a:p>
            <a:r>
              <a:rPr lang="es-AR" dirty="0" smtClean="0"/>
              <a:t>Ser solamente eficiente no sirve de nada.</a:t>
            </a:r>
          </a:p>
          <a:p>
            <a:r>
              <a:rPr lang="es-AR" dirty="0" smtClean="0"/>
              <a:t>Tampoco ser solo eficaz para la Organización</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0" y="428604"/>
            <a:ext cx="8929718" cy="6215106"/>
          </a:xfrm>
        </p:spPr>
        <p:txBody>
          <a:bodyPr>
            <a:normAutofit fontScale="92500" lnSpcReduction="10000"/>
          </a:bodyPr>
          <a:lstStyle/>
          <a:p>
            <a:endParaRPr lang="es-AR" dirty="0" smtClean="0"/>
          </a:p>
          <a:p>
            <a:endParaRPr lang="es-AR" dirty="0" smtClean="0"/>
          </a:p>
          <a:p>
            <a:endParaRPr lang="es-AR" dirty="0" smtClean="0"/>
          </a:p>
          <a:p>
            <a:r>
              <a:rPr lang="es-AR" dirty="0" smtClean="0"/>
              <a:t>La Responsabilidad principal por la integración de los objetivos individuales y objetivos organizacionales recae en la Alta Dirección.</a:t>
            </a:r>
          </a:p>
          <a:p>
            <a:r>
              <a:rPr lang="es-AR" dirty="0" smtClean="0"/>
              <a:t>La Organización depende de las personas y las personas de la Organización.</a:t>
            </a:r>
          </a:p>
          <a:p>
            <a:r>
              <a:rPr lang="es-AR" dirty="0" smtClean="0"/>
              <a:t>La interdependencia de las necesidades de la Organización y de la persona que trabaja en ella  es inmensa porque los objetivos de ambos están entrelazados.  </a:t>
            </a:r>
          </a:p>
          <a:p>
            <a:r>
              <a:rPr lang="es-AR" dirty="0" smtClean="0"/>
              <a:t>Las personas persiguen sueldos mas altos, comodidad, oportunidades.</a:t>
            </a:r>
          </a:p>
          <a:p>
            <a:r>
              <a:rPr lang="es-AR" dirty="0" smtClean="0"/>
              <a:t>La Organización necesita el Desarrollo del Capital humano. </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0" y="0"/>
            <a:ext cx="9144000" cy="7143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RECIPROCIDAD ENTRE PERSONAS Y ORGANIZACIÓN</a:t>
            </a:r>
            <a:endParaRPr lang="es-AR" dirty="0"/>
          </a:p>
        </p:txBody>
      </p:sp>
      <p:sp>
        <p:nvSpPr>
          <p:cNvPr id="3" name="2 Marcador de contenido"/>
          <p:cNvSpPr>
            <a:spLocks noGrp="1"/>
          </p:cNvSpPr>
          <p:nvPr>
            <p:ph sz="quarter" idx="1"/>
          </p:nvPr>
        </p:nvSpPr>
        <p:spPr>
          <a:xfrm>
            <a:off x="457200" y="1600200"/>
            <a:ext cx="8229600" cy="4829196"/>
          </a:xfrm>
        </p:spPr>
        <p:txBody>
          <a:bodyPr>
            <a:normAutofit lnSpcReduction="10000"/>
          </a:bodyPr>
          <a:lstStyle/>
          <a:p>
            <a:endParaRPr lang="es-AR" dirty="0" smtClean="0"/>
          </a:p>
          <a:p>
            <a:r>
              <a:rPr lang="es-AR" dirty="0" smtClean="0"/>
              <a:t>La Organización hace ciertas cosas por sus trabajadores, aparte de remunerarlos.</a:t>
            </a:r>
          </a:p>
          <a:p>
            <a:r>
              <a:rPr lang="es-AR" dirty="0" smtClean="0"/>
              <a:t>Los trabajadores responden con desempeño</a:t>
            </a:r>
          </a:p>
          <a:p>
            <a:r>
              <a:rPr lang="es-AR" dirty="0" smtClean="0"/>
              <a:t>La organización espera que los empleados obedezcan su autoridad.</a:t>
            </a:r>
          </a:p>
          <a:p>
            <a:r>
              <a:rPr lang="es-AR" dirty="0" smtClean="0"/>
              <a:t>Los trabajadores esperan que la Organización actúe correctamente.</a:t>
            </a:r>
          </a:p>
          <a:p>
            <a:r>
              <a:rPr lang="es-AR" dirty="0" smtClean="0"/>
              <a:t>La Organización refuerza sus expectativas.</a:t>
            </a:r>
          </a:p>
          <a:p>
            <a:r>
              <a:rPr lang="es-AR" dirty="0" smtClean="0"/>
              <a:t>Los empleados también refuerzan sus expectativas</a:t>
            </a:r>
          </a:p>
          <a:p>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CONTRATO FORMAL-CONTRATO PSICOLOGICO</a:t>
            </a:r>
            <a:endParaRPr lang="es-AR" dirty="0"/>
          </a:p>
        </p:txBody>
      </p:sp>
      <p:sp>
        <p:nvSpPr>
          <p:cNvPr id="3" name="2 Marcador de contenido"/>
          <p:cNvSpPr>
            <a:spLocks noGrp="1"/>
          </p:cNvSpPr>
          <p:nvPr>
            <p:ph sz="quarter" idx="1"/>
          </p:nvPr>
        </p:nvSpPr>
        <p:spPr>
          <a:xfrm>
            <a:off x="285720" y="1600200"/>
            <a:ext cx="8643998" cy="5043510"/>
          </a:xfrm>
        </p:spPr>
        <p:txBody>
          <a:bodyPr>
            <a:normAutofit/>
          </a:bodyPr>
          <a:lstStyle/>
          <a:p>
            <a:r>
              <a:rPr lang="es-AR" dirty="0" smtClean="0"/>
              <a:t>Todo contrato representa dos partes fundamentales:</a:t>
            </a:r>
          </a:p>
          <a:p>
            <a:r>
              <a:rPr lang="es-AR" dirty="0" smtClean="0"/>
              <a:t>Contrato Formal y Escrito: es un acuerdo en relación con el puesto a ser ocupado</a:t>
            </a:r>
          </a:p>
          <a:p>
            <a:r>
              <a:rPr lang="es-AR" dirty="0" smtClean="0"/>
              <a:t>Contrato Psicológico: es una expectativa de lo que podrán hacer y ganar la Organización y la persona.</a:t>
            </a:r>
          </a:p>
          <a:p>
            <a:r>
              <a:rPr lang="es-AR" dirty="0" smtClean="0"/>
              <a:t>Se refiere a las Expectativas reciprocas de la persona y la Organización, se extiende mas que cualquier contrato formal de empleo</a:t>
            </a:r>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1005</TotalTime>
  <Words>994</Words>
  <Application>Microsoft Office PowerPoint</Application>
  <PresentationFormat>Presentación en pantalla (4:3)</PresentationFormat>
  <Paragraphs>88</Paragraphs>
  <Slides>18</Slides>
  <Notes>1</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Intermedio</vt:lpstr>
      <vt:lpstr>Diapositiva 1</vt:lpstr>
      <vt:lpstr>Objetivos Individuales en comparación con los Objetivos Organizacionales</vt:lpstr>
      <vt:lpstr>Diapositiva 3</vt:lpstr>
      <vt:lpstr>Diapositiva 4</vt:lpstr>
      <vt:lpstr>DISTINCION ENTRE EFICACIA Y EFICIENCIA </vt:lpstr>
      <vt:lpstr>Diapositiva 6</vt:lpstr>
      <vt:lpstr>Diapositiva 7</vt:lpstr>
      <vt:lpstr>RECIPROCIDAD ENTRE PERSONAS Y ORGANIZACIÓN</vt:lpstr>
      <vt:lpstr>CONTRATO FORMAL-CONTRATO PSICOLOGICO</vt:lpstr>
      <vt:lpstr>Diapositiva 10</vt:lpstr>
      <vt:lpstr>Relaciones de intercambio entre personas y organizaciones</vt:lpstr>
      <vt:lpstr>Diapositiva 12</vt:lpstr>
      <vt:lpstr>INCENTIVOS Y CONTRIBUCIONES</vt:lpstr>
      <vt:lpstr>Diapositiva 14</vt:lpstr>
      <vt:lpstr>CULTURA ORGANIZACIONAL</vt:lpstr>
      <vt:lpstr>El ICEBERG DE LA CULTURA ORGANIZACIONAL</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Objetivos Individuales en comparación con los Objetivos Organizacionales</dc:title>
  <dc:creator>jazmin</dc:creator>
  <cp:lastModifiedBy>jazmin</cp:lastModifiedBy>
  <cp:revision>2</cp:revision>
  <dcterms:created xsi:type="dcterms:W3CDTF">2021-03-31T01:10:20Z</dcterms:created>
  <dcterms:modified xsi:type="dcterms:W3CDTF">2021-03-31T17:55:34Z</dcterms:modified>
</cp:coreProperties>
</file>