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7" r:id="rId3"/>
    <p:sldId id="268" r:id="rId4"/>
    <p:sldId id="269" r:id="rId5"/>
    <p:sldId id="270" r:id="rId6"/>
    <p:sldId id="272" r:id="rId7"/>
    <p:sldId id="261" r:id="rId8"/>
    <p:sldId id="273" r:id="rId9"/>
    <p:sldId id="274" r:id="rId10"/>
    <p:sldId id="262" r:id="rId11"/>
    <p:sldId id="275" r:id="rId12"/>
    <p:sldId id="276" r:id="rId13"/>
    <p:sldId id="260" r:id="rId14"/>
    <p:sldId id="277" r:id="rId15"/>
    <p:sldId id="278" r:id="rId16"/>
    <p:sldId id="271" r:id="rId17"/>
    <p:sldId id="280" r:id="rId18"/>
    <p:sldId id="258" r:id="rId19"/>
    <p:sldId id="281" r:id="rId20"/>
    <p:sldId id="265" r:id="rId21"/>
    <p:sldId id="282" r:id="rId22"/>
    <p:sldId id="26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391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AA87-6E1B-4F85-AD21-34E810AAD29A}" type="datetimeFigureOut">
              <a:rPr lang="es-ES" smtClean="0"/>
              <a:pPr/>
              <a:t>11/04/2021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33B-8DC2-4188-8F11-58AC302F732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AR" sz="6000" dirty="0" smtClean="0"/>
              <a:t>GESTIÓN DE RECURSOS HUMANOS EN IES</a:t>
            </a:r>
            <a:endParaRPr lang="es-AR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14290"/>
            <a:ext cx="8786874" cy="1203348"/>
          </a:xfrm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 smtClean="0"/>
              <a:t>Procesos y Subprocesos de la Administración de Recursos Humanos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14282" y="2000240"/>
          <a:ext cx="1714512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1214446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PROCESOS DE PROVISIÓN</a:t>
                      </a:r>
                      <a:r>
                        <a:rPr lang="es-ES" sz="2000" baseline="0" dirty="0" smtClean="0"/>
                        <a:t> </a:t>
                      </a:r>
                      <a:r>
                        <a:rPr lang="es-ES" sz="2000" dirty="0" smtClean="0"/>
                        <a:t> DE PERSONAS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000232" y="2071678"/>
          <a:ext cx="1928826" cy="114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</a:tblGrid>
              <a:tr h="1143008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PROCESOS</a:t>
                      </a:r>
                      <a:r>
                        <a:rPr lang="es-ES" sz="2000" baseline="0" dirty="0" smtClean="0"/>
                        <a:t> DE</a:t>
                      </a:r>
                    </a:p>
                    <a:p>
                      <a:r>
                        <a:rPr lang="es-ES" sz="2000" baseline="0" dirty="0" smtClean="0"/>
                        <a:t>APLICACIÓN </a:t>
                      </a:r>
                    </a:p>
                    <a:p>
                      <a:r>
                        <a:rPr lang="es-ES" sz="2000" baseline="0" dirty="0" smtClean="0"/>
                        <a:t>DE PERSONAS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000496" y="2071678"/>
          <a:ext cx="1714512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1214446">
                <a:tc>
                  <a:txBody>
                    <a:bodyPr/>
                    <a:lstStyle/>
                    <a:p>
                      <a:r>
                        <a:rPr lang="es-ES" dirty="0" smtClean="0"/>
                        <a:t>PROCESOS DE</a:t>
                      </a:r>
                    </a:p>
                    <a:p>
                      <a:r>
                        <a:rPr lang="es-ES" dirty="0" smtClean="0"/>
                        <a:t>MANTENIMIENTO DE PERSONAS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786446" y="2071678"/>
          <a:ext cx="1500198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</a:tblGrid>
              <a:tr h="1285884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PROCESOS DE</a:t>
                      </a:r>
                    </a:p>
                    <a:p>
                      <a:r>
                        <a:rPr lang="es-ES" sz="1800" dirty="0" smtClean="0"/>
                        <a:t>DESARROLLO </a:t>
                      </a:r>
                    </a:p>
                    <a:p>
                      <a:r>
                        <a:rPr lang="es-ES" sz="1800" dirty="0" smtClean="0"/>
                        <a:t>DE PERSONAS</a:t>
                      </a:r>
                      <a:endParaRPr lang="es-E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7429520" y="2071678"/>
          <a:ext cx="1714480" cy="12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0"/>
              </a:tblGrid>
              <a:tr h="1214446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PROCESOS</a:t>
                      </a:r>
                      <a:r>
                        <a:rPr lang="es-ES" sz="2000" baseline="0" dirty="0" smtClean="0"/>
                        <a:t> DE SEGUIMIENTODE PERSONAS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>
            <a:off x="714348" y="1643050"/>
            <a:ext cx="75009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rot="5400000">
            <a:off x="8215338" y="185736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571472" y="178592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8143900" y="164305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rot="5400000">
            <a:off x="678629" y="1964521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214282" y="3571876"/>
            <a:ext cx="1785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RECLUTAMIENTO </a:t>
            </a:r>
          </a:p>
          <a:p>
            <a:r>
              <a:rPr lang="es-ES" dirty="0" smtClean="0"/>
              <a:t>SELECCIÓN </a:t>
            </a:r>
          </a:p>
          <a:p>
            <a:r>
              <a:rPr lang="es-ES" dirty="0" smtClean="0"/>
              <a:t>PLANEACIÓN DE </a:t>
            </a:r>
          </a:p>
          <a:p>
            <a:r>
              <a:rPr lang="es-ES" dirty="0" smtClean="0"/>
              <a:t>RECURSOS HUMANOS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28" name="27 Rectángulo"/>
          <p:cNvSpPr/>
          <p:nvPr/>
        </p:nvSpPr>
        <p:spPr>
          <a:xfrm>
            <a:off x="2071670" y="3643313"/>
            <a:ext cx="18573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EVALUACIÓN DEL DESEMPEÑO</a:t>
            </a:r>
          </a:p>
          <a:p>
            <a:r>
              <a:rPr lang="es-ES" dirty="0" smtClean="0"/>
              <a:t>DISEÑO DE PUESTOS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3786183" y="3244334"/>
            <a:ext cx="1857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REMUNERACIÓN</a:t>
            </a:r>
          </a:p>
          <a:p>
            <a:r>
              <a:rPr lang="es-ES" dirty="0" smtClean="0"/>
              <a:t>PRESTACIONES</a:t>
            </a:r>
          </a:p>
          <a:p>
            <a:r>
              <a:rPr lang="es-ES" dirty="0" smtClean="0"/>
              <a:t>HIGIENE  Y</a:t>
            </a:r>
          </a:p>
          <a:p>
            <a:r>
              <a:rPr lang="es-ES" dirty="0" smtClean="0"/>
              <a:t>SEGURIDAD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5643570" y="3500438"/>
            <a:ext cx="1643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CAPACITACIÓN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786446" y="3857628"/>
            <a:ext cx="1500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DESARROLLO PERSONAL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7500958" y="3571876"/>
            <a:ext cx="1428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BANCO DE DATOS</a:t>
            </a:r>
          </a:p>
          <a:p>
            <a:r>
              <a:rPr lang="es-ES" dirty="0" smtClean="0"/>
              <a:t>CONTROLES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cxnSp>
        <p:nvCxnSpPr>
          <p:cNvPr id="50" name="49 Conector recto"/>
          <p:cNvCxnSpPr>
            <a:stCxn id="26" idx="0"/>
          </p:cNvCxnSpPr>
          <p:nvPr/>
        </p:nvCxnSpPr>
        <p:spPr>
          <a:xfrm rot="16200000" flipV="1">
            <a:off x="660770" y="3125388"/>
            <a:ext cx="1588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>
            <a:off x="-750131" y="4536289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285720" y="5500702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endCxn id="26" idx="0"/>
          </p:cNvCxnSpPr>
          <p:nvPr/>
        </p:nvCxnSpPr>
        <p:spPr>
          <a:xfrm rot="5400000">
            <a:off x="946522" y="337542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endCxn id="28" idx="0"/>
          </p:cNvCxnSpPr>
          <p:nvPr/>
        </p:nvCxnSpPr>
        <p:spPr>
          <a:xfrm rot="5400000">
            <a:off x="2750332" y="3393280"/>
            <a:ext cx="50006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28" idx="0"/>
          </p:cNvCxnSpPr>
          <p:nvPr/>
        </p:nvCxnSpPr>
        <p:spPr>
          <a:xfrm rot="16200000" flipH="1" flipV="1">
            <a:off x="2571735" y="3214685"/>
            <a:ext cx="1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rot="5400000">
            <a:off x="1178695" y="4607727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2143108" y="557214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29" idx="0"/>
          </p:cNvCxnSpPr>
          <p:nvPr/>
        </p:nvCxnSpPr>
        <p:spPr>
          <a:xfrm rot="16200000" flipH="1" flipV="1">
            <a:off x="4586825" y="3372385"/>
            <a:ext cx="2561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3857620" y="3500438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rot="5400000">
            <a:off x="3107521" y="4321975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3857620" y="507207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rot="5400000">
            <a:off x="6214280" y="3571876"/>
            <a:ext cx="4294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5857884" y="378619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5715008" y="378619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 rot="5400000">
            <a:off x="4750595" y="4750603"/>
            <a:ext cx="192962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5786446" y="571501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/>
          <p:nvPr/>
        </p:nvCxnSpPr>
        <p:spPr>
          <a:xfrm rot="10800000">
            <a:off x="5715008" y="571501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 rot="5400000">
            <a:off x="7965305" y="3464719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7500958" y="3643314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/>
          <p:nvPr/>
        </p:nvCxnSpPr>
        <p:spPr>
          <a:xfrm rot="5400000">
            <a:off x="6643702" y="4500570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7500958" y="5286388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/>
          <a:lstStyle/>
          <a:p>
            <a:r>
              <a:rPr lang="es-AR" dirty="0" smtClean="0"/>
              <a:t>POLÍTICA DE RECURSOS HUMANOS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043510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Cada Organización desarrolla la política de Recursos Humanos más adecuada a su cultura y necesidades. </a:t>
            </a:r>
          </a:p>
          <a:p>
            <a:r>
              <a:rPr lang="es-AR" dirty="0" smtClean="0"/>
              <a:t>La política de Recursos Humanos debe abarcar que objetivos tiene la Organización. En relación con:</a:t>
            </a:r>
          </a:p>
          <a:p>
            <a:r>
              <a:rPr lang="es-AR" dirty="0" smtClean="0"/>
              <a:t>Provisión (Integración).</a:t>
            </a:r>
            <a:endParaRPr lang="es-AR" dirty="0" smtClean="0"/>
          </a:p>
          <a:p>
            <a:r>
              <a:rPr lang="es-AR" dirty="0" smtClean="0"/>
              <a:t>Aplicación  </a:t>
            </a:r>
            <a:r>
              <a:rPr lang="es-AR" dirty="0" smtClean="0"/>
              <a:t>(Organización). </a:t>
            </a:r>
            <a:endParaRPr lang="es-AR" dirty="0" smtClean="0"/>
          </a:p>
          <a:p>
            <a:r>
              <a:rPr lang="es-AR" dirty="0" smtClean="0"/>
              <a:t>Mantenimiento </a:t>
            </a:r>
            <a:r>
              <a:rPr lang="es-AR" dirty="0" smtClean="0"/>
              <a:t> (Retención). </a:t>
            </a:r>
            <a:endParaRPr lang="es-AR" dirty="0" smtClean="0"/>
          </a:p>
          <a:p>
            <a:r>
              <a:rPr lang="es-AR" dirty="0" smtClean="0"/>
              <a:t>Desarrollo.</a:t>
            </a:r>
          </a:p>
          <a:p>
            <a:r>
              <a:rPr lang="es-AR" dirty="0" smtClean="0"/>
              <a:t>Seguimiento ó Auditoria.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POLÍTICAS DE PROVICIÓN DE R.H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Son las técnicas o medios de convocatoria ó reclutamiento que prefiere la Organización.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Comprende </a:t>
            </a:r>
            <a:r>
              <a:rPr lang="es-AR" b="1" dirty="0" smtClean="0"/>
              <a:t>Criterios de Selección y estándares de calidad</a:t>
            </a:r>
            <a:r>
              <a:rPr lang="es-AR" dirty="0" smtClean="0"/>
              <a:t>: es el potencial de desarrollo del puesto.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Como socializar a los nuevos participantes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s-ES" dirty="0" smtClean="0"/>
              <a:t>RECLUTAMIENTO </a:t>
            </a:r>
            <a:r>
              <a:rPr lang="es-ES" dirty="0" smtClean="0"/>
              <a:t>EXTERNO (proceso de Provisión)</a:t>
            </a:r>
            <a:endParaRPr lang="es-ES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</p:nvPr>
        </p:nvGraphicFramePr>
        <p:xfrm>
          <a:off x="3786182" y="2285992"/>
          <a:ext cx="2786082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</a:tblGrid>
              <a:tr h="3000396">
                <a:tc>
                  <a:txBody>
                    <a:bodyPr/>
                    <a:lstStyle/>
                    <a:p>
                      <a:r>
                        <a:rPr lang="es-ES" dirty="0" smtClean="0"/>
                        <a:t>APLICACIÓN DE LAS </a:t>
                      </a:r>
                    </a:p>
                    <a:p>
                      <a:r>
                        <a:rPr lang="es-ES" dirty="0" smtClean="0"/>
                        <a:t>TECNICAS DE SELECCIÓN</a:t>
                      </a:r>
                    </a:p>
                    <a:p>
                      <a:endParaRPr lang="es-E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dirty="0" smtClean="0"/>
                        <a:t>ENTREVISTA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dirty="0" smtClean="0"/>
                        <a:t>PRUEBAS DE CONOCIMIENTOS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dirty="0" smtClean="0"/>
                        <a:t>EXAMENES DE PERSONALIDAD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Pentágono regular"/>
          <p:cNvSpPr/>
          <p:nvPr/>
        </p:nvSpPr>
        <p:spPr>
          <a:xfrm>
            <a:off x="0" y="2143116"/>
            <a:ext cx="3786182" cy="314327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CANDIDATOS CAPTADOS POR EL RECLUTAMIENTO</a:t>
            </a:r>
            <a:endParaRPr lang="es-ES" sz="2400" dirty="0"/>
          </a:p>
        </p:txBody>
      </p:sp>
      <p:sp>
        <p:nvSpPr>
          <p:cNvPr id="13" name="12 Pentágono regular"/>
          <p:cNvSpPr/>
          <p:nvPr/>
        </p:nvSpPr>
        <p:spPr>
          <a:xfrm>
            <a:off x="6715140" y="2071678"/>
            <a:ext cx="2857520" cy="35719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CANDIDATOS</a:t>
            </a:r>
          </a:p>
          <a:p>
            <a:pPr algn="ctr"/>
            <a:r>
              <a:rPr lang="es-ES" dirty="0" smtClean="0"/>
              <a:t>SELECCIONADOS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2571736" y="257174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6572264" y="264318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274638"/>
            <a:ext cx="9001156" cy="1143000"/>
          </a:xfrm>
        </p:spPr>
        <p:txBody>
          <a:bodyPr>
            <a:noAutofit/>
          </a:bodyPr>
          <a:lstStyle/>
          <a:p>
            <a:r>
              <a:rPr lang="es-AR" sz="3600" dirty="0" smtClean="0"/>
              <a:t>RECLUTAMIENTO Y SELECCIÓN DEL RECURSO HUMANO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La selección del personal forma parte del proceso de Provisión (integración) de Recursos Humanos.</a:t>
            </a:r>
          </a:p>
          <a:p>
            <a:r>
              <a:rPr lang="es-AR" dirty="0" smtClean="0"/>
              <a:t>El reclutamiento y la selección son dos faces del mismo proceso: el ingreso de las personas a la Organización.</a:t>
            </a:r>
          </a:p>
          <a:p>
            <a:r>
              <a:rPr lang="es-AR" dirty="0" smtClean="0"/>
              <a:t>El reclutamiento es una actividad de invitación  la selección es una actividad de filtrar la entrada del personal.</a:t>
            </a:r>
          </a:p>
          <a:p>
            <a:r>
              <a:rPr lang="es-AR" dirty="0" smtClean="0"/>
              <a:t>En la selección se compara los requisitos que exige el puesto y por otro lado el perfil de las características del candidato.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APLICACIÓN DE TÉCNICAS DE SELECCIÓN: ENTREVISTA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Entrevista de Selección: Es un proceso de comunicación, en donde se verifica el comportamiento del candidato frente a determinadas situaciones.</a:t>
            </a:r>
          </a:p>
          <a:p>
            <a:r>
              <a:rPr lang="es-AR" dirty="0" smtClean="0"/>
              <a:t>E</a:t>
            </a:r>
            <a:r>
              <a:rPr lang="es-AR" dirty="0" smtClean="0"/>
              <a:t>s el filtro inicial en el Reclutamiento.</a:t>
            </a:r>
          </a:p>
          <a:p>
            <a:r>
              <a:rPr lang="es-AR" dirty="0" smtClean="0"/>
              <a:t>El entrevistador debe eliminar barreras personales,  para transformar la entrevista en un instrumento objetivo de evaluación.</a:t>
            </a:r>
          </a:p>
          <a:p>
            <a:r>
              <a:rPr lang="es-AR" dirty="0" smtClean="0"/>
              <a:t>El entrevistador debe evitar preguntas capciosas.</a:t>
            </a:r>
          </a:p>
          <a:p>
            <a:r>
              <a:rPr lang="es-AR" dirty="0" smtClean="0"/>
              <a:t>Evitar emitir opiniones personales.</a:t>
            </a:r>
          </a:p>
          <a:p>
            <a:r>
              <a:rPr lang="es-AR" dirty="0" smtClean="0"/>
              <a:t>Escuchar atentamente al entrevistado y prestarle atención.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TESTS DE PERSONALIDAD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8715436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SUBSISTEMA DE APLICACIÓN (ORGANIZACIÓN)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357298"/>
            <a:ext cx="8858280" cy="5500702"/>
          </a:xfrm>
        </p:spPr>
        <p:txBody>
          <a:bodyPr/>
          <a:lstStyle/>
          <a:p>
            <a:r>
              <a:rPr lang="es-AR" dirty="0" smtClean="0"/>
              <a:t>Este proceso incluye: </a:t>
            </a:r>
          </a:p>
          <a:p>
            <a:pPr>
              <a:buNone/>
            </a:pPr>
            <a:r>
              <a:rPr lang="es-AR" b="1" dirty="0" smtClean="0"/>
              <a:t>A) La </a:t>
            </a:r>
            <a:r>
              <a:rPr lang="es-AR" b="1" dirty="0" smtClean="0"/>
              <a:t>I</a:t>
            </a:r>
            <a:r>
              <a:rPr lang="es-AR" b="1" dirty="0" smtClean="0"/>
              <a:t>ntegración del nuevo personal a la Organización. </a:t>
            </a:r>
            <a:r>
              <a:rPr lang="es-AR" b="1" dirty="0" smtClean="0"/>
              <a:t> </a:t>
            </a:r>
            <a:r>
              <a:rPr lang="es-AR" b="1" dirty="0" smtClean="0"/>
              <a:t>(Socialización Organizacional)</a:t>
            </a:r>
          </a:p>
          <a:p>
            <a:pPr>
              <a:buNone/>
            </a:pPr>
            <a:r>
              <a:rPr lang="es-AR" b="1" dirty="0" smtClean="0"/>
              <a:t>B) El Diseño del Puesto</a:t>
            </a:r>
            <a:r>
              <a:rPr lang="es-AR" dirty="0" smtClean="0"/>
              <a:t>. Para ello se establecen cuatro condiciones: </a:t>
            </a:r>
            <a:r>
              <a:rPr lang="es-AR" b="1" dirty="0" smtClean="0"/>
              <a:t>1.Contenido del Puesto</a:t>
            </a:r>
            <a:r>
              <a:rPr lang="es-AR" dirty="0" smtClean="0"/>
              <a:t>. </a:t>
            </a:r>
            <a:r>
              <a:rPr lang="es-AR" b="1" dirty="0" smtClean="0"/>
              <a:t>2.Procedimientos de Trabajo. 3</a:t>
            </a:r>
            <a:r>
              <a:rPr lang="es-AR" dirty="0" smtClean="0"/>
              <a:t>.</a:t>
            </a:r>
            <a:r>
              <a:rPr lang="es-AR" b="1" dirty="0" smtClean="0"/>
              <a:t>Responsabilidad. 4. Autoridad</a:t>
            </a:r>
          </a:p>
          <a:p>
            <a:pPr>
              <a:buNone/>
            </a:pPr>
            <a:r>
              <a:rPr lang="es-AR" b="1" dirty="0" smtClean="0"/>
              <a:t>C) Evaluación del desempeño en el puesto:  Autoevaluación. Evaluación por objetivos.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428860" y="1643050"/>
          <a:ext cx="2500330" cy="478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618084">
                <a:tc>
                  <a:txBody>
                    <a:bodyPr/>
                    <a:lstStyle/>
                    <a:p>
                      <a:r>
                        <a:rPr lang="es-ES" dirty="0" smtClean="0"/>
                        <a:t>                                                                                                                 </a:t>
                      </a:r>
                      <a:endParaRPr lang="es-ES" dirty="0"/>
                    </a:p>
                  </a:txBody>
                  <a:tcPr/>
                </a:tc>
              </a:tr>
              <a:tr h="101752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REMUNERACIÓN</a:t>
                      </a:r>
                      <a:endParaRPr lang="es-ES" dirty="0"/>
                    </a:p>
                  </a:txBody>
                  <a:tcPr/>
                </a:tc>
              </a:tr>
              <a:tr h="2438468"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</a:p>
                    <a:p>
                      <a:r>
                        <a:rPr lang="es-ES" dirty="0" smtClean="0"/>
                        <a:t>PRESTACIONES SOCIALES </a:t>
                      </a:r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HIGIENE Y SEGURIDAD </a:t>
                      </a:r>
                    </a:p>
                    <a:p>
                      <a:r>
                        <a:rPr lang="es-ES" dirty="0" smtClean="0"/>
                        <a:t>EN</a:t>
                      </a:r>
                      <a:r>
                        <a:rPr lang="es-ES" baseline="0" dirty="0" smtClean="0"/>
                        <a:t> EL TRABAJO</a:t>
                      </a:r>
                      <a:endParaRPr lang="es-ES" dirty="0"/>
                    </a:p>
                  </a:txBody>
                  <a:tcPr/>
                </a:tc>
              </a:tr>
              <a:tr h="712268">
                <a:tc>
                  <a:txBody>
                    <a:bodyPr/>
                    <a:lstStyle/>
                    <a:p>
                      <a:r>
                        <a:rPr lang="es-ES" dirty="0" smtClean="0"/>
                        <a:t>RELACIONES SINDICALES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85720" y="2214554"/>
          <a:ext cx="1571636" cy="221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2214578">
                <a:tc>
                  <a:txBody>
                    <a:bodyPr/>
                    <a:lstStyle/>
                    <a:p>
                      <a:r>
                        <a:rPr lang="es-ES" dirty="0" smtClean="0"/>
                        <a:t>SUBSISTEMA PARA </a:t>
                      </a:r>
                    </a:p>
                    <a:p>
                      <a:r>
                        <a:rPr lang="es-ES" dirty="0" smtClean="0"/>
                        <a:t>LA RETENCION </a:t>
                      </a:r>
                    </a:p>
                    <a:p>
                      <a:r>
                        <a:rPr lang="es-ES" dirty="0" smtClean="0"/>
                        <a:t>DE LOS </a:t>
                      </a:r>
                    </a:p>
                    <a:p>
                      <a:r>
                        <a:rPr lang="es-ES" dirty="0" smtClean="0"/>
                        <a:t>RECURSOS HUMANOS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5429256" y="2000240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COMO REMUNERAR Y PREMIAR A LAS PERSONAS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500694" y="3286124"/>
            <a:ext cx="214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PLANES Y SERVICIOS SOCIALES DISPONIBLES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572132" y="4357695"/>
            <a:ext cx="2643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COMO OFRECER UN AMBIENTE AGRADABLE Y SEGURO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429256" y="5214950"/>
            <a:ext cx="321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r>
              <a:rPr lang="es-ES" dirty="0" smtClean="0"/>
              <a:t>RELACIONES CON LOS SINDICATOS QUE PROMUEVAN EL BIENESTAR DE LA PERSONA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492919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929190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4857752" y="592933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5214942" y="278605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5179223" y="3750471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>
            <a:off x="5322099" y="4893479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>
            <a:off x="5000628" y="600076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2000232" y="285749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2000232" y="364331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00232" y="46434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2000232" y="578645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rot="5400000">
            <a:off x="571472" y="4357694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>
            <a:off x="1857356" y="328612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6" idx="1"/>
          </p:cNvCxnSpPr>
          <p:nvPr/>
        </p:nvCxnSpPr>
        <p:spPr>
          <a:xfrm flipV="1">
            <a:off x="4929190" y="4819360"/>
            <a:ext cx="642942" cy="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sz="4000" dirty="0" smtClean="0"/>
              <a:t>SUBSISTEMA DE </a:t>
            </a:r>
            <a:r>
              <a:rPr lang="es-ES" sz="4000" dirty="0" smtClean="0"/>
              <a:t>MANTENIMIENTO (RETENSIÓN) </a:t>
            </a:r>
            <a:r>
              <a:rPr lang="es-ES" sz="4000" dirty="0" smtClean="0"/>
              <a:t>DE LOS RECURSOS HUMANOS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SUBSISTEMA DE DESARROLLO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El Desarrollo Organizacional es un esfuerzo integrado que busca realizar un cambio planeado, el cual abarca a la Organización en su conjunto. </a:t>
            </a:r>
          </a:p>
          <a:p>
            <a:r>
              <a:rPr lang="es-AR" dirty="0" smtClean="0"/>
              <a:t>Constituye un Programa Educativo de largo plazo. El Desarrollo Organizacional parte del supuesto de que es posible que las metas de las personas se integren a los objetivos de la organización.</a:t>
            </a:r>
          </a:p>
          <a:p>
            <a:r>
              <a:rPr lang="es-AR" dirty="0" smtClean="0"/>
              <a:t> En un plan en el cual el trabajo ofrezca posibilidades para el desarrollo personal.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s-AR" sz="4400" dirty="0" smtClean="0"/>
          </a:p>
          <a:p>
            <a:pPr algn="ctr">
              <a:buNone/>
            </a:pPr>
            <a:r>
              <a:rPr lang="es-AR" sz="4400" dirty="0" smtClean="0"/>
              <a:t>TÉCNICAS </a:t>
            </a:r>
            <a:r>
              <a:rPr lang="es-AR" sz="4400" dirty="0" smtClean="0"/>
              <a:t>DE RECURSOS HUMANOS APLICADAS DIRECTAMENTE A LAS PERSONAS</a:t>
            </a:r>
          </a:p>
          <a:p>
            <a:pPr algn="ctr">
              <a:buNone/>
            </a:pPr>
            <a:r>
              <a:rPr lang="es-AR" sz="4400" dirty="0" smtClean="0"/>
              <a:t> (que son los sujetos de aplicación) Y TÉCNICAS APLICADAS INDIRECTAMENTE</a:t>
            </a:r>
            <a:endParaRPr lang="es-A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428860" y="1643050"/>
          <a:ext cx="2500330" cy="478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618084">
                <a:tc>
                  <a:txBody>
                    <a:bodyPr/>
                    <a:lstStyle/>
                    <a:p>
                      <a:r>
                        <a:rPr lang="es-ES" dirty="0" smtClean="0"/>
                        <a:t>                                                                                                                 </a:t>
                      </a:r>
                      <a:endParaRPr lang="es-ES" dirty="0"/>
                    </a:p>
                  </a:txBody>
                  <a:tcPr/>
                </a:tc>
              </a:tr>
              <a:tr h="101752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TRASMISIÓN DE INFORMACIÓN</a:t>
                      </a:r>
                    </a:p>
                  </a:txBody>
                  <a:tcPr/>
                </a:tc>
              </a:tr>
              <a:tr h="2438468"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</a:p>
                    <a:p>
                      <a:r>
                        <a:rPr lang="es-ES" dirty="0" smtClean="0"/>
                        <a:t>DESARROLLO</a:t>
                      </a:r>
                      <a:r>
                        <a:rPr lang="es-ES" baseline="0" dirty="0" smtClean="0"/>
                        <a:t> DE HABILIDADES</a:t>
                      </a:r>
                      <a:r>
                        <a:rPr lang="es-ES" dirty="0" smtClean="0"/>
                        <a:t> </a:t>
                      </a:r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DESARROLLO DE APTITUDES</a:t>
                      </a:r>
                      <a:endParaRPr lang="es-ES" dirty="0"/>
                    </a:p>
                  </a:txBody>
                  <a:tcPr/>
                </a:tc>
              </a:tr>
              <a:tr h="712268"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DESARROLLO DE CONCEPTOS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71406" y="2214554"/>
          <a:ext cx="1857388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</a:tblGrid>
              <a:tr h="1785950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CONTENIDOS DE LA</a:t>
                      </a:r>
                      <a:r>
                        <a:rPr lang="es-ES" sz="2000" baseline="0" dirty="0" smtClean="0"/>
                        <a:t> CAPACITACIÓN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5429256" y="1857364"/>
            <a:ext cx="3714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AUMENTO DEL CONOCIMIENTO DE LAS PERSONAS:</a:t>
            </a:r>
          </a:p>
          <a:p>
            <a:r>
              <a:rPr lang="es-ES" dirty="0" smtClean="0"/>
              <a:t>SOBRE CLIENTES, PRODUCTOS, LA ORGANIZACIÓN,REGLAS.. . 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500694" y="3143248"/>
            <a:ext cx="3357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MEJORA LAS HABILIDADES Y DESTREZA:</a:t>
            </a:r>
          </a:p>
          <a:p>
            <a:r>
              <a:rPr lang="es-ES" dirty="0" smtClean="0"/>
              <a:t>HABILITAR A LAS PERSONAS PARA EL MANEJO DE MAQUINAS.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572132" y="4500570"/>
            <a:ext cx="35718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DESARROLLO O MODIFICACIÓN DE LA CONDUCTA: CAMBIO DE ACTI TUDES NEGATIVAS.</a:t>
            </a:r>
          </a:p>
          <a:p>
            <a:endParaRPr lang="es-ES" dirty="0" smtClean="0"/>
          </a:p>
          <a:p>
            <a:r>
              <a:rPr lang="es-ES" dirty="0" smtClean="0"/>
              <a:t>ELEVACIÓN DEL NIVEL DE ABSTRACCIÓN: AYUDAR A DESARROLLAR IDEAS PARA PENSAR EN TÉRMINOS GLOBALES</a:t>
            </a:r>
          </a:p>
          <a:p>
            <a:endParaRPr lang="es-ES" dirty="0" smtClean="0"/>
          </a:p>
        </p:txBody>
      </p:sp>
      <p:cxnSp>
        <p:nvCxnSpPr>
          <p:cNvPr id="52" name="51 Conector recto"/>
          <p:cNvCxnSpPr/>
          <p:nvPr/>
        </p:nvCxnSpPr>
        <p:spPr>
          <a:xfrm rot="5400000">
            <a:off x="5000628" y="600076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2000232" y="285749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2000232" y="364331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>
            <a:off x="2000232" y="46434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2000232" y="578645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 rot="5400000">
            <a:off x="571472" y="4357694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>
            <a:off x="1857356" y="328612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214282" y="428605"/>
            <a:ext cx="8643998" cy="132343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4000" dirty="0" smtClean="0"/>
              <a:t>DESARROLLO DE LOS RECURSOS HUMANOS</a:t>
            </a:r>
          </a:p>
        </p:txBody>
      </p:sp>
      <p:cxnSp>
        <p:nvCxnSpPr>
          <p:cNvPr id="38" name="37 Conector recto"/>
          <p:cNvCxnSpPr/>
          <p:nvPr/>
        </p:nvCxnSpPr>
        <p:spPr>
          <a:xfrm rot="5400000">
            <a:off x="4929190" y="2500306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rot="5400000">
            <a:off x="4929190" y="378619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4929190" y="371475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5400000">
            <a:off x="5143504" y="500063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4929190" y="50720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>
            <a:off x="4929190" y="25717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>
            <a:off x="4929190" y="600076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s-ES" dirty="0" smtClean="0"/>
              <a:t>SEGUIMIENTO </a:t>
            </a:r>
            <a:r>
              <a:rPr lang="es-ES" dirty="0" smtClean="0"/>
              <a:t>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4929222"/>
          </a:xfrm>
          <a:ln>
            <a:solidFill>
              <a:srgbClr val="00B050"/>
            </a:solidFill>
          </a:ln>
        </p:spPr>
        <p:txBody>
          <a:bodyPr/>
          <a:lstStyle/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143240" y="1357298"/>
            <a:ext cx="3500462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</a:p>
          <a:p>
            <a:pPr algn="ctr"/>
            <a:r>
              <a:rPr lang="es-ES" dirty="0" smtClean="0"/>
              <a:t>ESTABLECIMIENTO DE ESTANDARES DESEADOS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0" y="3214686"/>
            <a:ext cx="3000364" cy="1857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4. </a:t>
            </a:r>
          </a:p>
          <a:p>
            <a:pPr algn="ctr"/>
            <a:r>
              <a:rPr lang="es-ES" dirty="0" smtClean="0"/>
              <a:t>ACCIÓN CORRECTIVA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572264" y="3214686"/>
            <a:ext cx="2571736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2. MONITOREO DEL DESEMPEÑO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3428992" y="4500570"/>
            <a:ext cx="2928958" cy="19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 </a:t>
            </a:r>
          </a:p>
          <a:p>
            <a:pPr algn="ctr"/>
            <a:r>
              <a:rPr lang="es-ES" dirty="0" smtClean="0"/>
              <a:t>COMPARACION DEL DESEMPEÑO CON LOS ESTANDARES DESEADOS</a:t>
            </a:r>
            <a:endParaRPr lang="es-ES" dirty="0"/>
          </a:p>
        </p:txBody>
      </p:sp>
      <p:cxnSp>
        <p:nvCxnSpPr>
          <p:cNvPr id="11" name="10 Conector recto de flecha"/>
          <p:cNvCxnSpPr>
            <a:stCxn id="4" idx="6"/>
          </p:cNvCxnSpPr>
          <p:nvPr/>
        </p:nvCxnSpPr>
        <p:spPr>
          <a:xfrm>
            <a:off x="6643702" y="2214554"/>
            <a:ext cx="785818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5" idx="5"/>
          </p:cNvCxnSpPr>
          <p:nvPr/>
        </p:nvCxnSpPr>
        <p:spPr>
          <a:xfrm rot="10800000">
            <a:off x="2560972" y="4800066"/>
            <a:ext cx="796591" cy="70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7" idx="6"/>
          </p:cNvCxnSpPr>
          <p:nvPr/>
        </p:nvCxnSpPr>
        <p:spPr>
          <a:xfrm rot="10800000" flipV="1">
            <a:off x="6357950" y="4786321"/>
            <a:ext cx="85725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1714480" y="2143116"/>
            <a:ext cx="135732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1543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8858312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CARÁCTER SITUACIONAL DE LA ARH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1600200"/>
            <a:ext cx="8543956" cy="4525963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El carácter situacional de la ARH; nos indica que no  se compone de técnicas rígidas, sino por técnicas flexibles y adaptables.</a:t>
            </a:r>
          </a:p>
          <a:p>
            <a:r>
              <a:rPr lang="es-AR" dirty="0" smtClean="0"/>
              <a:t>Un esquema de ARH exitoso de una organización en una época , puede no ser exitosa en otra época en la misma Organización., debido a los cambios de necesidades y también en el ambiente o contexto en el  que está inserta.</a:t>
            </a:r>
          </a:p>
          <a:p>
            <a:r>
              <a:rPr lang="es-AR" dirty="0" smtClean="0"/>
              <a:t>La ARH es un medio para alcanzar la eficacia y eficiencia de las Organizaciones, mediante las personas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ADMINISTRACIÓN DE RECURSOS HUMANOS COMO PROCESO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97207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Los procesos básicos en la Administración de Recursos Humanos son cinco:</a:t>
            </a:r>
          </a:p>
          <a:p>
            <a:pPr>
              <a:buNone/>
            </a:pPr>
            <a:r>
              <a:rPr lang="es-AR" dirty="0" smtClean="0"/>
              <a:t> 1) Provisión </a:t>
            </a:r>
            <a:r>
              <a:rPr lang="es-AR" dirty="0" smtClean="0"/>
              <a:t>(Integración) 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2) Aplicación </a:t>
            </a:r>
            <a:r>
              <a:rPr lang="es-AR" dirty="0" smtClean="0"/>
              <a:t>(Organización)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3) </a:t>
            </a:r>
            <a:r>
              <a:rPr lang="es-AR" dirty="0" smtClean="0"/>
              <a:t>Mantenimiento (Retención). </a:t>
            </a:r>
            <a:endParaRPr lang="es-AR" dirty="0" smtClean="0"/>
          </a:p>
          <a:p>
            <a:pPr>
              <a:buNone/>
            </a:pPr>
            <a:r>
              <a:rPr lang="es-AR" dirty="0" smtClean="0"/>
              <a:t>4) Desarrollo</a:t>
            </a:r>
          </a:p>
          <a:p>
            <a:pPr>
              <a:buNone/>
            </a:pPr>
            <a:r>
              <a:rPr lang="es-AR" dirty="0" smtClean="0"/>
              <a:t>5) </a:t>
            </a:r>
            <a:r>
              <a:rPr lang="es-AR" dirty="0" smtClean="0"/>
              <a:t>Control (Auditoría)</a:t>
            </a:r>
            <a:endParaRPr lang="es-AR" dirty="0" smtClean="0"/>
          </a:p>
          <a:p>
            <a:r>
              <a:rPr lang="es-AR" dirty="0" smtClean="0"/>
              <a:t>Son procesos interdependientes.</a:t>
            </a:r>
          </a:p>
          <a:p>
            <a:r>
              <a:rPr lang="es-AR" dirty="0" smtClean="0"/>
              <a:t>Cualquier cambio en uno de ellos tendrá influencia sobre los demás, lo cual realimentará nuevas influencias, y así sucesivamente.</a:t>
            </a:r>
          </a:p>
          <a:p>
            <a:r>
              <a:rPr lang="es-AR" dirty="0" smtClean="0"/>
              <a:t>Con lo que genera ajustes y acomodos en todo el Sistema.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0"/>
            <a:ext cx="8572560" cy="1143000"/>
          </a:xfr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s-ES" dirty="0" smtClean="0"/>
              <a:t>LOS CINCO PROCESOS BÁSICOS DE LA ADMINISTRACIÓN DE R.H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1406" y="1428737"/>
          <a:ext cx="9072594" cy="58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594"/>
                <a:gridCol w="3048000"/>
                <a:gridCol w="3048000"/>
              </a:tblGrid>
              <a:tr h="1411608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PROVISIÓN</a:t>
                      </a:r>
                    </a:p>
                    <a:p>
                      <a:r>
                        <a:rPr lang="es-ES" sz="2000" dirty="0" smtClean="0"/>
                        <a:t> (Integración)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QUIENES TRABAJARÁN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INVESTIGACION DE MERCADO.</a:t>
                      </a:r>
                    </a:p>
                    <a:p>
                      <a:r>
                        <a:rPr lang="es-ES" sz="2000" dirty="0" smtClean="0"/>
                        <a:t>RECLUTAMIENTO</a:t>
                      </a:r>
                    </a:p>
                    <a:p>
                      <a:r>
                        <a:rPr lang="es-ES" sz="2000" dirty="0" smtClean="0"/>
                        <a:t>SELECCIÓN DE PERSONAS</a:t>
                      </a:r>
                      <a:endParaRPr lang="es-ES" sz="2000" dirty="0"/>
                    </a:p>
                  </a:txBody>
                  <a:tcPr/>
                </a:tc>
              </a:tr>
              <a:tr h="760098">
                <a:tc>
                  <a:txBody>
                    <a:bodyPr/>
                    <a:lstStyle/>
                    <a:p>
                      <a:r>
                        <a:rPr lang="es-ES" sz="2000" baseline="0" dirty="0" smtClean="0"/>
                        <a:t>APLICACIÓN (Organización)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QUE HARAN LAS PERSONAS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DISEÑO DE PUESTO</a:t>
                      </a:r>
                    </a:p>
                    <a:p>
                      <a:r>
                        <a:rPr lang="es-ES" sz="2000" dirty="0" smtClean="0"/>
                        <a:t>EVALUACION</a:t>
                      </a:r>
                      <a:r>
                        <a:rPr lang="es-ES" sz="2000" baseline="0" dirty="0" smtClean="0"/>
                        <a:t> DEL DESEMPEÑO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85852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MANTENIMIENTO (Retención)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COMO CONSERVAR A LAS PERSONAS QUE TRABAJAN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REMUNERACIÓN</a:t>
                      </a:r>
                    </a:p>
                    <a:p>
                      <a:r>
                        <a:rPr lang="es-ES" sz="2000" dirty="0" smtClean="0"/>
                        <a:t>SERVICIOS</a:t>
                      </a:r>
                      <a:r>
                        <a:rPr lang="es-ES" sz="2000" baseline="0" dirty="0" smtClean="0"/>
                        <a:t> SOCIALES</a:t>
                      </a:r>
                    </a:p>
                    <a:p>
                      <a:r>
                        <a:rPr lang="es-ES" sz="2000" baseline="0" dirty="0" smtClean="0"/>
                        <a:t>HIGIENE Y SEGURIDAD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085852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DESARROLLO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COMO PREPARAR</a:t>
                      </a:r>
                      <a:r>
                        <a:rPr lang="es-ES" sz="2000" baseline="0" dirty="0" smtClean="0"/>
                        <a:t> Y DESARROLLAR A LAS PERSONAS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CAPACITACION</a:t>
                      </a:r>
                    </a:p>
                    <a:p>
                      <a:r>
                        <a:rPr lang="es-ES" sz="2000" dirty="0" smtClean="0"/>
                        <a:t>DESARROLLO</a:t>
                      </a:r>
                    </a:p>
                    <a:p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85852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SEGUIMIENTO</a:t>
                      </a:r>
                    </a:p>
                    <a:p>
                      <a:r>
                        <a:rPr lang="es-ES" sz="2000" dirty="0" smtClean="0"/>
                        <a:t>(Auditoría)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QUE HACEN LAS PERSONAS Y QUE</a:t>
                      </a:r>
                      <a:r>
                        <a:rPr lang="es-ES" sz="2000" baseline="0" dirty="0" smtClean="0"/>
                        <a:t> NECESITAN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BANCO</a:t>
                      </a:r>
                      <a:r>
                        <a:rPr lang="es-ES" sz="2000" baseline="0" dirty="0" smtClean="0"/>
                        <a:t> DE DATOS</a:t>
                      </a:r>
                    </a:p>
                    <a:p>
                      <a:r>
                        <a:rPr lang="es-ES" sz="2000" baseline="0" dirty="0" smtClean="0"/>
                        <a:t>SISTEMAS DE INFORMACIÓN</a:t>
                      </a:r>
                    </a:p>
                    <a:p>
                      <a:r>
                        <a:rPr lang="es-ES" sz="2000" baseline="0" dirty="0" smtClean="0"/>
                        <a:t>CONTROLES</a:t>
                      </a:r>
                      <a:endParaRPr lang="es-E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Subsistemas del sistema de ARH y su interacción.</a:t>
            </a:r>
            <a:endParaRPr lang="es-AR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500174"/>
            <a:ext cx="8358246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428604"/>
            <a:ext cx="8715436" cy="6286544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Estos </a:t>
            </a:r>
            <a:r>
              <a:rPr lang="es-AR" dirty="0" smtClean="0"/>
              <a:t>5 subsistemas son situacionales, variables y  contingentes.</a:t>
            </a:r>
          </a:p>
          <a:p>
            <a:r>
              <a:rPr lang="es-AR" dirty="0" smtClean="0"/>
              <a:t>Es decir, varían de acuerdo a la Organización y dependen de factores: organizacionales, humanos, tecnológicos, ambientales.</a:t>
            </a:r>
          </a:p>
          <a:p>
            <a:r>
              <a:rPr lang="es-AR" dirty="0" smtClean="0"/>
              <a:t>Aunque son interdependientes, el hecho que uno de ellos cambie en una determinada dirección no significa que los otros también cambien o se desarrollen exactamente en la misma dirección y en la misma medida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1020</Words>
  <Application>Microsoft Office PowerPoint</Application>
  <PresentationFormat>Presentación en pantalla (4:3)</PresentationFormat>
  <Paragraphs>181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Diapositiva 1</vt:lpstr>
      <vt:lpstr>Diapositiva 2</vt:lpstr>
      <vt:lpstr>Diapositiva 3</vt:lpstr>
      <vt:lpstr>Diapositiva 4</vt:lpstr>
      <vt:lpstr>CARÁCTER SITUACIONAL DE LA ARH</vt:lpstr>
      <vt:lpstr>ADMINISTRACIÓN DE RECURSOS HUMANOS COMO PROCESO</vt:lpstr>
      <vt:lpstr>LOS CINCO PROCESOS BÁSICOS DE LA ADMINISTRACIÓN DE R.H</vt:lpstr>
      <vt:lpstr>Subsistemas del sistema de ARH y su interacción.</vt:lpstr>
      <vt:lpstr>Diapositiva 9</vt:lpstr>
      <vt:lpstr>Procesos y Subprocesos de la Administración de Recursos Humanos</vt:lpstr>
      <vt:lpstr>POLÍTICA DE RECURSOS HUMANOS</vt:lpstr>
      <vt:lpstr>POLÍTICAS DE PROVICIÓN DE R.H</vt:lpstr>
      <vt:lpstr>RECLUTAMIENTO EXTERNO (proceso de Provisión)</vt:lpstr>
      <vt:lpstr>RECLUTAMIENTO Y SELECCIÓN DEL RECURSO HUMANO</vt:lpstr>
      <vt:lpstr>APLICACIÓN DE TÉCNICAS DE SELECCIÓN: ENTREVISTA</vt:lpstr>
      <vt:lpstr>TESTS DE PERSONALIDAD</vt:lpstr>
      <vt:lpstr>SUBSISTEMA DE APLICACIÓN (ORGANIZACIÓN)</vt:lpstr>
      <vt:lpstr>Diapositiva 18</vt:lpstr>
      <vt:lpstr>SUBSISTEMA DE DESARROLLO</vt:lpstr>
      <vt:lpstr>Diapositiva 20</vt:lpstr>
      <vt:lpstr>Diapositiva 21</vt:lpstr>
      <vt:lpstr>SEGUIMIENTO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Ministerio</dc:creator>
  <cp:lastModifiedBy>jazmin</cp:lastModifiedBy>
  <cp:revision>98</cp:revision>
  <dcterms:created xsi:type="dcterms:W3CDTF">2014-09-10T14:25:28Z</dcterms:created>
  <dcterms:modified xsi:type="dcterms:W3CDTF">2021-04-14T17:26:36Z</dcterms:modified>
</cp:coreProperties>
</file>