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61" r:id="rId3"/>
    <p:sldId id="257" r:id="rId4"/>
    <p:sldId id="258" r:id="rId5"/>
    <p:sldId id="263" r:id="rId6"/>
    <p:sldId id="264" r:id="rId7"/>
    <p:sldId id="265" r:id="rId8"/>
    <p:sldId id="267" r:id="rId9"/>
    <p:sldId id="266" r:id="rId10"/>
    <p:sldId id="272" r:id="rId11"/>
    <p:sldId id="273" r:id="rId12"/>
    <p:sldId id="271" r:id="rId13"/>
    <p:sldId id="274" r:id="rId14"/>
    <p:sldId id="275" r:id="rId15"/>
    <p:sldId id="276" r:id="rId16"/>
    <p:sldId id="277" r:id="rId17"/>
    <p:sldId id="278" r:id="rId18"/>
    <p:sldId id="268" r:id="rId19"/>
    <p:sldId id="279" r:id="rId20"/>
    <p:sldId id="280" r:id="rId21"/>
    <p:sldId id="281" r:id="rId22"/>
    <p:sldId id="282" r:id="rId2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3F65BC7-BC70-4D22-9357-3F5561C2D48D}" type="datetimeFigureOut">
              <a:rPr lang="es-AR" smtClean="0"/>
              <a:t>17/04/2021</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ED3001BA-C7B4-418F-9187-853016F588AF}" type="slidenum">
              <a:rPr lang="es-AR" smtClean="0"/>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65BC7-BC70-4D22-9357-3F5561C2D48D}" type="datetimeFigureOut">
              <a:rPr lang="es-AR" smtClean="0"/>
              <a:t>17/04/2021</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001BA-C7B4-418F-9187-853016F588AF}" type="slidenum">
              <a:rPr lang="es-AR" smtClean="0"/>
              <a:t>‹Nº›</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357166"/>
            <a:ext cx="8401080" cy="6215106"/>
          </a:xfrm>
          <a:solidFill>
            <a:schemeClr val="accent2">
              <a:lumMod val="20000"/>
              <a:lumOff val="80000"/>
            </a:schemeClr>
          </a:solidFill>
        </p:spPr>
        <p:txBody>
          <a:bodyPr>
            <a:normAutofit/>
          </a:bodyPr>
          <a:lstStyle/>
          <a:p>
            <a:pPr algn="ctr">
              <a:buNone/>
            </a:pPr>
            <a:endParaRPr lang="es-AR" sz="6600" dirty="0" smtClean="0"/>
          </a:p>
          <a:p>
            <a:pPr algn="ctr">
              <a:buNone/>
            </a:pPr>
            <a:endParaRPr lang="es-AR" sz="6600" dirty="0" smtClean="0"/>
          </a:p>
          <a:p>
            <a:pPr algn="ctr">
              <a:buNone/>
            </a:pPr>
            <a:r>
              <a:rPr lang="es-AR" sz="6600" dirty="0" smtClean="0"/>
              <a:t>GESTIÓN DE RECURSOS HUMANOS EN IES</a:t>
            </a:r>
            <a:endParaRPr lang="es-A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214282" y="0"/>
            <a:ext cx="8929718" cy="6858000"/>
          </a:xfrm>
          <a:prstGeom prst="rect">
            <a:avLst/>
          </a:prstGeom>
          <a:solidFill>
            <a:schemeClr val="accent5"/>
          </a:solidFill>
          <a:ln w="9525">
            <a:solidFill>
              <a:schemeClr val="accent2"/>
            </a:solid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00034" y="4400550"/>
            <a:ext cx="2857500" cy="2457450"/>
          </a:xfrm>
          <a:prstGeom prst="rect">
            <a:avLst/>
          </a:prstGeom>
          <a:solidFill>
            <a:schemeClr val="accent2">
              <a:lumMod val="20000"/>
              <a:lumOff val="80000"/>
            </a:schemeClr>
          </a:solid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85728"/>
            <a:ext cx="9144000" cy="1131910"/>
          </a:xfrm>
          <a:solidFill>
            <a:schemeClr val="accent2">
              <a:lumMod val="40000"/>
              <a:lumOff val="60000"/>
            </a:schemeClr>
          </a:solidFill>
          <a:ln>
            <a:solidFill>
              <a:schemeClr val="accent2">
                <a:lumMod val="40000"/>
                <a:lumOff val="60000"/>
              </a:schemeClr>
            </a:solidFill>
          </a:ln>
        </p:spPr>
        <p:txBody>
          <a:bodyPr/>
          <a:lstStyle/>
          <a:p>
            <a:r>
              <a:rPr lang="es-AR" dirty="0" smtClean="0"/>
              <a:t>LOS CONFLICTOS SON INEVITABLES</a:t>
            </a:r>
            <a:endParaRPr lang="es-AR" dirty="0"/>
          </a:p>
        </p:txBody>
      </p:sp>
      <p:sp>
        <p:nvSpPr>
          <p:cNvPr id="3" name="2 Marcador de contenido"/>
          <p:cNvSpPr>
            <a:spLocks noGrp="1"/>
          </p:cNvSpPr>
          <p:nvPr>
            <p:ph idx="1"/>
          </p:nvPr>
        </p:nvSpPr>
        <p:spPr>
          <a:xfrm>
            <a:off x="0" y="1428736"/>
            <a:ext cx="9144000" cy="5143536"/>
          </a:xfrm>
          <a:solidFill>
            <a:schemeClr val="accent2">
              <a:lumMod val="20000"/>
              <a:lumOff val="80000"/>
            </a:schemeClr>
          </a:solidFill>
        </p:spPr>
        <p:txBody>
          <a:bodyPr>
            <a:normAutofit fontScale="92500"/>
          </a:bodyPr>
          <a:lstStyle/>
          <a:p>
            <a:endParaRPr lang="es-AR" dirty="0" smtClean="0"/>
          </a:p>
          <a:p>
            <a:r>
              <a:rPr lang="es-AR" dirty="0" smtClean="0"/>
              <a:t>Todo conflicto tiene en su interior: fuerzas constructivas que llevan a la innovación. </a:t>
            </a:r>
          </a:p>
          <a:p>
            <a:r>
              <a:rPr lang="es-AR" dirty="0" smtClean="0"/>
              <a:t>Así como fuerzas destructivas que llevan al desgaste.</a:t>
            </a:r>
          </a:p>
          <a:p>
            <a:r>
              <a:rPr lang="es-AR" dirty="0" smtClean="0"/>
              <a:t>Sin embargo, la ausencia del conflicto significa: conformismo, apatía y estancamiento.</a:t>
            </a:r>
          </a:p>
          <a:p>
            <a:r>
              <a:rPr lang="es-AR" dirty="0" smtClean="0"/>
              <a:t>El conflicto existe porque: hay puntos de vista e  intereses diferentes que normalmente chocan. Desde cierto punto de vista el conflicto significa la existencia del dinamismo y de fuerzas vitales que chocan entre si. </a:t>
            </a:r>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14290"/>
            <a:ext cx="8929718" cy="928694"/>
          </a:xfrm>
          <a:solidFill>
            <a:schemeClr val="accent2">
              <a:lumMod val="60000"/>
              <a:lumOff val="40000"/>
            </a:schemeClr>
          </a:solidFill>
        </p:spPr>
        <p:txBody>
          <a:bodyPr>
            <a:normAutofit/>
          </a:bodyPr>
          <a:lstStyle/>
          <a:p>
            <a:r>
              <a:rPr lang="es-AR" dirty="0" smtClean="0"/>
              <a:t>PROCESO DEL CONFLICTO</a:t>
            </a:r>
            <a:endParaRPr lang="es-AR" dirty="0"/>
          </a:p>
        </p:txBody>
      </p:sp>
      <p:sp>
        <p:nvSpPr>
          <p:cNvPr id="5" name="4 Marcador de contenido"/>
          <p:cNvSpPr>
            <a:spLocks noGrp="1"/>
          </p:cNvSpPr>
          <p:nvPr>
            <p:ph idx="1"/>
          </p:nvPr>
        </p:nvSpPr>
        <p:spPr>
          <a:xfrm>
            <a:off x="142844" y="1214422"/>
            <a:ext cx="9001156" cy="5429288"/>
          </a:xfrm>
          <a:solidFill>
            <a:schemeClr val="accent2">
              <a:lumMod val="20000"/>
              <a:lumOff val="80000"/>
            </a:schemeClr>
          </a:solidFill>
        </p:spPr>
        <p:txBody>
          <a:bodyPr>
            <a:normAutofit fontScale="92500" lnSpcReduction="20000"/>
          </a:bodyPr>
          <a:lstStyle/>
          <a:p>
            <a:r>
              <a:rPr lang="es-AR" dirty="0" smtClean="0"/>
              <a:t>El conflicto ocurre dentro de un contexto de relaciones continuas entre personas, grupo, Organización.</a:t>
            </a:r>
          </a:p>
          <a:p>
            <a:r>
              <a:rPr lang="es-AR" dirty="0" smtClean="0"/>
              <a:t>Por lo general, una de las partes, (persona, grupos, Organización)trata de alcanzar sus objetivos </a:t>
            </a:r>
            <a:r>
              <a:rPr lang="es-AR" dirty="0"/>
              <a:t>o</a:t>
            </a:r>
            <a:r>
              <a:rPr lang="es-AR" dirty="0" smtClean="0"/>
              <a:t> intereses mediante sus relaciones con las otras partes.</a:t>
            </a:r>
          </a:p>
          <a:p>
            <a:r>
              <a:rPr lang="es-AR" dirty="0" smtClean="0"/>
              <a:t>El conflicto se produce por la interferencia deliberada de alguna de las otras partes.</a:t>
            </a:r>
          </a:p>
          <a:p>
            <a:r>
              <a:rPr lang="es-AR" dirty="0" smtClean="0"/>
              <a:t>Esta interferencia puede ser: Activa (cuando la interferencia se realiza por medio de una acción), o Pasiva (cuando se hace por omisión). De este modo el conflicto es más que  un desacuerdo de intereses para ser una interferencia deliberada en el intento de alcanzar sus objetivos de la otra parte. </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4282" y="214290"/>
            <a:ext cx="8715436" cy="1071570"/>
          </a:xfrm>
          <a:solidFill>
            <a:schemeClr val="accent2">
              <a:lumMod val="60000"/>
              <a:lumOff val="40000"/>
            </a:schemeClr>
          </a:solidFill>
        </p:spPr>
        <p:txBody>
          <a:bodyPr>
            <a:normAutofit fontScale="90000"/>
          </a:bodyPr>
          <a:lstStyle/>
          <a:p>
            <a:r>
              <a:rPr lang="es-AR" dirty="0" smtClean="0"/>
              <a:t>CONDICIONES QUE PREDISPONEN AL CONFLICTO</a:t>
            </a:r>
            <a:endParaRPr lang="es-AR" dirty="0"/>
          </a:p>
        </p:txBody>
      </p:sp>
      <p:sp>
        <p:nvSpPr>
          <p:cNvPr id="3" name="2 Marcador de contenido"/>
          <p:cNvSpPr>
            <a:spLocks noGrp="1"/>
          </p:cNvSpPr>
          <p:nvPr>
            <p:ph idx="1"/>
          </p:nvPr>
        </p:nvSpPr>
        <p:spPr>
          <a:xfrm>
            <a:off x="0" y="1357298"/>
            <a:ext cx="9144000" cy="5500702"/>
          </a:xfrm>
          <a:solidFill>
            <a:schemeClr val="accent2">
              <a:lumMod val="20000"/>
              <a:lumOff val="80000"/>
            </a:schemeClr>
          </a:solidFill>
        </p:spPr>
        <p:txBody>
          <a:bodyPr>
            <a:normAutofit lnSpcReduction="10000"/>
          </a:bodyPr>
          <a:lstStyle/>
          <a:p>
            <a:r>
              <a:rPr lang="es-AR" b="1" dirty="0" smtClean="0"/>
              <a:t>Diferenciación de actividades: </a:t>
            </a:r>
            <a:r>
              <a:rPr lang="es-AR" dirty="0" smtClean="0"/>
              <a:t>Los objetivos e intereses diferentes ó contrarios. Pueden provocar conflictos.</a:t>
            </a:r>
          </a:p>
          <a:p>
            <a:r>
              <a:rPr lang="es-AR" b="1" dirty="0" smtClean="0"/>
              <a:t>Recursos compartidos: </a:t>
            </a:r>
            <a:r>
              <a:rPr lang="es-AR" dirty="0" smtClean="0"/>
              <a:t>Apreciación de algunas áreas o grupos cuando uno de ellos pretende aumentar sus recursos, se percibe como intereses antagónicos.</a:t>
            </a:r>
          </a:p>
          <a:p>
            <a:r>
              <a:rPr lang="es-AR" b="1" dirty="0" smtClean="0"/>
              <a:t>Actividades interdependientes: </a:t>
            </a:r>
            <a:r>
              <a:rPr lang="es-AR" dirty="0" smtClean="0"/>
              <a:t>Cuando los grupos se vuelven sumamente interdependientes.</a:t>
            </a:r>
          </a:p>
          <a:p>
            <a:pPr>
              <a:buNone/>
            </a:pPr>
            <a:r>
              <a:rPr lang="es-AR" dirty="0" smtClean="0"/>
              <a:t>Estas tres condiciones crean las condiciones que</a:t>
            </a:r>
          </a:p>
          <a:p>
            <a:pPr>
              <a:buNone/>
            </a:pPr>
            <a:r>
              <a:rPr lang="es-AR" dirty="0" smtClean="0"/>
              <a:t>Predisponen al conflicto.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60000"/>
              <a:lumOff val="40000"/>
            </a:schemeClr>
          </a:solidFill>
        </p:spPr>
        <p:txBody>
          <a:bodyPr>
            <a:normAutofit fontScale="90000"/>
          </a:bodyPr>
          <a:lstStyle/>
          <a:p>
            <a:r>
              <a:rPr lang="es-AR" dirty="0" smtClean="0"/>
              <a:t>CONDICIONES QUE DESENCADENAN EL CONFLICTO</a:t>
            </a:r>
            <a:endParaRPr lang="es-AR" dirty="0"/>
          </a:p>
        </p:txBody>
      </p:sp>
      <p:sp>
        <p:nvSpPr>
          <p:cNvPr id="3" name="2 Marcador de contenido"/>
          <p:cNvSpPr>
            <a:spLocks noGrp="1"/>
          </p:cNvSpPr>
          <p:nvPr>
            <p:ph idx="1"/>
          </p:nvPr>
        </p:nvSpPr>
        <p:spPr>
          <a:xfrm>
            <a:off x="0" y="1600200"/>
            <a:ext cx="8929718" cy="5257800"/>
          </a:xfrm>
          <a:solidFill>
            <a:schemeClr val="accent2">
              <a:lumMod val="20000"/>
              <a:lumOff val="80000"/>
            </a:schemeClr>
          </a:solidFill>
        </p:spPr>
        <p:txBody>
          <a:bodyPr>
            <a:normAutofit lnSpcReduction="10000"/>
          </a:bodyPr>
          <a:lstStyle/>
          <a:p>
            <a:r>
              <a:rPr lang="es-AR" dirty="0" smtClean="0"/>
              <a:t>El conflicto es un proceso que se deriva de dos condiciones desencadenantes:</a:t>
            </a:r>
          </a:p>
          <a:p>
            <a:r>
              <a:rPr lang="es-AR" dirty="0" smtClean="0"/>
              <a:t>1. Percepción de incompatibilidad de objetivos</a:t>
            </a:r>
          </a:p>
          <a:p>
            <a:r>
              <a:rPr lang="es-AR" dirty="0" smtClean="0"/>
              <a:t>2. Percepción de una posible interferencia.</a:t>
            </a:r>
          </a:p>
          <a:p>
            <a:r>
              <a:rPr lang="es-AR" dirty="0" smtClean="0"/>
              <a:t>La acción de una de las partes provoca alguna forma de reacción de la otra. Puede ser que influya  positiva o negativamente, en relación a las percepciones o sentimientos que la primera parte tiene en relación al conflicto. Puede provocar que se intensifique o que haya una resolución </a:t>
            </a:r>
            <a:endParaRPr lang="es-A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60000"/>
              <a:lumOff val="40000"/>
            </a:schemeClr>
          </a:solidFill>
        </p:spPr>
        <p:txBody>
          <a:bodyPr/>
          <a:lstStyle/>
          <a:p>
            <a:r>
              <a:rPr lang="es-AR" dirty="0" smtClean="0"/>
              <a:t>RESOLUCIÓN DEL CONFLICTO</a:t>
            </a:r>
            <a:endParaRPr lang="es-AR" dirty="0"/>
          </a:p>
        </p:txBody>
      </p:sp>
      <p:sp>
        <p:nvSpPr>
          <p:cNvPr id="3" name="2 Marcador de contenido"/>
          <p:cNvSpPr>
            <a:spLocks noGrp="1"/>
          </p:cNvSpPr>
          <p:nvPr>
            <p:ph idx="1"/>
          </p:nvPr>
        </p:nvSpPr>
        <p:spPr>
          <a:xfrm>
            <a:off x="214282" y="1428736"/>
            <a:ext cx="8715436" cy="5214974"/>
          </a:xfrm>
          <a:solidFill>
            <a:schemeClr val="accent2">
              <a:lumMod val="20000"/>
              <a:lumOff val="80000"/>
            </a:schemeClr>
          </a:solidFill>
        </p:spPr>
        <p:txBody>
          <a:bodyPr/>
          <a:lstStyle/>
          <a:p>
            <a:endParaRPr lang="es-AR" dirty="0" smtClean="0"/>
          </a:p>
          <a:p>
            <a:r>
              <a:rPr lang="es-AR" dirty="0" smtClean="0"/>
              <a:t>Representa el fin del episodio del conflicto.</a:t>
            </a:r>
          </a:p>
          <a:p>
            <a:r>
              <a:rPr lang="es-AR" dirty="0" smtClean="0"/>
              <a:t>Resolución no significa que el conflicto haya quedado solucionado, sino que se ha puesto fin al episodio del conflicto.</a:t>
            </a:r>
          </a:p>
          <a:p>
            <a:r>
              <a:rPr lang="es-AR" dirty="0" smtClean="0"/>
              <a:t>A partir del comportamiento que las partes tengan durante el conflicto, quedarán percepciones o sentimientos residuales, llamados secuelas del conflicto.</a:t>
            </a:r>
            <a:endParaRPr lang="es-A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44" y="214290"/>
            <a:ext cx="8858312" cy="1203348"/>
          </a:xfrm>
          <a:solidFill>
            <a:schemeClr val="accent2">
              <a:lumMod val="60000"/>
              <a:lumOff val="40000"/>
            </a:schemeClr>
          </a:solidFill>
        </p:spPr>
        <p:txBody>
          <a:bodyPr>
            <a:normAutofit fontScale="90000"/>
          </a:bodyPr>
          <a:lstStyle/>
          <a:p>
            <a:r>
              <a:rPr lang="es-AR" dirty="0" smtClean="0"/>
              <a:t>RESULTADOS CONSTRUCTIVOS DEL CONFLICTO</a:t>
            </a:r>
            <a:endParaRPr lang="es-AR" dirty="0"/>
          </a:p>
        </p:txBody>
      </p:sp>
      <p:sp>
        <p:nvSpPr>
          <p:cNvPr id="3" name="2 Marcador de contenido"/>
          <p:cNvSpPr>
            <a:spLocks noGrp="1"/>
          </p:cNvSpPr>
          <p:nvPr>
            <p:ph idx="1"/>
          </p:nvPr>
        </p:nvSpPr>
        <p:spPr>
          <a:xfrm>
            <a:off x="0" y="1600200"/>
            <a:ext cx="9001156" cy="5043510"/>
          </a:xfrm>
          <a:solidFill>
            <a:schemeClr val="accent2">
              <a:lumMod val="20000"/>
              <a:lumOff val="80000"/>
            </a:schemeClr>
          </a:solidFill>
        </p:spPr>
        <p:txBody>
          <a:bodyPr>
            <a:normAutofit/>
          </a:bodyPr>
          <a:lstStyle/>
          <a:p>
            <a:r>
              <a:rPr lang="es-AR" dirty="0" smtClean="0"/>
              <a:t>El conflicto puede crear efectos potencialmente positivos:</a:t>
            </a:r>
          </a:p>
          <a:p>
            <a:r>
              <a:rPr lang="es-AR" dirty="0" smtClean="0"/>
              <a:t>1.Despierta sentimientos y estimula la energía: hace que las personas estén más atentas para descubrir nuevos medios de resolver problemas.</a:t>
            </a:r>
          </a:p>
          <a:p>
            <a:r>
              <a:rPr lang="es-AR" dirty="0" smtClean="0"/>
              <a:t>2.Fortalece el sentimiento de identidad: el grupo se cohesiona más. Si el grupo “gana”  sus miembros se sienten más motivados para trabajar en equipo</a:t>
            </a:r>
          </a:p>
          <a:p>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normAutofit fontScale="90000"/>
          </a:bodyPr>
          <a:lstStyle/>
          <a:p>
            <a:r>
              <a:rPr lang="es-AR" dirty="0" smtClean="0"/>
              <a:t>RESULTADOS DESTRUCTIVOS DEL CONFLICTO</a:t>
            </a:r>
            <a:endParaRPr lang="es-AR" dirty="0"/>
          </a:p>
        </p:txBody>
      </p:sp>
      <p:sp>
        <p:nvSpPr>
          <p:cNvPr id="3" name="2 Marcador de contenido"/>
          <p:cNvSpPr>
            <a:spLocks noGrp="1"/>
          </p:cNvSpPr>
          <p:nvPr>
            <p:ph idx="1"/>
          </p:nvPr>
        </p:nvSpPr>
        <p:spPr>
          <a:xfrm>
            <a:off x="457200" y="1600200"/>
            <a:ext cx="8401080" cy="5043510"/>
          </a:xfrm>
          <a:solidFill>
            <a:schemeClr val="accent2">
              <a:lumMod val="20000"/>
              <a:lumOff val="80000"/>
            </a:schemeClr>
          </a:solidFill>
        </p:spPr>
        <p:txBody>
          <a:bodyPr>
            <a:normAutofit fontScale="92500"/>
          </a:bodyPr>
          <a:lstStyle/>
          <a:p>
            <a:r>
              <a:rPr lang="es-AR" dirty="0" smtClean="0"/>
              <a:t>El conflicto desencadena sentimientos de frustración, hostilidad y ansiedad: afecta el bien estar de las personas involucradas</a:t>
            </a:r>
          </a:p>
          <a:p>
            <a:r>
              <a:rPr lang="es-AR" dirty="0" smtClean="0"/>
              <a:t>El conflicto provoca que una parte entorpezca las actividades de la otra: un comportamiento característico del conflicto es entorpecer las actividades de la otra parte</a:t>
            </a:r>
          </a:p>
          <a:p>
            <a:r>
              <a:rPr lang="es-AR" dirty="0" smtClean="0"/>
              <a:t>El conflicto alimenta solo y perjudica las relaciones entre las partes involucradas: El conflicto perjudica la comunicación entre las partes.</a:t>
            </a:r>
            <a:endParaRPr lang="es-A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lstStyle/>
          <a:p>
            <a:r>
              <a:rPr lang="es-AR" dirty="0" smtClean="0"/>
              <a:t>ADMINISTRACIÓN DEL CONFLICTO</a:t>
            </a:r>
            <a:endParaRPr lang="es-AR" dirty="0"/>
          </a:p>
        </p:txBody>
      </p:sp>
      <p:sp>
        <p:nvSpPr>
          <p:cNvPr id="3" name="2 Marcador de contenido"/>
          <p:cNvSpPr>
            <a:spLocks noGrp="1"/>
          </p:cNvSpPr>
          <p:nvPr>
            <p:ph idx="1"/>
          </p:nvPr>
        </p:nvSpPr>
        <p:spPr>
          <a:xfrm>
            <a:off x="142844" y="1600200"/>
            <a:ext cx="8543956" cy="5114948"/>
          </a:xfrm>
          <a:solidFill>
            <a:schemeClr val="accent2">
              <a:lumMod val="20000"/>
              <a:lumOff val="80000"/>
            </a:schemeClr>
          </a:solidFill>
        </p:spPr>
        <p:txBody>
          <a:bodyPr/>
          <a:lstStyle/>
          <a:p>
            <a:endParaRPr lang="es-AR" dirty="0" smtClean="0"/>
          </a:p>
          <a:p>
            <a:r>
              <a:rPr lang="es-AR" dirty="0" smtClean="0"/>
              <a:t>Resolución Ganar-Perder: Una parte gana y la otra pierde.</a:t>
            </a:r>
          </a:p>
          <a:p>
            <a:r>
              <a:rPr lang="es-AR" dirty="0" smtClean="0"/>
              <a:t>Resolución Perder-Perder: Ambas partes por medio de un compromiso, dejan algunos objetivos. Ambas partes pierden.</a:t>
            </a:r>
          </a:p>
          <a:p>
            <a:r>
              <a:rPr lang="es-AR" dirty="0" smtClean="0"/>
              <a:t>Resolución Ganar-Ganar: El éxito tanto en el diagnóstico como en la solución, permite que ambas partes ganen.</a:t>
            </a:r>
            <a:endParaRPr lang="es-A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lstStyle/>
          <a:p>
            <a:r>
              <a:rPr lang="es-AR" dirty="0" smtClean="0"/>
              <a:t>CONFLICTOS LABORALES</a:t>
            </a:r>
            <a:endParaRPr lang="es-AR" dirty="0"/>
          </a:p>
        </p:txBody>
      </p:sp>
      <p:sp>
        <p:nvSpPr>
          <p:cNvPr id="3" name="2 Marcador de contenido"/>
          <p:cNvSpPr>
            <a:spLocks noGrp="1"/>
          </p:cNvSpPr>
          <p:nvPr>
            <p:ph idx="1"/>
          </p:nvPr>
        </p:nvSpPr>
        <p:spPr>
          <a:xfrm>
            <a:off x="0" y="1600200"/>
            <a:ext cx="8929718" cy="5257800"/>
          </a:xfrm>
          <a:solidFill>
            <a:schemeClr val="accent2">
              <a:lumMod val="20000"/>
              <a:lumOff val="80000"/>
            </a:schemeClr>
          </a:solidFill>
        </p:spPr>
        <p:txBody>
          <a:bodyPr>
            <a:normAutofit fontScale="92500" lnSpcReduction="10000"/>
          </a:bodyPr>
          <a:lstStyle/>
          <a:p>
            <a:pPr>
              <a:buNone/>
            </a:pPr>
            <a:r>
              <a:rPr lang="es-AR" dirty="0" smtClean="0"/>
              <a:t>Los conflictos laborales incluyen reclamos de:</a:t>
            </a:r>
          </a:p>
          <a:p>
            <a:r>
              <a:rPr lang="es-AR" b="1" dirty="0" smtClean="0"/>
              <a:t>Condiciones Legales de Trabajo</a:t>
            </a:r>
            <a:r>
              <a:rPr lang="es-AR" dirty="0" smtClean="0"/>
              <a:t>: se refiere a las condiciones contractuales de trabajo: ej. contrato a prueba, condiciones de despidos, etc. </a:t>
            </a:r>
          </a:p>
          <a:p>
            <a:r>
              <a:rPr lang="es-AR" b="1" dirty="0" smtClean="0"/>
              <a:t>Condiciones Económicas de Trabajo:</a:t>
            </a:r>
            <a:r>
              <a:rPr lang="es-AR" dirty="0" smtClean="0"/>
              <a:t> se refieren a la remuneración, índice de productividad.</a:t>
            </a:r>
          </a:p>
          <a:p>
            <a:r>
              <a:rPr lang="es-AR" b="1" dirty="0" smtClean="0"/>
              <a:t>Condiciones Físicas de </a:t>
            </a:r>
            <a:r>
              <a:rPr lang="es-AR" b="1" dirty="0"/>
              <a:t>T</a:t>
            </a:r>
            <a:r>
              <a:rPr lang="es-AR" b="1" dirty="0" smtClean="0"/>
              <a:t>rabajo: </a:t>
            </a:r>
            <a:r>
              <a:rPr lang="es-AR" dirty="0" smtClean="0"/>
              <a:t>se refiere a las condiciones del ambiente laboral.</a:t>
            </a:r>
          </a:p>
          <a:p>
            <a:r>
              <a:rPr lang="es-AR" b="1" dirty="0" smtClean="0"/>
              <a:t>Condiciones Sociales: </a:t>
            </a:r>
            <a:r>
              <a:rPr lang="es-AR" dirty="0" smtClean="0"/>
              <a:t>promueven prestaciones y servicios, como obra social, lugar de esparcimiento, seguro de vida, etc.</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68346"/>
          </a:xfrm>
          <a:solidFill>
            <a:schemeClr val="accent2">
              <a:lumMod val="40000"/>
              <a:lumOff val="60000"/>
            </a:schemeClr>
          </a:solidFill>
        </p:spPr>
        <p:txBody>
          <a:bodyPr>
            <a:normAutofit fontScale="90000"/>
          </a:bodyPr>
          <a:lstStyle/>
          <a:p>
            <a:r>
              <a:rPr lang="es-AR" dirty="0" smtClean="0"/>
              <a:t>CONTRATO COLECTIVO DE TRABAJO</a:t>
            </a:r>
            <a:endParaRPr lang="es-AR" dirty="0"/>
          </a:p>
        </p:txBody>
      </p:sp>
      <p:sp>
        <p:nvSpPr>
          <p:cNvPr id="3" name="2 Marcador de contenido"/>
          <p:cNvSpPr>
            <a:spLocks noGrp="1"/>
          </p:cNvSpPr>
          <p:nvPr>
            <p:ph idx="1"/>
          </p:nvPr>
        </p:nvSpPr>
        <p:spPr>
          <a:xfrm>
            <a:off x="285720" y="1285860"/>
            <a:ext cx="8643998" cy="5286412"/>
          </a:xfrm>
          <a:solidFill>
            <a:schemeClr val="accent2">
              <a:lumMod val="20000"/>
              <a:lumOff val="80000"/>
            </a:schemeClr>
          </a:solidFill>
        </p:spPr>
        <p:txBody>
          <a:bodyPr>
            <a:normAutofit fontScale="85000" lnSpcReduction="10000"/>
          </a:bodyPr>
          <a:lstStyle/>
          <a:p>
            <a:endParaRPr lang="es-AR" dirty="0" smtClean="0"/>
          </a:p>
          <a:p>
            <a:r>
              <a:rPr lang="es-AR" dirty="0" smtClean="0"/>
              <a:t>El contrato colectivo de trabajo es uno de los medios mas utilizados para la solución de conflictos colectivos, evita huelgas,  permite, por medio de negociaciones, acordar entre las partes basado en el consenso. </a:t>
            </a:r>
          </a:p>
          <a:p>
            <a:r>
              <a:rPr lang="es-AR" dirty="0" smtClean="0"/>
              <a:t>En el se prescribe con detalle las condiciones de trabajo que regirán los contratos individuales en las organizaciones involucradas: horarios de trabajo, jornada semanal, salario (salario mínimo de la categoría también llamado salario normativo o salario base), índice de reajuste salarial, índice de productividad de la categoría, pago por horas extras, condiciones de despido, etc.</a:t>
            </a:r>
            <a:endParaRPr lang="es-A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6908"/>
          </a:xfrm>
          <a:solidFill>
            <a:schemeClr val="accent2">
              <a:lumMod val="40000"/>
              <a:lumOff val="60000"/>
            </a:schemeClr>
          </a:solidFill>
        </p:spPr>
        <p:txBody>
          <a:bodyPr>
            <a:normAutofit/>
          </a:bodyPr>
          <a:lstStyle/>
          <a:p>
            <a:r>
              <a:rPr lang="es-AR" dirty="0" smtClean="0"/>
              <a:t>NEGOCIACIÓN COLECTIVA</a:t>
            </a:r>
            <a:endParaRPr lang="es-AR" dirty="0"/>
          </a:p>
        </p:txBody>
      </p:sp>
      <p:sp>
        <p:nvSpPr>
          <p:cNvPr id="3" name="2 Marcador de contenido"/>
          <p:cNvSpPr>
            <a:spLocks noGrp="1"/>
          </p:cNvSpPr>
          <p:nvPr>
            <p:ph idx="1"/>
          </p:nvPr>
        </p:nvSpPr>
        <p:spPr>
          <a:xfrm>
            <a:off x="214282" y="1357298"/>
            <a:ext cx="8929718" cy="5286412"/>
          </a:xfrm>
          <a:solidFill>
            <a:schemeClr val="accent2">
              <a:lumMod val="20000"/>
              <a:lumOff val="80000"/>
            </a:schemeClr>
          </a:solidFill>
        </p:spPr>
        <p:txBody>
          <a:bodyPr>
            <a:normAutofit fontScale="85000" lnSpcReduction="10000"/>
          </a:bodyPr>
          <a:lstStyle/>
          <a:p>
            <a:endParaRPr lang="es-AR" dirty="0" smtClean="0"/>
          </a:p>
          <a:p>
            <a:r>
              <a:rPr lang="es-AR" dirty="0" smtClean="0"/>
              <a:t>El proceso de Negociación requiere de habilidades para la Toma de Decisiones, la Comunicación,  la Capacitación, etc.</a:t>
            </a:r>
          </a:p>
          <a:p>
            <a:r>
              <a:rPr lang="es-AR" dirty="0" smtClean="0"/>
              <a:t>La Negociación es una situación en la cual las dos partes tienen intereses que están en conflicto y tratan de llegar a un acuerdo sobre cómo se comportarán con la otra. </a:t>
            </a:r>
          </a:p>
          <a:p>
            <a:r>
              <a:rPr lang="es-AR" dirty="0" smtClean="0"/>
              <a:t>La Negociación Sindical es un proceso conductor de la Toma de Decisiones sobre Convenios </a:t>
            </a:r>
            <a:r>
              <a:rPr lang="es-AR" dirty="0"/>
              <a:t>C</a:t>
            </a:r>
            <a:r>
              <a:rPr lang="es-AR" dirty="0" smtClean="0"/>
              <a:t>olectivos que involucra a representantes de los trabajadores y de los empleadores.</a:t>
            </a:r>
          </a:p>
          <a:p>
            <a:r>
              <a:rPr lang="es-AR" dirty="0" smtClean="0"/>
              <a:t>En estos acuerdos se confrontan los distintos puntos de vista, las expectativas, las reclamaciones y las exigencias, con el objeto de llegar por consenso a una solución conciliatoria</a:t>
            </a:r>
          </a:p>
          <a:p>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54032"/>
          </a:xfrm>
          <a:solidFill>
            <a:schemeClr val="accent2">
              <a:lumMod val="40000"/>
              <a:lumOff val="60000"/>
            </a:schemeClr>
          </a:solidFill>
        </p:spPr>
        <p:txBody>
          <a:bodyPr>
            <a:normAutofit fontScale="90000"/>
          </a:bodyPr>
          <a:lstStyle/>
          <a:p>
            <a:r>
              <a:rPr lang="es-AR" dirty="0" smtClean="0"/>
              <a:t>POLÍTICA DE RELACIONES LABORALES</a:t>
            </a:r>
            <a:endParaRPr lang="es-AR" dirty="0"/>
          </a:p>
        </p:txBody>
      </p:sp>
      <p:sp>
        <p:nvSpPr>
          <p:cNvPr id="3" name="2 Marcador de contenido"/>
          <p:cNvSpPr>
            <a:spLocks noGrp="1"/>
          </p:cNvSpPr>
          <p:nvPr>
            <p:ph idx="1"/>
          </p:nvPr>
        </p:nvSpPr>
        <p:spPr>
          <a:xfrm>
            <a:off x="142844" y="1142984"/>
            <a:ext cx="9001156" cy="5500726"/>
          </a:xfrm>
          <a:solidFill>
            <a:schemeClr val="accent2">
              <a:lumMod val="20000"/>
              <a:lumOff val="80000"/>
            </a:schemeClr>
          </a:solidFill>
        </p:spPr>
        <p:txBody>
          <a:bodyPr>
            <a:normAutofit fontScale="85000" lnSpcReduction="10000"/>
          </a:bodyPr>
          <a:lstStyle/>
          <a:p>
            <a:endParaRPr lang="es-AR" b="1" dirty="0" smtClean="0"/>
          </a:p>
          <a:p>
            <a:r>
              <a:rPr lang="es-AR" b="1" dirty="0" smtClean="0"/>
              <a:t>Política Paternalista: </a:t>
            </a:r>
            <a:r>
              <a:rPr lang="es-AR" dirty="0"/>
              <a:t>L</a:t>
            </a:r>
            <a:r>
              <a:rPr lang="es-AR" dirty="0" smtClean="0"/>
              <a:t>as necesidades son resueltas inmediatamente surgen. Estos reclamos debilitan a la organización frente a las constantes presiones sindicales.</a:t>
            </a:r>
          </a:p>
          <a:p>
            <a:r>
              <a:rPr lang="es-AR" b="1" dirty="0" smtClean="0"/>
              <a:t>Política Autocrática: </a:t>
            </a:r>
            <a:r>
              <a:rPr lang="es-AR" dirty="0"/>
              <a:t>P</a:t>
            </a:r>
            <a:r>
              <a:rPr lang="es-AR" dirty="0" smtClean="0"/>
              <a:t>or su carácter unilateral es impositivo, no es sostenible durante un largo periodo, genera rebeldía en el personal.</a:t>
            </a:r>
          </a:p>
          <a:p>
            <a:r>
              <a:rPr lang="es-AR" dirty="0" smtClean="0"/>
              <a:t> </a:t>
            </a:r>
            <a:r>
              <a:rPr lang="es-AR" b="1" dirty="0" smtClean="0"/>
              <a:t>Política de Reciprocidad: </a:t>
            </a:r>
            <a:r>
              <a:rPr lang="es-AR" dirty="0"/>
              <a:t>E</a:t>
            </a:r>
            <a:r>
              <a:rPr lang="es-AR" dirty="0" smtClean="0"/>
              <a:t>n realidad esta política no siempre cumple. </a:t>
            </a:r>
            <a:r>
              <a:rPr lang="es-AR" dirty="0"/>
              <a:t>G</a:t>
            </a:r>
            <a:r>
              <a:rPr lang="es-AR" dirty="0" smtClean="0"/>
              <a:t>enera la desconfianza de los trabajadores que dejan de creer en los dirigentes del sindicato</a:t>
            </a:r>
          </a:p>
          <a:p>
            <a:r>
              <a:rPr lang="es-AR" b="1" dirty="0" smtClean="0"/>
              <a:t>Política Participativa: </a:t>
            </a:r>
            <a:r>
              <a:rPr lang="es-AR" dirty="0"/>
              <a:t>P</a:t>
            </a:r>
            <a:r>
              <a:rPr lang="es-AR" dirty="0" smtClean="0"/>
              <a:t>rivilegia las negociaciones como medio para llegar a un acuerdo, compromiso, ó contrato colectivo.  </a:t>
            </a:r>
            <a:endParaRPr lang="es-A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68346"/>
          </a:xfrm>
          <a:solidFill>
            <a:schemeClr val="accent2">
              <a:lumMod val="40000"/>
              <a:lumOff val="60000"/>
            </a:schemeClr>
          </a:solidFill>
        </p:spPr>
        <p:txBody>
          <a:bodyPr>
            <a:normAutofit fontScale="90000"/>
          </a:bodyPr>
          <a:lstStyle/>
          <a:p>
            <a:r>
              <a:rPr lang="es-AR" dirty="0" smtClean="0"/>
              <a:t>LAS RELACIONES CON EL PERSONAL</a:t>
            </a:r>
            <a:endParaRPr lang="es-AR" dirty="0"/>
          </a:p>
        </p:txBody>
      </p:sp>
      <p:sp>
        <p:nvSpPr>
          <p:cNvPr id="3" name="2 Marcador de contenido"/>
          <p:cNvSpPr>
            <a:spLocks noGrp="1"/>
          </p:cNvSpPr>
          <p:nvPr>
            <p:ph idx="1"/>
          </p:nvPr>
        </p:nvSpPr>
        <p:spPr>
          <a:xfrm>
            <a:off x="214282" y="1285860"/>
            <a:ext cx="8643998" cy="5429288"/>
          </a:xfrm>
          <a:solidFill>
            <a:schemeClr val="accent2">
              <a:lumMod val="20000"/>
              <a:lumOff val="80000"/>
            </a:schemeClr>
          </a:solidFill>
        </p:spPr>
        <p:txBody>
          <a:bodyPr>
            <a:normAutofit fontScale="92500" lnSpcReduction="10000"/>
          </a:bodyPr>
          <a:lstStyle/>
          <a:p>
            <a:r>
              <a:rPr lang="es-AR" b="1" dirty="0" smtClean="0"/>
              <a:t>Relaciones Internas </a:t>
            </a:r>
            <a:r>
              <a:rPr lang="es-AR" dirty="0" smtClean="0"/>
              <a:t>incluye Programas de:</a:t>
            </a:r>
          </a:p>
          <a:p>
            <a:r>
              <a:rPr lang="es-AR" b="1" dirty="0" smtClean="0"/>
              <a:t>Comunicación</a:t>
            </a:r>
            <a:r>
              <a:rPr lang="es-AR" dirty="0" smtClean="0"/>
              <a:t>: la Organización debe comunicar su filosofía de R. H. a los empleados</a:t>
            </a:r>
          </a:p>
          <a:p>
            <a:r>
              <a:rPr lang="es-AR" b="1" dirty="0" smtClean="0"/>
              <a:t>Cooperación</a:t>
            </a:r>
            <a:r>
              <a:rPr lang="es-AR" dirty="0" smtClean="0"/>
              <a:t>: La Organización debe compartir la Toma de Decisiones.</a:t>
            </a:r>
          </a:p>
          <a:p>
            <a:r>
              <a:rPr lang="es-AR" b="1" dirty="0" smtClean="0"/>
              <a:t>Protección</a:t>
            </a:r>
            <a:r>
              <a:rPr lang="es-AR" dirty="0" smtClean="0"/>
              <a:t>: El ambiente de trabajo debe contribuir al bienestar de los empleados </a:t>
            </a:r>
          </a:p>
          <a:p>
            <a:r>
              <a:rPr lang="es-AR" b="1" dirty="0" smtClean="0"/>
              <a:t>Asistencia</a:t>
            </a:r>
            <a:r>
              <a:rPr lang="es-AR" dirty="0" smtClean="0"/>
              <a:t>: Responder a las necesidades. </a:t>
            </a:r>
          </a:p>
          <a:p>
            <a:r>
              <a:rPr lang="es-AR" b="1" dirty="0"/>
              <a:t>D</a:t>
            </a:r>
            <a:r>
              <a:rPr lang="es-AR" b="1" dirty="0" smtClean="0"/>
              <a:t>isciplina y Conflicto</a:t>
            </a:r>
            <a:r>
              <a:rPr lang="es-AR" dirty="0" smtClean="0"/>
              <a:t>: Definición de reglas claras</a:t>
            </a:r>
          </a:p>
          <a:p>
            <a:endParaRPr lang="es-AR" dirty="0" smtClean="0"/>
          </a:p>
          <a:p>
            <a:r>
              <a:rPr lang="es-AR" b="1" dirty="0" smtClean="0"/>
              <a:t>Relaciones Externas: </a:t>
            </a:r>
            <a:r>
              <a:rPr lang="es-AR" dirty="0" smtClean="0"/>
              <a:t>Sindicatos</a:t>
            </a:r>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lstStyle/>
          <a:p>
            <a:r>
              <a:rPr lang="es-AR" dirty="0" smtClean="0"/>
              <a:t>MOVIMIENTO DEL PERSONAL</a:t>
            </a:r>
            <a:endParaRPr lang="es-AR" dirty="0"/>
          </a:p>
        </p:txBody>
      </p:sp>
      <p:sp>
        <p:nvSpPr>
          <p:cNvPr id="3" name="2 Marcador de contenido"/>
          <p:cNvSpPr>
            <a:spLocks noGrp="1"/>
          </p:cNvSpPr>
          <p:nvPr>
            <p:ph idx="1"/>
          </p:nvPr>
        </p:nvSpPr>
        <p:spPr>
          <a:xfrm>
            <a:off x="214282" y="1600200"/>
            <a:ext cx="8929718" cy="5043510"/>
          </a:xfrm>
          <a:solidFill>
            <a:schemeClr val="accent2">
              <a:lumMod val="20000"/>
              <a:lumOff val="80000"/>
            </a:schemeClr>
          </a:solidFill>
        </p:spPr>
        <p:txBody>
          <a:bodyPr>
            <a:normAutofit lnSpcReduction="10000"/>
          </a:bodyPr>
          <a:lstStyle/>
          <a:p>
            <a:r>
              <a:rPr lang="es-AR" b="1" dirty="0" smtClean="0"/>
              <a:t>Transferencia: </a:t>
            </a:r>
            <a:r>
              <a:rPr lang="es-AR" dirty="0" smtClean="0"/>
              <a:t>Permite emplear los puestos como canales para el ascenso al ofrecerle un nuevo puesto de trabajo. </a:t>
            </a:r>
          </a:p>
          <a:p>
            <a:r>
              <a:rPr lang="es-AR" b="1" dirty="0" smtClean="0"/>
              <a:t>Ascensos: </a:t>
            </a:r>
            <a:r>
              <a:rPr lang="es-AR" dirty="0" smtClean="0"/>
              <a:t>movimiento vertical al subir a un puesto más alto dentro de la Organización.</a:t>
            </a:r>
          </a:p>
          <a:p>
            <a:r>
              <a:rPr lang="es-AR" b="1" dirty="0" smtClean="0"/>
              <a:t>Jubilación:</a:t>
            </a:r>
            <a:r>
              <a:rPr lang="es-AR" dirty="0" smtClean="0"/>
              <a:t> Representa una oportunidad para que otra persona sea transferida o para ser ascendido.</a:t>
            </a:r>
          </a:p>
          <a:p>
            <a:r>
              <a:rPr lang="es-AR" b="1" dirty="0" smtClean="0"/>
              <a:t>Despido:</a:t>
            </a:r>
            <a:r>
              <a:rPr lang="es-AR" dirty="0" smtClean="0"/>
              <a:t> Políticas de Despidos: selectivo, colocación en otra empresa, plan de renuncia voluntaria</a:t>
            </a:r>
            <a:endParaRPr lang="es-A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9144000" cy="1214422"/>
          </a:xfrm>
          <a:solidFill>
            <a:schemeClr val="accent2">
              <a:lumMod val="40000"/>
              <a:lumOff val="60000"/>
            </a:schemeClr>
          </a:solidFill>
        </p:spPr>
        <p:txBody>
          <a:bodyPr/>
          <a:lstStyle/>
          <a:p>
            <a:r>
              <a:rPr lang="es-AR" dirty="0" smtClean="0"/>
              <a:t>DESPIDOS</a:t>
            </a:r>
            <a:endParaRPr lang="es-AR" dirty="0"/>
          </a:p>
        </p:txBody>
      </p:sp>
      <p:sp>
        <p:nvSpPr>
          <p:cNvPr id="3" name="2 Marcador de contenido"/>
          <p:cNvSpPr>
            <a:spLocks noGrp="1"/>
          </p:cNvSpPr>
          <p:nvPr>
            <p:ph idx="1"/>
          </p:nvPr>
        </p:nvSpPr>
        <p:spPr>
          <a:xfrm>
            <a:off x="0" y="1285860"/>
            <a:ext cx="9144000" cy="5357850"/>
          </a:xfrm>
          <a:solidFill>
            <a:schemeClr val="accent2">
              <a:lumMod val="20000"/>
              <a:lumOff val="80000"/>
            </a:schemeClr>
          </a:solidFill>
          <a:ln>
            <a:solidFill>
              <a:srgbClr val="000000"/>
            </a:solidFill>
          </a:ln>
        </p:spPr>
        <p:txBody>
          <a:bodyPr>
            <a:normAutofit fontScale="92500"/>
          </a:bodyPr>
          <a:lstStyle/>
          <a:p>
            <a:endParaRPr lang="es-AR" dirty="0" smtClean="0"/>
          </a:p>
          <a:p>
            <a:r>
              <a:rPr lang="es-AR" sz="3600" dirty="0" smtClean="0"/>
              <a:t>Despidos: Puede ser por:</a:t>
            </a:r>
          </a:p>
          <a:p>
            <a:pPr>
              <a:buNone/>
            </a:pPr>
            <a:r>
              <a:rPr lang="es-AR" sz="3600" dirty="0" smtClean="0"/>
              <a:t>1</a:t>
            </a:r>
            <a:r>
              <a:rPr lang="es-AR" sz="3600" b="1" dirty="0" smtClean="0"/>
              <a:t>. Renuncia del empleado: </a:t>
            </a:r>
            <a:r>
              <a:rPr lang="es-AR" sz="3600" dirty="0" smtClean="0"/>
              <a:t>el trabajador presenta a la Organización, su dimisión por motivos personales, ó  para trabajar en otra empresa.</a:t>
            </a:r>
          </a:p>
          <a:p>
            <a:pPr>
              <a:buNone/>
            </a:pPr>
            <a:r>
              <a:rPr lang="es-AR" sz="3600" b="1" dirty="0" smtClean="0"/>
              <a:t>2. Por Iniciativa de la Organización:</a:t>
            </a:r>
            <a:r>
              <a:rPr lang="es-AR" sz="3600" dirty="0" smtClean="0"/>
              <a:t> </a:t>
            </a:r>
          </a:p>
          <a:p>
            <a:pPr>
              <a:buNone/>
            </a:pPr>
            <a:r>
              <a:rPr lang="es-AR" sz="3600" dirty="0"/>
              <a:t> </a:t>
            </a:r>
            <a:r>
              <a:rPr lang="es-AR" sz="3600" dirty="0" smtClean="0"/>
              <a:t>   Debido a reestructuración, recorte del personal, disciplina, incapacidad del trabajador para adaptarse, reducción de costos.  </a:t>
            </a:r>
            <a:endParaRPr lang="es-AR"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lstStyle/>
          <a:p>
            <a:r>
              <a:rPr lang="es-AR" dirty="0" smtClean="0"/>
              <a:t>POLITICAS DE DESPIDOS</a:t>
            </a:r>
            <a:endParaRPr lang="es-AR" dirty="0"/>
          </a:p>
        </p:txBody>
      </p:sp>
      <p:sp>
        <p:nvSpPr>
          <p:cNvPr id="3" name="2 Marcador de contenido"/>
          <p:cNvSpPr>
            <a:spLocks noGrp="1"/>
          </p:cNvSpPr>
          <p:nvPr>
            <p:ph idx="1"/>
          </p:nvPr>
        </p:nvSpPr>
        <p:spPr>
          <a:xfrm>
            <a:off x="0" y="1142984"/>
            <a:ext cx="9144000" cy="5715016"/>
          </a:xfrm>
          <a:solidFill>
            <a:schemeClr val="accent2">
              <a:lumMod val="20000"/>
              <a:lumOff val="80000"/>
            </a:schemeClr>
          </a:solidFill>
        </p:spPr>
        <p:txBody>
          <a:bodyPr>
            <a:normAutofit/>
          </a:bodyPr>
          <a:lstStyle/>
          <a:p>
            <a:r>
              <a:rPr lang="es-AR" b="1" dirty="0" smtClean="0"/>
              <a:t>Política de Despido Selectivo: </a:t>
            </a:r>
            <a:r>
              <a:rPr lang="es-AR" dirty="0" smtClean="0"/>
              <a:t>Criterios utilizados por la Organización para el despido de las personas en caso de recortes, ejemplo: personas solteras.</a:t>
            </a:r>
          </a:p>
          <a:p>
            <a:r>
              <a:rPr lang="es-AR" b="1" dirty="0" smtClean="0"/>
              <a:t>Colocación en otra empresa: </a:t>
            </a:r>
            <a:r>
              <a:rPr lang="es-AR" dirty="0" smtClean="0"/>
              <a:t>Asistencia de la Organización a las personas despedidas a través de consultoras. El recorte puede ocurrir por reestructuración de la Organización.  </a:t>
            </a:r>
          </a:p>
          <a:p>
            <a:r>
              <a:rPr lang="es-AR" b="1" dirty="0" smtClean="0"/>
              <a:t>Plan de renuncia Voluntaria: </a:t>
            </a:r>
            <a:r>
              <a:rPr lang="es-AR" dirty="0" smtClean="0"/>
              <a:t>Plan utilizado por la Organización para que el empleado se retire voluntariamente. Se le paga, se le extiende el Plan de Prestaciones por un cierto tiempo.</a:t>
            </a: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2">
              <a:lumMod val="40000"/>
              <a:lumOff val="60000"/>
            </a:schemeClr>
          </a:solidFill>
        </p:spPr>
        <p:txBody>
          <a:bodyPr/>
          <a:lstStyle/>
          <a:p>
            <a:r>
              <a:rPr lang="es-AR" dirty="0" smtClean="0"/>
              <a:t>DISCIPLINA</a:t>
            </a:r>
            <a:endParaRPr lang="es-AR" dirty="0"/>
          </a:p>
        </p:txBody>
      </p:sp>
      <p:sp>
        <p:nvSpPr>
          <p:cNvPr id="3" name="2 Marcador de contenido"/>
          <p:cNvSpPr>
            <a:spLocks noGrp="1"/>
          </p:cNvSpPr>
          <p:nvPr>
            <p:ph idx="1"/>
          </p:nvPr>
        </p:nvSpPr>
        <p:spPr>
          <a:xfrm>
            <a:off x="285720" y="1600200"/>
            <a:ext cx="8643998" cy="5043510"/>
          </a:xfrm>
          <a:solidFill>
            <a:schemeClr val="accent2">
              <a:lumMod val="20000"/>
              <a:lumOff val="80000"/>
            </a:schemeClr>
          </a:solidFill>
        </p:spPr>
        <p:txBody>
          <a:bodyPr>
            <a:normAutofit fontScale="92500"/>
          </a:bodyPr>
          <a:lstStyle/>
          <a:p>
            <a:r>
              <a:rPr lang="es-AR" dirty="0" smtClean="0"/>
              <a:t>En la actualidad, </a:t>
            </a:r>
            <a:r>
              <a:rPr lang="es-AR" b="1" dirty="0" smtClean="0"/>
              <a:t>DISCIPLINA</a:t>
            </a:r>
            <a:r>
              <a:rPr lang="es-AR" dirty="0" smtClean="0"/>
              <a:t> se refiere a la forma en que las personas se conducen a si mismas de acuerdo con las reglas y los procedimientos de un comportamiento aceptable para la Organización.</a:t>
            </a:r>
          </a:p>
          <a:p>
            <a:r>
              <a:rPr lang="es-AR" dirty="0" smtClean="0"/>
              <a:t>Se trata de la </a:t>
            </a:r>
            <a:r>
              <a:rPr lang="es-AR" b="1" dirty="0" smtClean="0"/>
              <a:t>AUTODISCIPLINA,</a:t>
            </a:r>
            <a:r>
              <a:rPr lang="es-AR" dirty="0" smtClean="0"/>
              <a:t> es el control que la persona ejerce sobre si misma, sin necesidad de alguna vigilancia externa.</a:t>
            </a:r>
          </a:p>
          <a:p>
            <a:r>
              <a:rPr lang="es-AR" b="1" dirty="0" smtClean="0"/>
              <a:t>DISCIPLINA:</a:t>
            </a:r>
            <a:r>
              <a:rPr lang="es-AR" dirty="0" smtClean="0"/>
              <a:t> se entiende como el estado de autocontrol del trabajador así como su conducta responsable.</a:t>
            </a:r>
            <a:endParaRPr lang="es-A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solidFill>
            <a:schemeClr val="accent2">
              <a:lumMod val="60000"/>
              <a:lumOff val="40000"/>
            </a:schemeClr>
          </a:solidFill>
        </p:spPr>
        <p:txBody>
          <a:bodyPr>
            <a:normAutofit/>
          </a:bodyPr>
          <a:lstStyle/>
          <a:p>
            <a:pPr algn="l"/>
            <a:r>
              <a:rPr lang="es-AR" sz="2000" b="1" dirty="0" smtClean="0"/>
              <a:t>COMPORTAMIENTO INDEBIDO                           MEDIDA DISCIPLINARIA</a:t>
            </a:r>
            <a:endParaRPr lang="es-AR" sz="2000" b="1" dirty="0"/>
          </a:p>
        </p:txBody>
      </p:sp>
      <p:sp>
        <p:nvSpPr>
          <p:cNvPr id="5" name="4 Marcador de contenido"/>
          <p:cNvSpPr>
            <a:spLocks noGrp="1"/>
          </p:cNvSpPr>
          <p:nvPr>
            <p:ph sz="half" idx="1"/>
          </p:nvPr>
        </p:nvSpPr>
        <p:spPr>
          <a:xfrm>
            <a:off x="0" y="1600200"/>
            <a:ext cx="4495800" cy="4525963"/>
          </a:xfrm>
          <a:solidFill>
            <a:schemeClr val="accent2">
              <a:lumMod val="20000"/>
              <a:lumOff val="80000"/>
            </a:schemeClr>
          </a:solidFill>
        </p:spPr>
        <p:txBody>
          <a:bodyPr>
            <a:normAutofit fontScale="70000" lnSpcReduction="20000"/>
          </a:bodyPr>
          <a:lstStyle/>
          <a:p>
            <a:r>
              <a:rPr lang="es-AR" b="1" dirty="0" smtClean="0"/>
              <a:t>El trabajador comete una falta grave.</a:t>
            </a:r>
          </a:p>
          <a:p>
            <a:endParaRPr lang="es-AR" b="1" dirty="0"/>
          </a:p>
          <a:p>
            <a:endParaRPr lang="es-AR" b="1" dirty="0" smtClean="0"/>
          </a:p>
          <a:p>
            <a:r>
              <a:rPr lang="es-AR" b="1" dirty="0" smtClean="0"/>
              <a:t>El trabajador comete otra falta grave semejante.</a:t>
            </a:r>
          </a:p>
          <a:p>
            <a:endParaRPr lang="es-AR" b="1" dirty="0" smtClean="0"/>
          </a:p>
          <a:p>
            <a:r>
              <a:rPr lang="es-AR" b="1" dirty="0" smtClean="0"/>
              <a:t>El trabajador vuelve a cometer otra falta grave semejante. </a:t>
            </a:r>
          </a:p>
          <a:p>
            <a:endParaRPr lang="es-AR" b="1" dirty="0"/>
          </a:p>
          <a:p>
            <a:endParaRPr lang="es-AR" b="1" dirty="0" smtClean="0"/>
          </a:p>
          <a:p>
            <a:pPr>
              <a:buNone/>
            </a:pPr>
            <a:endParaRPr lang="es-AR" b="1" dirty="0" smtClean="0"/>
          </a:p>
          <a:p>
            <a:endParaRPr lang="es-AR" b="1" dirty="0" smtClean="0"/>
          </a:p>
          <a:p>
            <a:r>
              <a:rPr lang="es-AR" b="1" dirty="0" smtClean="0"/>
              <a:t>El trabajador vuelve a cometer otra falta grave semejante</a:t>
            </a:r>
            <a:endParaRPr lang="es-AR" b="1" dirty="0"/>
          </a:p>
        </p:txBody>
      </p:sp>
      <p:sp>
        <p:nvSpPr>
          <p:cNvPr id="6" name="5 Marcador de contenido"/>
          <p:cNvSpPr>
            <a:spLocks noGrp="1"/>
          </p:cNvSpPr>
          <p:nvPr>
            <p:ph sz="half" idx="2"/>
          </p:nvPr>
        </p:nvSpPr>
        <p:spPr>
          <a:xfrm>
            <a:off x="4648200" y="1600200"/>
            <a:ext cx="4352956" cy="4525963"/>
          </a:xfrm>
          <a:solidFill>
            <a:schemeClr val="accent2">
              <a:lumMod val="20000"/>
              <a:lumOff val="80000"/>
            </a:schemeClr>
          </a:solidFill>
        </p:spPr>
        <p:txBody>
          <a:bodyPr>
            <a:normAutofit fontScale="70000" lnSpcReduction="20000"/>
          </a:bodyPr>
          <a:lstStyle/>
          <a:p>
            <a:r>
              <a:rPr lang="es-AR" b="1" dirty="0" smtClean="0"/>
              <a:t>El trabajador recibe una advertencia verbal</a:t>
            </a:r>
          </a:p>
          <a:p>
            <a:endParaRPr lang="es-AR" b="1" dirty="0" smtClean="0"/>
          </a:p>
          <a:p>
            <a:r>
              <a:rPr lang="es-AR" b="1" dirty="0" smtClean="0"/>
              <a:t>El trabajador recibe una advertencia escrita del superior.</a:t>
            </a:r>
          </a:p>
          <a:p>
            <a:endParaRPr lang="es-AR" b="1" dirty="0" smtClean="0"/>
          </a:p>
          <a:p>
            <a:r>
              <a:rPr lang="es-AR" b="1" dirty="0" smtClean="0"/>
              <a:t>El trabajador es suspendido por una semana sin remuneración. Recibe además otra advertencia escrita de que otra falta grave semejante será despedido.  </a:t>
            </a:r>
          </a:p>
          <a:p>
            <a:pPr>
              <a:buNone/>
            </a:pPr>
            <a:endParaRPr lang="es-AR" b="1" dirty="0"/>
          </a:p>
          <a:p>
            <a:pPr>
              <a:buNone/>
            </a:pPr>
            <a:endParaRPr lang="es-AR" b="1" dirty="0" smtClean="0"/>
          </a:p>
          <a:p>
            <a:r>
              <a:rPr lang="es-AR" b="1" dirty="0" smtClean="0"/>
              <a:t>El trabajador es despedido por causa justificada y sumariado</a:t>
            </a:r>
            <a:endParaRPr lang="es-AR" b="1" dirty="0"/>
          </a:p>
        </p:txBody>
      </p:sp>
      <p:sp>
        <p:nvSpPr>
          <p:cNvPr id="7" name="6 Rectángulo"/>
          <p:cNvSpPr/>
          <p:nvPr/>
        </p:nvSpPr>
        <p:spPr>
          <a:xfrm>
            <a:off x="0" y="6072206"/>
            <a:ext cx="8858280" cy="369332"/>
          </a:xfrm>
          <a:prstGeom prst="rect">
            <a:avLst/>
          </a:prstGeom>
          <a:solidFill>
            <a:schemeClr val="accent2">
              <a:lumMod val="40000"/>
              <a:lumOff val="60000"/>
            </a:schemeClr>
          </a:solidFill>
        </p:spPr>
        <p:txBody>
          <a:bodyPr wrap="square">
            <a:spAutoFit/>
          </a:bodyPr>
          <a:lstStyle/>
          <a:p>
            <a:pPr algn="ctr"/>
            <a:r>
              <a:rPr lang="es-AR" b="1" dirty="0" smtClean="0"/>
              <a:t>PLANTEAMIENTO PROGRESIVO DE LAS MEDIDAS DISCIPLINARIAS</a:t>
            </a:r>
            <a:endParaRPr lang="es-AR"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42852"/>
            <a:ext cx="9144000" cy="1274786"/>
          </a:xfrm>
          <a:solidFill>
            <a:schemeClr val="accent2">
              <a:lumMod val="60000"/>
              <a:lumOff val="40000"/>
            </a:schemeClr>
          </a:solidFill>
        </p:spPr>
        <p:txBody>
          <a:bodyPr/>
          <a:lstStyle/>
          <a:p>
            <a:r>
              <a:rPr lang="es-AR" dirty="0" smtClean="0"/>
              <a:t>CONFLICTOS</a:t>
            </a:r>
            <a:endParaRPr lang="es-AR" dirty="0"/>
          </a:p>
        </p:txBody>
      </p:sp>
      <p:sp>
        <p:nvSpPr>
          <p:cNvPr id="3" name="2 Marcador de contenido"/>
          <p:cNvSpPr>
            <a:spLocks noGrp="1"/>
          </p:cNvSpPr>
          <p:nvPr>
            <p:ph idx="1"/>
          </p:nvPr>
        </p:nvSpPr>
        <p:spPr>
          <a:xfrm>
            <a:off x="0" y="1600200"/>
            <a:ext cx="9144000" cy="5043510"/>
          </a:xfrm>
          <a:solidFill>
            <a:schemeClr val="accent2">
              <a:lumMod val="20000"/>
              <a:lumOff val="80000"/>
            </a:schemeClr>
          </a:solidFill>
        </p:spPr>
        <p:txBody>
          <a:bodyPr>
            <a:normAutofit fontScale="92500"/>
          </a:bodyPr>
          <a:lstStyle/>
          <a:p>
            <a:r>
              <a:rPr lang="es-AR" dirty="0" smtClean="0"/>
              <a:t>Significa: ideas, actitudes, sentimientos, intereses contrarios.</a:t>
            </a:r>
          </a:p>
          <a:p>
            <a:r>
              <a:rPr lang="es-AR" dirty="0" smtClean="0"/>
              <a:t>Siempre que se habla de: acuerdos, aprobación, resolución, unidad, armonía, estas palabras presuponen la existencia de lo contrario: eje; desacuerdo, desaprobación. </a:t>
            </a:r>
          </a:p>
          <a:p>
            <a:r>
              <a:rPr lang="es-AR" dirty="0" smtClean="0"/>
              <a:t>Uno de los propósitos de la Administración, debería ser: crear condiciones o situaciones en las cuales el conflicto, como parte integral de la vida organizacional, pudiera ser dirigido hacia canales útiles y productivos.</a:t>
            </a:r>
            <a:endParaRPr lang="es-A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6925</TotalTime>
  <Words>1547</Words>
  <Application>Microsoft Office PowerPoint</Application>
  <PresentationFormat>Presentación en pantalla (4:3)</PresentationFormat>
  <Paragraphs>118</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Diapositiva 1</vt:lpstr>
      <vt:lpstr>Diapositiva 2</vt:lpstr>
      <vt:lpstr>LAS RELACIONES CON EL PERSONAL</vt:lpstr>
      <vt:lpstr>MOVIMIENTO DEL PERSONAL</vt:lpstr>
      <vt:lpstr>DESPIDOS</vt:lpstr>
      <vt:lpstr>POLITICAS DE DESPIDOS</vt:lpstr>
      <vt:lpstr>DISCIPLINA</vt:lpstr>
      <vt:lpstr>COMPORTAMIENTO INDEBIDO                           MEDIDA DISCIPLINARIA</vt:lpstr>
      <vt:lpstr>CONFLICTOS</vt:lpstr>
      <vt:lpstr>Diapositiva 10</vt:lpstr>
      <vt:lpstr>LOS CONFLICTOS SON INEVITABLES</vt:lpstr>
      <vt:lpstr>PROCESO DEL CONFLICTO</vt:lpstr>
      <vt:lpstr>CONDICIONES QUE PREDISPONEN AL CONFLICTO</vt:lpstr>
      <vt:lpstr>CONDICIONES QUE DESENCADENAN EL CONFLICTO</vt:lpstr>
      <vt:lpstr>RESOLUCIÓN DEL CONFLICTO</vt:lpstr>
      <vt:lpstr>RESULTADOS CONSTRUCTIVOS DEL CONFLICTO</vt:lpstr>
      <vt:lpstr>RESULTADOS DESTRUCTIVOS DEL CONFLICTO</vt:lpstr>
      <vt:lpstr>ADMINISTRACIÓN DEL CONFLICTO</vt:lpstr>
      <vt:lpstr>CONFLICTOS LABORALES</vt:lpstr>
      <vt:lpstr>CONTRATO COLECTIVO DE TRABAJO</vt:lpstr>
      <vt:lpstr>NEGOCIACIÓN COLECTIVA</vt:lpstr>
      <vt:lpstr>POLÍTICA DE RELACIONES LABORALES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jazmin</dc:creator>
  <cp:lastModifiedBy>jazmin</cp:lastModifiedBy>
  <cp:revision>4</cp:revision>
  <dcterms:created xsi:type="dcterms:W3CDTF">2021-04-17T23:45:20Z</dcterms:created>
  <dcterms:modified xsi:type="dcterms:W3CDTF">2021-04-22T19:10:52Z</dcterms:modified>
</cp:coreProperties>
</file>