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307" r:id="rId2"/>
    <p:sldId id="269" r:id="rId3"/>
    <p:sldId id="303" r:id="rId4"/>
    <p:sldId id="305" r:id="rId5"/>
    <p:sldId id="304" r:id="rId6"/>
    <p:sldId id="299" r:id="rId7"/>
    <p:sldId id="306" r:id="rId8"/>
    <p:sldId id="291" r:id="rId9"/>
    <p:sldId id="287" r:id="rId10"/>
    <p:sldId id="289" r:id="rId11"/>
    <p:sldId id="298" r:id="rId12"/>
    <p:sldId id="300" r:id="rId13"/>
    <p:sldId id="270" r:id="rId14"/>
    <p:sldId id="258" r:id="rId15"/>
    <p:sldId id="267" r:id="rId16"/>
    <p:sldId id="273" r:id="rId17"/>
    <p:sldId id="296" r:id="rId18"/>
    <p:sldId id="272" r:id="rId19"/>
    <p:sldId id="261" r:id="rId20"/>
    <p:sldId id="281" r:id="rId21"/>
    <p:sldId id="282" r:id="rId22"/>
    <p:sldId id="264" r:id="rId23"/>
    <p:sldId id="266" r:id="rId24"/>
    <p:sldId id="268" r:id="rId2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35" autoAdjust="0"/>
    <p:restoredTop sz="91039" autoAdjust="0"/>
  </p:normalViewPr>
  <p:slideViewPr>
    <p:cSldViewPr>
      <p:cViewPr>
        <p:scale>
          <a:sx n="80" d="100"/>
          <a:sy n="80" d="100"/>
        </p:scale>
        <p:origin x="-108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757A5-61CD-4E4B-9B80-00A259E3108B}" type="datetimeFigureOut">
              <a:rPr lang="es-ES" smtClean="0"/>
              <a:pPr/>
              <a:t>26/04/2021</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3458F-E036-4366-8B77-A1C34BE0EC24}"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F53458F-E036-4366-8B77-A1C34BE0EC24}" type="slidenum">
              <a:rPr lang="es-ES" smtClean="0"/>
              <a:pPr/>
              <a:t>15</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F53458F-E036-4366-8B77-A1C34BE0EC24}" type="slidenum">
              <a:rPr lang="es-ES" smtClean="0"/>
              <a:pPr/>
              <a:t>22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7B8826-8D2F-435A-8F6A-77C651B1419C}" type="datetimeFigureOut">
              <a:rPr lang="es-AR" smtClean="0"/>
              <a:pPr/>
              <a:t>26/04/2021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A5AB5355-0F91-4EDB-96F6-3BDA8AB9FED3}" type="slidenum">
              <a:rPr lang="es-AR" smtClean="0"/>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B8826-8D2F-435A-8F6A-77C651B1419C}" type="datetimeFigureOut">
              <a:rPr lang="es-AR" smtClean="0"/>
              <a:pPr/>
              <a:t>26/04/2021</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B5355-0F91-4EDB-96F6-3BDA8AB9FED3}" type="slidenum">
              <a:rPr lang="es-AR" smtClean="0"/>
              <a:pPr/>
              <a:t>‹Nº›</a:t>
            </a:fld>
            <a:endParaRPr lang="es-AR"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85794"/>
            <a:ext cx="8229600" cy="5340369"/>
          </a:xfrm>
        </p:spPr>
        <p:txBody>
          <a:bodyPr>
            <a:normAutofit/>
          </a:bodyPr>
          <a:lstStyle/>
          <a:p>
            <a:pPr algn="ctr">
              <a:buNone/>
            </a:pPr>
            <a:endParaRPr lang="es-AR" sz="5400" dirty="0" smtClean="0"/>
          </a:p>
          <a:p>
            <a:pPr algn="ctr">
              <a:buNone/>
            </a:pPr>
            <a:r>
              <a:rPr lang="es-AR" sz="5400" dirty="0" smtClean="0"/>
              <a:t>GESTIÓN </a:t>
            </a:r>
            <a:r>
              <a:rPr lang="es-AR" sz="5400" dirty="0" smtClean="0"/>
              <a:t>DE RECURSOS HUMANOS EN IES</a:t>
            </a:r>
            <a:endParaRPr lang="es-A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082660"/>
          </a:xfrm>
        </p:spPr>
        <p:txBody>
          <a:bodyPr>
            <a:normAutofit fontScale="90000"/>
          </a:bodyPr>
          <a:lstStyle/>
          <a:p>
            <a:r>
              <a:rPr lang="es-ES" dirty="0" smtClean="0"/>
              <a:t>Simón Radowitzky- Ramón Falcón</a:t>
            </a:r>
            <a:br>
              <a:rPr lang="es-ES" dirty="0" smtClean="0"/>
            </a:br>
            <a:endParaRPr lang="es-AR" dirty="0"/>
          </a:p>
        </p:txBody>
      </p:sp>
      <p:pic>
        <p:nvPicPr>
          <p:cNvPr id="41986" name="Picture 2"/>
          <p:cNvPicPr>
            <a:picLocks noGrp="1" noChangeAspect="1" noChangeArrowheads="1"/>
          </p:cNvPicPr>
          <p:nvPr>
            <p:ph idx="1"/>
          </p:nvPr>
        </p:nvPicPr>
        <p:blipFill>
          <a:blip r:embed="rId2"/>
          <a:srcRect/>
          <a:stretch>
            <a:fillRect/>
          </a:stretch>
        </p:blipFill>
        <p:spPr bwMode="auto">
          <a:xfrm>
            <a:off x="500034" y="928670"/>
            <a:ext cx="2095500" cy="3162300"/>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6500826" y="1214422"/>
            <a:ext cx="2333625" cy="2838450"/>
          </a:xfrm>
          <a:prstGeom prst="rect">
            <a:avLst/>
          </a:prstGeom>
          <a:noFill/>
          <a:ln w="9525">
            <a:noFill/>
            <a:miter lim="800000"/>
            <a:headEnd/>
            <a:tailEnd/>
          </a:ln>
          <a:effectLst/>
        </p:spPr>
      </p:pic>
      <p:sp>
        <p:nvSpPr>
          <p:cNvPr id="6" name="5 Rectángulo"/>
          <p:cNvSpPr/>
          <p:nvPr/>
        </p:nvSpPr>
        <p:spPr>
          <a:xfrm>
            <a:off x="5929322" y="4398496"/>
            <a:ext cx="3214678" cy="1200329"/>
          </a:xfrm>
          <a:prstGeom prst="rect">
            <a:avLst/>
          </a:prstGeom>
        </p:spPr>
        <p:txBody>
          <a:bodyPr wrap="square">
            <a:spAutoFit/>
          </a:bodyPr>
          <a:lstStyle/>
          <a:p>
            <a:r>
              <a:rPr lang="es-AR" dirty="0" smtClean="0"/>
              <a:t>Ramón Falcón. Jefe de policía, ordenó reprimir  las manifestaciones obreras con mano de hierro.  </a:t>
            </a:r>
            <a:endParaRPr lang="es-AR" dirty="0"/>
          </a:p>
        </p:txBody>
      </p:sp>
      <p:sp>
        <p:nvSpPr>
          <p:cNvPr id="7" name="6 Rectángulo"/>
          <p:cNvSpPr/>
          <p:nvPr/>
        </p:nvSpPr>
        <p:spPr>
          <a:xfrm>
            <a:off x="285720" y="4429132"/>
            <a:ext cx="4572032" cy="1200329"/>
          </a:xfrm>
          <a:prstGeom prst="rect">
            <a:avLst/>
          </a:prstGeom>
        </p:spPr>
        <p:txBody>
          <a:bodyPr wrap="square">
            <a:spAutoFit/>
          </a:bodyPr>
          <a:lstStyle/>
          <a:p>
            <a:r>
              <a:rPr lang="es-AR" dirty="0" smtClean="0"/>
              <a:t>Radowitzky: fue un militante obrero anarquista ruso. Arrojo la bomba que mataría a Falcón y su ayudante, responsable de la brutal represión.  </a:t>
            </a:r>
            <a:endParaRPr lang="es-AR" dirty="0"/>
          </a:p>
        </p:txBody>
      </p:sp>
      <p:sp>
        <p:nvSpPr>
          <p:cNvPr id="8" name="7 Rectángulo"/>
          <p:cNvSpPr/>
          <p:nvPr/>
        </p:nvSpPr>
        <p:spPr>
          <a:xfrm>
            <a:off x="2828510" y="1428736"/>
            <a:ext cx="3486980" cy="369332"/>
          </a:xfrm>
          <a:prstGeom prst="rect">
            <a:avLst/>
          </a:prstGeom>
        </p:spPr>
        <p:txBody>
          <a:bodyPr wrap="square">
            <a:spAutoFit/>
          </a:bodyPr>
          <a:lstStyle/>
          <a:p>
            <a:r>
              <a:rPr lang="es-AR" dirty="0" smtClean="0"/>
              <a:t>Alcorta prohíbe toda forma sindical</a:t>
            </a:r>
            <a:endParaRPr lang="es-AR" dirty="0"/>
          </a:p>
        </p:txBody>
      </p:sp>
      <p:sp>
        <p:nvSpPr>
          <p:cNvPr id="9" name="8 Rectángulo"/>
          <p:cNvSpPr/>
          <p:nvPr/>
        </p:nvSpPr>
        <p:spPr>
          <a:xfrm>
            <a:off x="2786050" y="1928803"/>
            <a:ext cx="3571900" cy="923330"/>
          </a:xfrm>
          <a:prstGeom prst="rect">
            <a:avLst/>
          </a:prstGeom>
        </p:spPr>
        <p:txBody>
          <a:bodyPr wrap="square">
            <a:spAutoFit/>
          </a:bodyPr>
          <a:lstStyle/>
          <a:p>
            <a:r>
              <a:rPr lang="es-AR" dirty="0" smtClean="0"/>
              <a:t> 1ero de Mayo de 1909  la FORA decide conmemorar  el día del trabajador </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4. LEY DE RESIDENCIA O LEY CANE </a:t>
            </a:r>
            <a:endParaRPr lang="es-AR" dirty="0"/>
          </a:p>
        </p:txBody>
      </p:sp>
      <p:sp>
        <p:nvSpPr>
          <p:cNvPr id="3" name="2 Marcador de contenido"/>
          <p:cNvSpPr>
            <a:spLocks noGrp="1"/>
          </p:cNvSpPr>
          <p:nvPr>
            <p:ph idx="1"/>
          </p:nvPr>
        </p:nvSpPr>
        <p:spPr/>
        <p:txBody>
          <a:bodyPr>
            <a:normAutofit fontScale="85000" lnSpcReduction="10000"/>
          </a:bodyPr>
          <a:lstStyle/>
          <a:p>
            <a:r>
              <a:rPr lang="es-AR" dirty="0" smtClean="0"/>
              <a:t> </a:t>
            </a:r>
            <a:r>
              <a:rPr lang="es-AR" sz="3300" dirty="0" smtClean="0"/>
              <a:t>Autorizó al Poder Ejecutivo a impedir la entrada y a expulsar extranjeros “cuya conducta comprometa la seguridad nacional o perturbe el orden público”. </a:t>
            </a:r>
          </a:p>
          <a:p>
            <a:r>
              <a:rPr lang="es-AR" sz="3300" dirty="0" smtClean="0"/>
              <a:t>El extranjero contra quien se hubiera decretado la expulsión tendría tres días para salir del país, pudiendo el Poder Ejecutivo, como medida de seguridad pública, ordenar su detención hasta el momento del embarco. </a:t>
            </a:r>
          </a:p>
          <a:p>
            <a:r>
              <a:rPr lang="es-AR" sz="3300" dirty="0" smtClean="0"/>
              <a:t>A partir de esta ley, el Poder Ejecutivo podía acusar y castigar (expulsar) a personas extranjeras sin que en ningún momento interviniera el Poder Judicial</a:t>
            </a:r>
            <a:r>
              <a:rPr lang="es-AR" dirty="0" smtClean="0"/>
              <a:t>. </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i="1" dirty="0" smtClean="0"/>
              <a:t>Inmigrantes deportados por la ley de residencia.</a:t>
            </a:r>
            <a:endParaRPr lang="es-AR" dirty="0"/>
          </a:p>
        </p:txBody>
      </p:sp>
      <p:pic>
        <p:nvPicPr>
          <p:cNvPr id="50178" name="Picture 2"/>
          <p:cNvPicPr>
            <a:picLocks noGrp="1" noChangeAspect="1" noChangeArrowheads="1"/>
          </p:cNvPicPr>
          <p:nvPr>
            <p:ph idx="1"/>
          </p:nvPr>
        </p:nvPicPr>
        <p:blipFill>
          <a:blip r:embed="rId2"/>
          <a:srcRect/>
          <a:stretch>
            <a:fillRect/>
          </a:stretch>
        </p:blipFill>
        <p:spPr bwMode="auto">
          <a:xfrm>
            <a:off x="500034" y="1643050"/>
            <a:ext cx="8286808"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chemeClr val="accent2"/>
            </a:solidFill>
          </a:ln>
        </p:spPr>
        <p:txBody>
          <a:bodyPr/>
          <a:lstStyle/>
          <a:p>
            <a:r>
              <a:rPr lang="es-AR" dirty="0" smtClean="0"/>
              <a:t>SINDICATOS</a:t>
            </a:r>
            <a:endParaRPr lang="es-AR" dirty="0"/>
          </a:p>
        </p:txBody>
      </p:sp>
      <p:sp>
        <p:nvSpPr>
          <p:cNvPr id="3" name="2 Marcador de contenido"/>
          <p:cNvSpPr>
            <a:spLocks noGrp="1"/>
          </p:cNvSpPr>
          <p:nvPr>
            <p:ph idx="1"/>
          </p:nvPr>
        </p:nvSpPr>
        <p:spPr>
          <a:ln>
            <a:solidFill>
              <a:schemeClr val="accent2"/>
            </a:solidFill>
          </a:ln>
        </p:spPr>
        <p:txBody>
          <a:bodyPr/>
          <a:lstStyle/>
          <a:p>
            <a:pPr algn="ctr">
              <a:buNone/>
            </a:pPr>
            <a:r>
              <a:rPr lang="es-AR" sz="4000" i="1" dirty="0" smtClean="0"/>
              <a:t>Queda garantizada a los trabajadores la organización sindical libre y democrática reconocida por la simple inscripción un registro especial</a:t>
            </a:r>
          </a:p>
          <a:p>
            <a:pPr>
              <a:buNone/>
            </a:pPr>
            <a:endParaRPr lang="es-AR" dirty="0" smtClean="0"/>
          </a:p>
          <a:p>
            <a:pPr algn="ctr">
              <a:buNone/>
            </a:pPr>
            <a:r>
              <a:rPr lang="es-AR" b="1" i="1" dirty="0" smtClean="0"/>
              <a:t>Art. 14 bis: Constitución Argentina</a:t>
            </a:r>
            <a:endParaRPr lang="es-AR" b="1"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142852"/>
            <a:ext cx="8929718" cy="1285884"/>
          </a:xfrm>
          <a:solidFill>
            <a:schemeClr val="accent3"/>
          </a:solidFill>
        </p:spPr>
        <p:txBody>
          <a:bodyPr>
            <a:normAutofit/>
          </a:bodyPr>
          <a:lstStyle/>
          <a:p>
            <a:r>
              <a:rPr lang="es-AR" dirty="0" smtClean="0"/>
              <a:t>Ley 23.551 de asociaciones sindicales</a:t>
            </a:r>
            <a:endParaRPr lang="es-AR" dirty="0"/>
          </a:p>
        </p:txBody>
      </p:sp>
      <p:sp>
        <p:nvSpPr>
          <p:cNvPr id="3" name="2 Marcador de contenido"/>
          <p:cNvSpPr>
            <a:spLocks noGrp="1"/>
          </p:cNvSpPr>
          <p:nvPr>
            <p:ph idx="1"/>
          </p:nvPr>
        </p:nvSpPr>
        <p:spPr>
          <a:xfrm>
            <a:off x="142844" y="1600200"/>
            <a:ext cx="8858312" cy="5257800"/>
          </a:xfrm>
          <a:solidFill>
            <a:schemeClr val="bg1"/>
          </a:solidFill>
          <a:ln>
            <a:noFill/>
          </a:ln>
        </p:spPr>
        <p:txBody>
          <a:bodyPr>
            <a:normAutofit/>
          </a:bodyPr>
          <a:lstStyle/>
          <a:p>
            <a:endParaRPr lang="es-AR" b="1" dirty="0" smtClean="0"/>
          </a:p>
          <a:p>
            <a:r>
              <a:rPr lang="es-AR" sz="3600" b="1" dirty="0" smtClean="0"/>
              <a:t>Artículo </a:t>
            </a:r>
            <a:r>
              <a:rPr lang="es-AR" sz="3600" b="1" dirty="0"/>
              <a:t>1</a:t>
            </a:r>
            <a:r>
              <a:rPr lang="es-AR" sz="3600" b="1" dirty="0" smtClean="0"/>
              <a:t>°</a:t>
            </a:r>
            <a:r>
              <a:rPr lang="es-AR" dirty="0"/>
              <a:t> :</a:t>
            </a:r>
            <a:r>
              <a:rPr lang="es-AR" sz="3600" dirty="0" smtClean="0"/>
              <a:t>Las </a:t>
            </a:r>
            <a:r>
              <a:rPr lang="es-AR" sz="3600" dirty="0"/>
              <a:t>asociaciones que tengan por objeto la defensa de los intereses de los trabajadores se regirán por esta </a:t>
            </a:r>
            <a:r>
              <a:rPr lang="es-AR" sz="3600" dirty="0" smtClean="0"/>
              <a:t>Ley.</a:t>
            </a:r>
          </a:p>
          <a:p>
            <a:endParaRPr lang="es-AR" sz="3600" b="1" dirty="0" smtClean="0"/>
          </a:p>
          <a:p>
            <a:r>
              <a:rPr lang="es-AR" sz="3600" b="1" dirty="0" smtClean="0"/>
              <a:t>Artículo </a:t>
            </a:r>
            <a:r>
              <a:rPr lang="es-AR" sz="3600" b="1" dirty="0"/>
              <a:t>2</a:t>
            </a:r>
            <a:r>
              <a:rPr lang="es-AR" sz="3600" b="1" dirty="0" smtClean="0"/>
              <a:t>°:</a:t>
            </a:r>
            <a:r>
              <a:rPr lang="es-AR" sz="3600" dirty="0" smtClean="0"/>
              <a:t> Entiéndase </a:t>
            </a:r>
            <a:r>
              <a:rPr lang="es-AR" sz="3600" dirty="0"/>
              <a:t>por interés de los trabajadores todo cuanto se relacione con sus condiciones de vida y de trabajo.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282" y="285728"/>
            <a:ext cx="8715436" cy="6286544"/>
          </a:xfrm>
          <a:ln/>
        </p:spPr>
        <p:style>
          <a:lnRef idx="2">
            <a:schemeClr val="accent2"/>
          </a:lnRef>
          <a:fillRef idx="1">
            <a:schemeClr val="lt1"/>
          </a:fillRef>
          <a:effectRef idx="0">
            <a:schemeClr val="accent2"/>
          </a:effectRef>
          <a:fontRef idx="minor">
            <a:schemeClr val="dk1"/>
          </a:fontRef>
        </p:style>
        <p:txBody>
          <a:bodyPr>
            <a:normAutofit/>
          </a:bodyPr>
          <a:lstStyle/>
          <a:p>
            <a:endParaRPr lang="es-AR" b="1" dirty="0" smtClean="0"/>
          </a:p>
          <a:p>
            <a:pPr>
              <a:buNone/>
            </a:pPr>
            <a:r>
              <a:rPr lang="es-AR" b="1" dirty="0" smtClean="0"/>
              <a:t>Artículo 3</a:t>
            </a:r>
            <a:r>
              <a:rPr lang="es-AR" dirty="0" smtClean="0"/>
              <a:t> — Los trabajadores tienen los siguientes derechos sindicales:</a:t>
            </a:r>
          </a:p>
          <a:p>
            <a:r>
              <a:rPr lang="es-AR" dirty="0" smtClean="0"/>
              <a:t>a) Constituir libremente y sin necesidad de autorización previa, asociaciones sindicales;</a:t>
            </a:r>
          </a:p>
          <a:p>
            <a:r>
              <a:rPr lang="es-AR" dirty="0" smtClean="0"/>
              <a:t>b) Afiliarse, no afiliarse o desafiliarse;</a:t>
            </a:r>
          </a:p>
          <a:p>
            <a:r>
              <a:rPr lang="es-AR" dirty="0" smtClean="0"/>
              <a:t>c) Reunirse y desarrollar actividades sindicales;</a:t>
            </a:r>
          </a:p>
          <a:p>
            <a:r>
              <a:rPr lang="es-AR" dirty="0" smtClean="0"/>
              <a:t>d) Peticionar ante las autoridades y los empleadores;</a:t>
            </a:r>
          </a:p>
          <a:p>
            <a:r>
              <a:rPr lang="es-AR" dirty="0" smtClean="0"/>
              <a:t>e) elegir libremente a sus representantes, ser elegidos y postular candidatos.</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SINDICATOS COMO ORGANIZACIÓN</a:t>
            </a:r>
            <a:endParaRPr lang="es-AR" dirty="0"/>
          </a:p>
        </p:txBody>
      </p:sp>
      <p:sp>
        <p:nvSpPr>
          <p:cNvPr id="3" name="2 Marcador de contenido"/>
          <p:cNvSpPr>
            <a:spLocks noGrp="1"/>
          </p:cNvSpPr>
          <p:nvPr>
            <p:ph idx="1"/>
          </p:nvPr>
        </p:nvSpPr>
        <p:spPr>
          <a:xfrm>
            <a:off x="0" y="1357298"/>
            <a:ext cx="9144000" cy="5500702"/>
          </a:xfrm>
        </p:spPr>
        <p:txBody>
          <a:bodyPr>
            <a:normAutofit lnSpcReduction="10000"/>
          </a:bodyPr>
          <a:lstStyle/>
          <a:p>
            <a:r>
              <a:rPr lang="es-AR" sz="2000" dirty="0" smtClean="0"/>
              <a:t>Buscan defender intereses comunes</a:t>
            </a:r>
          </a:p>
          <a:p>
            <a:endParaRPr lang="es-AR" sz="2000" dirty="0" smtClean="0"/>
          </a:p>
          <a:p>
            <a:r>
              <a:rPr lang="es-AR" sz="2000" b="1" u="sng" dirty="0" smtClean="0"/>
              <a:t>Federaciones</a:t>
            </a:r>
            <a:r>
              <a:rPr lang="es-AR" sz="2000" u="sng" dirty="0" smtClean="0"/>
              <a:t>:</a:t>
            </a:r>
            <a:r>
              <a:rPr lang="es-AR" sz="2000" dirty="0" smtClean="0"/>
              <a:t> varios sindicatos asociados. </a:t>
            </a:r>
          </a:p>
          <a:p>
            <a:endParaRPr lang="es-AR" sz="2000" dirty="0" smtClean="0"/>
          </a:p>
          <a:p>
            <a:r>
              <a:rPr lang="es-AR" sz="2000" dirty="0" smtClean="0"/>
              <a:t>Elegidos por el voto directo de sus miembros. Alcance provincial y nacional: trabajadores de la industria, municipales…. </a:t>
            </a:r>
            <a:endParaRPr lang="es-AR" sz="2000" dirty="0" smtClean="0"/>
          </a:p>
          <a:p>
            <a:pPr>
              <a:buNone/>
            </a:pPr>
            <a:endParaRPr lang="es-AR" sz="2000" dirty="0" smtClean="0"/>
          </a:p>
          <a:p>
            <a:r>
              <a:rPr lang="es-AR" sz="2000" b="1" u="sng" dirty="0" smtClean="0"/>
              <a:t>Confederaciones:</a:t>
            </a:r>
            <a:r>
              <a:rPr lang="es-AR" sz="2000" dirty="0" smtClean="0"/>
              <a:t> alcance nacional: CGT</a:t>
            </a:r>
          </a:p>
          <a:p>
            <a:pPr>
              <a:buNone/>
            </a:pPr>
            <a:endParaRPr lang="es-AR" sz="2000" dirty="0" smtClean="0"/>
          </a:p>
          <a:p>
            <a:r>
              <a:rPr lang="es-AR" sz="2000" b="1" u="sng" dirty="0" smtClean="0"/>
              <a:t>Uniones</a:t>
            </a:r>
            <a:r>
              <a:rPr lang="es-AR" sz="2000" b="1" dirty="0" smtClean="0"/>
              <a:t>: </a:t>
            </a:r>
            <a:r>
              <a:rPr lang="es-AR" sz="2000" dirty="0" smtClean="0"/>
              <a:t>Las </a:t>
            </a:r>
            <a:r>
              <a:rPr lang="es-AR" sz="2000" dirty="0" smtClean="0"/>
              <a:t>"uniones" son sindicatos con jurisdicción directa en todo el territorio en el que actúan. Los representantes "locales" del sindicato son elegidos por los líderes nacionales (o provinciales) de la "unión</a:t>
            </a:r>
            <a:r>
              <a:rPr lang="es-AR" sz="2000" dirty="0" smtClean="0"/>
              <a:t>". LEY 23551:</a:t>
            </a:r>
            <a:r>
              <a:rPr lang="es-AR" sz="2000" b="1" dirty="0" smtClean="0"/>
              <a:t>Artículo 11.</a:t>
            </a:r>
            <a:r>
              <a:rPr lang="es-AR" sz="2000" dirty="0" smtClean="0"/>
              <a:t> — Las asociaciones sindicales pueden asumir algunas de las siguientes formas:</a:t>
            </a:r>
          </a:p>
          <a:p>
            <a:r>
              <a:rPr lang="es-AR" sz="2000" dirty="0" smtClean="0"/>
              <a:t>Sindicatos </a:t>
            </a:r>
            <a:r>
              <a:rPr lang="es-AR" sz="2000" dirty="0" smtClean="0"/>
              <a:t>o uniones;</a:t>
            </a:r>
          </a:p>
          <a:p>
            <a:pPr>
              <a:buNone/>
            </a:pPr>
            <a:endParaRPr lang="es-AR" sz="2000" dirty="0" smtClean="0"/>
          </a:p>
          <a:p>
            <a:r>
              <a:rPr lang="es-AR" sz="2000" dirty="0" smtClean="0"/>
              <a:t>Representantes locales elegidos por lideres nacionales o provinciales</a:t>
            </a:r>
          </a:p>
          <a:p>
            <a:endParaRPr lang="es-AR"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28604"/>
            <a:ext cx="8229600" cy="6143668"/>
          </a:xfrm>
        </p:spPr>
        <p:txBody>
          <a:bodyPr/>
          <a:lstStyle/>
          <a:p>
            <a:endParaRPr lang="es-AR" dirty="0" smtClean="0"/>
          </a:p>
          <a:p>
            <a:r>
              <a:rPr lang="es-AR" dirty="0" smtClean="0"/>
              <a:t>En 1930 se concretó la creación de la Confederación General del Trabajo como resultado del acuerdo entre las corrientes sindicalista revolucionaria, socialista y comunista. A partir de ese momento la CGT se mantendrá como la principal central sindical Argentina.</a:t>
            </a:r>
            <a:endParaRPr lang="es-AR" dirty="0"/>
          </a:p>
        </p:txBody>
      </p:sp>
      <p:pic>
        <p:nvPicPr>
          <p:cNvPr id="48130" name="Picture 2"/>
          <p:cNvPicPr>
            <a:picLocks noChangeAspect="1" noChangeArrowheads="1"/>
          </p:cNvPicPr>
          <p:nvPr/>
        </p:nvPicPr>
        <p:blipFill>
          <a:blip r:embed="rId2"/>
          <a:srcRect/>
          <a:stretch>
            <a:fillRect/>
          </a:stretch>
        </p:blipFill>
        <p:spPr bwMode="auto">
          <a:xfrm>
            <a:off x="4572000" y="4500570"/>
            <a:ext cx="19050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285860"/>
          </a:xfrm>
        </p:spPr>
        <p:txBody>
          <a:bodyPr>
            <a:noAutofit/>
          </a:bodyPr>
          <a:lstStyle/>
          <a:p>
            <a:r>
              <a:rPr lang="es-AR" dirty="0" smtClean="0"/>
              <a:t>MEDIOS PARA LA ACCIÓN SINDICAL LA HUELGA</a:t>
            </a:r>
            <a:endParaRPr lang="es-AR" dirty="0"/>
          </a:p>
        </p:txBody>
      </p:sp>
      <p:sp>
        <p:nvSpPr>
          <p:cNvPr id="3" name="2 Marcador de contenido"/>
          <p:cNvSpPr>
            <a:spLocks noGrp="1"/>
          </p:cNvSpPr>
          <p:nvPr>
            <p:ph idx="1"/>
          </p:nvPr>
        </p:nvSpPr>
        <p:spPr>
          <a:xfrm>
            <a:off x="0" y="1285860"/>
            <a:ext cx="9144000" cy="5572140"/>
          </a:xfrm>
        </p:spPr>
        <p:txBody>
          <a:bodyPr>
            <a:normAutofit fontScale="47500" lnSpcReduction="20000"/>
          </a:bodyPr>
          <a:lstStyle/>
          <a:p>
            <a:endParaRPr lang="es-AR" sz="3600" dirty="0" smtClean="0"/>
          </a:p>
          <a:p>
            <a:r>
              <a:rPr lang="es-AR" sz="5900" dirty="0" smtClean="0"/>
              <a:t>Derecho de toda persona </a:t>
            </a:r>
          </a:p>
          <a:p>
            <a:endParaRPr lang="es-AR" sz="5900" dirty="0" smtClean="0"/>
          </a:p>
          <a:p>
            <a:r>
              <a:rPr lang="es-AR" sz="5900" dirty="0" smtClean="0"/>
              <a:t>Es la suspensión temporal, </a:t>
            </a:r>
            <a:r>
              <a:rPr lang="es-AR" sz="5900" b="1" u="sng" dirty="0" smtClean="0"/>
              <a:t>colectiva</a:t>
            </a:r>
            <a:r>
              <a:rPr lang="es-AR" sz="5900" dirty="0" smtClean="0"/>
              <a:t> y pacifica del trabajo para conquistar un reivindicación laboral</a:t>
            </a:r>
          </a:p>
          <a:p>
            <a:pPr>
              <a:buNone/>
            </a:pPr>
            <a:endParaRPr lang="es-AR" sz="5900" dirty="0" smtClean="0"/>
          </a:p>
          <a:p>
            <a:r>
              <a:rPr lang="es-AR" sz="5900" dirty="0" smtClean="0"/>
              <a:t>Es la </a:t>
            </a:r>
            <a:r>
              <a:rPr lang="es-AR" sz="5900" b="1" u="sng" dirty="0" smtClean="0"/>
              <a:t>irrupción del contrato laboral </a:t>
            </a:r>
            <a:r>
              <a:rPr lang="es-AR" sz="5900" dirty="0" smtClean="0"/>
              <a:t>y requiera de una deliberación previa</a:t>
            </a:r>
          </a:p>
          <a:p>
            <a:endParaRPr lang="es-AR" sz="5900" dirty="0" smtClean="0"/>
          </a:p>
          <a:p>
            <a:r>
              <a:rPr lang="es-AR" sz="5900" dirty="0" smtClean="0"/>
              <a:t>Ruptura de la Relación entre capital y trabajo </a:t>
            </a:r>
          </a:p>
          <a:p>
            <a:endParaRPr lang="es-AR" sz="5900" dirty="0" smtClean="0"/>
          </a:p>
          <a:p>
            <a:r>
              <a:rPr lang="es-AR" sz="5900" b="1" dirty="0" smtClean="0"/>
              <a:t>Condiciones</a:t>
            </a:r>
            <a:r>
              <a:rPr lang="es-AR" sz="5900" dirty="0" smtClean="0"/>
              <a:t>: asamblea general, articulación política….</a:t>
            </a:r>
          </a:p>
          <a:p>
            <a:endParaRPr lang="es-AR" sz="59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solidFill>
        </p:spPr>
        <p:txBody>
          <a:bodyPr>
            <a:normAutofit fontScale="90000"/>
          </a:bodyPr>
          <a:lstStyle/>
          <a:p>
            <a:r>
              <a:rPr lang="es-AR" dirty="0" smtClean="0"/>
              <a:t>La Huelga puede surgir por consideraciones:</a:t>
            </a:r>
            <a:endParaRPr lang="es-AR" dirty="0"/>
          </a:p>
        </p:txBody>
      </p:sp>
      <p:sp>
        <p:nvSpPr>
          <p:cNvPr id="3" name="2 Marcador de contenido"/>
          <p:cNvSpPr>
            <a:spLocks noGrp="1"/>
          </p:cNvSpPr>
          <p:nvPr>
            <p:ph idx="1"/>
          </p:nvPr>
        </p:nvSpPr>
        <p:spPr>
          <a:xfrm>
            <a:off x="457200" y="1928802"/>
            <a:ext cx="8229600" cy="4500594"/>
          </a:xfrm>
          <a:solidFill>
            <a:schemeClr val="bg1"/>
          </a:solidFill>
          <a:ln>
            <a:solidFill>
              <a:schemeClr val="accent2"/>
            </a:solidFill>
          </a:ln>
        </p:spPr>
        <p:txBody>
          <a:bodyPr>
            <a:normAutofit fontScale="32500" lnSpcReduction="20000"/>
          </a:bodyPr>
          <a:lstStyle/>
          <a:p>
            <a:endParaRPr lang="es-AR" dirty="0" smtClean="0"/>
          </a:p>
          <a:p>
            <a:endParaRPr lang="es-AR" dirty="0" smtClean="0"/>
          </a:p>
          <a:p>
            <a:endParaRPr lang="es-AR" dirty="0" smtClean="0"/>
          </a:p>
          <a:p>
            <a:r>
              <a:rPr lang="es-AR" sz="10000" dirty="0" smtClean="0"/>
              <a:t>Objetivas: refuerzo de reivindicaciones.</a:t>
            </a:r>
          </a:p>
          <a:p>
            <a:pPr>
              <a:buNone/>
            </a:pPr>
            <a:endParaRPr lang="es-AR" sz="10000" dirty="0" smtClean="0"/>
          </a:p>
          <a:p>
            <a:pPr>
              <a:buNone/>
            </a:pPr>
            <a:endParaRPr lang="es-AR" sz="10000" dirty="0"/>
          </a:p>
          <a:p>
            <a:r>
              <a:rPr lang="es-AR" sz="10000" dirty="0" smtClean="0"/>
              <a:t>Punto de vista Subjetivo: </a:t>
            </a:r>
          </a:p>
          <a:p>
            <a:endParaRPr lang="es-AR" sz="10000" dirty="0" smtClean="0"/>
          </a:p>
          <a:p>
            <a:endParaRPr lang="es-AR" sz="10000" dirty="0"/>
          </a:p>
          <a:p>
            <a:r>
              <a:rPr lang="es-AR" sz="10000" dirty="0" smtClean="0"/>
              <a:t>Punto de vista Político</a:t>
            </a:r>
            <a:endParaRPr lang="es-AR" sz="10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SINDICALISMO</a:t>
            </a:r>
            <a:endParaRPr lang="es-AR" dirty="0"/>
          </a:p>
        </p:txBody>
      </p:sp>
      <p:sp>
        <p:nvSpPr>
          <p:cNvPr id="3" name="2 Marcador de contenido"/>
          <p:cNvSpPr>
            <a:spLocks noGrp="1"/>
          </p:cNvSpPr>
          <p:nvPr>
            <p:ph idx="1"/>
          </p:nvPr>
        </p:nvSpPr>
        <p:spPr>
          <a:xfrm>
            <a:off x="285720" y="1142984"/>
            <a:ext cx="8572560" cy="4983179"/>
          </a:xfrm>
        </p:spPr>
        <p:txBody>
          <a:bodyPr>
            <a:normAutofit lnSpcReduction="10000"/>
          </a:bodyPr>
          <a:lstStyle/>
          <a:p>
            <a:r>
              <a:rPr lang="es-AR" sz="3600" dirty="0" smtClean="0"/>
              <a:t>Origen: organización de grupos de trabajadores para luchar contra condiciones laborales inhumanas</a:t>
            </a:r>
          </a:p>
          <a:p>
            <a:r>
              <a:rPr lang="es-AR" sz="3600" dirty="0" smtClean="0"/>
              <a:t>Actualidad: fuerza política que forma parte la natural lucha por el poder.</a:t>
            </a:r>
          </a:p>
          <a:p>
            <a:r>
              <a:rPr lang="es-AR" sz="3600" b="1" dirty="0" smtClean="0"/>
              <a:t>EL SINDICALISMO: REPRESENTA UN PROCESO PARA LA REIVINDICACION DE MEJORES CONDICIONES LABORALES, SOCIAL Y CULTURAL DE SUS MIEMBROS</a:t>
            </a:r>
            <a:endParaRPr lang="es-AR" sz="3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357166"/>
            <a:ext cx="8401080" cy="6286544"/>
          </a:xfrm>
        </p:spPr>
        <p:txBody>
          <a:bodyPr>
            <a:noAutofit/>
          </a:bodyPr>
          <a:lstStyle/>
          <a:p>
            <a:pPr>
              <a:buNone/>
              <a:defRPr/>
            </a:pPr>
            <a:r>
              <a:rPr lang="es-MX" sz="2800" dirty="0" smtClean="0"/>
              <a:t> Ministerio de Trabajo o justicia del trabajo</a:t>
            </a:r>
          </a:p>
          <a:p>
            <a:pPr>
              <a:buNone/>
              <a:defRPr/>
            </a:pPr>
            <a:r>
              <a:rPr lang="es-MX" sz="2800" b="1" dirty="0" smtClean="0"/>
              <a:t>Se puede declarar ilegal la huelga si:</a:t>
            </a:r>
          </a:p>
          <a:p>
            <a:pPr lvl="1">
              <a:defRPr/>
            </a:pPr>
            <a:r>
              <a:rPr lang="es-MX" b="1" dirty="0" smtClean="0"/>
              <a:t>No se agotan los procedimientos </a:t>
            </a:r>
            <a:r>
              <a:rPr lang="es-MX" dirty="0" smtClean="0"/>
              <a:t>de autocomposición (leyes o CCT)</a:t>
            </a:r>
          </a:p>
          <a:p>
            <a:pPr lvl="1">
              <a:defRPr/>
            </a:pPr>
            <a:r>
              <a:rPr lang="es-MX" dirty="0" smtClean="0"/>
              <a:t>Su </a:t>
            </a:r>
            <a:r>
              <a:rPr lang="es-MX" b="1" dirty="0" smtClean="0"/>
              <a:t>objeto no responde a una causa de carácter laboral</a:t>
            </a:r>
            <a:endParaRPr lang="es-MX" dirty="0" smtClean="0"/>
          </a:p>
          <a:p>
            <a:pPr lvl="1">
              <a:defRPr/>
            </a:pPr>
            <a:r>
              <a:rPr lang="es-MX" b="1" dirty="0" smtClean="0"/>
              <a:t>No ha sido decidida por una asociación sindical con personería gremial</a:t>
            </a:r>
            <a:endParaRPr lang="es-MX" dirty="0" smtClean="0"/>
          </a:p>
          <a:p>
            <a:pPr lvl="1">
              <a:defRPr/>
            </a:pPr>
            <a:r>
              <a:rPr lang="es-MX" dirty="0" smtClean="0"/>
              <a:t>En su  </a:t>
            </a:r>
            <a:r>
              <a:rPr lang="es-MX" b="1" dirty="0" smtClean="0"/>
              <a:t>ejercicio se ha producido la toma del establecimiento o acciones de violencia sobre los bienes de la empresa</a:t>
            </a:r>
          </a:p>
          <a:p>
            <a:endParaRPr lang="es-E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57166"/>
            <a:ext cx="8229600" cy="6286544"/>
          </a:xfrm>
        </p:spPr>
        <p:txBody>
          <a:bodyPr>
            <a:normAutofit/>
          </a:bodyPr>
          <a:lstStyle/>
          <a:p>
            <a:pPr algn="just">
              <a:buNone/>
              <a:defRPr/>
            </a:pPr>
            <a:r>
              <a:rPr lang="es-MX" sz="4000" b="1" dirty="0" smtClean="0"/>
              <a:t>La consecuencia esencial que produce la declaración de ilegalidad: </a:t>
            </a:r>
          </a:p>
          <a:p>
            <a:pPr algn="just">
              <a:buNone/>
              <a:defRPr/>
            </a:pPr>
            <a:r>
              <a:rPr lang="es-MX" sz="4000" dirty="0" smtClean="0"/>
              <a:t>es que cada trabajador que participe en la huelga puede ser </a:t>
            </a:r>
            <a:r>
              <a:rPr lang="es-MX" sz="4000" b="1" dirty="0" smtClean="0"/>
              <a:t>puesto en mora e intimado por el empleador a dejar sin efecto la medida y retornar al trabajo bajo apercibimiento de considerar su actitud grave injuria y despedirlo con justa causa</a:t>
            </a:r>
            <a:endParaRPr lang="es-ES" sz="40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2984"/>
          </a:xfrm>
          <a:solidFill>
            <a:schemeClr val="bg1"/>
          </a:solidFill>
        </p:spPr>
        <p:txBody>
          <a:bodyPr>
            <a:normAutofit fontScale="90000"/>
          </a:bodyPr>
          <a:lstStyle/>
          <a:p>
            <a:r>
              <a:rPr lang="es-AR" dirty="0" smtClean="0"/>
              <a:t>FORMAS ILÍCITAS DE PRESIÓN SINDICAL:DE LOS TRABAJADORES</a:t>
            </a:r>
            <a:endParaRPr lang="es-AR" dirty="0"/>
          </a:p>
        </p:txBody>
      </p:sp>
      <p:sp>
        <p:nvSpPr>
          <p:cNvPr id="3" name="2 Marcador de contenido"/>
          <p:cNvSpPr>
            <a:spLocks noGrp="1"/>
          </p:cNvSpPr>
          <p:nvPr>
            <p:ph idx="1"/>
          </p:nvPr>
        </p:nvSpPr>
        <p:spPr>
          <a:xfrm>
            <a:off x="0" y="1214422"/>
            <a:ext cx="9144000" cy="6143668"/>
          </a:xfrm>
          <a:solidFill>
            <a:schemeClr val="bg1"/>
          </a:solidFill>
          <a:ln>
            <a:solidFill>
              <a:schemeClr val="accent2"/>
            </a:solidFill>
          </a:ln>
        </p:spPr>
        <p:txBody>
          <a:bodyPr>
            <a:noAutofit/>
          </a:bodyPr>
          <a:lstStyle/>
          <a:p>
            <a:r>
              <a:rPr lang="es-AR" sz="3600" dirty="0" smtClean="0"/>
              <a:t>Cuando no hay </a:t>
            </a:r>
            <a:r>
              <a:rPr lang="es-AR" sz="3600" b="1" u="sng" dirty="0" smtClean="0"/>
              <a:t>Deliberación Previa</a:t>
            </a:r>
          </a:p>
          <a:p>
            <a:r>
              <a:rPr lang="es-AR" sz="3600" b="1" dirty="0" smtClean="0"/>
              <a:t>Huelga Simbólica: </a:t>
            </a:r>
            <a:r>
              <a:rPr lang="es-AR" sz="3600" dirty="0" smtClean="0"/>
              <a:t>el personal permanece en sus puestos.</a:t>
            </a:r>
          </a:p>
          <a:p>
            <a:endParaRPr lang="es-AR" sz="3600" dirty="0" smtClean="0"/>
          </a:p>
          <a:p>
            <a:r>
              <a:rPr lang="es-AR" sz="3600" b="1" dirty="0" smtClean="0"/>
              <a:t>Huelga de Advertencia: </a:t>
            </a:r>
            <a:r>
              <a:rPr lang="es-AR" sz="3600" dirty="0" smtClean="0"/>
              <a:t>es súbita</a:t>
            </a:r>
            <a:r>
              <a:rPr lang="es-AR" sz="3600" b="1" dirty="0" smtClean="0"/>
              <a:t>, </a:t>
            </a:r>
            <a:r>
              <a:rPr lang="es-AR" sz="3600" dirty="0" smtClean="0"/>
              <a:t>abandono del trabajo. Rompe las formas contractuales</a:t>
            </a:r>
          </a:p>
          <a:p>
            <a:pPr>
              <a:buNone/>
            </a:pPr>
            <a:endParaRPr lang="es-AR" sz="3600" dirty="0" smtClean="0"/>
          </a:p>
          <a:p>
            <a:r>
              <a:rPr lang="es-AR" sz="3600" b="1" dirty="0" smtClean="0"/>
              <a:t>Tortuguismo</a:t>
            </a:r>
          </a:p>
          <a:p>
            <a:endParaRPr lang="es-AR" sz="2800" dirty="0" smtClean="0"/>
          </a:p>
          <a:p>
            <a:r>
              <a:rPr lang="es-AR" sz="3600" b="1" dirty="0" smtClean="0"/>
              <a:t>Paralización de los Proveedores </a:t>
            </a:r>
            <a:r>
              <a:rPr lang="es-AR" sz="3600" b="1" dirty="0"/>
              <a:t>V</a:t>
            </a:r>
            <a:r>
              <a:rPr lang="es-AR" sz="3600" b="1" dirty="0" smtClean="0"/>
              <a:t>itales</a:t>
            </a:r>
          </a:p>
          <a:p>
            <a:endParaRPr lang="es-AR" sz="2800" dirty="0" smtClean="0"/>
          </a:p>
          <a:p>
            <a:endParaRPr lang="es-AR"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solidFill>
        </p:spPr>
        <p:txBody>
          <a:bodyPr>
            <a:normAutofit fontScale="90000"/>
          </a:bodyPr>
          <a:lstStyle/>
          <a:p>
            <a:r>
              <a:rPr lang="es-AR" dirty="0" smtClean="0"/>
              <a:t>MEDIOS PARA LA ACCIÓN PATRONAL: CIERRE TEMPORAL Y LISTA NEGRA</a:t>
            </a:r>
            <a:endParaRPr lang="es-AR" dirty="0"/>
          </a:p>
        </p:txBody>
      </p:sp>
      <p:sp>
        <p:nvSpPr>
          <p:cNvPr id="3" name="2 Marcador de contenido"/>
          <p:cNvSpPr>
            <a:spLocks noGrp="1"/>
          </p:cNvSpPr>
          <p:nvPr>
            <p:ph idx="1"/>
          </p:nvPr>
        </p:nvSpPr>
        <p:spPr>
          <a:xfrm>
            <a:off x="214282" y="1500174"/>
            <a:ext cx="8643998" cy="5143536"/>
          </a:xfrm>
          <a:solidFill>
            <a:schemeClr val="bg1"/>
          </a:solidFill>
          <a:ln>
            <a:solidFill>
              <a:srgbClr val="FF0000"/>
            </a:solidFill>
          </a:ln>
        </p:spPr>
        <p:txBody>
          <a:bodyPr>
            <a:normAutofit fontScale="70000" lnSpcReduction="20000"/>
          </a:bodyPr>
          <a:lstStyle/>
          <a:p>
            <a:endParaRPr lang="es-AR" sz="3600" dirty="0" smtClean="0"/>
          </a:p>
          <a:p>
            <a:r>
              <a:rPr lang="es-AR" sz="4100" b="1" dirty="0" smtClean="0"/>
              <a:t>Cierre Temporal:</a:t>
            </a:r>
            <a:r>
              <a:rPr lang="es-AR" sz="3600" dirty="0" smtClean="0"/>
              <a:t> medio de presión</a:t>
            </a:r>
          </a:p>
          <a:p>
            <a:r>
              <a:rPr lang="es-AR" sz="3600" dirty="0" smtClean="0"/>
              <a:t>Deja a los empleados fuera del centro de trabajo</a:t>
            </a:r>
          </a:p>
          <a:p>
            <a:r>
              <a:rPr lang="es-AR" sz="3600" dirty="0" smtClean="0"/>
              <a:t>Provoca problemas</a:t>
            </a:r>
          </a:p>
          <a:p>
            <a:r>
              <a:rPr lang="es-AR" sz="3600" dirty="0" smtClean="0"/>
              <a:t>Utilizado como defensa de formas atípicas de huelga</a:t>
            </a:r>
          </a:p>
          <a:p>
            <a:endParaRPr lang="es-AR" sz="3600" dirty="0" smtClean="0"/>
          </a:p>
          <a:p>
            <a:r>
              <a:rPr lang="es-AR" sz="3600" u="sng" dirty="0" smtClean="0"/>
              <a:t>Objetivo</a:t>
            </a:r>
            <a:r>
              <a:rPr lang="es-AR" sz="3600" dirty="0" smtClean="0"/>
              <a:t>: obliga a los trabajadores a ceder en ciertas</a:t>
            </a:r>
          </a:p>
          <a:p>
            <a:pPr>
              <a:buNone/>
            </a:pPr>
            <a:endParaRPr lang="es-AR" sz="3600" dirty="0" smtClean="0"/>
          </a:p>
          <a:p>
            <a:r>
              <a:rPr lang="es-AR" sz="3600" dirty="0" smtClean="0"/>
              <a:t>Debe ser producto de legitima defensa para evitar males mayores</a:t>
            </a:r>
          </a:p>
          <a:p>
            <a:pPr>
              <a:buNone/>
            </a:pPr>
            <a:endParaRPr lang="es-AR" sz="3600" dirty="0"/>
          </a:p>
          <a:p>
            <a:r>
              <a:rPr lang="es-AR" sz="4100" b="1" dirty="0" smtClean="0"/>
              <a:t>Lista Negra</a:t>
            </a:r>
            <a:r>
              <a:rPr lang="es-AR" sz="4100" dirty="0" smtClean="0"/>
              <a:t>: </a:t>
            </a:r>
            <a:r>
              <a:rPr lang="es-AR" sz="3600" dirty="0" smtClean="0"/>
              <a:t>medio de coacción ilícito </a:t>
            </a:r>
          </a:p>
          <a:p>
            <a:endParaRPr lang="es-AR"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92D050"/>
          </a:solidFill>
        </p:spPr>
        <p:txBody>
          <a:bodyPr/>
          <a:lstStyle/>
          <a:p>
            <a:r>
              <a:rPr lang="es-AR" dirty="0" smtClean="0"/>
              <a:t>MEDIACIÓN y ARBITRAJE</a:t>
            </a:r>
            <a:endParaRPr lang="es-AR" dirty="0"/>
          </a:p>
        </p:txBody>
      </p:sp>
      <p:sp>
        <p:nvSpPr>
          <p:cNvPr id="3" name="2 Marcador de contenido"/>
          <p:cNvSpPr>
            <a:spLocks noGrp="1"/>
          </p:cNvSpPr>
          <p:nvPr>
            <p:ph idx="1"/>
          </p:nvPr>
        </p:nvSpPr>
        <p:spPr>
          <a:xfrm>
            <a:off x="457200" y="1600200"/>
            <a:ext cx="8229600" cy="4757758"/>
          </a:xfrm>
          <a:ln>
            <a:solidFill>
              <a:srgbClr val="FF0000"/>
            </a:solidFill>
          </a:ln>
        </p:spPr>
        <p:txBody>
          <a:bodyPr>
            <a:normAutofit/>
          </a:bodyPr>
          <a:lstStyle/>
          <a:p>
            <a:pPr>
              <a:buNone/>
            </a:pPr>
            <a:r>
              <a:rPr lang="es-AR" sz="4000" dirty="0" smtClean="0"/>
              <a:t>MEDIACIÓN</a:t>
            </a:r>
          </a:p>
        </p:txBody>
      </p:sp>
      <p:sp>
        <p:nvSpPr>
          <p:cNvPr id="4" name="3 Elipse"/>
          <p:cNvSpPr/>
          <p:nvPr/>
        </p:nvSpPr>
        <p:spPr>
          <a:xfrm>
            <a:off x="3214678" y="2214554"/>
            <a:ext cx="135732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Elipse"/>
          <p:cNvSpPr/>
          <p:nvPr/>
        </p:nvSpPr>
        <p:spPr>
          <a:xfrm>
            <a:off x="5143504" y="2214554"/>
            <a:ext cx="142876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 name="5 Elipse"/>
          <p:cNvSpPr/>
          <p:nvPr/>
        </p:nvSpPr>
        <p:spPr>
          <a:xfrm>
            <a:off x="3857620" y="3000372"/>
            <a:ext cx="1785950"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Facilitador</a:t>
            </a:r>
            <a:endParaRPr lang="es-AR" dirty="0"/>
          </a:p>
        </p:txBody>
      </p:sp>
      <p:cxnSp>
        <p:nvCxnSpPr>
          <p:cNvPr id="8" name="7 Conector recto de flecha"/>
          <p:cNvCxnSpPr/>
          <p:nvPr/>
        </p:nvCxnSpPr>
        <p:spPr>
          <a:xfrm>
            <a:off x="5643570" y="342900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6286512" y="3286124"/>
            <a:ext cx="928694" cy="369332"/>
          </a:xfrm>
          <a:prstGeom prst="rect">
            <a:avLst/>
          </a:prstGeom>
        </p:spPr>
        <p:txBody>
          <a:bodyPr wrap="square">
            <a:spAutoFit/>
          </a:bodyPr>
          <a:lstStyle/>
          <a:p>
            <a:r>
              <a:rPr lang="es-AR" dirty="0" smtClean="0"/>
              <a:t>Neutral</a:t>
            </a:r>
          </a:p>
        </p:txBody>
      </p:sp>
      <p:sp>
        <p:nvSpPr>
          <p:cNvPr id="10" name="9 Elipse"/>
          <p:cNvSpPr/>
          <p:nvPr/>
        </p:nvSpPr>
        <p:spPr>
          <a:xfrm>
            <a:off x="3929058" y="5143512"/>
            <a:ext cx="192882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Arbitro: juez y parte</a:t>
            </a:r>
            <a:endParaRPr lang="es-AR" dirty="0"/>
          </a:p>
        </p:txBody>
      </p:sp>
      <p:sp>
        <p:nvSpPr>
          <p:cNvPr id="11" name="10 Elipse"/>
          <p:cNvSpPr/>
          <p:nvPr/>
        </p:nvSpPr>
        <p:spPr>
          <a:xfrm>
            <a:off x="3000364" y="4357694"/>
            <a:ext cx="135732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2" name="11 Elipse"/>
          <p:cNvSpPr/>
          <p:nvPr/>
        </p:nvSpPr>
        <p:spPr>
          <a:xfrm>
            <a:off x="5429256" y="4357694"/>
            <a:ext cx="1428760"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 name="12 Rectángulo"/>
          <p:cNvSpPr/>
          <p:nvPr/>
        </p:nvSpPr>
        <p:spPr>
          <a:xfrm>
            <a:off x="6286512" y="5429264"/>
            <a:ext cx="2131674" cy="369332"/>
          </a:xfrm>
          <a:prstGeom prst="rect">
            <a:avLst/>
          </a:prstGeom>
        </p:spPr>
        <p:txBody>
          <a:bodyPr wrap="square">
            <a:spAutoFit/>
          </a:bodyPr>
          <a:lstStyle/>
          <a:p>
            <a:r>
              <a:rPr lang="es-AR" dirty="0" smtClean="0"/>
              <a:t>Se acepta la decisión</a:t>
            </a:r>
            <a:endParaRPr lang="es-AR" dirty="0"/>
          </a:p>
        </p:txBody>
      </p:sp>
      <p:cxnSp>
        <p:nvCxnSpPr>
          <p:cNvPr id="18" name="17 Conector recto de flecha"/>
          <p:cNvCxnSpPr>
            <a:stCxn id="10" idx="6"/>
            <a:endCxn id="13" idx="1"/>
          </p:cNvCxnSpPr>
          <p:nvPr/>
        </p:nvCxnSpPr>
        <p:spPr>
          <a:xfrm>
            <a:off x="5857884" y="5607859"/>
            <a:ext cx="428628" cy="6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19 Rectángulo"/>
          <p:cNvSpPr/>
          <p:nvPr/>
        </p:nvSpPr>
        <p:spPr>
          <a:xfrm>
            <a:off x="428596" y="4226960"/>
            <a:ext cx="2857521" cy="707886"/>
          </a:xfrm>
          <a:prstGeom prst="rect">
            <a:avLst/>
          </a:prstGeom>
        </p:spPr>
        <p:txBody>
          <a:bodyPr wrap="square">
            <a:spAutoFit/>
          </a:bodyPr>
          <a:lstStyle/>
          <a:p>
            <a:r>
              <a:rPr lang="es-AR" sz="4000" dirty="0" smtClean="0"/>
              <a:t>ARBITRAJE</a:t>
            </a:r>
            <a:endParaRPr lang="es-AR" sz="4000" dirty="0"/>
          </a:p>
        </p:txBody>
      </p:sp>
      <p:cxnSp>
        <p:nvCxnSpPr>
          <p:cNvPr id="26" name="25 Conector recto"/>
          <p:cNvCxnSpPr>
            <a:endCxn id="6" idx="7"/>
          </p:cNvCxnSpPr>
          <p:nvPr/>
        </p:nvCxnSpPr>
        <p:spPr>
          <a:xfrm rot="10800000" flipV="1">
            <a:off x="5382024" y="2928934"/>
            <a:ext cx="261547" cy="196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4000496" y="5072074"/>
            <a:ext cx="357190"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a:stCxn id="4" idx="4"/>
          </p:cNvCxnSpPr>
          <p:nvPr/>
        </p:nvCxnSpPr>
        <p:spPr>
          <a:xfrm rot="16200000" flipH="1">
            <a:off x="4018355" y="2732479"/>
            <a:ext cx="214314" cy="464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35 Conector recto"/>
          <p:cNvCxnSpPr>
            <a:endCxn id="10" idx="7"/>
          </p:cNvCxnSpPr>
          <p:nvPr/>
        </p:nvCxnSpPr>
        <p:spPr>
          <a:xfrm rot="10800000" flipV="1">
            <a:off x="5575414" y="5143512"/>
            <a:ext cx="353908" cy="13600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ORIGENES DEL SINDICALISMO</a:t>
            </a:r>
            <a:endParaRPr lang="es-AR" dirty="0"/>
          </a:p>
        </p:txBody>
      </p:sp>
      <p:pic>
        <p:nvPicPr>
          <p:cNvPr id="52226" name="Picture 2"/>
          <p:cNvPicPr>
            <a:picLocks noGrp="1" noChangeAspect="1" noChangeArrowheads="1"/>
          </p:cNvPicPr>
          <p:nvPr>
            <p:ph idx="1"/>
          </p:nvPr>
        </p:nvPicPr>
        <p:blipFill>
          <a:blip r:embed="rId2" cstate="print"/>
          <a:srcRect/>
          <a:stretch>
            <a:fillRect/>
          </a:stretch>
        </p:blipFill>
        <p:spPr bwMode="auto">
          <a:xfrm>
            <a:off x="142845" y="1600201"/>
            <a:ext cx="5127948" cy="2757494"/>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5429256" y="4143380"/>
            <a:ext cx="3119440" cy="2500330"/>
          </a:xfrm>
          <a:prstGeom prst="rect">
            <a:avLst/>
          </a:prstGeom>
          <a:noFill/>
          <a:ln w="9525">
            <a:noFill/>
            <a:miter lim="800000"/>
            <a:headEnd/>
            <a:tailEnd/>
          </a:ln>
          <a:effectLst/>
        </p:spPr>
      </p:pic>
      <p:pic>
        <p:nvPicPr>
          <p:cNvPr id="52228" name="Picture 4"/>
          <p:cNvPicPr>
            <a:picLocks noChangeAspect="1" noChangeArrowheads="1"/>
          </p:cNvPicPr>
          <p:nvPr/>
        </p:nvPicPr>
        <p:blipFill>
          <a:blip r:embed="rId4"/>
          <a:srcRect/>
          <a:stretch>
            <a:fillRect/>
          </a:stretch>
        </p:blipFill>
        <p:spPr bwMode="auto">
          <a:xfrm>
            <a:off x="5857884" y="1571612"/>
            <a:ext cx="2619375" cy="2214578"/>
          </a:xfrm>
          <a:prstGeom prst="rect">
            <a:avLst/>
          </a:prstGeom>
          <a:noFill/>
          <a:ln w="9525">
            <a:noFill/>
            <a:miter lim="800000"/>
            <a:headEnd/>
            <a:tailEnd/>
          </a:ln>
          <a:effectLst/>
        </p:spPr>
      </p:pic>
      <p:pic>
        <p:nvPicPr>
          <p:cNvPr id="52229" name="Picture 5"/>
          <p:cNvPicPr>
            <a:picLocks noChangeAspect="1" noChangeArrowheads="1"/>
          </p:cNvPicPr>
          <p:nvPr/>
        </p:nvPicPr>
        <p:blipFill>
          <a:blip r:embed="rId5"/>
          <a:srcRect/>
          <a:stretch>
            <a:fillRect/>
          </a:stretch>
        </p:blipFill>
        <p:spPr bwMode="auto">
          <a:xfrm>
            <a:off x="142844" y="4500570"/>
            <a:ext cx="5143536"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ORIGENES DEL SINDICALISMO EN ARGENTINA</a:t>
            </a:r>
            <a:endParaRPr lang="es-AR" dirty="0"/>
          </a:p>
        </p:txBody>
      </p:sp>
      <p:sp>
        <p:nvSpPr>
          <p:cNvPr id="3" name="2 Marcador de contenido"/>
          <p:cNvSpPr>
            <a:spLocks noGrp="1"/>
          </p:cNvSpPr>
          <p:nvPr>
            <p:ph idx="1"/>
          </p:nvPr>
        </p:nvSpPr>
        <p:spPr>
          <a:xfrm>
            <a:off x="457200" y="1571612"/>
            <a:ext cx="8229600" cy="4554551"/>
          </a:xfrm>
        </p:spPr>
        <p:txBody>
          <a:bodyPr>
            <a:normAutofit fontScale="92500" lnSpcReduction="10000"/>
          </a:bodyPr>
          <a:lstStyle/>
          <a:p>
            <a:endParaRPr lang="es-ES" dirty="0" smtClean="0"/>
          </a:p>
          <a:p>
            <a:pPr marL="514350" indent="-514350">
              <a:buAutoNum type="arabicPeriod"/>
            </a:pPr>
            <a:r>
              <a:rPr lang="es-ES" dirty="0" smtClean="0"/>
              <a:t>LA MIGRACION NO ESPERADA</a:t>
            </a:r>
          </a:p>
          <a:p>
            <a:pPr marL="514350" indent="-514350">
              <a:buAutoNum type="arabicPeriod"/>
            </a:pPr>
            <a:endParaRPr lang="es-ES" dirty="0" smtClean="0"/>
          </a:p>
          <a:p>
            <a:pPr>
              <a:buNone/>
            </a:pPr>
            <a:r>
              <a:rPr lang="es-ES" dirty="0" smtClean="0"/>
              <a:t>2. FORA: FORMACION OBRERA DE LA REPUBLICA ARGENTINA</a:t>
            </a:r>
          </a:p>
          <a:p>
            <a:pPr>
              <a:buNone/>
            </a:pPr>
            <a:endParaRPr lang="es-ES" dirty="0" smtClean="0"/>
          </a:p>
          <a:p>
            <a:pPr>
              <a:buNone/>
            </a:pPr>
            <a:r>
              <a:rPr lang="es-ES" dirty="0" smtClean="0"/>
              <a:t>3. HUELGAS Y REPRESION</a:t>
            </a:r>
          </a:p>
          <a:p>
            <a:pPr>
              <a:buNone/>
            </a:pPr>
            <a:endParaRPr lang="es-ES" dirty="0" smtClean="0"/>
          </a:p>
          <a:p>
            <a:pPr>
              <a:buNone/>
            </a:pPr>
            <a:r>
              <a:rPr lang="es-ES" dirty="0" smtClean="0"/>
              <a:t>4. LEY DE RESIDENCIA.</a:t>
            </a:r>
          </a:p>
          <a:p>
            <a:pPr>
              <a:buNone/>
            </a:pPr>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LA MIGRACION NO ESPERADA</a:t>
            </a:r>
            <a:endParaRPr lang="es-AR" dirty="0"/>
          </a:p>
        </p:txBody>
      </p:sp>
      <p:sp>
        <p:nvSpPr>
          <p:cNvPr id="3" name="2 Marcador de contenido"/>
          <p:cNvSpPr>
            <a:spLocks noGrp="1"/>
          </p:cNvSpPr>
          <p:nvPr>
            <p:ph idx="1"/>
          </p:nvPr>
        </p:nvSpPr>
        <p:spPr>
          <a:xfrm>
            <a:off x="214282" y="1600200"/>
            <a:ext cx="8472518" cy="4829196"/>
          </a:xfrm>
        </p:spPr>
        <p:txBody>
          <a:bodyPr>
            <a:normAutofit fontScale="25000" lnSpcReduction="20000"/>
          </a:bodyPr>
          <a:lstStyle/>
          <a:p>
            <a:endParaRPr lang="es-ES" dirty="0" smtClean="0"/>
          </a:p>
          <a:p>
            <a:r>
              <a:rPr lang="es-ES" sz="9600" dirty="0" smtClean="0"/>
              <a:t>Fines de 1800: la Argentina Exportadora se encuentra en plena expansión, requiere habitantes para trabajar.</a:t>
            </a:r>
          </a:p>
          <a:p>
            <a:endParaRPr lang="es-ES" sz="9600" dirty="0" smtClean="0"/>
          </a:p>
          <a:p>
            <a:r>
              <a:rPr lang="es-ES" sz="9600" dirty="0" smtClean="0"/>
              <a:t>Derrota del federalismo gaucho, Batalla de Pavón, Campaña del Desierto</a:t>
            </a:r>
          </a:p>
          <a:p>
            <a:endParaRPr lang="es-ES" sz="9600" dirty="0" smtClean="0"/>
          </a:p>
          <a:p>
            <a:r>
              <a:rPr lang="es-ES" sz="9600" dirty="0" smtClean="0"/>
              <a:t>Muchos de los recién llegados se trasladan al ámbito rural.</a:t>
            </a:r>
          </a:p>
          <a:p>
            <a:pPr>
              <a:buNone/>
            </a:pPr>
            <a:endParaRPr lang="es-ES" sz="9600" dirty="0" smtClean="0"/>
          </a:p>
          <a:p>
            <a:r>
              <a:rPr lang="es-ES" sz="9600" dirty="0" smtClean="0"/>
              <a:t>Cuando en el campo se requiere menos brazos las migraciones comienzan a trasladarse al ámbito urbano.</a:t>
            </a:r>
          </a:p>
          <a:p>
            <a:pPr>
              <a:buNone/>
            </a:pPr>
            <a:endParaRPr lang="es-ES" sz="9600" dirty="0" smtClean="0"/>
          </a:p>
          <a:p>
            <a:r>
              <a:rPr lang="es-ES" sz="9600" dirty="0" smtClean="0"/>
              <a:t>Los ferrocarriles, fabricas, mineras, puerto, concentran gran cantidad de trabajadores.</a:t>
            </a:r>
            <a:endParaRPr lang="es-AR" sz="9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74638"/>
            <a:ext cx="8786874" cy="1868478"/>
          </a:xfrm>
        </p:spPr>
        <p:txBody>
          <a:bodyPr>
            <a:normAutofit/>
          </a:bodyPr>
          <a:lstStyle/>
          <a:p>
            <a:r>
              <a:rPr lang="es-AR" sz="3100" dirty="0" smtClean="0"/>
              <a:t>Ésos son las águilas del progreso, héroes anónimos, que labran el canal de la riqueza de que ellos no van a gozar…”.</a:t>
            </a:r>
            <a:endParaRPr lang="es-AR" sz="3100" dirty="0"/>
          </a:p>
        </p:txBody>
      </p:sp>
      <p:sp>
        <p:nvSpPr>
          <p:cNvPr id="3" name="2 Marcador de contenido"/>
          <p:cNvSpPr>
            <a:spLocks noGrp="1"/>
          </p:cNvSpPr>
          <p:nvPr>
            <p:ph idx="1"/>
          </p:nvPr>
        </p:nvSpPr>
        <p:spPr>
          <a:xfrm>
            <a:off x="457200" y="1928802"/>
            <a:ext cx="8229600" cy="4197361"/>
          </a:xfrm>
        </p:spPr>
        <p:txBody>
          <a:bodyPr/>
          <a:lstStyle/>
          <a:p>
            <a:pPr>
              <a:buNone/>
            </a:pPr>
            <a:r>
              <a:rPr lang="es-AR" dirty="0" smtClean="0"/>
              <a:t>   </a:t>
            </a:r>
          </a:p>
          <a:p>
            <a:pPr>
              <a:buNone/>
            </a:pPr>
            <a:r>
              <a:rPr lang="es-AR" dirty="0" smtClean="0"/>
              <a:t> </a:t>
            </a:r>
            <a:r>
              <a:rPr lang="es-AR" sz="3600" dirty="0" smtClean="0"/>
              <a:t>Mientras tanto, los que dejaban su salud y sus ilusiones para construir tanta riqueza, vivían en condiciones infrahumanas. En los lugares de trabajo no se respetaban las mínimas garantías de higiene y seguridad</a:t>
            </a:r>
            <a:endParaRPr lang="es-AR"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368412"/>
          </a:xfrm>
        </p:spPr>
        <p:txBody>
          <a:bodyPr>
            <a:normAutofit fontScale="90000"/>
          </a:bodyPr>
          <a:lstStyle/>
          <a:p>
            <a:r>
              <a:rPr lang="es-ES" dirty="0" smtClean="0"/>
              <a:t>2- FORA-FORMACION OBRERA DE LA REPUBLICA ARGENTINA</a:t>
            </a:r>
            <a:endParaRPr lang="es-AR" dirty="0"/>
          </a:p>
        </p:txBody>
      </p:sp>
      <p:sp>
        <p:nvSpPr>
          <p:cNvPr id="3" name="2 Marcador de contenido"/>
          <p:cNvSpPr>
            <a:spLocks noGrp="1"/>
          </p:cNvSpPr>
          <p:nvPr>
            <p:ph idx="1"/>
          </p:nvPr>
        </p:nvSpPr>
        <p:spPr>
          <a:xfrm>
            <a:off x="457200" y="1600200"/>
            <a:ext cx="8229600" cy="5257800"/>
          </a:xfrm>
        </p:spPr>
        <p:txBody>
          <a:bodyPr/>
          <a:lstStyle/>
          <a:p>
            <a:endParaRPr lang="es-AR" dirty="0" smtClean="0"/>
          </a:p>
          <a:p>
            <a:r>
              <a:rPr lang="es-AR" dirty="0" smtClean="0"/>
              <a:t>1901: Primera Central Sindical que nucleó a la mayoría de los gremios del país. Integrada por anarquistas y socialistas, gran apoyo obrero.</a:t>
            </a:r>
          </a:p>
          <a:p>
            <a:r>
              <a:rPr lang="es-ES" dirty="0" smtClean="0"/>
              <a:t>Se promueve la formación de vivienda, centros culturales, cooperativas de </a:t>
            </a:r>
          </a:p>
          <a:p>
            <a:pPr>
              <a:buNone/>
            </a:pPr>
            <a:r>
              <a:rPr lang="es-ES" dirty="0" smtClean="0"/>
              <a:t>    producción, etc.</a:t>
            </a:r>
            <a:endParaRPr lang="es-AR" dirty="0"/>
          </a:p>
        </p:txBody>
      </p:sp>
      <p:pic>
        <p:nvPicPr>
          <p:cNvPr id="4" name="Picture 2" descr="https://upload.wikimedia.org/wikipedia/commons/c/c2/Sello_Vcongreso.jpg"/>
          <p:cNvPicPr>
            <a:picLocks noChangeAspect="1" noChangeArrowheads="1"/>
          </p:cNvPicPr>
          <p:nvPr/>
        </p:nvPicPr>
        <p:blipFill>
          <a:blip r:embed="rId2"/>
          <a:srcRect/>
          <a:stretch>
            <a:fillRect/>
          </a:stretch>
        </p:blipFill>
        <p:spPr bwMode="auto">
          <a:xfrm>
            <a:off x="6572264" y="4357694"/>
            <a:ext cx="2390775" cy="2257426"/>
          </a:xfrm>
          <a:prstGeom prst="rect">
            <a:avLst/>
          </a:prstGeom>
          <a:noFill/>
        </p:spPr>
      </p:pic>
      <p:pic>
        <p:nvPicPr>
          <p:cNvPr id="53250" name="Picture 2"/>
          <p:cNvPicPr>
            <a:picLocks noChangeAspect="1" noChangeArrowheads="1"/>
          </p:cNvPicPr>
          <p:nvPr/>
        </p:nvPicPr>
        <p:blipFill>
          <a:blip r:embed="rId3"/>
          <a:srcRect/>
          <a:stretch>
            <a:fillRect/>
          </a:stretch>
        </p:blipFill>
        <p:spPr bwMode="auto">
          <a:xfrm>
            <a:off x="3714744" y="5000636"/>
            <a:ext cx="2752725" cy="168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0"/>
            <a:ext cx="8786874" cy="2214554"/>
          </a:xfrm>
        </p:spPr>
        <p:txBody>
          <a:bodyPr>
            <a:noAutofit/>
          </a:bodyPr>
          <a:lstStyle/>
          <a:p>
            <a:r>
              <a:rPr lang="es-AR" sz="2800" dirty="0" smtClean="0"/>
              <a:t>1878: Primeras Huelgas: Unión Tipográfica Bonaerense “con el propósito de defender los intereses de los trabajadores gráficos, promover el adelanto del arte tipográfico y proteger a los que necesitaban auxilio justo”.</a:t>
            </a:r>
            <a:endParaRPr lang="es-AR" sz="2800" dirty="0"/>
          </a:p>
        </p:txBody>
      </p:sp>
      <p:pic>
        <p:nvPicPr>
          <p:cNvPr id="44034" name="Picture 2"/>
          <p:cNvPicPr>
            <a:picLocks noGrp="1" noChangeAspect="1" noChangeArrowheads="1"/>
          </p:cNvPicPr>
          <p:nvPr>
            <p:ph idx="1"/>
          </p:nvPr>
        </p:nvPicPr>
        <p:blipFill>
          <a:blip r:embed="rId2"/>
          <a:srcRect/>
          <a:stretch>
            <a:fillRect/>
          </a:stretch>
        </p:blipFill>
        <p:spPr bwMode="auto">
          <a:xfrm>
            <a:off x="0" y="2285992"/>
            <a:ext cx="8929717"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68346"/>
          </a:xfrm>
        </p:spPr>
        <p:txBody>
          <a:bodyPr/>
          <a:lstStyle/>
          <a:p>
            <a:r>
              <a:rPr lang="es-ES" dirty="0" smtClean="0"/>
              <a:t>3. HUELGAS Y REPRESION</a:t>
            </a:r>
            <a:endParaRPr lang="es-AR" dirty="0"/>
          </a:p>
        </p:txBody>
      </p:sp>
      <p:pic>
        <p:nvPicPr>
          <p:cNvPr id="39938" name="Picture 2"/>
          <p:cNvPicPr>
            <a:picLocks noGrp="1" noChangeAspect="1" noChangeArrowheads="1"/>
          </p:cNvPicPr>
          <p:nvPr>
            <p:ph idx="1"/>
          </p:nvPr>
        </p:nvPicPr>
        <p:blipFill>
          <a:blip r:embed="rId2"/>
          <a:srcRect/>
          <a:stretch>
            <a:fillRect/>
          </a:stretch>
        </p:blipFill>
        <p:spPr bwMode="auto">
          <a:xfrm>
            <a:off x="4714876" y="3643314"/>
            <a:ext cx="4291013" cy="3071834"/>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342900" y="1428737"/>
            <a:ext cx="4229100" cy="2857520"/>
          </a:xfrm>
          <a:prstGeom prst="rect">
            <a:avLst/>
          </a:prstGeom>
          <a:noFill/>
          <a:ln w="9525">
            <a:noFill/>
            <a:miter lim="800000"/>
            <a:headEnd/>
            <a:tailEnd/>
          </a:ln>
          <a:effectLst/>
        </p:spPr>
      </p:pic>
      <p:pic>
        <p:nvPicPr>
          <p:cNvPr id="39941" name="Picture 5"/>
          <p:cNvPicPr>
            <a:picLocks noChangeAspect="1" noChangeArrowheads="1"/>
          </p:cNvPicPr>
          <p:nvPr/>
        </p:nvPicPr>
        <p:blipFill>
          <a:blip r:embed="rId4"/>
          <a:srcRect/>
          <a:stretch>
            <a:fillRect/>
          </a:stretch>
        </p:blipFill>
        <p:spPr bwMode="auto">
          <a:xfrm>
            <a:off x="214282" y="4429132"/>
            <a:ext cx="4286280" cy="2428868"/>
          </a:xfrm>
          <a:prstGeom prst="rect">
            <a:avLst/>
          </a:prstGeom>
          <a:noFill/>
          <a:ln w="9525">
            <a:noFill/>
            <a:miter lim="800000"/>
            <a:headEnd/>
            <a:tailEnd/>
          </a:ln>
          <a:effectLst/>
        </p:spPr>
      </p:pic>
      <p:pic>
        <p:nvPicPr>
          <p:cNvPr id="18434" name="Picture 2" descr="https://upload.wikimedia.org/wikipedia/commons/thumb/f/f2/Huelga_de_Panaderos%2C_1902.jpg/800px-Huelga_de_Panaderos%2C_1902.jpg"/>
          <p:cNvPicPr>
            <a:picLocks noChangeAspect="1" noChangeArrowheads="1"/>
          </p:cNvPicPr>
          <p:nvPr/>
        </p:nvPicPr>
        <p:blipFill>
          <a:blip r:embed="rId5"/>
          <a:srcRect/>
          <a:stretch>
            <a:fillRect/>
          </a:stretch>
        </p:blipFill>
        <p:spPr bwMode="auto">
          <a:xfrm>
            <a:off x="4857752" y="1500174"/>
            <a:ext cx="4071966" cy="2000264"/>
          </a:xfrm>
          <a:prstGeom prst="rect">
            <a:avLst/>
          </a:prstGeom>
          <a:noFill/>
        </p:spPr>
      </p:pic>
      <p:sp>
        <p:nvSpPr>
          <p:cNvPr id="8" name="7 Rectángulo"/>
          <p:cNvSpPr/>
          <p:nvPr/>
        </p:nvSpPr>
        <p:spPr>
          <a:xfrm>
            <a:off x="4643438" y="6198990"/>
            <a:ext cx="4500561" cy="400110"/>
          </a:xfrm>
          <a:prstGeom prst="rect">
            <a:avLst/>
          </a:prstGeom>
        </p:spPr>
        <p:txBody>
          <a:bodyPr wrap="square">
            <a:spAutoFit/>
          </a:bodyPr>
          <a:lstStyle/>
          <a:p>
            <a:pPr algn="just"/>
            <a:r>
              <a:rPr lang="es-AR" sz="2000" dirty="0" smtClean="0">
                <a:solidFill>
                  <a:srgbClr val="C00000"/>
                </a:solidFill>
              </a:rPr>
              <a:t>Manifestación anarquista de la FORA</a:t>
            </a:r>
            <a:endParaRPr lang="es-AR" sz="2000"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9656</TotalTime>
  <Words>879</Words>
  <Application>Microsoft Office PowerPoint</Application>
  <PresentationFormat>Presentación en pantalla (4:3)</PresentationFormat>
  <Paragraphs>139</Paragraphs>
  <Slides>24</Slides>
  <Notes>2</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Diapositiva 1</vt:lpstr>
      <vt:lpstr>SINDICALISMO</vt:lpstr>
      <vt:lpstr>ORIGENES DEL SINDICALISMO</vt:lpstr>
      <vt:lpstr>ORIGENES DEL SINDICALISMO EN ARGENTINA</vt:lpstr>
      <vt:lpstr>1. LA MIGRACION NO ESPERADA</vt:lpstr>
      <vt:lpstr>Ésos son las águilas del progreso, héroes anónimos, que labran el canal de la riqueza de que ellos no van a gozar…”.</vt:lpstr>
      <vt:lpstr>2- FORA-FORMACION OBRERA DE LA REPUBLICA ARGENTINA</vt:lpstr>
      <vt:lpstr>1878: Primeras Huelgas: Unión Tipográfica Bonaerense “con el propósito de defender los intereses de los trabajadores gráficos, promover el adelanto del arte tipográfico y proteger a los que necesitaban auxilio justo”.</vt:lpstr>
      <vt:lpstr>3. HUELGAS Y REPRESION</vt:lpstr>
      <vt:lpstr>Simón Radowitzky- Ramón Falcón </vt:lpstr>
      <vt:lpstr>4. LEY DE RESIDENCIA O LEY CANE </vt:lpstr>
      <vt:lpstr>Inmigrantes deportados por la ley de residencia.</vt:lpstr>
      <vt:lpstr>SINDICATOS</vt:lpstr>
      <vt:lpstr>Ley 23.551 de asociaciones sindicales</vt:lpstr>
      <vt:lpstr>Diapositiva 15</vt:lpstr>
      <vt:lpstr>SINDICATOS COMO ORGANIZACIÓN</vt:lpstr>
      <vt:lpstr>Diapositiva 17</vt:lpstr>
      <vt:lpstr>MEDIOS PARA LA ACCIÓN SINDICAL LA HUELGA</vt:lpstr>
      <vt:lpstr>La Huelga puede surgir por consideraciones:</vt:lpstr>
      <vt:lpstr>Diapositiva 20</vt:lpstr>
      <vt:lpstr>Diapositiva 21</vt:lpstr>
      <vt:lpstr>FORMAS ILÍCITAS DE PRESIÓN SINDICAL:DE LOS TRABAJADORES</vt:lpstr>
      <vt:lpstr>MEDIOS PARA LA ACCIÓN PATRONAL: CIERRE TEMPORAL Y LISTA NEGRA</vt:lpstr>
      <vt:lpstr>MEDIACIÓN y ARBITRAJE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jazmin</dc:creator>
  <cp:lastModifiedBy>jazmin</cp:lastModifiedBy>
  <cp:revision>66</cp:revision>
  <dcterms:created xsi:type="dcterms:W3CDTF">2013-10-24T08:40:41Z</dcterms:created>
  <dcterms:modified xsi:type="dcterms:W3CDTF">2021-04-28T16:47:56Z</dcterms:modified>
</cp:coreProperties>
</file>