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7" r:id="rId3"/>
    <p:sldId id="280" r:id="rId4"/>
    <p:sldId id="272" r:id="rId5"/>
    <p:sldId id="273" r:id="rId6"/>
    <p:sldId id="274" r:id="rId7"/>
    <p:sldId id="275" r:id="rId8"/>
    <p:sldId id="281" r:id="rId9"/>
    <p:sldId id="276" r:id="rId10"/>
    <p:sldId id="260" r:id="rId11"/>
    <p:sldId id="282" r:id="rId12"/>
    <p:sldId id="283" r:id="rId13"/>
    <p:sldId id="284" r:id="rId14"/>
    <p:sldId id="285" r:id="rId15"/>
    <p:sldId id="261" r:id="rId16"/>
    <p:sldId id="279" r:id="rId17"/>
    <p:sldId id="270" r:id="rId18"/>
    <p:sldId id="286" r:id="rId19"/>
    <p:sldId id="265" r:id="rId20"/>
    <p:sldId id="289" r:id="rId21"/>
    <p:sldId id="288" r:id="rId22"/>
    <p:sldId id="291" r:id="rId23"/>
    <p:sldId id="290" r:id="rId2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964-57F8-43D6-ACD3-4ACBBA58C3F7}" type="datetimeFigureOut">
              <a:rPr lang="es-AR" smtClean="0"/>
              <a:t>02/05/2021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91E7-6FD3-4050-BE56-39CEF9C7C4E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964-57F8-43D6-ACD3-4ACBBA58C3F7}" type="datetimeFigureOut">
              <a:rPr lang="es-AR" smtClean="0"/>
              <a:t>02/05/2021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91E7-6FD3-4050-BE56-39CEF9C7C4E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964-57F8-43D6-ACD3-4ACBBA58C3F7}" type="datetimeFigureOut">
              <a:rPr lang="es-AR" smtClean="0"/>
              <a:t>02/05/2021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91E7-6FD3-4050-BE56-39CEF9C7C4E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964-57F8-43D6-ACD3-4ACBBA58C3F7}" type="datetimeFigureOut">
              <a:rPr lang="es-AR" smtClean="0"/>
              <a:t>02/05/2021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91E7-6FD3-4050-BE56-39CEF9C7C4E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964-57F8-43D6-ACD3-4ACBBA58C3F7}" type="datetimeFigureOut">
              <a:rPr lang="es-AR" smtClean="0"/>
              <a:t>02/05/2021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91E7-6FD3-4050-BE56-39CEF9C7C4E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964-57F8-43D6-ACD3-4ACBBA58C3F7}" type="datetimeFigureOut">
              <a:rPr lang="es-AR" smtClean="0"/>
              <a:t>02/05/2021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91E7-6FD3-4050-BE56-39CEF9C7C4E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964-57F8-43D6-ACD3-4ACBBA58C3F7}" type="datetimeFigureOut">
              <a:rPr lang="es-AR" smtClean="0"/>
              <a:t>02/05/2021</a:t>
            </a:fld>
            <a:endParaRPr lang="es-AR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91E7-6FD3-4050-BE56-39CEF9C7C4E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964-57F8-43D6-ACD3-4ACBBA58C3F7}" type="datetimeFigureOut">
              <a:rPr lang="es-AR" smtClean="0"/>
              <a:t>02/05/2021</a:t>
            </a:fld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91E7-6FD3-4050-BE56-39CEF9C7C4E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964-57F8-43D6-ACD3-4ACBBA58C3F7}" type="datetimeFigureOut">
              <a:rPr lang="es-AR" smtClean="0"/>
              <a:t>02/05/2021</a:t>
            </a:fld>
            <a:endParaRPr lang="es-AR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91E7-6FD3-4050-BE56-39CEF9C7C4E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964-57F8-43D6-ACD3-4ACBBA58C3F7}" type="datetimeFigureOut">
              <a:rPr lang="es-AR" smtClean="0"/>
              <a:t>02/05/2021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91E7-6FD3-4050-BE56-39CEF9C7C4E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964-57F8-43D6-ACD3-4ACBBA58C3F7}" type="datetimeFigureOut">
              <a:rPr lang="es-AR" smtClean="0"/>
              <a:t>02/05/2021</a:t>
            </a:fld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91E7-6FD3-4050-BE56-39CEF9C7C4EE}" type="slidenum">
              <a:rPr lang="es-AR" smtClean="0"/>
              <a:t>‹Nº›</a:t>
            </a:fld>
            <a:endParaRPr lang="es-A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63964-57F8-43D6-ACD3-4ACBBA58C3F7}" type="datetimeFigureOut">
              <a:rPr lang="es-AR" smtClean="0"/>
              <a:t>02/05/2021</a:t>
            </a:fld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C91E7-6FD3-4050-BE56-39CEF9C7C4EE}" type="slidenum">
              <a:rPr lang="es-AR" smtClean="0"/>
              <a:t>‹Nº›</a:t>
            </a:fld>
            <a:endParaRPr lang="es-A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pPr>
              <a:buNone/>
            </a:pPr>
            <a:endParaRPr lang="es-AR" dirty="0"/>
          </a:p>
          <a:p>
            <a:pPr algn="ctr">
              <a:buNone/>
            </a:pPr>
            <a:r>
              <a:rPr lang="es-AR" sz="5400" dirty="0" smtClean="0"/>
              <a:t>GESTIÓNDE RECURSOS HUMANOS EN IES</a:t>
            </a:r>
            <a:endParaRPr lang="es-AR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LA CAPACITACIÓN IMPLICA UN PROCESO DE CUATRO ETAPAS</a:t>
            </a: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8929717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DETECCIÓN DE LAS NECESIDADES DE CAPACITACIÓN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972072"/>
          </a:xfrm>
        </p:spPr>
        <p:txBody>
          <a:bodyPr>
            <a:normAutofit fontScale="55000" lnSpcReduction="20000"/>
          </a:bodyPr>
          <a:lstStyle/>
          <a:p>
            <a:endParaRPr lang="es-AR" dirty="0" smtClean="0"/>
          </a:p>
          <a:p>
            <a:r>
              <a:rPr lang="es-AR" sz="4600" dirty="0" smtClean="0"/>
              <a:t>Es la primera etapa de la </a:t>
            </a:r>
            <a:r>
              <a:rPr lang="es-AR" sz="4600" dirty="0"/>
              <a:t>C</a:t>
            </a:r>
            <a:r>
              <a:rPr lang="es-AR" sz="4600" dirty="0" smtClean="0"/>
              <a:t>apacitación y se refiere al </a:t>
            </a:r>
            <a:r>
              <a:rPr lang="es-AR" sz="4600" dirty="0"/>
              <a:t>D</a:t>
            </a:r>
            <a:r>
              <a:rPr lang="es-AR" sz="4600" dirty="0" smtClean="0"/>
              <a:t>iagnóstico preliminar que se precisa hacer.</a:t>
            </a:r>
          </a:p>
          <a:p>
            <a:r>
              <a:rPr lang="es-AR" sz="4600" dirty="0" smtClean="0"/>
              <a:t>Se puede efectuar considerando tres niveles de análisis:</a:t>
            </a:r>
          </a:p>
          <a:p>
            <a:pPr>
              <a:buNone/>
            </a:pPr>
            <a:endParaRPr lang="es-AR" sz="4600" dirty="0" smtClean="0"/>
          </a:p>
          <a:p>
            <a:pPr marL="514350" indent="-514350">
              <a:buAutoNum type="arabicPeriod"/>
            </a:pPr>
            <a:r>
              <a:rPr lang="es-AR" sz="4600" dirty="0" smtClean="0"/>
              <a:t>Nivel de análisis de toda la Organización: Sistema Organizacional.</a:t>
            </a:r>
          </a:p>
          <a:p>
            <a:pPr marL="514350" indent="-514350">
              <a:buAutoNum type="arabicPeriod"/>
            </a:pPr>
            <a:endParaRPr lang="es-AR" sz="4600" dirty="0" smtClean="0"/>
          </a:p>
          <a:p>
            <a:pPr marL="514350" indent="-514350">
              <a:buAutoNum type="arabicPeriod" startAt="2"/>
            </a:pPr>
            <a:r>
              <a:rPr lang="es-AR" sz="4600" dirty="0" smtClean="0"/>
              <a:t>Nivel de análisis de los Recursos Humanos: Sistema de Capacitación</a:t>
            </a:r>
          </a:p>
          <a:p>
            <a:pPr marL="514350" indent="-514350">
              <a:buNone/>
            </a:pPr>
            <a:endParaRPr lang="es-AR" sz="4600" dirty="0" smtClean="0"/>
          </a:p>
          <a:p>
            <a:pPr>
              <a:buNone/>
            </a:pPr>
            <a:r>
              <a:rPr lang="es-AR" sz="4600" dirty="0" smtClean="0"/>
              <a:t>3.   Nivel de análisis de las Operaciones y Tareas: el sistema de   adquisición de habilidades</a:t>
            </a:r>
          </a:p>
          <a:p>
            <a:pPr>
              <a:buNone/>
            </a:pPr>
            <a:r>
              <a:rPr lang="es-AR" sz="4600" dirty="0" smtClean="0"/>
              <a:t> </a:t>
            </a:r>
            <a:endParaRPr lang="es-AR" sz="4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MEDIOS PARA DETECTAR LAS NECESIDADES DE CAPACITACIÓN</a:t>
            </a:r>
            <a:endParaRPr lang="es-AR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3" y="1428736"/>
            <a:ext cx="850112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LA CAPACITACIÓN COMO ESTRATEGIA  DE INTERVENCIÓN</a:t>
            </a:r>
            <a:endParaRPr lang="es-AR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929717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428736"/>
            <a:ext cx="8929717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>
          <a:xfrm>
            <a:off x="357159" y="3143248"/>
            <a:ext cx="1285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ANALIZAR</a:t>
            </a:r>
            <a:endParaRPr lang="es-AR" b="1" dirty="0"/>
          </a:p>
        </p:txBody>
      </p:sp>
      <p:sp>
        <p:nvSpPr>
          <p:cNvPr id="9" name="8 Rectángulo"/>
          <p:cNvSpPr/>
          <p:nvPr/>
        </p:nvSpPr>
        <p:spPr>
          <a:xfrm>
            <a:off x="2428861" y="3143248"/>
            <a:ext cx="1357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  PLANEAR</a:t>
            </a:r>
            <a:endParaRPr lang="es-AR" b="1" dirty="0"/>
          </a:p>
        </p:txBody>
      </p:sp>
      <p:sp>
        <p:nvSpPr>
          <p:cNvPr id="10" name="9 Rectángulo"/>
          <p:cNvSpPr/>
          <p:nvPr/>
        </p:nvSpPr>
        <p:spPr>
          <a:xfrm>
            <a:off x="4929190" y="3071810"/>
            <a:ext cx="1214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  HACER</a:t>
            </a:r>
            <a:endParaRPr lang="es-AR" b="1" dirty="0"/>
          </a:p>
        </p:txBody>
      </p:sp>
      <p:sp>
        <p:nvSpPr>
          <p:cNvPr id="11" name="10 Rectángulo"/>
          <p:cNvSpPr/>
          <p:nvPr/>
        </p:nvSpPr>
        <p:spPr>
          <a:xfrm>
            <a:off x="7143768" y="3071810"/>
            <a:ext cx="1357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 </a:t>
            </a:r>
            <a:r>
              <a:rPr lang="es-AR" b="1" dirty="0" smtClean="0"/>
              <a:t>EVALUAR</a:t>
            </a:r>
            <a:endParaRPr lang="es-AR" b="1" dirty="0"/>
          </a:p>
        </p:txBody>
      </p:sp>
      <p:sp>
        <p:nvSpPr>
          <p:cNvPr id="12" name="11 Rectángulo"/>
          <p:cNvSpPr/>
          <p:nvPr/>
        </p:nvSpPr>
        <p:spPr>
          <a:xfrm>
            <a:off x="2500299" y="5072075"/>
            <a:ext cx="2143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Programa de Capacitación </a:t>
            </a:r>
            <a:endParaRPr lang="es-AR" b="1" dirty="0"/>
          </a:p>
        </p:txBody>
      </p:sp>
      <p:sp>
        <p:nvSpPr>
          <p:cNvPr id="13" name="12 Rectángulo"/>
          <p:cNvSpPr/>
          <p:nvPr/>
        </p:nvSpPr>
        <p:spPr>
          <a:xfrm>
            <a:off x="4929190" y="5072074"/>
            <a:ext cx="171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 </a:t>
            </a:r>
            <a:r>
              <a:rPr lang="es-AR" b="1" dirty="0" smtClean="0"/>
              <a:t>Implementar</a:t>
            </a:r>
            <a:endParaRPr lang="es-AR" b="1" dirty="0"/>
          </a:p>
        </p:txBody>
      </p:sp>
      <p:sp>
        <p:nvSpPr>
          <p:cNvPr id="14" name="13 Rectángulo"/>
          <p:cNvSpPr/>
          <p:nvPr/>
        </p:nvSpPr>
        <p:spPr>
          <a:xfrm>
            <a:off x="7286644" y="5143512"/>
            <a:ext cx="1285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  Medir 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PROGRAMA DE CAPACITACIÓN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5500726"/>
          </a:xfrm>
        </p:spPr>
        <p:txBody>
          <a:bodyPr>
            <a:normAutofit fontScale="85000" lnSpcReduction="10000"/>
          </a:bodyPr>
          <a:lstStyle/>
          <a:p>
            <a:endParaRPr lang="es-AR" dirty="0" smtClean="0"/>
          </a:p>
          <a:p>
            <a:r>
              <a:rPr lang="es-AR" dirty="0" smtClean="0"/>
              <a:t>Efectuado la detección y determinadas las necesidades de capacitación, se pasa a preparar el Programa. </a:t>
            </a:r>
          </a:p>
          <a:p>
            <a:r>
              <a:rPr lang="es-AR" dirty="0" smtClean="0"/>
              <a:t>Durante la detección se debe identificar:</a:t>
            </a:r>
          </a:p>
          <a:p>
            <a:r>
              <a:rPr lang="es-AR" dirty="0" smtClean="0"/>
              <a:t>Donde fue determinada en primer lugar?</a:t>
            </a:r>
          </a:p>
          <a:p>
            <a:r>
              <a:rPr lang="es-AR" dirty="0" smtClean="0"/>
              <a:t>La necesidad es permanente o temporal?</a:t>
            </a:r>
          </a:p>
          <a:p>
            <a:r>
              <a:rPr lang="es-AR" dirty="0" smtClean="0"/>
              <a:t>La información que debe brindar para elaborar el Programa es: </a:t>
            </a:r>
          </a:p>
          <a:p>
            <a:r>
              <a:rPr lang="es-AR" dirty="0"/>
              <a:t>¿</a:t>
            </a:r>
            <a:r>
              <a:rPr lang="es-AR" dirty="0" smtClean="0"/>
              <a:t>QUIEN? Debe aprender</a:t>
            </a:r>
          </a:p>
          <a:p>
            <a:r>
              <a:rPr lang="es-AR" dirty="0" smtClean="0"/>
              <a:t> ¿CUANDO? Se debe enseñar</a:t>
            </a:r>
          </a:p>
          <a:p>
            <a:r>
              <a:rPr lang="es-AR" dirty="0" smtClean="0"/>
              <a:t> ¿COMO? Se debe enseñar</a:t>
            </a:r>
          </a:p>
          <a:p>
            <a:r>
              <a:rPr lang="es-AR" dirty="0" smtClean="0"/>
              <a:t>¿QUIEN? Lo debe enseñar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2852"/>
            <a:ext cx="9001156" cy="857256"/>
          </a:xfrm>
        </p:spPr>
        <p:txBody>
          <a:bodyPr/>
          <a:lstStyle/>
          <a:p>
            <a:r>
              <a:rPr lang="es-AR" dirty="0" smtClean="0"/>
              <a:t>PLANEACIÓN DE LA CAPACITACIÓN</a:t>
            </a:r>
            <a:endParaRPr lang="es-A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EVALUACIÓN DE LOS RESULTADOS DE LA CAPACITACIÓN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600200"/>
            <a:ext cx="8929718" cy="4900634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/>
              <a:t>La evaluación de los resultados de la Capacitación se puede realizar en tres Niveles:</a:t>
            </a:r>
          </a:p>
          <a:p>
            <a:pPr marL="514350" indent="-514350">
              <a:buAutoNum type="arabicPeriod"/>
            </a:pPr>
            <a:r>
              <a:rPr lang="es-AR" b="1" dirty="0" smtClean="0"/>
              <a:t>Nivel Organizacional</a:t>
            </a:r>
          </a:p>
          <a:p>
            <a:pPr marL="514350" indent="-514350">
              <a:buAutoNum type="arabicPeriod"/>
            </a:pPr>
            <a:r>
              <a:rPr lang="es-AR" b="1" dirty="0" smtClean="0"/>
              <a:t>Nivel de los Recursos Humanos</a:t>
            </a:r>
          </a:p>
          <a:p>
            <a:pPr marL="514350" indent="-514350">
              <a:buAutoNum type="arabicPeriod"/>
            </a:pPr>
            <a:r>
              <a:rPr lang="es-AR" b="1" dirty="0" smtClean="0"/>
              <a:t>Nivel de Tareas y Operaciones.</a:t>
            </a:r>
          </a:p>
          <a:p>
            <a:pPr marL="514350" indent="-514350">
              <a:buNone/>
            </a:pPr>
            <a:endParaRPr lang="es-AR" dirty="0" smtClean="0"/>
          </a:p>
          <a:p>
            <a:pPr marL="514350" indent="-514350">
              <a:buNone/>
            </a:pPr>
            <a:r>
              <a:rPr lang="es-AR" dirty="0" smtClean="0"/>
              <a:t>1. </a:t>
            </a:r>
            <a:r>
              <a:rPr lang="es-AR" b="1" dirty="0" smtClean="0"/>
              <a:t>Evaluación a  Nivel Organizacional: </a:t>
            </a:r>
            <a:r>
              <a:rPr lang="es-AR" dirty="0" smtClean="0"/>
              <a:t>en este nivel la capacitación debe brindar resultados como:</a:t>
            </a:r>
          </a:p>
          <a:p>
            <a:pPr marL="514350" indent="-514350"/>
            <a:r>
              <a:rPr lang="es-AR" dirty="0" smtClean="0"/>
              <a:t>Aumento de la eficacia Organizacional.</a:t>
            </a:r>
          </a:p>
          <a:p>
            <a:pPr marL="514350" indent="-514350"/>
            <a:r>
              <a:rPr lang="es-AR" dirty="0" smtClean="0"/>
              <a:t>Apoyo del cambio.</a:t>
            </a:r>
          </a:p>
          <a:p>
            <a:pPr marL="514350" indent="-514350"/>
            <a:r>
              <a:rPr lang="es-AR" dirty="0" smtClean="0"/>
              <a:t>Mejora del clima Organizacional</a:t>
            </a:r>
          </a:p>
          <a:p>
            <a:pPr marL="514350" indent="-514350"/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85728"/>
            <a:ext cx="8501122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8715435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COMPETENCIAS BÁSICAS</a:t>
            </a:r>
            <a:endParaRPr lang="es-AR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214282" y="1357298"/>
            <a:ext cx="8929718" cy="5357850"/>
          </a:xfrm>
        </p:spPr>
        <p:txBody>
          <a:bodyPr>
            <a:normAutofit lnSpcReduction="10000"/>
          </a:bodyPr>
          <a:lstStyle/>
          <a:p>
            <a:endParaRPr lang="es-AR" b="1" dirty="0" smtClean="0"/>
          </a:p>
          <a:p>
            <a:r>
              <a:rPr lang="es-AR" b="1" dirty="0" smtClean="0"/>
              <a:t>Una </a:t>
            </a:r>
            <a:r>
              <a:rPr lang="es-AR" b="1" dirty="0"/>
              <a:t>competencia laboral </a:t>
            </a:r>
            <a:r>
              <a:rPr lang="es-AR" b="1" dirty="0" smtClean="0"/>
              <a:t>es el </a:t>
            </a:r>
            <a:r>
              <a:rPr lang="es-AR" b="1" dirty="0"/>
              <a:t>conjunto de conocimientos, habilidades y destrezas que debe poseer una persona para desempeñar un trabajo o labor </a:t>
            </a:r>
            <a:r>
              <a:rPr lang="es-AR" b="1" dirty="0" smtClean="0"/>
              <a:t>específica.</a:t>
            </a:r>
          </a:p>
          <a:p>
            <a:r>
              <a:rPr lang="es-AR" dirty="0"/>
              <a:t>Los principales elementos que deben formar una competencia laboral son los siguientes:</a:t>
            </a:r>
          </a:p>
          <a:p>
            <a:r>
              <a:rPr lang="es-AR" b="1" dirty="0"/>
              <a:t>1. Elementos </a:t>
            </a:r>
            <a:r>
              <a:rPr lang="es-AR" b="1" dirty="0" smtClean="0"/>
              <a:t>cognoscitivos</a:t>
            </a:r>
          </a:p>
          <a:p>
            <a:r>
              <a:rPr lang="es-AR" b="1" dirty="0" smtClean="0"/>
              <a:t>2.Elementos actitudinales</a:t>
            </a:r>
          </a:p>
          <a:p>
            <a:r>
              <a:rPr lang="es-AR" b="1" dirty="0" smtClean="0"/>
              <a:t>3. Elementos procedimentales</a:t>
            </a:r>
            <a:endParaRPr lang="es-AR" b="1" dirty="0"/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8715436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5429256" y="5286388"/>
            <a:ext cx="1643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CAPACITACIÓN</a:t>
            </a:r>
            <a:endParaRPr lang="es-AR" b="1" dirty="0"/>
          </a:p>
        </p:txBody>
      </p:sp>
      <p:sp>
        <p:nvSpPr>
          <p:cNvPr id="6" name="5 Rectángulo"/>
          <p:cNvSpPr/>
          <p:nvPr/>
        </p:nvSpPr>
        <p:spPr>
          <a:xfrm>
            <a:off x="5500694" y="5643578"/>
            <a:ext cx="1643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DESARROLLO PERSONAL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3" y="142853"/>
            <a:ext cx="4000527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14290"/>
            <a:ext cx="442912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00438"/>
            <a:ext cx="4357686" cy="314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429000"/>
            <a:ext cx="4214842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NUEVAS COMPETENCIAS</a:t>
            </a:r>
            <a:endParaRPr lang="es-AR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00200"/>
            <a:ext cx="8501122" cy="49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643998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CAPACITACIÓN Y DESARROLLO PERSONAL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8929718" cy="5257800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Para algunos autores la Capacitación es un medio para desarrollar la fuerza de trabajo de las organizaciones.</a:t>
            </a:r>
          </a:p>
          <a:p>
            <a:r>
              <a:rPr lang="es-AR" dirty="0" smtClean="0"/>
              <a:t>Para otros autores la Capacitación sirve para un debido desempeño del puesto. </a:t>
            </a:r>
          </a:p>
          <a:p>
            <a:r>
              <a:rPr lang="es-AR" dirty="0" smtClean="0"/>
              <a:t>Otros la refieren como un área genérica, dividiéndola en  Capacitación y Educación.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TIPOS DE EDUCACIÓN: INSTITUCIONALIZADA</a:t>
            </a:r>
            <a:endParaRPr lang="es-AR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1" y="1214422"/>
            <a:ext cx="8643997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214290"/>
            <a:ext cx="8643998" cy="785818"/>
          </a:xfrm>
        </p:spPr>
        <p:txBody>
          <a:bodyPr>
            <a:normAutofit/>
          </a:bodyPr>
          <a:lstStyle/>
          <a:p>
            <a:r>
              <a:rPr lang="es-AR" dirty="0" smtClean="0"/>
              <a:t>EDUCACIÓN PROFESIONAL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71543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42852"/>
            <a:ext cx="8929718" cy="928694"/>
          </a:xfrm>
        </p:spPr>
        <p:txBody>
          <a:bodyPr/>
          <a:lstStyle/>
          <a:p>
            <a:r>
              <a:rPr lang="es-AR" dirty="0" smtClean="0"/>
              <a:t>CONTENIDOS DE LA CAPACITACIÓN</a:t>
            </a:r>
            <a:endParaRPr lang="es-A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871543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s-AR" dirty="0" smtClean="0"/>
              <a:t>OBJETIVOS DE LA CAPACITACIÓN</a:t>
            </a:r>
            <a:endParaRPr lang="es-AR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3" y="1071546"/>
            <a:ext cx="8572560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CICLO DE LA CAPACITACIÓN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972072"/>
          </a:xfrm>
        </p:spPr>
        <p:txBody>
          <a:bodyPr/>
          <a:lstStyle/>
          <a:p>
            <a:endParaRPr lang="es-AR" dirty="0" smtClean="0"/>
          </a:p>
          <a:p>
            <a:r>
              <a:rPr lang="es-AR" dirty="0" smtClean="0"/>
              <a:t>La Capacitación surge como resultado de los esfuerzos de cada persona.</a:t>
            </a:r>
          </a:p>
          <a:p>
            <a:r>
              <a:rPr lang="es-AR" dirty="0" smtClean="0"/>
              <a:t>El Aprendizaje es un cambio de conducta.</a:t>
            </a:r>
          </a:p>
          <a:p>
            <a:r>
              <a:rPr lang="es-AR" dirty="0" smtClean="0"/>
              <a:t>La capacitación debe tratar de orientar el aprendizaje como una secuencia programada de hechos, que se pueden ver como un  proceso continuo.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CICLO DE LA CAPACITACIÓN</a:t>
            </a:r>
            <a:endParaRPr lang="es-AR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142984"/>
            <a:ext cx="8715435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4310</TotalTime>
  <Words>431</Words>
  <Application>Microsoft Office PowerPoint</Application>
  <PresentationFormat>Presentación en pantalla (4:3)</PresentationFormat>
  <Paragraphs>73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Diapositiva 1</vt:lpstr>
      <vt:lpstr>Diapositiva 2</vt:lpstr>
      <vt:lpstr>CAPACITACIÓN Y DESARROLLO PERSONAL</vt:lpstr>
      <vt:lpstr>TIPOS DE EDUCACIÓN: INSTITUCIONALIZADA</vt:lpstr>
      <vt:lpstr>EDUCACIÓN PROFESIONAL</vt:lpstr>
      <vt:lpstr>CONTENIDOS DE LA CAPACITACIÓN</vt:lpstr>
      <vt:lpstr>OBJETIVOS DE LA CAPACITACIÓN</vt:lpstr>
      <vt:lpstr>CICLO DE LA CAPACITACIÓN</vt:lpstr>
      <vt:lpstr>CICLO DE LA CAPACITACIÓN</vt:lpstr>
      <vt:lpstr>LA CAPACITACIÓN IMPLICA UN PROCESO DE CUATRO ETAPAS</vt:lpstr>
      <vt:lpstr>DETECCIÓN DE LAS NECESIDADES DE CAPACITACIÓN</vt:lpstr>
      <vt:lpstr>MEDIOS PARA DETECTAR LAS NECESIDADES DE CAPACITACIÓN</vt:lpstr>
      <vt:lpstr>LA CAPACITACIÓN COMO ESTRATEGIA  DE INTERVENCIÓN</vt:lpstr>
      <vt:lpstr>PROGRAMA DE CAPACITACIÓN</vt:lpstr>
      <vt:lpstr>PLANEACIÓN DE LA CAPACITACIÓN</vt:lpstr>
      <vt:lpstr>EVALUACIÓN DE LOS RESULTADOS DE LA CAPACITACIÓN</vt:lpstr>
      <vt:lpstr>Diapositiva 17</vt:lpstr>
      <vt:lpstr>Diapositiva 18</vt:lpstr>
      <vt:lpstr>COMPETENCIAS BÁSICAS</vt:lpstr>
      <vt:lpstr>Diapositiva 20</vt:lpstr>
      <vt:lpstr>NUEVAS COMPETENCIAS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jazmin</dc:creator>
  <cp:lastModifiedBy>jazmin</cp:lastModifiedBy>
  <cp:revision>7</cp:revision>
  <dcterms:created xsi:type="dcterms:W3CDTF">2021-05-03T00:28:25Z</dcterms:created>
  <dcterms:modified xsi:type="dcterms:W3CDTF">2021-05-06T00:19:13Z</dcterms:modified>
</cp:coreProperties>
</file>