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7" r:id="rId3"/>
    <p:sldId id="279" r:id="rId4"/>
    <p:sldId id="278" r:id="rId5"/>
    <p:sldId id="280" r:id="rId6"/>
    <p:sldId id="281" r:id="rId7"/>
    <p:sldId id="259" r:id="rId8"/>
    <p:sldId id="282" r:id="rId9"/>
    <p:sldId id="273" r:id="rId10"/>
    <p:sldId id="257" r:id="rId11"/>
    <p:sldId id="283" r:id="rId12"/>
    <p:sldId id="275" r:id="rId13"/>
    <p:sldId id="284" r:id="rId14"/>
    <p:sldId id="285" r:id="rId15"/>
    <p:sldId id="263" r:id="rId16"/>
    <p:sldId id="262" r:id="rId17"/>
    <p:sldId id="286" r:id="rId18"/>
    <p:sldId id="289" r:id="rId19"/>
    <p:sldId id="258" r:id="rId20"/>
    <p:sldId id="264" r:id="rId21"/>
    <p:sldId id="290" r:id="rId22"/>
    <p:sldId id="270" r:id="rId23"/>
    <p:sldId id="265" r:id="rId2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19CC1AB0-E8D3-47A8-A5DB-47E452CE3E63}" type="datetimeFigureOut">
              <a:rPr lang="es-AR" smtClean="0"/>
              <a:t>10/05/2021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1DC9506C-C970-4E13-99B8-07BBBB11025D}" type="slidenum">
              <a:rPr lang="es-AR" smtClean="0"/>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19CC1AB0-E8D3-47A8-A5DB-47E452CE3E63}" type="datetimeFigureOut">
              <a:rPr lang="es-AR" smtClean="0"/>
              <a:t>10/05/2021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1DC9506C-C970-4E13-99B8-07BBBB11025D}" type="slidenum">
              <a:rPr lang="es-AR" smtClean="0"/>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19CC1AB0-E8D3-47A8-A5DB-47E452CE3E63}" type="datetimeFigureOut">
              <a:rPr lang="es-AR" smtClean="0"/>
              <a:t>10/05/2021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1DC9506C-C970-4E13-99B8-07BBBB11025D}" type="slidenum">
              <a:rPr lang="es-AR" smtClean="0"/>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19CC1AB0-E8D3-47A8-A5DB-47E452CE3E63}" type="datetimeFigureOut">
              <a:rPr lang="es-AR" smtClean="0"/>
              <a:t>10/05/2021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1DC9506C-C970-4E13-99B8-07BBBB11025D}" type="slidenum">
              <a:rPr lang="es-AR" smtClean="0"/>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9CC1AB0-E8D3-47A8-A5DB-47E452CE3E63}" type="datetimeFigureOut">
              <a:rPr lang="es-AR" smtClean="0"/>
              <a:t>10/05/2021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1DC9506C-C970-4E13-99B8-07BBBB11025D}" type="slidenum">
              <a:rPr lang="es-AR" smtClean="0"/>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19CC1AB0-E8D3-47A8-A5DB-47E452CE3E63}" type="datetimeFigureOut">
              <a:rPr lang="es-AR" smtClean="0"/>
              <a:t>10/05/2021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1DC9506C-C970-4E13-99B8-07BBBB11025D}" type="slidenum">
              <a:rPr lang="es-AR" smtClean="0"/>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19CC1AB0-E8D3-47A8-A5DB-47E452CE3E63}" type="datetimeFigureOut">
              <a:rPr lang="es-AR" smtClean="0"/>
              <a:t>10/05/2021</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1DC9506C-C970-4E13-99B8-07BBBB11025D}" type="slidenum">
              <a:rPr lang="es-AR" smtClean="0"/>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19CC1AB0-E8D3-47A8-A5DB-47E452CE3E63}" type="datetimeFigureOut">
              <a:rPr lang="es-AR" smtClean="0"/>
              <a:t>10/05/2021</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1DC9506C-C970-4E13-99B8-07BBBB11025D}" type="slidenum">
              <a:rPr lang="es-AR" smtClean="0"/>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9CC1AB0-E8D3-47A8-A5DB-47E452CE3E63}" type="datetimeFigureOut">
              <a:rPr lang="es-AR" smtClean="0"/>
              <a:t>10/05/2021</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1DC9506C-C970-4E13-99B8-07BBBB11025D}" type="slidenum">
              <a:rPr lang="es-AR" smtClean="0"/>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9CC1AB0-E8D3-47A8-A5DB-47E452CE3E63}" type="datetimeFigureOut">
              <a:rPr lang="es-AR" smtClean="0"/>
              <a:t>10/05/2021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1DC9506C-C970-4E13-99B8-07BBBB11025D}" type="slidenum">
              <a:rPr lang="es-AR" smtClean="0"/>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9CC1AB0-E8D3-47A8-A5DB-47E452CE3E63}" type="datetimeFigureOut">
              <a:rPr lang="es-AR" smtClean="0"/>
              <a:t>10/05/2021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1DC9506C-C970-4E13-99B8-07BBBB11025D}" type="slidenum">
              <a:rPr lang="es-AR" smtClean="0"/>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C1AB0-E8D3-47A8-A5DB-47E452CE3E63}" type="datetimeFigureOut">
              <a:rPr lang="es-AR" smtClean="0"/>
              <a:t>10/05/2021</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9506C-C970-4E13-99B8-07BBBB11025D}" type="slidenum">
              <a:rPr lang="es-AR" smtClean="0"/>
              <a:t>‹Nº›</a:t>
            </a:fld>
            <a:endParaRPr lang="es-A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1417638"/>
          </a:xfrm>
          <a:solidFill>
            <a:schemeClr val="accent6">
              <a:lumMod val="75000"/>
            </a:schemeClr>
          </a:solidFill>
        </p:spPr>
        <p:txBody>
          <a:bodyPr>
            <a:normAutofit/>
          </a:bodyPr>
          <a:lstStyle/>
          <a:p>
            <a:r>
              <a:rPr lang="es-AR" dirty="0" smtClean="0"/>
              <a:t>IES GESTIÓN EN RECURSOS HUMANOS</a:t>
            </a:r>
            <a:endParaRPr lang="es-AR" dirty="0"/>
          </a:p>
        </p:txBody>
      </p:sp>
      <p:pic>
        <p:nvPicPr>
          <p:cNvPr id="1026" name="Picture 2"/>
          <p:cNvPicPr>
            <a:picLocks noGrp="1" noChangeAspect="1" noChangeArrowheads="1"/>
          </p:cNvPicPr>
          <p:nvPr>
            <p:ph idx="1"/>
          </p:nvPr>
        </p:nvPicPr>
        <p:blipFill>
          <a:blip r:embed="rId2"/>
          <a:srcRect/>
          <a:stretch>
            <a:fillRect/>
          </a:stretch>
        </p:blipFill>
        <p:spPr bwMode="auto">
          <a:xfrm>
            <a:off x="0" y="1428736"/>
            <a:ext cx="8929717"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929718" cy="1357298"/>
          </a:xfrm>
          <a:solidFill>
            <a:schemeClr val="accent6">
              <a:lumMod val="75000"/>
            </a:schemeClr>
          </a:solidFill>
        </p:spPr>
        <p:txBody>
          <a:bodyPr>
            <a:normAutofit fontScale="90000"/>
          </a:bodyPr>
          <a:lstStyle/>
          <a:p>
            <a:r>
              <a:rPr lang="es-AR" dirty="0" smtClean="0"/>
              <a:t>PROCESO DE CONTROL: sigue una secuencia de 4 etapas</a:t>
            </a:r>
            <a:endParaRPr lang="es-AR" dirty="0"/>
          </a:p>
        </p:txBody>
      </p:sp>
      <p:pic>
        <p:nvPicPr>
          <p:cNvPr id="2050" name="Picture 2"/>
          <p:cNvPicPr>
            <a:picLocks noGrp="1" noChangeAspect="1" noChangeArrowheads="1"/>
          </p:cNvPicPr>
          <p:nvPr>
            <p:ph idx="1"/>
          </p:nvPr>
        </p:nvPicPr>
        <p:blipFill>
          <a:blip r:embed="rId2"/>
          <a:srcRect/>
          <a:stretch>
            <a:fillRect/>
          </a:stretch>
        </p:blipFill>
        <p:spPr bwMode="auto">
          <a:xfrm>
            <a:off x="0" y="1357298"/>
            <a:ext cx="9144000" cy="5500702"/>
          </a:xfrm>
          <a:prstGeom prst="rect">
            <a:avLst/>
          </a:prstGeom>
          <a:solidFill>
            <a:schemeClr val="accent6"/>
          </a:solid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0"/>
            <a:ext cx="9144000" cy="6858000"/>
          </a:xfrm>
          <a:solidFill>
            <a:schemeClr val="accent6"/>
          </a:solidFill>
        </p:spPr>
        <p:txBody>
          <a:bodyPr>
            <a:normAutofit fontScale="85000" lnSpcReduction="10000"/>
          </a:bodyPr>
          <a:lstStyle/>
          <a:p>
            <a:endParaRPr lang="es-AR" b="1" dirty="0" smtClean="0"/>
          </a:p>
          <a:p>
            <a:r>
              <a:rPr lang="es-AR" b="1" dirty="0" smtClean="0"/>
              <a:t>1.Establecimiento de Estándares</a:t>
            </a:r>
            <a:r>
              <a:rPr lang="es-AR" dirty="0" smtClean="0"/>
              <a:t>: Son criterios que brindan los medios para establecer lo que se debe hacer y cual debe ser el resultado que se acepta como normal.</a:t>
            </a:r>
          </a:p>
          <a:p>
            <a:r>
              <a:rPr lang="es-AR" b="1" dirty="0" smtClean="0"/>
              <a:t>2. Monitoreo de Desempeño: </a:t>
            </a:r>
            <a:r>
              <a:rPr lang="es-AR" dirty="0"/>
              <a:t>M</a:t>
            </a:r>
            <a:r>
              <a:rPr lang="es-AR" dirty="0" smtClean="0"/>
              <a:t>ide el desempeño, con el objeto de obtener información a través de la observación.</a:t>
            </a:r>
          </a:p>
          <a:p>
            <a:r>
              <a:rPr lang="es-AR" b="1" dirty="0" smtClean="0"/>
              <a:t>3. Comparación de Desempeño con los Estándares:</a:t>
            </a:r>
            <a:r>
              <a:rPr lang="es-AR" dirty="0" smtClean="0"/>
              <a:t> Se determinan los límites para considerar cuando una variación puede considerarse “Normal”. Se separan las Excepciones para corregirlas. Se compara el desempeño estándar establecido para saber si hay desviaciones y si estas quedan dentro de los limites de tolerancia </a:t>
            </a:r>
          </a:p>
          <a:p>
            <a:r>
              <a:rPr lang="es-AR" b="1" dirty="0" smtClean="0"/>
              <a:t>4. Acción Correctiva:  </a:t>
            </a:r>
            <a:r>
              <a:rPr lang="es-AR" dirty="0" smtClean="0"/>
              <a:t>Busca conseguir que los resultados que se obtengan sean los que se pretendía lograr. Para que la Acción Correctiva incida solamente  en los casos excepcionales, en las desviaciones más allá de lo tolerado.</a:t>
            </a:r>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001156" cy="1214422"/>
          </a:xfrm>
          <a:solidFill>
            <a:schemeClr val="accent6">
              <a:lumMod val="75000"/>
            </a:schemeClr>
          </a:solidFill>
        </p:spPr>
        <p:txBody>
          <a:bodyPr>
            <a:normAutofit fontScale="90000"/>
          </a:bodyPr>
          <a:lstStyle/>
          <a:p>
            <a:r>
              <a:rPr lang="es-AR" dirty="0" smtClean="0"/>
              <a:t>EJEMPLOS DE ESTANDARES DE CONTROL</a:t>
            </a:r>
            <a:endParaRPr lang="es-AR" dirty="0"/>
          </a:p>
        </p:txBody>
      </p:sp>
      <p:pic>
        <p:nvPicPr>
          <p:cNvPr id="18434" name="Picture 2"/>
          <p:cNvPicPr>
            <a:picLocks noGrp="1" noChangeAspect="1" noChangeArrowheads="1"/>
          </p:cNvPicPr>
          <p:nvPr>
            <p:ph idx="1"/>
          </p:nvPr>
        </p:nvPicPr>
        <p:blipFill>
          <a:blip r:embed="rId2"/>
          <a:srcRect/>
          <a:stretch>
            <a:fillRect/>
          </a:stretch>
        </p:blipFill>
        <p:spPr bwMode="auto">
          <a:xfrm>
            <a:off x="1" y="1357298"/>
            <a:ext cx="9144000" cy="5500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14290"/>
            <a:ext cx="9001156" cy="1000132"/>
          </a:xfrm>
          <a:solidFill>
            <a:schemeClr val="accent6">
              <a:lumMod val="75000"/>
            </a:schemeClr>
          </a:solidFill>
        </p:spPr>
        <p:txBody>
          <a:bodyPr/>
          <a:lstStyle/>
          <a:p>
            <a:r>
              <a:rPr lang="es-AR" dirty="0" smtClean="0"/>
              <a:t>CRITERIOS DE CONTROL</a:t>
            </a:r>
            <a:endParaRPr lang="es-AR" dirty="0"/>
          </a:p>
        </p:txBody>
      </p:sp>
      <p:sp>
        <p:nvSpPr>
          <p:cNvPr id="3" name="2 Marcador de contenido"/>
          <p:cNvSpPr>
            <a:spLocks noGrp="1"/>
          </p:cNvSpPr>
          <p:nvPr>
            <p:ph idx="1"/>
          </p:nvPr>
        </p:nvSpPr>
        <p:spPr>
          <a:xfrm>
            <a:off x="0" y="1214422"/>
            <a:ext cx="9001156" cy="5643578"/>
          </a:xfrm>
          <a:solidFill>
            <a:schemeClr val="accent6"/>
          </a:solidFill>
        </p:spPr>
        <p:txBody>
          <a:bodyPr>
            <a:normAutofit fontScale="92500" lnSpcReduction="20000"/>
          </a:bodyPr>
          <a:lstStyle/>
          <a:p>
            <a:endParaRPr lang="es-AR" dirty="0" smtClean="0"/>
          </a:p>
          <a:p>
            <a:r>
              <a:rPr lang="es-AR" dirty="0" smtClean="0"/>
              <a:t>Para que el proceso de </a:t>
            </a:r>
            <a:r>
              <a:rPr lang="es-AR" dirty="0"/>
              <a:t>C</a:t>
            </a:r>
            <a:r>
              <a:rPr lang="es-AR" dirty="0" smtClean="0"/>
              <a:t>ontrol sea eficaz debe atenerse a los siguientes criterios:</a:t>
            </a:r>
          </a:p>
          <a:p>
            <a:r>
              <a:rPr lang="es-AR" b="1" dirty="0" smtClean="0"/>
              <a:t>El proceso debe ser oportuno: </a:t>
            </a:r>
            <a:r>
              <a:rPr lang="es-AR" dirty="0" smtClean="0"/>
              <a:t> Se debe contar con información en la hora y día correspondiente. </a:t>
            </a:r>
          </a:p>
          <a:p>
            <a:r>
              <a:rPr lang="es-AR" b="1" dirty="0" smtClean="0"/>
              <a:t>El proceso de control debe incluir una relación favorable: costo-beneficio: </a:t>
            </a:r>
            <a:r>
              <a:rPr lang="es-AR" dirty="0" smtClean="0"/>
              <a:t> Debe ofrecer un beneficio superior a su costo para que valga la pena.</a:t>
            </a:r>
          </a:p>
          <a:p>
            <a:r>
              <a:rPr lang="es-AR" b="1" dirty="0" smtClean="0"/>
              <a:t>El control debe ser: objetivo, claro y exacto: </a:t>
            </a:r>
            <a:r>
              <a:rPr lang="es-AR" dirty="0"/>
              <a:t>N</a:t>
            </a:r>
            <a:r>
              <a:rPr lang="es-AR" dirty="0" smtClean="0"/>
              <a:t>o puede favorecer medidas correctivas distorsionadas.</a:t>
            </a:r>
          </a:p>
          <a:p>
            <a:r>
              <a:rPr lang="es-AR" b="1" dirty="0" smtClean="0"/>
              <a:t>El control debe ser aceptado: </a:t>
            </a:r>
            <a:r>
              <a:rPr lang="es-AR" dirty="0"/>
              <a:t>E</a:t>
            </a:r>
            <a:r>
              <a:rPr lang="es-AR" dirty="0" smtClean="0"/>
              <a:t>s importante que las personas acepten el control y entiendan el objetivo del proceso.</a:t>
            </a:r>
            <a:endParaRPr lang="es-A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1071546"/>
          </a:xfrm>
          <a:solidFill>
            <a:schemeClr val="accent6">
              <a:lumMod val="75000"/>
            </a:schemeClr>
          </a:solidFill>
        </p:spPr>
        <p:txBody>
          <a:bodyPr>
            <a:normAutofit/>
          </a:bodyPr>
          <a:lstStyle/>
          <a:p>
            <a:r>
              <a:rPr lang="es-AR" dirty="0" smtClean="0"/>
              <a:t>MEDIOS DE CONTROL</a:t>
            </a:r>
            <a:endParaRPr lang="es-AR" dirty="0"/>
          </a:p>
        </p:txBody>
      </p:sp>
      <p:sp>
        <p:nvSpPr>
          <p:cNvPr id="3" name="2 Marcador de contenido"/>
          <p:cNvSpPr>
            <a:spLocks noGrp="1"/>
          </p:cNvSpPr>
          <p:nvPr>
            <p:ph idx="1"/>
          </p:nvPr>
        </p:nvSpPr>
        <p:spPr>
          <a:xfrm>
            <a:off x="0" y="1142984"/>
            <a:ext cx="9144000" cy="5572164"/>
          </a:xfrm>
          <a:solidFill>
            <a:schemeClr val="accent6"/>
          </a:solidFill>
        </p:spPr>
        <p:txBody>
          <a:bodyPr>
            <a:normAutofit fontScale="85000" lnSpcReduction="10000"/>
          </a:bodyPr>
          <a:lstStyle/>
          <a:p>
            <a:endParaRPr lang="es-AR" b="1" dirty="0" smtClean="0"/>
          </a:p>
          <a:p>
            <a:r>
              <a:rPr lang="es-AR" b="1" dirty="0" smtClean="0"/>
              <a:t>Jerarquía de Autoridad: </a:t>
            </a:r>
            <a:r>
              <a:rPr lang="es-AR" dirty="0" smtClean="0"/>
              <a:t>la Jerarquía representa un tipo de control del personal.</a:t>
            </a:r>
          </a:p>
          <a:p>
            <a:r>
              <a:rPr lang="es-AR" b="1" dirty="0" smtClean="0"/>
              <a:t>Reglas y Procedimientos: </a:t>
            </a:r>
            <a:r>
              <a:rPr lang="es-AR" dirty="0" smtClean="0"/>
              <a:t>Controles que norman la forma que las personas deben comportarse.</a:t>
            </a:r>
          </a:p>
          <a:p>
            <a:r>
              <a:rPr lang="es-AR" b="1" dirty="0" smtClean="0"/>
              <a:t>Establecimiento de Objetivos: </a:t>
            </a:r>
            <a:r>
              <a:rPr lang="es-AR" dirty="0"/>
              <a:t>C</a:t>
            </a:r>
            <a:r>
              <a:rPr lang="es-AR" dirty="0" smtClean="0"/>
              <a:t>onstituyen un cierto modo de control, aunque no sea su finalidad.</a:t>
            </a:r>
          </a:p>
          <a:p>
            <a:r>
              <a:rPr lang="es-AR" b="1" dirty="0"/>
              <a:t>S</a:t>
            </a:r>
            <a:r>
              <a:rPr lang="es-AR" b="1" dirty="0" smtClean="0"/>
              <a:t>istemas Verticales de información:</a:t>
            </a:r>
            <a:r>
              <a:rPr lang="es-AR" dirty="0" smtClean="0"/>
              <a:t> Constituyen medios de control descendente y ascendente.</a:t>
            </a:r>
          </a:p>
          <a:p>
            <a:r>
              <a:rPr lang="es-AR" b="1" dirty="0" smtClean="0"/>
              <a:t>Relaciones Laterales: </a:t>
            </a:r>
            <a:r>
              <a:rPr lang="es-AR" dirty="0"/>
              <a:t>P</a:t>
            </a:r>
            <a:r>
              <a:rPr lang="es-AR" dirty="0" smtClean="0"/>
              <a:t>ermiten que los pares reduzcan posibles discordancias y que se sincronicen mejor.</a:t>
            </a:r>
          </a:p>
          <a:p>
            <a:r>
              <a:rPr lang="es-AR" b="1" dirty="0" smtClean="0"/>
              <a:t>Organizaciones Matriciales: </a:t>
            </a:r>
            <a:r>
              <a:rPr lang="es-AR" dirty="0"/>
              <a:t>E</a:t>
            </a:r>
            <a:r>
              <a:rPr lang="es-AR" dirty="0" smtClean="0"/>
              <a:t>ste tipo de estructura permite la adaptación rápida a las demandas del ambiente.</a:t>
            </a:r>
            <a:endParaRPr lang="es-A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cs typeface="Arial" pitchFamily="34" charset="0"/>
              </a:rPr>
              <a:t>RESPONSABILIDAD SOCIAL EMPRESARIA</a:t>
            </a:r>
            <a:endParaRPr lang="es-AR" dirty="0"/>
          </a:p>
        </p:txBody>
      </p:sp>
      <p:pic>
        <p:nvPicPr>
          <p:cNvPr id="6" name="Picture 2"/>
          <p:cNvPicPr>
            <a:picLocks noGrp="1" noChangeAspect="1" noChangeArrowheads="1"/>
          </p:cNvPicPr>
          <p:nvPr>
            <p:ph idx="1"/>
          </p:nvPr>
        </p:nvPicPr>
        <p:blipFill>
          <a:blip r:embed="rId2"/>
          <a:srcRect/>
          <a:stretch>
            <a:fillRect/>
          </a:stretch>
        </p:blipFill>
        <p:spPr bwMode="auto">
          <a:xfrm>
            <a:off x="566807" y="1600200"/>
            <a:ext cx="8010386"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14290"/>
            <a:ext cx="8929718" cy="1285884"/>
          </a:xfrm>
          <a:solidFill>
            <a:schemeClr val="accent6">
              <a:lumMod val="75000"/>
            </a:schemeClr>
          </a:solidFill>
        </p:spPr>
        <p:txBody>
          <a:bodyPr/>
          <a:lstStyle/>
          <a:p>
            <a:r>
              <a:rPr lang="es-AR" dirty="0" smtClean="0"/>
              <a:t>RESPONSABILIDAD SOCIAL</a:t>
            </a:r>
            <a:endParaRPr lang="es-AR" dirty="0"/>
          </a:p>
        </p:txBody>
      </p:sp>
      <p:sp>
        <p:nvSpPr>
          <p:cNvPr id="3" name="2 Marcador de contenido"/>
          <p:cNvSpPr>
            <a:spLocks noGrp="1"/>
          </p:cNvSpPr>
          <p:nvPr>
            <p:ph idx="1"/>
          </p:nvPr>
        </p:nvSpPr>
        <p:spPr>
          <a:xfrm>
            <a:off x="214282" y="1600200"/>
            <a:ext cx="8786874" cy="5114948"/>
          </a:xfrm>
          <a:solidFill>
            <a:schemeClr val="accent6"/>
          </a:solidFill>
        </p:spPr>
        <p:txBody>
          <a:bodyPr>
            <a:normAutofit lnSpcReduction="10000"/>
          </a:bodyPr>
          <a:lstStyle/>
          <a:p>
            <a:endParaRPr lang="es-ES" sz="3600" dirty="0" smtClean="0">
              <a:latin typeface="+mj-lt"/>
              <a:cs typeface="Arial" pitchFamily="34" charset="0"/>
            </a:endParaRPr>
          </a:p>
          <a:p>
            <a:r>
              <a:rPr lang="es-ES" sz="3600" dirty="0" smtClean="0">
                <a:latin typeface="+mj-lt"/>
                <a:cs typeface="Arial" pitchFamily="34" charset="0"/>
              </a:rPr>
              <a:t>La RSE es el compromiso que asume una empresa para contribuir al desarrollo económico sostenible por medio de colaboración con sus empleados, sus familias, la comunidad local y la sociedad, con el objeto de mejorar la calidad de vida”, (Consejo Empresarial Mundial para el Desarrollo Sostenible, WBCSD)</a:t>
            </a:r>
            <a:endParaRPr lang="es-AR" sz="3600"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0"/>
            <a:ext cx="9144000" cy="6715148"/>
          </a:xfrm>
          <a:solidFill>
            <a:schemeClr val="accent6"/>
          </a:solidFill>
        </p:spPr>
        <p:txBody>
          <a:bodyPr>
            <a:normAutofit/>
          </a:bodyPr>
          <a:lstStyle/>
          <a:p>
            <a:endParaRPr lang="es-AR" dirty="0" smtClean="0"/>
          </a:p>
          <a:p>
            <a:r>
              <a:rPr lang="es-AR" dirty="0" smtClean="0"/>
              <a:t>El concepto de Responsabilidad Social se pide con urgencia, que los beneficios  producto de la venta de </a:t>
            </a:r>
            <a:r>
              <a:rPr lang="es-AR" dirty="0"/>
              <a:t>b</a:t>
            </a:r>
            <a:r>
              <a:rPr lang="es-AR" dirty="0" smtClean="0"/>
              <a:t>ienes y servicios se obtengan de forma legal y legitima, respetando a los clientes, ofreciendo los productos y servicios de calidad asegurada a precios justos, con información transparente acerca de ellos. </a:t>
            </a:r>
          </a:p>
          <a:p>
            <a:r>
              <a:rPr lang="es-AR" dirty="0" smtClean="0"/>
              <a:t>Remunerando justa y equitativamente a los trabajadores, considerando sus necesidades de desarrollo laboral, de educación y salud, cuidando el medio ambiente y contribuyendo activamente al bienestar de la sociedad en que actúan</a:t>
            </a:r>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858280" cy="1071546"/>
          </a:xfrm>
          <a:solidFill>
            <a:schemeClr val="accent6">
              <a:lumMod val="75000"/>
            </a:schemeClr>
          </a:solidFill>
        </p:spPr>
        <p:txBody>
          <a:bodyPr/>
          <a:lstStyle/>
          <a:p>
            <a:r>
              <a:rPr lang="es-ES" dirty="0" smtClean="0">
                <a:latin typeface="Arial" pitchFamily="34" charset="0"/>
                <a:cs typeface="Arial" pitchFamily="34" charset="0"/>
              </a:rPr>
              <a:t>RESPONSABILIDAD SOCIAL</a:t>
            </a:r>
            <a:endParaRPr lang="es-AR" dirty="0"/>
          </a:p>
        </p:txBody>
      </p:sp>
      <p:sp>
        <p:nvSpPr>
          <p:cNvPr id="5" name="4 Marcador de contenido"/>
          <p:cNvSpPr>
            <a:spLocks noGrp="1"/>
          </p:cNvSpPr>
          <p:nvPr>
            <p:ph idx="1"/>
          </p:nvPr>
        </p:nvSpPr>
        <p:spPr>
          <a:xfrm>
            <a:off x="285720" y="1142984"/>
            <a:ext cx="8572560" cy="5572164"/>
          </a:xfrm>
          <a:solidFill>
            <a:schemeClr val="accent6"/>
          </a:solidFill>
        </p:spPr>
        <p:txBody>
          <a:bodyPr>
            <a:normAutofit fontScale="32500" lnSpcReduction="20000"/>
          </a:bodyPr>
          <a:lstStyle/>
          <a:p>
            <a:endParaRPr lang="es-ES" sz="9600" dirty="0" smtClean="0">
              <a:latin typeface="Arial" pitchFamily="34" charset="0"/>
              <a:cs typeface="Arial" pitchFamily="34" charset="0"/>
            </a:endParaRPr>
          </a:p>
          <a:p>
            <a:r>
              <a:rPr lang="es-ES" sz="9600" dirty="0" smtClean="0">
                <a:latin typeface="Arial" pitchFamily="34" charset="0"/>
                <a:cs typeface="Arial" pitchFamily="34" charset="0"/>
              </a:rPr>
              <a:t>Los beneficios resultado de la ventas: deben ser en forma: legal, legitima, a precio justo.</a:t>
            </a:r>
          </a:p>
          <a:p>
            <a:pPr>
              <a:buNone/>
            </a:pPr>
            <a:endParaRPr lang="es-ES" sz="9600" dirty="0" smtClean="0">
              <a:latin typeface="Arial" pitchFamily="34" charset="0"/>
              <a:cs typeface="Arial" pitchFamily="34" charset="0"/>
            </a:endParaRPr>
          </a:p>
          <a:p>
            <a:r>
              <a:rPr lang="es-ES" sz="9600" dirty="0" smtClean="0">
                <a:latin typeface="Arial" pitchFamily="34" charset="0"/>
                <a:cs typeface="Arial" pitchFamily="34" charset="0"/>
              </a:rPr>
              <a:t>Hacia: los trabajadores:                       </a:t>
            </a:r>
          </a:p>
          <a:p>
            <a:pPr>
              <a:buNone/>
            </a:pPr>
            <a:r>
              <a:rPr lang="es-ES" sz="9600" dirty="0" smtClean="0">
                <a:latin typeface="Arial" pitchFamily="34" charset="0"/>
                <a:cs typeface="Arial" pitchFamily="34" charset="0"/>
              </a:rPr>
              <a:t>               al Ambiente</a:t>
            </a:r>
          </a:p>
          <a:p>
            <a:pPr>
              <a:buNone/>
            </a:pPr>
            <a:r>
              <a:rPr lang="es-ES" sz="9600" dirty="0" smtClean="0">
                <a:latin typeface="Arial" pitchFamily="34" charset="0"/>
                <a:cs typeface="Arial" pitchFamily="34" charset="0"/>
              </a:rPr>
              <a:t>               a la sociedad</a:t>
            </a:r>
          </a:p>
          <a:p>
            <a:pPr>
              <a:buNone/>
            </a:pPr>
            <a:endParaRPr lang="es-ES" sz="9600" dirty="0" smtClean="0">
              <a:latin typeface="Arial" pitchFamily="34" charset="0"/>
              <a:cs typeface="Arial" pitchFamily="34" charset="0"/>
            </a:endParaRPr>
          </a:p>
          <a:p>
            <a:pPr>
              <a:buNone/>
            </a:pPr>
            <a:r>
              <a:rPr lang="es-ES" sz="9600" dirty="0" smtClean="0">
                <a:latin typeface="Arial" pitchFamily="34" charset="0"/>
                <a:cs typeface="Arial" pitchFamily="34" charset="0"/>
              </a:rPr>
              <a:t>La R.S nace en el alto nivel de la organización</a:t>
            </a:r>
          </a:p>
          <a:p>
            <a:endParaRPr lang="es-ES" sz="9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142852"/>
            <a:ext cx="8715436" cy="1143008"/>
          </a:xfrm>
          <a:solidFill>
            <a:schemeClr val="accent6">
              <a:lumMod val="75000"/>
            </a:schemeClr>
          </a:solidFill>
        </p:spPr>
        <p:txBody>
          <a:bodyPr/>
          <a:lstStyle/>
          <a:p>
            <a:r>
              <a:rPr lang="es-AR" dirty="0" smtClean="0"/>
              <a:t>CONTROL</a:t>
            </a:r>
            <a:endParaRPr lang="es-AR" dirty="0"/>
          </a:p>
        </p:txBody>
      </p:sp>
      <p:sp>
        <p:nvSpPr>
          <p:cNvPr id="3" name="2 Marcador de contenido"/>
          <p:cNvSpPr>
            <a:spLocks noGrp="1"/>
          </p:cNvSpPr>
          <p:nvPr>
            <p:ph idx="1"/>
          </p:nvPr>
        </p:nvSpPr>
        <p:spPr>
          <a:xfrm>
            <a:off x="214282" y="1357298"/>
            <a:ext cx="8715436" cy="5286412"/>
          </a:xfrm>
          <a:solidFill>
            <a:schemeClr val="accent6"/>
          </a:solidFill>
        </p:spPr>
        <p:txBody>
          <a:bodyPr>
            <a:normAutofit fontScale="85000" lnSpcReduction="10000"/>
          </a:bodyPr>
          <a:lstStyle/>
          <a:p>
            <a:endParaRPr lang="es-AR" sz="4000" dirty="0" smtClean="0"/>
          </a:p>
          <a:p>
            <a:r>
              <a:rPr lang="es-AR" sz="4000" dirty="0" smtClean="0"/>
              <a:t>Las Organizaciones  definen sus visiones de futuro, tienen sus misiones, objetivos, estrategias, etc. </a:t>
            </a:r>
          </a:p>
          <a:p>
            <a:r>
              <a:rPr lang="es-AR" sz="4000" dirty="0" smtClean="0"/>
              <a:t>Su comportamiento, es racional y deliberado.</a:t>
            </a:r>
          </a:p>
          <a:p>
            <a:r>
              <a:rPr lang="es-AR" sz="4000" dirty="0" smtClean="0"/>
              <a:t> El Control busca asegurar que las distintas unidades de la Organización trabajen de acuerdo a lo previstamente planeado.</a:t>
            </a:r>
          </a:p>
          <a:p>
            <a:r>
              <a:rPr lang="es-AR" sz="4000" dirty="0" smtClean="0"/>
              <a:t>Para que estas características puedan existir es preciso que haya Control.</a:t>
            </a:r>
          </a:p>
          <a:p>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686800" cy="928670"/>
          </a:xfrm>
          <a:solidFill>
            <a:schemeClr val="accent6">
              <a:lumMod val="75000"/>
            </a:schemeClr>
          </a:solidFill>
        </p:spPr>
        <p:txBody>
          <a:bodyPr>
            <a:normAutofit/>
          </a:bodyPr>
          <a:lstStyle/>
          <a:p>
            <a:r>
              <a:rPr lang="es-ES" dirty="0" smtClean="0">
                <a:cs typeface="Arial" pitchFamily="34" charset="0"/>
              </a:rPr>
              <a:t>DISTINTAS TEORÍAS</a:t>
            </a:r>
            <a:endParaRPr lang="es-AR" dirty="0"/>
          </a:p>
        </p:txBody>
      </p:sp>
      <p:sp>
        <p:nvSpPr>
          <p:cNvPr id="5" name="4 Marcador de contenido"/>
          <p:cNvSpPr>
            <a:spLocks noGrp="1"/>
          </p:cNvSpPr>
          <p:nvPr>
            <p:ph idx="1"/>
          </p:nvPr>
        </p:nvSpPr>
        <p:spPr>
          <a:xfrm>
            <a:off x="0" y="1214422"/>
            <a:ext cx="9144000" cy="5643578"/>
          </a:xfrm>
          <a:solidFill>
            <a:schemeClr val="accent6"/>
          </a:solidFill>
        </p:spPr>
        <p:txBody>
          <a:bodyPr>
            <a:normAutofit fontScale="77500" lnSpcReduction="20000"/>
          </a:bodyPr>
          <a:lstStyle/>
          <a:p>
            <a:pPr marL="0" indent="0">
              <a:buNone/>
            </a:pPr>
            <a:endParaRPr lang="es-ES" dirty="0" smtClean="0">
              <a:cs typeface="Arial" pitchFamily="34" charset="0"/>
            </a:endParaRPr>
          </a:p>
          <a:p>
            <a:pPr marL="0" indent="0">
              <a:buNone/>
            </a:pPr>
            <a:r>
              <a:rPr lang="es-ES" dirty="0" smtClean="0">
                <a:cs typeface="Arial" pitchFamily="34" charset="0"/>
              </a:rPr>
              <a:t>¿Dónde comienza y dónde termina la responsabilidad Social de una empresa?</a:t>
            </a:r>
          </a:p>
          <a:p>
            <a:r>
              <a:rPr lang="es-ES" dirty="0" smtClean="0">
                <a:cs typeface="Arial" pitchFamily="34" charset="0"/>
              </a:rPr>
              <a:t>Andrew Carnegie «El Evangelio de la Riqueza.»</a:t>
            </a:r>
          </a:p>
          <a:p>
            <a:pPr marL="0" indent="0">
              <a:buNone/>
            </a:pPr>
            <a:r>
              <a:rPr lang="es-ES" dirty="0" smtClean="0">
                <a:cs typeface="Arial" pitchFamily="34" charset="0"/>
              </a:rPr>
              <a:t>   - </a:t>
            </a:r>
            <a:r>
              <a:rPr lang="es-ES" b="1" dirty="0" smtClean="0">
                <a:cs typeface="Arial" pitchFamily="34" charset="0"/>
              </a:rPr>
              <a:t>Principio de Caridad: </a:t>
            </a:r>
            <a:r>
              <a:rPr lang="es-ES" dirty="0" smtClean="0">
                <a:cs typeface="Arial" pitchFamily="34" charset="0"/>
              </a:rPr>
              <a:t>se consideraba que la Caridad era obligación de las personas y no de la empresa. Hasta que las necesidades superaron la fortuna de los ricos, hacia 1920, se esperaba que las empresas contribuyeran con sus recursos a las obras de caridad.</a:t>
            </a:r>
          </a:p>
          <a:p>
            <a:pPr marL="0" indent="0">
              <a:buNone/>
            </a:pPr>
            <a:r>
              <a:rPr lang="es-ES" dirty="0" smtClean="0">
                <a:cs typeface="Arial" pitchFamily="34" charset="0"/>
              </a:rPr>
              <a:t>   </a:t>
            </a:r>
            <a:r>
              <a:rPr lang="es-ES" b="1" dirty="0" smtClean="0">
                <a:cs typeface="Arial" pitchFamily="34" charset="0"/>
              </a:rPr>
              <a:t>- Principio de Custodia: </a:t>
            </a:r>
            <a:r>
              <a:rPr lang="es-ES" dirty="0" smtClean="0">
                <a:cs typeface="Arial" pitchFamily="34" charset="0"/>
              </a:rPr>
              <a:t>las empresas también debían multiplicar la riqueza de la sociedad.</a:t>
            </a:r>
          </a:p>
          <a:p>
            <a:r>
              <a:rPr lang="es-ES" b="1" dirty="0" smtClean="0">
                <a:cs typeface="Arial" pitchFamily="34" charset="0"/>
              </a:rPr>
              <a:t>Argumento de Milton </a:t>
            </a:r>
            <a:r>
              <a:rPr lang="es-ES" b="1" dirty="0" smtClean="0">
                <a:cs typeface="Arial" pitchFamily="34" charset="0"/>
              </a:rPr>
              <a:t>Friedman</a:t>
            </a:r>
            <a:r>
              <a:rPr lang="es-ES" b="1" dirty="0" smtClean="0">
                <a:cs typeface="Arial" pitchFamily="34" charset="0"/>
              </a:rPr>
              <a:t>: </a:t>
            </a:r>
            <a:r>
              <a:rPr lang="es-ES" dirty="0" smtClean="0">
                <a:cs typeface="Arial" pitchFamily="34" charset="0"/>
              </a:rPr>
              <a:t>la responsabilidad principal de la empresa es elevar las utilidades al máximo.  Siempre que se dediquen a una competencia franca y libre, sin engaños ni fraudes.  “La solución de los  problemas sociales  en manos de los organismos del gobierno y personas competentes” </a:t>
            </a:r>
            <a:endParaRPr lang="es-A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srcRect/>
          <a:stretch>
            <a:fillRect/>
          </a:stretch>
        </p:blipFill>
        <p:spPr bwMode="auto">
          <a:xfrm>
            <a:off x="0" y="0"/>
            <a:ext cx="9144000" cy="6643710"/>
          </a:xfrm>
          <a:prstGeom prst="rect">
            <a:avLst/>
          </a:prstGeom>
          <a:solidFill>
            <a:schemeClr val="accent6"/>
          </a:solid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75000"/>
            </a:schemeClr>
          </a:solidFill>
        </p:spPr>
        <p:txBody>
          <a:bodyPr>
            <a:normAutofit fontScale="90000"/>
          </a:bodyPr>
          <a:lstStyle/>
          <a:p>
            <a:r>
              <a:rPr lang="es-ES" dirty="0" smtClean="0">
                <a:cs typeface="Arial" pitchFamily="34" charset="0"/>
              </a:rPr>
              <a:t>DIMENSIONES DE LA R.S. EN LAS ORGANIZACIONES</a:t>
            </a:r>
            <a:endParaRPr lang="es-AR" dirty="0"/>
          </a:p>
        </p:txBody>
      </p:sp>
      <p:sp>
        <p:nvSpPr>
          <p:cNvPr id="5" name="4 Marcador de contenido"/>
          <p:cNvSpPr>
            <a:spLocks noGrp="1"/>
          </p:cNvSpPr>
          <p:nvPr>
            <p:ph idx="1"/>
          </p:nvPr>
        </p:nvSpPr>
        <p:spPr>
          <a:xfrm>
            <a:off x="142844" y="1600200"/>
            <a:ext cx="8858312" cy="5257800"/>
          </a:xfrm>
          <a:solidFill>
            <a:schemeClr val="accent6"/>
          </a:solidFill>
        </p:spPr>
        <p:txBody>
          <a:bodyPr>
            <a:normAutofit/>
          </a:bodyPr>
          <a:lstStyle/>
          <a:p>
            <a:r>
              <a:rPr lang="es-ES" b="1" u="sng" dirty="0" smtClean="0">
                <a:latin typeface="+mj-lt"/>
                <a:cs typeface="Arial" pitchFamily="34" charset="0"/>
              </a:rPr>
              <a:t>Recursos Humanos</a:t>
            </a:r>
            <a:r>
              <a:rPr lang="es-ES" dirty="0" smtClean="0">
                <a:latin typeface="+mj-lt"/>
                <a:cs typeface="Arial" pitchFamily="34" charset="0"/>
              </a:rPr>
              <a:t>: Trato justo, igualitario y no discriminatorio. Igualdad de oportunidades. </a:t>
            </a:r>
          </a:p>
          <a:p>
            <a:r>
              <a:rPr lang="es-ES" b="1" u="sng" dirty="0" smtClean="0">
                <a:latin typeface="+mj-lt"/>
                <a:cs typeface="Arial" pitchFamily="34" charset="0"/>
              </a:rPr>
              <a:t>Producción</a:t>
            </a:r>
            <a:r>
              <a:rPr lang="es-ES" dirty="0" smtClean="0">
                <a:latin typeface="+mj-lt"/>
                <a:cs typeface="Arial" pitchFamily="34" charset="0"/>
              </a:rPr>
              <a:t>: calidad de servicios y productos </a:t>
            </a:r>
            <a:r>
              <a:rPr lang="es-ES" dirty="0" smtClean="0">
                <a:latin typeface="+mj-lt"/>
                <a:cs typeface="Arial" pitchFamily="34" charset="0"/>
              </a:rPr>
              <a:t>que se ofrecen al mercado. Condiciones de seguridad y salubridad.  </a:t>
            </a:r>
            <a:endParaRPr lang="es-ES" dirty="0" smtClean="0">
              <a:latin typeface="+mj-lt"/>
              <a:cs typeface="Arial" pitchFamily="34" charset="0"/>
            </a:endParaRPr>
          </a:p>
          <a:p>
            <a:r>
              <a:rPr lang="es-ES" b="1" u="sng" dirty="0" smtClean="0">
                <a:latin typeface="+mj-lt"/>
                <a:cs typeface="Arial" pitchFamily="34" charset="0"/>
              </a:rPr>
              <a:t>Comercialización, ventas:</a:t>
            </a:r>
            <a:r>
              <a:rPr lang="es-ES" dirty="0" smtClean="0">
                <a:latin typeface="+mj-lt"/>
                <a:cs typeface="Arial" pitchFamily="34" charset="0"/>
              </a:rPr>
              <a:t> transparencia en la información.</a:t>
            </a:r>
          </a:p>
          <a:p>
            <a:r>
              <a:rPr lang="es-ES" b="1" u="sng" dirty="0" smtClean="0">
                <a:latin typeface="+mj-lt"/>
                <a:cs typeface="Arial" pitchFamily="34" charset="0"/>
              </a:rPr>
              <a:t>Finanzas</a:t>
            </a:r>
            <a:r>
              <a:rPr lang="es-ES" u="sng" dirty="0" smtClean="0">
                <a:latin typeface="+mj-lt"/>
                <a:cs typeface="Arial" pitchFamily="34" charset="0"/>
              </a:rPr>
              <a:t>:</a:t>
            </a:r>
            <a:r>
              <a:rPr lang="es-ES" dirty="0" smtClean="0">
                <a:latin typeface="+mj-lt"/>
                <a:cs typeface="Arial" pitchFamily="34" charset="0"/>
              </a:rPr>
              <a:t> elaboración de indicadores que mida la contribución en materia de RSE.</a:t>
            </a:r>
            <a:endParaRPr lang="es-ES" dirty="0">
              <a:latin typeface="+mj-lt"/>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1214422"/>
          </a:xfrm>
          <a:solidFill>
            <a:schemeClr val="accent6">
              <a:lumMod val="75000"/>
            </a:schemeClr>
          </a:solidFill>
        </p:spPr>
        <p:txBody>
          <a:bodyPr/>
          <a:lstStyle/>
          <a:p>
            <a:r>
              <a:rPr lang="es-ES" dirty="0" smtClean="0">
                <a:cs typeface="Arial" pitchFamily="34" charset="0"/>
              </a:rPr>
              <a:t>¿QUÉ ES LA ÉTICA?</a:t>
            </a:r>
            <a:endParaRPr lang="es-AR" dirty="0"/>
          </a:p>
        </p:txBody>
      </p:sp>
      <p:sp>
        <p:nvSpPr>
          <p:cNvPr id="5" name="4 Marcador de contenido"/>
          <p:cNvSpPr>
            <a:spLocks noGrp="1"/>
          </p:cNvSpPr>
          <p:nvPr>
            <p:ph idx="1"/>
          </p:nvPr>
        </p:nvSpPr>
        <p:spPr>
          <a:xfrm>
            <a:off x="0" y="1285860"/>
            <a:ext cx="8929718" cy="5572140"/>
          </a:xfrm>
          <a:solidFill>
            <a:schemeClr val="accent6"/>
          </a:solidFill>
        </p:spPr>
        <p:txBody>
          <a:bodyPr>
            <a:normAutofit fontScale="77500" lnSpcReduction="20000"/>
          </a:bodyPr>
          <a:lstStyle/>
          <a:p>
            <a:endParaRPr lang="es-ES" b="1" dirty="0" smtClean="0">
              <a:latin typeface="+mj-lt"/>
              <a:cs typeface="Arial" pitchFamily="34" charset="0"/>
            </a:endParaRPr>
          </a:p>
          <a:p>
            <a:r>
              <a:rPr lang="es-ES" b="1" dirty="0" smtClean="0">
                <a:latin typeface="+mj-lt"/>
                <a:cs typeface="Arial" pitchFamily="34" charset="0"/>
              </a:rPr>
              <a:t>Es el estudio de la forma en que nuestras decisiones afectan a los demás.</a:t>
            </a:r>
          </a:p>
          <a:p>
            <a:r>
              <a:rPr lang="es-ES" b="1" dirty="0" smtClean="0">
                <a:latin typeface="+mj-lt"/>
              </a:rPr>
              <a:t>Conjunto de normas que rigen la conducta o el comportamiento de cada persona.</a:t>
            </a:r>
          </a:p>
          <a:p>
            <a:r>
              <a:rPr lang="es-ES" b="1" dirty="0" smtClean="0"/>
              <a:t>Ética organizacional:</a:t>
            </a:r>
            <a:r>
              <a:rPr lang="es-ES" dirty="0" smtClean="0"/>
              <a:t> </a:t>
            </a:r>
            <a:r>
              <a:rPr lang="es-ES" b="1" dirty="0" smtClean="0"/>
              <a:t>conjunto de valores que la compañía ha adoptado y que pretende que los individuos también los adopten como propios en su diario proceder en el ámbito laboral.</a:t>
            </a:r>
            <a:endParaRPr lang="es-ES" b="1" dirty="0" smtClean="0">
              <a:latin typeface="+mj-lt"/>
            </a:endParaRPr>
          </a:p>
          <a:p>
            <a:endParaRPr lang="es-ES" b="1" dirty="0" smtClean="0">
              <a:latin typeface="+mj-lt"/>
              <a:cs typeface="Arial" pitchFamily="34" charset="0"/>
            </a:endParaRPr>
          </a:p>
          <a:p>
            <a:r>
              <a:rPr lang="es-ES" b="1" dirty="0" smtClean="0">
                <a:latin typeface="+mj-lt"/>
                <a:cs typeface="Arial" pitchFamily="34" charset="0"/>
              </a:rPr>
              <a:t>C</a:t>
            </a:r>
            <a:r>
              <a:rPr lang="es-ES" b="1" dirty="0" smtClean="0">
                <a:latin typeface="+mj-lt"/>
                <a:cs typeface="Arial" pitchFamily="34" charset="0"/>
              </a:rPr>
              <a:t>omprende cuatro niveles:</a:t>
            </a:r>
          </a:p>
          <a:p>
            <a:pPr marL="0" indent="0">
              <a:buNone/>
            </a:pPr>
            <a:r>
              <a:rPr lang="es-ES" b="1" dirty="0" smtClean="0">
                <a:latin typeface="+mj-lt"/>
                <a:cs typeface="Arial" pitchFamily="34" charset="0"/>
              </a:rPr>
              <a:t>   - Nivel de la sociedad</a:t>
            </a:r>
          </a:p>
          <a:p>
            <a:pPr marL="0" indent="0">
              <a:buNone/>
            </a:pPr>
            <a:r>
              <a:rPr lang="es-ES" b="1" dirty="0" smtClean="0">
                <a:latin typeface="+mj-lt"/>
                <a:cs typeface="Arial" pitchFamily="34" charset="0"/>
              </a:rPr>
              <a:t>   - Nivel de los grupos de interés</a:t>
            </a:r>
          </a:p>
          <a:p>
            <a:pPr marL="0" indent="0">
              <a:buNone/>
            </a:pPr>
            <a:r>
              <a:rPr lang="es-ES" b="1" dirty="0" smtClean="0">
                <a:latin typeface="+mj-lt"/>
                <a:cs typeface="Arial" pitchFamily="34" charset="0"/>
              </a:rPr>
              <a:t>   - Nivel de la política interna</a:t>
            </a:r>
          </a:p>
          <a:p>
            <a:pPr marL="0" indent="0">
              <a:buNone/>
            </a:pPr>
            <a:r>
              <a:rPr lang="es-ES" b="1" dirty="0" smtClean="0">
                <a:latin typeface="+mj-lt"/>
                <a:cs typeface="Arial" pitchFamily="34" charset="0"/>
              </a:rPr>
              <a:t>   - Nivel de lo personal</a:t>
            </a:r>
            <a:endParaRPr lang="es-ES" b="1" dirty="0" smtClean="0">
              <a:latin typeface="+mj-lt"/>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214282" y="285729"/>
            <a:ext cx="4283106" cy="857255"/>
          </a:xfrm>
          <a:solidFill>
            <a:schemeClr val="accent6">
              <a:lumMod val="75000"/>
            </a:schemeClr>
          </a:solidFill>
        </p:spPr>
        <p:txBody>
          <a:bodyPr/>
          <a:lstStyle/>
          <a:p>
            <a:pPr algn="ctr"/>
            <a:r>
              <a:rPr lang="es-AR" dirty="0" smtClean="0"/>
              <a:t>VISION DE LA UTN FRM</a:t>
            </a:r>
            <a:endParaRPr lang="es-AR" dirty="0"/>
          </a:p>
        </p:txBody>
      </p:sp>
      <p:sp>
        <p:nvSpPr>
          <p:cNvPr id="4" name="3 Marcador de contenido"/>
          <p:cNvSpPr>
            <a:spLocks noGrp="1"/>
          </p:cNvSpPr>
          <p:nvPr>
            <p:ph sz="half" idx="2"/>
          </p:nvPr>
        </p:nvSpPr>
        <p:spPr>
          <a:xfrm>
            <a:off x="0" y="1214422"/>
            <a:ext cx="4497388" cy="5643578"/>
          </a:xfrm>
          <a:solidFill>
            <a:schemeClr val="accent6"/>
          </a:solidFill>
        </p:spPr>
        <p:txBody>
          <a:bodyPr>
            <a:noAutofit/>
          </a:bodyPr>
          <a:lstStyle/>
          <a:p>
            <a:pPr>
              <a:buNone/>
            </a:pPr>
            <a:r>
              <a:rPr lang="es-AR" sz="1800" dirty="0" smtClean="0"/>
              <a:t>“Desarrollar la Universidad Tecnológica Nacional como una institución autónoma y autárquica, abierta a todos los hombres libres capaces de conducir el proceso de desarrollo de la economía argentina, con clara conciencia de su compromiso con el bienestar y la justicia social, su respeto por la ciencia y la cultura y la necesidad de la contribución de éstas al progreso de la Nación y las regiones que la componen.”</a:t>
            </a:r>
          </a:p>
          <a:p>
            <a:pPr>
              <a:buNone/>
            </a:pPr>
            <a:endParaRPr lang="es-AR" sz="1800" dirty="0" smtClean="0"/>
          </a:p>
          <a:p>
            <a:pPr>
              <a:buNone/>
            </a:pPr>
            <a:r>
              <a:rPr lang="es-AR" sz="1800" dirty="0" smtClean="0"/>
              <a:t> </a:t>
            </a:r>
            <a:r>
              <a:rPr lang="es-AR" sz="2000" b="1" dirty="0" smtClean="0"/>
              <a:t>la Visión </a:t>
            </a:r>
            <a:r>
              <a:rPr lang="es-AR" sz="2000" b="1" dirty="0"/>
              <a:t>I</a:t>
            </a:r>
            <a:r>
              <a:rPr lang="es-AR" sz="2000" b="1" dirty="0" smtClean="0"/>
              <a:t>nstitucional se redactó teniendo en cuenta a las siguientes preguntas:</a:t>
            </a:r>
          </a:p>
          <a:p>
            <a:pPr>
              <a:buNone/>
            </a:pPr>
            <a:r>
              <a:rPr lang="es-AR" sz="2000" b="1" dirty="0"/>
              <a:t>¿</a:t>
            </a:r>
            <a:r>
              <a:rPr lang="es-AR" sz="2000" b="1" dirty="0" smtClean="0"/>
              <a:t>Que queremos ser dentro de 20 años?</a:t>
            </a:r>
          </a:p>
          <a:p>
            <a:pPr>
              <a:buNone/>
            </a:pPr>
            <a:r>
              <a:rPr lang="es-AR" sz="2000" b="1" dirty="0"/>
              <a:t>¿</a:t>
            </a:r>
            <a:r>
              <a:rPr lang="es-AR" sz="2000" b="1" dirty="0" smtClean="0"/>
              <a:t> A que aspiramos?.</a:t>
            </a:r>
          </a:p>
          <a:p>
            <a:pPr>
              <a:buNone/>
            </a:pPr>
            <a:r>
              <a:rPr lang="es-AR" sz="2000" b="1" dirty="0"/>
              <a:t>¿</a:t>
            </a:r>
            <a:r>
              <a:rPr lang="es-AR" sz="2000" b="1" dirty="0" smtClean="0"/>
              <a:t> en que nos diferenciamos?</a:t>
            </a:r>
          </a:p>
          <a:p>
            <a:pPr>
              <a:buNone/>
            </a:pPr>
            <a:endParaRPr lang="es-AR" sz="1800" dirty="0"/>
          </a:p>
        </p:txBody>
      </p:sp>
      <p:sp>
        <p:nvSpPr>
          <p:cNvPr id="5" name="4 Marcador de texto"/>
          <p:cNvSpPr>
            <a:spLocks noGrp="1"/>
          </p:cNvSpPr>
          <p:nvPr>
            <p:ph type="body" sz="quarter" idx="3"/>
          </p:nvPr>
        </p:nvSpPr>
        <p:spPr>
          <a:xfrm>
            <a:off x="4645025" y="285729"/>
            <a:ext cx="4041775" cy="785818"/>
          </a:xfrm>
          <a:solidFill>
            <a:schemeClr val="accent6">
              <a:lumMod val="75000"/>
            </a:schemeClr>
          </a:solidFill>
        </p:spPr>
        <p:txBody>
          <a:bodyPr/>
          <a:lstStyle/>
          <a:p>
            <a:pPr algn="ctr"/>
            <a:r>
              <a:rPr lang="es-AR" dirty="0" smtClean="0"/>
              <a:t>MISIÓN DE LA UTN FRM</a:t>
            </a:r>
            <a:endParaRPr lang="es-AR" dirty="0"/>
          </a:p>
        </p:txBody>
      </p:sp>
      <p:sp>
        <p:nvSpPr>
          <p:cNvPr id="6" name="5 Marcador de contenido"/>
          <p:cNvSpPr>
            <a:spLocks noGrp="1"/>
          </p:cNvSpPr>
          <p:nvPr>
            <p:ph sz="quarter" idx="4"/>
          </p:nvPr>
        </p:nvSpPr>
        <p:spPr>
          <a:xfrm>
            <a:off x="4645025" y="1142984"/>
            <a:ext cx="4041775" cy="5500726"/>
          </a:xfrm>
          <a:solidFill>
            <a:schemeClr val="accent6"/>
          </a:solidFill>
        </p:spPr>
        <p:txBody>
          <a:bodyPr>
            <a:noAutofit/>
          </a:bodyPr>
          <a:lstStyle/>
          <a:p>
            <a:r>
              <a:rPr lang="es-AR" sz="2000" dirty="0"/>
              <a:t>S</a:t>
            </a:r>
            <a:r>
              <a:rPr lang="es-AR" sz="2000" dirty="0" smtClean="0"/>
              <a:t>e acuerda como enunciado de la Misión de la FRM: Garantizar el acceso a la educación superior pública y gratuita. Formar profesionales competentes y comprometidos con la sociedad.  </a:t>
            </a:r>
          </a:p>
          <a:p>
            <a:r>
              <a:rPr lang="es-AR" sz="2000" dirty="0" smtClean="0"/>
              <a:t>Promover y realizar investigación científica y tecnológica con innovación creciente y real transferencia al medio.</a:t>
            </a:r>
          </a:p>
          <a:p>
            <a:r>
              <a:rPr lang="es-AR" sz="2000" dirty="0" smtClean="0"/>
              <a:t> Garantizar la formación continua e integral de sus Recursos Humanos</a:t>
            </a:r>
            <a:endParaRPr lang="es-AR"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1142984"/>
          </a:xfrm>
          <a:solidFill>
            <a:schemeClr val="accent6">
              <a:lumMod val="75000"/>
            </a:schemeClr>
          </a:solidFill>
        </p:spPr>
        <p:txBody>
          <a:bodyPr>
            <a:normAutofit fontScale="90000"/>
          </a:bodyPr>
          <a:lstStyle/>
          <a:p>
            <a:r>
              <a:rPr lang="es-AR" dirty="0" smtClean="0"/>
              <a:t>CONTROL COMO FUNCIÓN DEL PROCESO ADMINISTRATIVO</a:t>
            </a:r>
            <a:endParaRPr lang="es-AR" dirty="0"/>
          </a:p>
        </p:txBody>
      </p:sp>
      <p:sp>
        <p:nvSpPr>
          <p:cNvPr id="3" name="2 Marcador de contenido"/>
          <p:cNvSpPr>
            <a:spLocks noGrp="1"/>
          </p:cNvSpPr>
          <p:nvPr>
            <p:ph idx="1"/>
          </p:nvPr>
        </p:nvSpPr>
        <p:spPr>
          <a:xfrm>
            <a:off x="142844" y="1285860"/>
            <a:ext cx="8786874" cy="5357850"/>
          </a:xfrm>
          <a:solidFill>
            <a:schemeClr val="accent6"/>
          </a:solidFill>
        </p:spPr>
        <p:txBody>
          <a:bodyPr>
            <a:normAutofit fontScale="77500" lnSpcReduction="20000"/>
          </a:bodyPr>
          <a:lstStyle/>
          <a:p>
            <a:endParaRPr lang="es-AR" sz="3400" dirty="0" smtClean="0"/>
          </a:p>
          <a:p>
            <a:r>
              <a:rPr lang="es-AR" sz="3400" dirty="0" smtClean="0"/>
              <a:t>El Proceso administrativo está compuesto por las 4 funciones de:</a:t>
            </a:r>
          </a:p>
          <a:p>
            <a:r>
              <a:rPr lang="es-AR" sz="3400" dirty="0" smtClean="0"/>
              <a:t>Planear</a:t>
            </a:r>
          </a:p>
          <a:p>
            <a:r>
              <a:rPr lang="es-AR" sz="3400" dirty="0" smtClean="0"/>
              <a:t>Organizar</a:t>
            </a:r>
          </a:p>
          <a:p>
            <a:r>
              <a:rPr lang="es-AR" sz="3400" dirty="0" smtClean="0"/>
              <a:t>Dirigir </a:t>
            </a:r>
            <a:endParaRPr lang="es-AR" sz="3400" dirty="0"/>
          </a:p>
          <a:p>
            <a:r>
              <a:rPr lang="es-AR" sz="3400" dirty="0" smtClean="0"/>
              <a:t>Controlar: esta función de la administración consiste  en medir, evaluar y corregir el desempeño con el propósito de asegurar que se alcancen los objetivos de la Organización.</a:t>
            </a:r>
          </a:p>
          <a:p>
            <a:endParaRPr lang="es-AR" sz="3400" dirty="0" smtClean="0"/>
          </a:p>
          <a:p>
            <a:r>
              <a:rPr lang="es-AR" sz="3400" dirty="0" smtClean="0"/>
              <a:t>Así el Control puede ser aplicado:</a:t>
            </a:r>
          </a:p>
          <a:p>
            <a:r>
              <a:rPr lang="es-AR" sz="3400" dirty="0" smtClean="0"/>
              <a:t> a nivel Institucional (nivel estratégico)</a:t>
            </a:r>
          </a:p>
          <a:p>
            <a:r>
              <a:rPr lang="es-AR" sz="3400" dirty="0" smtClean="0"/>
              <a:t>a nivel intermedio (control táctico)  </a:t>
            </a:r>
          </a:p>
          <a:p>
            <a:r>
              <a:rPr lang="es-AR" sz="3400" dirty="0" smtClean="0"/>
              <a:t>a nivel operacional (control operativo) de las Organizaciones</a:t>
            </a:r>
            <a:r>
              <a:rPr lang="es-AR" dirty="0" smtClean="0"/>
              <a:t>.</a:t>
            </a:r>
            <a:endParaRPr lang="es-A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75000"/>
            </a:schemeClr>
          </a:solidFill>
        </p:spPr>
        <p:txBody>
          <a:bodyPr>
            <a:normAutofit fontScale="90000"/>
          </a:bodyPr>
          <a:lstStyle/>
          <a:p>
            <a:r>
              <a:rPr lang="es-AR" dirty="0" smtClean="0"/>
              <a:t>CONTROL COMO MEDIO DE REGULACIÓN</a:t>
            </a:r>
            <a:endParaRPr lang="es-AR" dirty="0"/>
          </a:p>
        </p:txBody>
      </p:sp>
      <p:sp>
        <p:nvSpPr>
          <p:cNvPr id="3" name="2 Marcador de contenido"/>
          <p:cNvSpPr>
            <a:spLocks noGrp="1"/>
          </p:cNvSpPr>
          <p:nvPr>
            <p:ph idx="1"/>
          </p:nvPr>
        </p:nvSpPr>
        <p:spPr>
          <a:xfrm>
            <a:off x="285720" y="1600200"/>
            <a:ext cx="8643998" cy="4972072"/>
          </a:xfrm>
          <a:solidFill>
            <a:schemeClr val="accent6"/>
          </a:solidFill>
        </p:spPr>
        <p:txBody>
          <a:bodyPr>
            <a:normAutofit/>
          </a:bodyPr>
          <a:lstStyle/>
          <a:p>
            <a:r>
              <a:rPr lang="es-AR" dirty="0" smtClean="0"/>
              <a:t>Para mantener el funcionamiento dentro de las normas deseadas. El mecanismo de Control se presenta como un detector de las variaciones, para sí poder mantener el proceso en funcionamiento equilibrado.</a:t>
            </a:r>
          </a:p>
          <a:p>
            <a:r>
              <a:rPr lang="es-AR" dirty="0" smtClean="0"/>
              <a:t>Ejemplo: industrias químicas de procesos continuos. En estos casos el Control es un sistema automático que mantiene el sistema en un grado de funcionamiento constante </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75000"/>
            </a:schemeClr>
          </a:solidFill>
        </p:spPr>
        <p:txBody>
          <a:bodyPr>
            <a:normAutofit fontScale="90000"/>
          </a:bodyPr>
          <a:lstStyle/>
          <a:p>
            <a:r>
              <a:rPr lang="es-AR" dirty="0" smtClean="0"/>
              <a:t>CONTROL COMO UN SISTEMA QUE RESTRINGE Y LIMITA</a:t>
            </a:r>
            <a:endParaRPr lang="es-AR" dirty="0"/>
          </a:p>
        </p:txBody>
      </p:sp>
      <p:sp>
        <p:nvSpPr>
          <p:cNvPr id="3" name="2 Marcador de contenido"/>
          <p:cNvSpPr>
            <a:spLocks noGrp="1"/>
          </p:cNvSpPr>
          <p:nvPr>
            <p:ph idx="1"/>
          </p:nvPr>
        </p:nvSpPr>
        <p:spPr>
          <a:xfrm>
            <a:off x="214282" y="1600200"/>
            <a:ext cx="8643998" cy="4972072"/>
          </a:xfrm>
          <a:solidFill>
            <a:schemeClr val="accent6"/>
          </a:solidFill>
        </p:spPr>
        <p:txBody>
          <a:bodyPr>
            <a:normAutofit fontScale="92500" lnSpcReduction="20000"/>
          </a:bodyPr>
          <a:lstStyle/>
          <a:p>
            <a:endParaRPr lang="es-AR" dirty="0" smtClean="0"/>
          </a:p>
          <a:p>
            <a:r>
              <a:rPr lang="es-AR" dirty="0" smtClean="0"/>
              <a:t>Objetivo: hacer que todo el personal, respondan a normas deseadas de conducta.</a:t>
            </a:r>
          </a:p>
          <a:p>
            <a:r>
              <a:rPr lang="es-AR" dirty="0" smtClean="0"/>
              <a:t>El Control busca asegurar que todo ocurra conforme a los planes y objetivos establecidos.</a:t>
            </a:r>
          </a:p>
          <a:p>
            <a:r>
              <a:rPr lang="es-AR" dirty="0" smtClean="0"/>
              <a:t>Señalando las fallas y errores para corregirlos y evitar que se repitan.</a:t>
            </a:r>
          </a:p>
          <a:p>
            <a:r>
              <a:rPr lang="es-AR" dirty="0" smtClean="0"/>
              <a:t>El control se aplica a personas, actividades productos, servicios, procesos industriales, tecnológicos, etc., con el propósito de lograr que un proceso o mecanismo se adapte a un comportamiento especifico.</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75000"/>
            </a:schemeClr>
          </a:solidFill>
        </p:spPr>
        <p:txBody>
          <a:bodyPr>
            <a:normAutofit fontScale="90000"/>
          </a:bodyPr>
          <a:lstStyle/>
          <a:p>
            <a:r>
              <a:rPr lang="es-AR" dirty="0" smtClean="0"/>
              <a:t>ADMINISTRACIÓN POR EXCEPCIÓN: PRINCIPIO DE EXCEPCIÓN</a:t>
            </a:r>
            <a:endParaRPr lang="es-AR" dirty="0"/>
          </a:p>
        </p:txBody>
      </p:sp>
      <p:sp>
        <p:nvSpPr>
          <p:cNvPr id="3" name="2 Marcador de contenido"/>
          <p:cNvSpPr>
            <a:spLocks noGrp="1"/>
          </p:cNvSpPr>
          <p:nvPr>
            <p:ph idx="1"/>
          </p:nvPr>
        </p:nvSpPr>
        <p:spPr>
          <a:xfrm>
            <a:off x="285720" y="1600200"/>
            <a:ext cx="8643998" cy="5043510"/>
          </a:xfrm>
          <a:solidFill>
            <a:schemeClr val="accent6"/>
          </a:solidFill>
        </p:spPr>
        <p:txBody>
          <a:bodyPr>
            <a:normAutofit/>
          </a:bodyPr>
          <a:lstStyle/>
          <a:p>
            <a:r>
              <a:rPr lang="es-AR" dirty="0" smtClean="0"/>
              <a:t>Todo lo que ocurre fuera de los patrones normales (excepciones) y que necesitan tomar medidas correctivas de inmediato. </a:t>
            </a:r>
          </a:p>
          <a:p>
            <a:r>
              <a:rPr lang="es-AR" dirty="0" smtClean="0"/>
              <a:t>Luego es necesario identificar las desviaciones para tomar las previsiones correspondientes.</a:t>
            </a:r>
          </a:p>
          <a:p>
            <a:r>
              <a:rPr lang="es-AR" dirty="0" smtClean="0"/>
              <a:t>El objetivo: dejar los problemas excepcionales (lo que ocurre fuera de la normalidad ó rutina) a manos del director ó Jefe de Departamento para corregirlos con urgencia. </a:t>
            </a:r>
            <a:endParaRPr lang="es-A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42852"/>
            <a:ext cx="9001156" cy="1000132"/>
          </a:xfrm>
          <a:solidFill>
            <a:schemeClr val="accent6">
              <a:lumMod val="75000"/>
            </a:schemeClr>
          </a:solidFill>
        </p:spPr>
        <p:txBody>
          <a:bodyPr>
            <a:normAutofit/>
          </a:bodyPr>
          <a:lstStyle/>
          <a:p>
            <a:r>
              <a:rPr lang="es-AR" dirty="0" smtClean="0"/>
              <a:t>PRINCIPIO DE EXCEPCIÓN</a:t>
            </a:r>
            <a:endParaRPr lang="es-AR" dirty="0"/>
          </a:p>
        </p:txBody>
      </p:sp>
      <p:pic>
        <p:nvPicPr>
          <p:cNvPr id="16386" name="Picture 2"/>
          <p:cNvPicPr>
            <a:picLocks noGrp="1" noChangeAspect="1" noChangeArrowheads="1"/>
          </p:cNvPicPr>
          <p:nvPr>
            <p:ph idx="1"/>
          </p:nvPr>
        </p:nvPicPr>
        <p:blipFill>
          <a:blip r:embed="rId2"/>
          <a:srcRect/>
          <a:stretch>
            <a:fillRect/>
          </a:stretch>
        </p:blipFill>
        <p:spPr bwMode="auto">
          <a:xfrm>
            <a:off x="0" y="1214422"/>
            <a:ext cx="9001156" cy="4201334"/>
          </a:xfrm>
          <a:prstGeom prst="rect">
            <a:avLst/>
          </a:prstGeom>
          <a:noFill/>
          <a:ln w="9525">
            <a:noFill/>
            <a:miter lim="800000"/>
            <a:headEnd/>
            <a:tailEnd/>
          </a:ln>
          <a:effectLst/>
        </p:spPr>
      </p:pic>
      <p:sp>
        <p:nvSpPr>
          <p:cNvPr id="5" name="4 Rectángulo"/>
          <p:cNvSpPr/>
          <p:nvPr/>
        </p:nvSpPr>
        <p:spPr>
          <a:xfrm>
            <a:off x="0" y="5429264"/>
            <a:ext cx="8786842" cy="1200329"/>
          </a:xfrm>
          <a:prstGeom prst="rect">
            <a:avLst/>
          </a:prstGeom>
          <a:solidFill>
            <a:schemeClr val="accent6"/>
          </a:solidFill>
        </p:spPr>
        <p:txBody>
          <a:bodyPr wrap="square">
            <a:spAutoFit/>
          </a:bodyPr>
          <a:lstStyle/>
          <a:p>
            <a:r>
              <a:rPr lang="es-AR" sz="2400" dirty="0" smtClean="0"/>
              <a:t>El 20%de los bienes son responsables del 80% de las inversiones en materiales. Mientras que el 80% de los bienes restantes suman apenas el 20% de las inversiones.</a:t>
            </a:r>
            <a:endParaRPr lang="es-AR"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2492</TotalTime>
  <Words>1373</Words>
  <Application>Microsoft Office PowerPoint</Application>
  <PresentationFormat>Presentación en pantalla (4:3)</PresentationFormat>
  <Paragraphs>106</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Tema de Office</vt:lpstr>
      <vt:lpstr>IES GESTIÓN EN RECURSOS HUMANOS</vt:lpstr>
      <vt:lpstr>CONTROL</vt:lpstr>
      <vt:lpstr>Diapositiva 3</vt:lpstr>
      <vt:lpstr>CONTROL COMO FUNCIÓN DEL PROCESO ADMINISTRATIVO</vt:lpstr>
      <vt:lpstr>CONTROL COMO MEDIO DE REGULACIÓN</vt:lpstr>
      <vt:lpstr>CONTROL COMO UN SISTEMA QUE RESTRINGE Y LIMITA</vt:lpstr>
      <vt:lpstr>Diapositiva 7</vt:lpstr>
      <vt:lpstr>ADMINISTRACIÓN POR EXCEPCIÓN: PRINCIPIO DE EXCEPCIÓN</vt:lpstr>
      <vt:lpstr>PRINCIPIO DE EXCEPCIÓN</vt:lpstr>
      <vt:lpstr>PROCESO DE CONTROL: sigue una secuencia de 4 etapas</vt:lpstr>
      <vt:lpstr>Diapositiva 11</vt:lpstr>
      <vt:lpstr>EJEMPLOS DE ESTANDARES DE CONTROL</vt:lpstr>
      <vt:lpstr>CRITERIOS DE CONTROL</vt:lpstr>
      <vt:lpstr>MEDIOS DE CONTROL</vt:lpstr>
      <vt:lpstr>Diapositiva 15</vt:lpstr>
      <vt:lpstr>RESPONSABILIDAD SOCIAL EMPRESARIA</vt:lpstr>
      <vt:lpstr>RESPONSABILIDAD SOCIAL</vt:lpstr>
      <vt:lpstr>Diapositiva 18</vt:lpstr>
      <vt:lpstr>RESPONSABILIDAD SOCIAL</vt:lpstr>
      <vt:lpstr>DISTINTAS TEORÍAS</vt:lpstr>
      <vt:lpstr>Diapositiva 21</vt:lpstr>
      <vt:lpstr>DIMENSIONES DE LA R.S. EN LAS ORGANIZACIONES</vt:lpstr>
      <vt:lpstr>¿QUÉ ES LA ÉTICA?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jazmin</dc:creator>
  <cp:lastModifiedBy>jazmin</cp:lastModifiedBy>
  <cp:revision>7</cp:revision>
  <dcterms:created xsi:type="dcterms:W3CDTF">2021-05-11T01:01:09Z</dcterms:created>
  <dcterms:modified xsi:type="dcterms:W3CDTF">2021-05-12T18:34:07Z</dcterms:modified>
</cp:coreProperties>
</file>