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3" r:id="rId5"/>
    <p:sldId id="264" r:id="rId6"/>
    <p:sldId id="258" r:id="rId7"/>
    <p:sldId id="259" r:id="rId8"/>
    <p:sldId id="260"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297" r:id="rId27"/>
    <p:sldId id="298" r:id="rId28"/>
    <p:sldId id="299" r:id="rId29"/>
    <p:sldId id="274" r:id="rId30"/>
    <p:sldId id="275" r:id="rId31"/>
    <p:sldId id="261" r:id="rId32"/>
    <p:sldId id="265" r:id="rId33"/>
    <p:sldId id="266" r:id="rId34"/>
    <p:sldId id="267" r:id="rId35"/>
    <p:sldId id="268" r:id="rId36"/>
    <p:sldId id="269" r:id="rId37"/>
    <p:sldId id="270" r:id="rId38"/>
    <p:sldId id="271" r:id="rId39"/>
    <p:sldId id="272" r:id="rId40"/>
    <p:sldId id="273" r:id="rId41"/>
    <p:sldId id="276" r:id="rId42"/>
    <p:sldId id="277" r:id="rId43"/>
    <p:sldId id="278" r:id="rId44"/>
    <p:sldId id="279" r:id="rId4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6" d="100"/>
          <a:sy n="66" d="100"/>
        </p:scale>
        <p:origin x="679" y="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7" name="Date Placeholder 6"/>
          <p:cNvSpPr>
            <a:spLocks noGrp="1"/>
          </p:cNvSpPr>
          <p:nvPr>
            <p:ph type="dt" sz="half" idx="10"/>
          </p:nvPr>
        </p:nvSpPr>
        <p:spPr/>
        <p:txBody>
          <a:bodyPr/>
          <a:lstStyle/>
          <a:p>
            <a:fld id="{F8022D6D-9BE7-4BAF-8742-DB0CF8D08B1A}" type="datetimeFigureOut">
              <a:rPr lang="es-MX" smtClean="0"/>
              <a:t>12/06/2018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AC62FF88-614D-4263-80F6-422160332762}" type="slidenum">
              <a:rPr lang="es-MX" smtClean="0"/>
              <a:t>‹Nº›</a:t>
            </a:fld>
            <a:endParaRPr lang="es-MX"/>
          </a:p>
        </p:txBody>
      </p:sp>
    </p:spTree>
    <p:extLst>
      <p:ext uri="{BB962C8B-B14F-4D97-AF65-F5344CB8AC3E}">
        <p14:creationId xmlns:p14="http://schemas.microsoft.com/office/powerpoint/2010/main" val="11132383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8022D6D-9BE7-4BAF-8742-DB0CF8D08B1A}" type="datetimeFigureOut">
              <a:rPr lang="es-MX" smtClean="0"/>
              <a:t>12/06/2018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C62FF88-614D-4263-80F6-422160332762}" type="slidenum">
              <a:rPr lang="es-MX" smtClean="0"/>
              <a:t>‹Nº›</a:t>
            </a:fld>
            <a:endParaRPr lang="es-MX"/>
          </a:p>
        </p:txBody>
      </p:sp>
    </p:spTree>
    <p:extLst>
      <p:ext uri="{BB962C8B-B14F-4D97-AF65-F5344CB8AC3E}">
        <p14:creationId xmlns:p14="http://schemas.microsoft.com/office/powerpoint/2010/main" val="3412767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8022D6D-9BE7-4BAF-8742-DB0CF8D08B1A}" type="datetimeFigureOut">
              <a:rPr lang="es-MX" smtClean="0"/>
              <a:t>12/06/2018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C62FF88-614D-4263-80F6-422160332762}" type="slidenum">
              <a:rPr lang="es-MX" smtClean="0"/>
              <a:t>‹Nº›</a:t>
            </a:fld>
            <a:endParaRPr lang="es-MX"/>
          </a:p>
        </p:txBody>
      </p:sp>
    </p:spTree>
    <p:extLst>
      <p:ext uri="{BB962C8B-B14F-4D97-AF65-F5344CB8AC3E}">
        <p14:creationId xmlns:p14="http://schemas.microsoft.com/office/powerpoint/2010/main" val="2921657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8022D6D-9BE7-4BAF-8742-DB0CF8D08B1A}" type="datetimeFigureOut">
              <a:rPr lang="es-MX" smtClean="0"/>
              <a:t>12/06/2018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AC62FF88-614D-4263-80F6-422160332762}" type="slidenum">
              <a:rPr lang="es-MX" smtClean="0"/>
              <a:t>‹Nº›</a:t>
            </a:fld>
            <a:endParaRPr lang="es-MX"/>
          </a:p>
        </p:txBody>
      </p:sp>
    </p:spTree>
    <p:extLst>
      <p:ext uri="{BB962C8B-B14F-4D97-AF65-F5344CB8AC3E}">
        <p14:creationId xmlns:p14="http://schemas.microsoft.com/office/powerpoint/2010/main" val="2902716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7" name="Date Placeholder 6"/>
          <p:cNvSpPr>
            <a:spLocks noGrp="1"/>
          </p:cNvSpPr>
          <p:nvPr>
            <p:ph type="dt" sz="half" idx="10"/>
          </p:nvPr>
        </p:nvSpPr>
        <p:spPr/>
        <p:txBody>
          <a:bodyPr/>
          <a:lstStyle/>
          <a:p>
            <a:fld id="{F8022D6D-9BE7-4BAF-8742-DB0CF8D08B1A}" type="datetimeFigureOut">
              <a:rPr lang="es-MX" smtClean="0"/>
              <a:t>12/06/2018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AC62FF88-614D-4263-80F6-422160332762}" type="slidenum">
              <a:rPr lang="es-MX" smtClean="0"/>
              <a:t>‹Nº›</a:t>
            </a:fld>
            <a:endParaRPr lang="es-MX"/>
          </a:p>
        </p:txBody>
      </p:sp>
    </p:spTree>
    <p:extLst>
      <p:ext uri="{BB962C8B-B14F-4D97-AF65-F5344CB8AC3E}">
        <p14:creationId xmlns:p14="http://schemas.microsoft.com/office/powerpoint/2010/main" val="37625610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8" name="Date Placeholder 7"/>
          <p:cNvSpPr>
            <a:spLocks noGrp="1"/>
          </p:cNvSpPr>
          <p:nvPr>
            <p:ph type="dt" sz="half" idx="10"/>
          </p:nvPr>
        </p:nvSpPr>
        <p:spPr/>
        <p:txBody>
          <a:bodyPr/>
          <a:lstStyle/>
          <a:p>
            <a:fld id="{F8022D6D-9BE7-4BAF-8742-DB0CF8D08B1A}" type="datetimeFigureOut">
              <a:rPr lang="es-MX" smtClean="0"/>
              <a:t>12/06/2018</a:t>
            </a:fld>
            <a:endParaRPr lang="es-MX"/>
          </a:p>
        </p:txBody>
      </p:sp>
      <p:sp>
        <p:nvSpPr>
          <p:cNvPr id="9" name="Footer Placeholder 8"/>
          <p:cNvSpPr>
            <a:spLocks noGrp="1"/>
          </p:cNvSpPr>
          <p:nvPr>
            <p:ph type="ftr" sz="quarter" idx="11"/>
          </p:nvPr>
        </p:nvSpPr>
        <p:spPr/>
        <p:txBody>
          <a:bodyPr/>
          <a:lstStyle/>
          <a:p>
            <a:endParaRPr lang="es-MX"/>
          </a:p>
        </p:txBody>
      </p:sp>
      <p:sp>
        <p:nvSpPr>
          <p:cNvPr id="10" name="Slide Number Placeholder 9"/>
          <p:cNvSpPr>
            <a:spLocks noGrp="1"/>
          </p:cNvSpPr>
          <p:nvPr>
            <p:ph type="sldNum" sz="quarter" idx="12"/>
          </p:nvPr>
        </p:nvSpPr>
        <p:spPr/>
        <p:txBody>
          <a:bodyPr/>
          <a:lstStyle/>
          <a:p>
            <a:fld id="{AC62FF88-614D-4263-80F6-422160332762}" type="slidenum">
              <a:rPr lang="es-MX" smtClean="0"/>
              <a:t>‹Nº›</a:t>
            </a:fld>
            <a:endParaRPr lang="es-MX"/>
          </a:p>
        </p:txBody>
      </p:sp>
    </p:spTree>
    <p:extLst>
      <p:ext uri="{BB962C8B-B14F-4D97-AF65-F5344CB8AC3E}">
        <p14:creationId xmlns:p14="http://schemas.microsoft.com/office/powerpoint/2010/main" val="1515797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7" name="Date Placeholder 6"/>
          <p:cNvSpPr>
            <a:spLocks noGrp="1"/>
          </p:cNvSpPr>
          <p:nvPr>
            <p:ph type="dt" sz="half" idx="10"/>
          </p:nvPr>
        </p:nvSpPr>
        <p:spPr/>
        <p:txBody>
          <a:bodyPr/>
          <a:lstStyle/>
          <a:p>
            <a:fld id="{F8022D6D-9BE7-4BAF-8742-DB0CF8D08B1A}" type="datetimeFigureOut">
              <a:rPr lang="es-MX" smtClean="0"/>
              <a:t>12/06/2018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AC62FF88-614D-4263-80F6-422160332762}" type="slidenum">
              <a:rPr lang="es-MX" smtClean="0"/>
              <a:t>‹Nº›</a:t>
            </a:fld>
            <a:endParaRPr lang="es-MX"/>
          </a:p>
        </p:txBody>
      </p:sp>
      <p:sp>
        <p:nvSpPr>
          <p:cNvPr id="10" name="Title 9"/>
          <p:cNvSpPr>
            <a:spLocks noGrp="1"/>
          </p:cNvSpPr>
          <p:nvPr>
            <p:ph type="title"/>
          </p:nvPr>
        </p:nvSpPr>
        <p:spPr/>
        <p:txBody>
          <a:bodyPr/>
          <a:lstStyle/>
          <a:p>
            <a:r>
              <a:rPr lang="es-ES" smtClean="0"/>
              <a:t>Haga clic para modificar el estilo de título del patrón</a:t>
            </a:r>
            <a:endParaRPr lang="en-US" dirty="0"/>
          </a:p>
        </p:txBody>
      </p:sp>
    </p:spTree>
    <p:extLst>
      <p:ext uri="{BB962C8B-B14F-4D97-AF65-F5344CB8AC3E}">
        <p14:creationId xmlns:p14="http://schemas.microsoft.com/office/powerpoint/2010/main" val="2064119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8022D6D-9BE7-4BAF-8742-DB0CF8D08B1A}" type="datetimeFigureOut">
              <a:rPr lang="es-MX" smtClean="0"/>
              <a:t>12/06/2018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AC62FF88-614D-4263-80F6-422160332762}" type="slidenum">
              <a:rPr lang="es-MX" smtClean="0"/>
              <a:t>‹Nº›</a:t>
            </a:fld>
            <a:endParaRPr lang="es-MX"/>
          </a:p>
        </p:txBody>
      </p:sp>
    </p:spTree>
    <p:extLst>
      <p:ext uri="{BB962C8B-B14F-4D97-AF65-F5344CB8AC3E}">
        <p14:creationId xmlns:p14="http://schemas.microsoft.com/office/powerpoint/2010/main" val="3680382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022D6D-9BE7-4BAF-8742-DB0CF8D08B1A}" type="datetimeFigureOut">
              <a:rPr lang="es-MX" smtClean="0"/>
              <a:t>12/06/2018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AC62FF88-614D-4263-80F6-422160332762}" type="slidenum">
              <a:rPr lang="es-MX" smtClean="0"/>
              <a:t>‹Nº›</a:t>
            </a:fld>
            <a:endParaRPr lang="es-MX"/>
          </a:p>
        </p:txBody>
      </p:sp>
    </p:spTree>
    <p:extLst>
      <p:ext uri="{BB962C8B-B14F-4D97-AF65-F5344CB8AC3E}">
        <p14:creationId xmlns:p14="http://schemas.microsoft.com/office/powerpoint/2010/main" val="2960736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9" name="Date Placeholder 8"/>
          <p:cNvSpPr>
            <a:spLocks noGrp="1"/>
          </p:cNvSpPr>
          <p:nvPr>
            <p:ph type="dt" sz="half" idx="10"/>
          </p:nvPr>
        </p:nvSpPr>
        <p:spPr/>
        <p:txBody>
          <a:bodyPr/>
          <a:lstStyle/>
          <a:p>
            <a:fld id="{F8022D6D-9BE7-4BAF-8742-DB0CF8D08B1A}" type="datetimeFigureOut">
              <a:rPr lang="es-MX" smtClean="0"/>
              <a:t>12/06/2018</a:t>
            </a:fld>
            <a:endParaRPr lang="es-MX"/>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s-MX"/>
          </a:p>
        </p:txBody>
      </p:sp>
      <p:sp>
        <p:nvSpPr>
          <p:cNvPr id="11" name="Slide Number Placeholder 10"/>
          <p:cNvSpPr>
            <a:spLocks noGrp="1"/>
          </p:cNvSpPr>
          <p:nvPr>
            <p:ph type="sldNum" sz="quarter" idx="12"/>
          </p:nvPr>
        </p:nvSpPr>
        <p:spPr/>
        <p:txBody>
          <a:bodyPr/>
          <a:lstStyle/>
          <a:p>
            <a:fld id="{AC62FF88-614D-4263-80F6-422160332762}" type="slidenum">
              <a:rPr lang="es-MX" smtClean="0"/>
              <a:t>‹Nº›</a:t>
            </a:fld>
            <a:endParaRPr lang="es-MX"/>
          </a:p>
        </p:txBody>
      </p:sp>
    </p:spTree>
    <p:extLst>
      <p:ext uri="{BB962C8B-B14F-4D97-AF65-F5344CB8AC3E}">
        <p14:creationId xmlns:p14="http://schemas.microsoft.com/office/powerpoint/2010/main" val="90535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8022D6D-9BE7-4BAF-8742-DB0CF8D08B1A}" type="datetimeFigureOut">
              <a:rPr lang="es-MX" smtClean="0"/>
              <a:t>12/06/2018</a:t>
            </a:fld>
            <a:endParaRPr lang="es-MX"/>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s-MX"/>
          </a:p>
        </p:txBody>
      </p:sp>
      <p:sp>
        <p:nvSpPr>
          <p:cNvPr id="10" name="Slide Number Placeholder 9"/>
          <p:cNvSpPr>
            <a:spLocks noGrp="1"/>
          </p:cNvSpPr>
          <p:nvPr>
            <p:ph type="sldNum" sz="quarter" idx="12"/>
          </p:nvPr>
        </p:nvSpPr>
        <p:spPr/>
        <p:txBody>
          <a:bodyPr/>
          <a:lstStyle/>
          <a:p>
            <a:fld id="{AC62FF88-614D-4263-80F6-422160332762}" type="slidenum">
              <a:rPr lang="es-MX" smtClean="0"/>
              <a:t>‹Nº›</a:t>
            </a:fld>
            <a:endParaRPr lang="es-MX"/>
          </a:p>
        </p:txBody>
      </p:sp>
    </p:spTree>
    <p:extLst>
      <p:ext uri="{BB962C8B-B14F-4D97-AF65-F5344CB8AC3E}">
        <p14:creationId xmlns:p14="http://schemas.microsoft.com/office/powerpoint/2010/main" val="1440746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8022D6D-9BE7-4BAF-8742-DB0CF8D08B1A}" type="datetimeFigureOut">
              <a:rPr lang="es-MX" smtClean="0"/>
              <a:t>12/06/2018</a:t>
            </a:fld>
            <a:endParaRPr lang="es-MX"/>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s-MX"/>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C62FF88-614D-4263-80F6-422160332762}" type="slidenum">
              <a:rPr lang="es-MX" smtClean="0"/>
              <a:t>‹Nº›</a:t>
            </a:fld>
            <a:endParaRPr lang="es-MX"/>
          </a:p>
        </p:txBody>
      </p:sp>
    </p:spTree>
    <p:extLst>
      <p:ext uri="{BB962C8B-B14F-4D97-AF65-F5344CB8AC3E}">
        <p14:creationId xmlns:p14="http://schemas.microsoft.com/office/powerpoint/2010/main" val="38450380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estudioalfa.com/empresa-desarrollo-apps-realidad-aumentada-espana"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ww.khronos.org/opengles/" TargetMode="External"/><Relationship Id="rId2" Type="http://schemas.openxmlformats.org/officeDocument/2006/relationships/hyperlink" Target="http://www.gps.gov/" TargetMode="External"/><Relationship Id="rId1" Type="http://schemas.openxmlformats.org/officeDocument/2006/relationships/slideLayout" Target="../slideLayouts/slideLayout2.xml"/><Relationship Id="rId6" Type="http://schemas.openxmlformats.org/officeDocument/2006/relationships/hyperlink" Target="http://www.c-lab.de/jartoolkit/" TargetMode="External"/><Relationship Id="rId5" Type="http://schemas.openxmlformats.org/officeDocument/2006/relationships/hyperlink" Target="http://www.studierstube.icg.tu-graz.ac.at/handheld_ar/artoolkitplus.php/" TargetMode="External"/><Relationship Id="rId4" Type="http://schemas.openxmlformats.org/officeDocument/2006/relationships/hyperlink" Target="http://www.hitl.washington.edu/artoolkit/" TargetMode="External"/></Relationships>
</file>

<file path=ppt/slides/_rels/slide43.xml.rels><?xml version="1.0" encoding="UTF-8" standalone="yes"?>
<Relationships xmlns="http://schemas.openxmlformats.org/package/2006/relationships"><Relationship Id="rId8" Type="http://schemas.openxmlformats.org/officeDocument/2006/relationships/hyperlink" Target="http://java.sun.com/docs/books/tutorial/rmi/index.html" TargetMode="External"/><Relationship Id="rId3" Type="http://schemas.openxmlformats.org/officeDocument/2006/relationships/hyperlink" Target="http://www.layar.com/" TargetMode="External"/><Relationship Id="rId7" Type="http://schemas.openxmlformats.org/officeDocument/2006/relationships/hyperlink" Target="http://java.sun.com/javase/technologies/desktop/java3d/" TargetMode="External"/><Relationship Id="rId2" Type="http://schemas.openxmlformats.org/officeDocument/2006/relationships/hyperlink" Target="http://www.wikitude.org/" TargetMode="External"/><Relationship Id="rId1" Type="http://schemas.openxmlformats.org/officeDocument/2006/relationships/slideLayout" Target="../slideLayouts/slideLayout2.xml"/><Relationship Id="rId6" Type="http://schemas.openxmlformats.org/officeDocument/2006/relationships/hyperlink" Target="http://developer.android.com/sdk/index.html" TargetMode="External"/><Relationship Id="rId5" Type="http://schemas.openxmlformats.org/officeDocument/2006/relationships/hyperlink" Target="http://developer.apple.com/iphone/index.action" TargetMode="External"/><Relationship Id="rId4" Type="http://schemas.openxmlformats.org/officeDocument/2006/relationships/hyperlink" Target="http://www.symbian.org/"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www.invizimals.com/" TargetMode="External"/><Relationship Id="rId2" Type="http://schemas.openxmlformats.org/officeDocument/2006/relationships/hyperlink" Target="http://www.upv.es/" TargetMode="External"/><Relationship Id="rId1" Type="http://schemas.openxmlformats.org/officeDocument/2006/relationships/slideLayout" Target="../slideLayouts/slideLayout2.xml"/><Relationship Id="rId5" Type="http://schemas.openxmlformats.org/officeDocument/2006/relationships/hyperlink" Target="http://developer.android.com/resources/articles/tts.html" TargetMode="External"/><Relationship Id="rId4" Type="http://schemas.openxmlformats.org/officeDocument/2006/relationships/hyperlink" Target="http://www.google.com/mobile/goggl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272004"/>
            <a:ext cx="9144000" cy="1322347"/>
          </a:xfrm>
        </p:spPr>
        <p:txBody>
          <a:bodyPr>
            <a:normAutofit fontScale="90000"/>
          </a:bodyPr>
          <a:lstStyle/>
          <a:p>
            <a:r>
              <a:rPr lang="es-MX" sz="4000" dirty="0" smtClean="0"/>
              <a:t>Tecnológico de estudios superiores de Ecatepec</a:t>
            </a:r>
            <a:endParaRPr lang="es-MX" sz="4000" dirty="0"/>
          </a:p>
        </p:txBody>
      </p:sp>
      <p:sp>
        <p:nvSpPr>
          <p:cNvPr id="3" name="Subtítulo 2"/>
          <p:cNvSpPr>
            <a:spLocks noGrp="1"/>
          </p:cNvSpPr>
          <p:nvPr>
            <p:ph type="subTitle" idx="1"/>
          </p:nvPr>
        </p:nvSpPr>
        <p:spPr>
          <a:xfrm>
            <a:off x="416689" y="1811438"/>
            <a:ext cx="11198506" cy="4566213"/>
          </a:xfrm>
        </p:spPr>
        <p:txBody>
          <a:bodyPr>
            <a:normAutofit/>
          </a:bodyPr>
          <a:lstStyle/>
          <a:p>
            <a:r>
              <a:rPr lang="es-MX" sz="2800" dirty="0" smtClean="0"/>
              <a:t>Facultad de Ingeniería en Sistemas computacionales </a:t>
            </a:r>
            <a:endParaRPr lang="es-MX" sz="2800" dirty="0"/>
          </a:p>
          <a:p>
            <a:r>
              <a:rPr lang="es-MX" sz="2800" dirty="0" smtClean="0"/>
              <a:t>“Análisis y desarrollo de sistemas de realidad aumentada </a:t>
            </a:r>
            <a:r>
              <a:rPr lang="es-MX" sz="2800" dirty="0" smtClean="0"/>
              <a:t>.”</a:t>
            </a:r>
          </a:p>
          <a:p>
            <a:r>
              <a:rPr lang="es-MX" sz="2800" dirty="0" smtClean="0"/>
              <a:t>Equipo</a:t>
            </a:r>
            <a:r>
              <a:rPr lang="es-MX" sz="2800" dirty="0" smtClean="0"/>
              <a:t>: Escobar </a:t>
            </a:r>
            <a:r>
              <a:rPr lang="es-MX" sz="2800" dirty="0"/>
              <a:t>Cerezo </a:t>
            </a:r>
            <a:r>
              <a:rPr lang="es-MX" sz="2800" dirty="0" smtClean="0"/>
              <a:t>Sergio</a:t>
            </a:r>
          </a:p>
          <a:p>
            <a:r>
              <a:rPr lang="es-MX" sz="2800" dirty="0"/>
              <a:t>Orozco Gutiérrez </a:t>
            </a:r>
            <a:r>
              <a:rPr lang="es-MX" sz="2800" dirty="0" smtClean="0"/>
              <a:t>Ricardo</a:t>
            </a:r>
          </a:p>
          <a:p>
            <a:r>
              <a:rPr lang="es-MX" sz="2800" dirty="0" smtClean="0"/>
              <a:t>Materia: Taller 2</a:t>
            </a:r>
          </a:p>
          <a:p>
            <a:r>
              <a:rPr lang="es-MX" sz="2800" dirty="0" smtClean="0"/>
              <a:t>Profesora: Sonia </a:t>
            </a:r>
            <a:r>
              <a:rPr lang="es-MX" sz="2800" dirty="0" err="1" smtClean="0"/>
              <a:t>Tellez</a:t>
            </a:r>
            <a:r>
              <a:rPr lang="es-MX" sz="2800" dirty="0"/>
              <a:t> </a:t>
            </a:r>
            <a:r>
              <a:rPr lang="es-MX" sz="2800" dirty="0" err="1"/>
              <a:t>Cantinca</a:t>
            </a:r>
            <a:r>
              <a:rPr lang="es-MX" sz="2800" dirty="0"/>
              <a:t> </a:t>
            </a:r>
            <a:endParaRPr lang="es-MX" sz="2800" dirty="0" smtClean="0"/>
          </a:p>
          <a:p>
            <a:r>
              <a:rPr lang="es-MX" sz="2800" dirty="0" smtClean="0"/>
              <a:t>Grupo: 5851</a:t>
            </a:r>
          </a:p>
          <a:p>
            <a:endParaRPr lang="es-MX" sz="2800" dirty="0" smtClean="0"/>
          </a:p>
          <a:p>
            <a:endParaRPr lang="es-MX" sz="2800" dirty="0"/>
          </a:p>
          <a:p>
            <a:endParaRPr lang="es-MX" sz="2800" dirty="0"/>
          </a:p>
          <a:p>
            <a:endParaRPr lang="es-MX" dirty="0" smtClean="0"/>
          </a:p>
          <a:p>
            <a:endParaRPr lang="es-MX" dirty="0"/>
          </a:p>
          <a:p>
            <a:endParaRPr lang="es-MX" dirty="0"/>
          </a:p>
        </p:txBody>
      </p:sp>
      <p:pic>
        <p:nvPicPr>
          <p:cNvPr id="1028" name="Picture 4" descr="Resultado de imagen para logo estado de mexico tes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60710" y="340738"/>
            <a:ext cx="1184878" cy="118487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esultado de imagen para logo estado de mexico"/>
          <p:cNvPicPr>
            <a:picLocks noChangeAspect="1" noChangeArrowheads="1"/>
          </p:cNvPicPr>
          <p:nvPr/>
        </p:nvPicPr>
        <p:blipFill rotWithShape="1">
          <a:blip r:embed="rId3">
            <a:extLst>
              <a:ext uri="{28A0092B-C50C-407E-A947-70E740481C1C}">
                <a14:useLocalDpi xmlns:a14="http://schemas.microsoft.com/office/drawing/2010/main" val="0"/>
              </a:ext>
            </a:extLst>
          </a:blip>
          <a:srcRect r="51716"/>
          <a:stretch/>
        </p:blipFill>
        <p:spPr bwMode="auto">
          <a:xfrm>
            <a:off x="-143474" y="152581"/>
            <a:ext cx="1596780" cy="1329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9852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1.1 ¿Que es la realidad aumentada? </a:t>
            </a:r>
            <a:endParaRPr lang="es-MX" dirty="0"/>
          </a:p>
        </p:txBody>
      </p:sp>
      <p:sp>
        <p:nvSpPr>
          <p:cNvPr id="3" name="2 Marcador de contenido"/>
          <p:cNvSpPr>
            <a:spLocks noGrp="1"/>
          </p:cNvSpPr>
          <p:nvPr>
            <p:ph idx="1"/>
          </p:nvPr>
        </p:nvSpPr>
        <p:spPr>
          <a:xfrm>
            <a:off x="2060294" y="2314938"/>
            <a:ext cx="8062616" cy="3176234"/>
          </a:xfrm>
        </p:spPr>
        <p:txBody>
          <a:bodyPr>
            <a:normAutofit/>
          </a:bodyPr>
          <a:lstStyle/>
          <a:p>
            <a:pPr>
              <a:buNone/>
            </a:pPr>
            <a:r>
              <a:rPr lang="es-MX" sz="2400" dirty="0" smtClean="0"/>
              <a:t>La tecnología  de la realidad aumentada se basa en la realidad virtual.</a:t>
            </a:r>
          </a:p>
          <a:p>
            <a:pPr>
              <a:buNone/>
            </a:pPr>
            <a:r>
              <a:rPr lang="es-MX" sz="2400" dirty="0" smtClean="0"/>
              <a:t> Es el resultado de añadir información virtual a un entorno físico del mundo real, a través de un dispositivo.</a:t>
            </a:r>
            <a:endParaRPr lang="es-MX" sz="2400" dirty="0"/>
          </a:p>
        </p:txBody>
      </p:sp>
      <p:pic>
        <p:nvPicPr>
          <p:cNvPr id="5" name="Picture 2" descr="Resultado de imagen para realidad aumentada y realidad virtual"/>
          <p:cNvPicPr>
            <a:picLocks noChangeAspect="1" noChangeArrowheads="1"/>
          </p:cNvPicPr>
          <p:nvPr/>
        </p:nvPicPr>
        <p:blipFill>
          <a:blip r:embed="rId2" cstate="print"/>
          <a:srcRect/>
          <a:stretch>
            <a:fillRect/>
          </a:stretch>
        </p:blipFill>
        <p:spPr bwMode="auto">
          <a:xfrm>
            <a:off x="3460829" y="4232887"/>
            <a:ext cx="3956409" cy="2225480"/>
          </a:xfrm>
          <a:prstGeom prst="rect">
            <a:avLst/>
          </a:prstGeom>
          <a:noFill/>
        </p:spPr>
      </p:pic>
    </p:spTree>
    <p:extLst>
      <p:ext uri="{BB962C8B-B14F-4D97-AF65-F5344CB8AC3E}">
        <p14:creationId xmlns:p14="http://schemas.microsoft.com/office/powerpoint/2010/main" val="594957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smtClean="0"/>
              <a:t>Ejemplo RA (La puerta de Alcalá en Madrid, España)</a:t>
            </a:r>
            <a:endParaRPr lang="es-MX" dirty="0"/>
          </a:p>
        </p:txBody>
      </p:sp>
      <p:sp>
        <p:nvSpPr>
          <p:cNvPr id="3" name="2 Marcador de contenido"/>
          <p:cNvSpPr>
            <a:spLocks noGrp="1"/>
          </p:cNvSpPr>
          <p:nvPr>
            <p:ph idx="1"/>
          </p:nvPr>
        </p:nvSpPr>
        <p:spPr/>
        <p:txBody>
          <a:bodyPr>
            <a:noAutofit/>
          </a:bodyPr>
          <a:lstStyle/>
          <a:p>
            <a:pPr>
              <a:lnSpc>
                <a:spcPct val="150000"/>
              </a:lnSpc>
              <a:buNone/>
            </a:pPr>
            <a:r>
              <a:rPr lang="es-MX" sz="2400" dirty="0" smtClean="0">
                <a:cs typeface="Arial" pitchFamily="34" charset="0"/>
              </a:rPr>
              <a:t>Sería agradable que al pasar al lado de él se pudiese ver información de cualquier tipo sobre sí mismo como, por ejemplo, un rótulo que indicase que, efectivamente, es la puerta de Alcalá.</a:t>
            </a:r>
          </a:p>
          <a:p>
            <a:pPr>
              <a:lnSpc>
                <a:spcPct val="150000"/>
              </a:lnSpc>
              <a:buNone/>
            </a:pPr>
            <a:r>
              <a:rPr lang="es-MX" sz="2400" dirty="0" smtClean="0">
                <a:cs typeface="Arial" pitchFamily="34" charset="0"/>
              </a:rPr>
              <a:t>Incluso, quizá sería conveniente que apareciese información histórica sobre el monumento. </a:t>
            </a:r>
            <a:endParaRPr lang="es-MX" sz="2400" dirty="0">
              <a:cs typeface="Arial" pitchFamily="34" charset="0"/>
            </a:endParaRPr>
          </a:p>
        </p:txBody>
      </p:sp>
    </p:spTree>
    <p:extLst>
      <p:ext uri="{BB962C8B-B14F-4D97-AF65-F5344CB8AC3E}">
        <p14:creationId xmlns:p14="http://schemas.microsoft.com/office/powerpoint/2010/main" val="31142766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smtClean="0"/>
              <a:t>Esquema de funcionamiento de un sistema de realidad aumentada</a:t>
            </a:r>
            <a:endParaRPr lang="es-MX" dirty="0"/>
          </a:p>
        </p:txBody>
      </p:sp>
      <p:pic>
        <p:nvPicPr>
          <p:cNvPr id="4" name="Picture 2645"/>
          <p:cNvPicPr>
            <a:picLocks noGrp="1"/>
          </p:cNvPicPr>
          <p:nvPr>
            <p:ph idx="1"/>
          </p:nvPr>
        </p:nvPicPr>
        <p:blipFill>
          <a:blip r:embed="rId2" cstate="print"/>
          <a:stretch>
            <a:fillRect/>
          </a:stretch>
        </p:blipFill>
        <p:spPr>
          <a:xfrm>
            <a:off x="422476" y="2361235"/>
            <a:ext cx="11456706" cy="4111754"/>
          </a:xfrm>
          <a:prstGeom prst="rect">
            <a:avLst/>
          </a:prstGeom>
        </p:spPr>
      </p:pic>
    </p:spTree>
    <p:extLst>
      <p:ext uri="{BB962C8B-B14F-4D97-AF65-F5344CB8AC3E}">
        <p14:creationId xmlns:p14="http://schemas.microsoft.com/office/powerpoint/2010/main" val="234935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1.2 Captación de la escena</a:t>
            </a:r>
            <a:endParaRPr lang="es-MX" dirty="0"/>
          </a:p>
        </p:txBody>
      </p:sp>
      <p:sp>
        <p:nvSpPr>
          <p:cNvPr id="3" name="2 Marcador de contenido"/>
          <p:cNvSpPr>
            <a:spLocks noGrp="1"/>
          </p:cNvSpPr>
          <p:nvPr>
            <p:ph idx="1"/>
          </p:nvPr>
        </p:nvSpPr>
        <p:spPr/>
        <p:txBody>
          <a:bodyPr>
            <a:normAutofit/>
          </a:bodyPr>
          <a:lstStyle/>
          <a:p>
            <a:r>
              <a:rPr lang="es-MX" sz="2400" dirty="0" smtClean="0"/>
              <a:t>Es la tarea necesaria para cualquier sistema de realidad aumentada,  el cual consiste en un mecanismo encargado de recoger  la escena, la cual será posteriormente procesada </a:t>
            </a:r>
            <a:endParaRPr lang="es-MX" sz="2400" dirty="0"/>
          </a:p>
        </p:txBody>
      </p:sp>
    </p:spTree>
    <p:extLst>
      <p:ext uri="{BB962C8B-B14F-4D97-AF65-F5344CB8AC3E}">
        <p14:creationId xmlns:p14="http://schemas.microsoft.com/office/powerpoint/2010/main" val="20300827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smtClean="0"/>
              <a:t>Clasificación de dispositivos de captura de imágenes</a:t>
            </a:r>
            <a:endParaRPr lang="es-MX" dirty="0"/>
          </a:p>
        </p:txBody>
      </p:sp>
      <p:sp>
        <p:nvSpPr>
          <p:cNvPr id="3" name="2 Marcador de contenido"/>
          <p:cNvSpPr>
            <a:spLocks noGrp="1"/>
          </p:cNvSpPr>
          <p:nvPr>
            <p:ph idx="1"/>
          </p:nvPr>
        </p:nvSpPr>
        <p:spPr/>
        <p:txBody>
          <a:bodyPr>
            <a:normAutofit/>
          </a:bodyPr>
          <a:lstStyle/>
          <a:p>
            <a:r>
              <a:rPr lang="en-US" sz="2400" dirty="0" err="1" smtClean="0"/>
              <a:t>Dispositivos</a:t>
            </a:r>
            <a:r>
              <a:rPr lang="en-US" sz="2400" dirty="0" smtClean="0"/>
              <a:t> video-through</a:t>
            </a:r>
          </a:p>
          <a:p>
            <a:r>
              <a:rPr lang="en-US" sz="2400" dirty="0" err="1" smtClean="0"/>
              <a:t>Dispositivos</a:t>
            </a:r>
            <a:r>
              <a:rPr lang="en-US" sz="2400" dirty="0" smtClean="0"/>
              <a:t> see-through</a:t>
            </a:r>
            <a:endParaRPr lang="es-MX" sz="2400" dirty="0"/>
          </a:p>
        </p:txBody>
      </p:sp>
    </p:spTree>
    <p:extLst>
      <p:ext uri="{BB962C8B-B14F-4D97-AF65-F5344CB8AC3E}">
        <p14:creationId xmlns:p14="http://schemas.microsoft.com/office/powerpoint/2010/main" val="21868921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1.3 Identificación de escenas </a:t>
            </a:r>
            <a:endParaRPr lang="es-MX" dirty="0"/>
          </a:p>
        </p:txBody>
      </p:sp>
      <p:sp>
        <p:nvSpPr>
          <p:cNvPr id="3" name="2 Marcador de contenido"/>
          <p:cNvSpPr>
            <a:spLocks noGrp="1"/>
          </p:cNvSpPr>
          <p:nvPr>
            <p:ph idx="1"/>
          </p:nvPr>
        </p:nvSpPr>
        <p:spPr>
          <a:xfrm>
            <a:off x="1397759" y="2383401"/>
            <a:ext cx="7729728" cy="3101983"/>
          </a:xfrm>
        </p:spPr>
        <p:txBody>
          <a:bodyPr>
            <a:normAutofit lnSpcReduction="10000"/>
          </a:bodyPr>
          <a:lstStyle/>
          <a:p>
            <a:r>
              <a:rPr lang="es-MX" sz="2800" dirty="0" smtClean="0"/>
              <a:t>Reconocimiento por marcadores</a:t>
            </a:r>
          </a:p>
          <a:p>
            <a:endParaRPr lang="es-MX" sz="2800" dirty="0" smtClean="0"/>
          </a:p>
          <a:p>
            <a:r>
              <a:rPr lang="es-MX" sz="2800" dirty="0" smtClean="0"/>
              <a:t>Clasificaciones</a:t>
            </a:r>
          </a:p>
          <a:p>
            <a:pPr lvl="1"/>
            <a:r>
              <a:rPr lang="es-MX" sz="2400" dirty="0" smtClean="0"/>
              <a:t>Geometría</a:t>
            </a:r>
          </a:p>
          <a:p>
            <a:pPr lvl="1"/>
            <a:r>
              <a:rPr lang="es-MX" sz="2400" dirty="0" smtClean="0"/>
              <a:t>Color</a:t>
            </a:r>
          </a:p>
          <a:p>
            <a:pPr lvl="1"/>
            <a:r>
              <a:rPr lang="es-MX" sz="2400" dirty="0" smtClean="0"/>
              <a:t>Combinación de ambas</a:t>
            </a:r>
          </a:p>
          <a:p>
            <a:endParaRPr lang="es-MX" dirty="0" smtClean="0"/>
          </a:p>
        </p:txBody>
      </p:sp>
      <p:pic>
        <p:nvPicPr>
          <p:cNvPr id="32771" name="Picture 3"/>
          <p:cNvPicPr>
            <a:picLocks noChangeAspect="1" noChangeArrowheads="1"/>
          </p:cNvPicPr>
          <p:nvPr/>
        </p:nvPicPr>
        <p:blipFill>
          <a:blip r:embed="rId2" cstate="print"/>
          <a:srcRect/>
          <a:stretch>
            <a:fillRect/>
          </a:stretch>
        </p:blipFill>
        <p:spPr bwMode="auto">
          <a:xfrm>
            <a:off x="8332881" y="2502381"/>
            <a:ext cx="3518986" cy="1952394"/>
          </a:xfrm>
          <a:prstGeom prst="rect">
            <a:avLst/>
          </a:prstGeom>
          <a:noFill/>
          <a:ln w="9525">
            <a:noFill/>
            <a:miter lim="800000"/>
            <a:headEnd/>
            <a:tailEnd/>
          </a:ln>
        </p:spPr>
      </p:pic>
      <p:pic>
        <p:nvPicPr>
          <p:cNvPr id="32772" name="Picture 4"/>
          <p:cNvPicPr>
            <a:picLocks noChangeAspect="1" noChangeArrowheads="1"/>
          </p:cNvPicPr>
          <p:nvPr/>
        </p:nvPicPr>
        <p:blipFill>
          <a:blip r:embed="rId3" cstate="print"/>
          <a:srcRect/>
          <a:stretch>
            <a:fillRect/>
          </a:stretch>
        </p:blipFill>
        <p:spPr bwMode="auto">
          <a:xfrm>
            <a:off x="5184520" y="4189035"/>
            <a:ext cx="3086100" cy="2219325"/>
          </a:xfrm>
          <a:prstGeom prst="rect">
            <a:avLst/>
          </a:prstGeom>
          <a:noFill/>
          <a:ln w="9525">
            <a:noFill/>
            <a:miter lim="800000"/>
            <a:headEnd/>
            <a:tailEnd/>
          </a:ln>
        </p:spPr>
      </p:pic>
    </p:spTree>
    <p:extLst>
      <p:ext uri="{BB962C8B-B14F-4D97-AF65-F5344CB8AC3E}">
        <p14:creationId xmlns:p14="http://schemas.microsoft.com/office/powerpoint/2010/main" val="6617866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1.3 Identificación de escenas </a:t>
            </a:r>
            <a:endParaRPr lang="es-MX" dirty="0"/>
          </a:p>
        </p:txBody>
      </p:sp>
      <p:sp>
        <p:nvSpPr>
          <p:cNvPr id="3" name="2 Marcador de contenido"/>
          <p:cNvSpPr>
            <a:spLocks noGrp="1"/>
          </p:cNvSpPr>
          <p:nvPr>
            <p:ph idx="1"/>
          </p:nvPr>
        </p:nvSpPr>
        <p:spPr/>
        <p:txBody>
          <a:bodyPr/>
          <a:lstStyle/>
          <a:p>
            <a:r>
              <a:rPr lang="es-MX" dirty="0" smtClean="0"/>
              <a:t>Reconocimiento sin marcadores </a:t>
            </a:r>
          </a:p>
          <a:p>
            <a:endParaRPr lang="es-MX" dirty="0"/>
          </a:p>
        </p:txBody>
      </p:sp>
      <p:pic>
        <p:nvPicPr>
          <p:cNvPr id="31745" name="Picture 1"/>
          <p:cNvPicPr>
            <a:picLocks noChangeAspect="1" noChangeArrowheads="1"/>
          </p:cNvPicPr>
          <p:nvPr/>
        </p:nvPicPr>
        <p:blipFill>
          <a:blip r:embed="rId2" cstate="print"/>
          <a:srcRect/>
          <a:stretch>
            <a:fillRect/>
          </a:stretch>
        </p:blipFill>
        <p:spPr bwMode="auto">
          <a:xfrm>
            <a:off x="2762250" y="3367159"/>
            <a:ext cx="6667500" cy="2857500"/>
          </a:xfrm>
          <a:prstGeom prst="rect">
            <a:avLst/>
          </a:prstGeom>
          <a:noFill/>
          <a:ln w="9525">
            <a:noFill/>
            <a:miter lim="800000"/>
            <a:headEnd/>
            <a:tailEnd/>
          </a:ln>
        </p:spPr>
      </p:pic>
    </p:spTree>
    <p:extLst>
      <p:ext uri="{BB962C8B-B14F-4D97-AF65-F5344CB8AC3E}">
        <p14:creationId xmlns:p14="http://schemas.microsoft.com/office/powerpoint/2010/main" val="20246201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smtClean="0"/>
              <a:t>1.4 Técnicas de mezclado de realidad y aumento </a:t>
            </a:r>
            <a:endParaRPr lang="es-MX" dirty="0"/>
          </a:p>
        </p:txBody>
      </p:sp>
      <p:sp>
        <p:nvSpPr>
          <p:cNvPr id="3" name="2 Marcador de contenido"/>
          <p:cNvSpPr>
            <a:spLocks noGrp="1"/>
          </p:cNvSpPr>
          <p:nvPr>
            <p:ph idx="1"/>
          </p:nvPr>
        </p:nvSpPr>
        <p:spPr/>
        <p:txBody>
          <a:bodyPr>
            <a:noAutofit/>
          </a:bodyPr>
          <a:lstStyle/>
          <a:p>
            <a:r>
              <a:rPr lang="es-MX" sz="2800" dirty="0" smtClean="0"/>
              <a:t>Proceso de aumento de la realidad, mediante la agregación de información digital</a:t>
            </a:r>
          </a:p>
          <a:p>
            <a:endParaRPr lang="es-MX" sz="2800" dirty="0" smtClean="0"/>
          </a:p>
          <a:p>
            <a:r>
              <a:rPr lang="es-MX" sz="2800" dirty="0" smtClean="0"/>
              <a:t>Software dedicado al manejo de la Realidad Aumentada</a:t>
            </a:r>
          </a:p>
          <a:p>
            <a:pPr lvl="1"/>
            <a:r>
              <a:rPr lang="es-MX" sz="2400" dirty="0" err="1" smtClean="0"/>
              <a:t>ARToolKit</a:t>
            </a:r>
            <a:endParaRPr lang="es-MX" sz="2400" dirty="0" smtClean="0"/>
          </a:p>
          <a:p>
            <a:pPr lvl="1"/>
            <a:r>
              <a:rPr lang="es-MX" sz="2400" dirty="0" err="1" smtClean="0"/>
              <a:t>ARToolKitPlus</a:t>
            </a:r>
            <a:endParaRPr lang="es-MX" sz="2400" dirty="0" smtClean="0"/>
          </a:p>
          <a:p>
            <a:pPr lvl="1"/>
            <a:r>
              <a:rPr lang="es-MX" sz="2400" dirty="0" err="1" smtClean="0"/>
              <a:t>JARToolKit</a:t>
            </a:r>
            <a:endParaRPr lang="es-MX" sz="2400" dirty="0" smtClean="0"/>
          </a:p>
        </p:txBody>
      </p:sp>
    </p:spTree>
    <p:extLst>
      <p:ext uri="{BB962C8B-B14F-4D97-AF65-F5344CB8AC3E}">
        <p14:creationId xmlns:p14="http://schemas.microsoft.com/office/powerpoint/2010/main" val="39530083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1.4.3 </a:t>
            </a:r>
            <a:r>
              <a:rPr lang="es-MX" dirty="0" err="1" smtClean="0"/>
              <a:t>OpenGL</a:t>
            </a:r>
            <a:endParaRPr lang="es-MX" dirty="0"/>
          </a:p>
        </p:txBody>
      </p:sp>
      <p:sp>
        <p:nvSpPr>
          <p:cNvPr id="3" name="2 Marcador de contenido"/>
          <p:cNvSpPr>
            <a:spLocks noGrp="1"/>
          </p:cNvSpPr>
          <p:nvPr>
            <p:ph idx="1"/>
          </p:nvPr>
        </p:nvSpPr>
        <p:spPr>
          <a:xfrm>
            <a:off x="2231136" y="2285016"/>
            <a:ext cx="7729728" cy="3101983"/>
          </a:xfrm>
        </p:spPr>
        <p:txBody>
          <a:bodyPr>
            <a:normAutofit/>
          </a:bodyPr>
          <a:lstStyle/>
          <a:p>
            <a:r>
              <a:rPr lang="es-MX" sz="2400" dirty="0" smtClean="0"/>
              <a:t>Es una especificación estándar que define una API multilenguaje y multiplataforma para escribir aplicaciones que produzcan y consumas gráficos en 2D y 3D.</a:t>
            </a:r>
            <a:endParaRPr lang="es-MX" sz="2400" dirty="0"/>
          </a:p>
        </p:txBody>
      </p:sp>
      <p:pic>
        <p:nvPicPr>
          <p:cNvPr id="29697" name="Picture 1"/>
          <p:cNvPicPr>
            <a:picLocks noChangeAspect="1" noChangeArrowheads="1"/>
          </p:cNvPicPr>
          <p:nvPr/>
        </p:nvPicPr>
        <p:blipFill>
          <a:blip r:embed="rId2" cstate="print"/>
          <a:srcRect/>
          <a:stretch>
            <a:fillRect/>
          </a:stretch>
        </p:blipFill>
        <p:spPr bwMode="auto">
          <a:xfrm>
            <a:off x="4463480" y="3541852"/>
            <a:ext cx="3099281" cy="2766987"/>
          </a:xfrm>
          <a:prstGeom prst="rect">
            <a:avLst/>
          </a:prstGeom>
          <a:noFill/>
          <a:ln w="9525">
            <a:noFill/>
            <a:miter lim="800000"/>
            <a:headEnd/>
            <a:tailEnd/>
          </a:ln>
        </p:spPr>
      </p:pic>
    </p:spTree>
    <p:extLst>
      <p:ext uri="{BB962C8B-B14F-4D97-AF65-F5344CB8AC3E}">
        <p14:creationId xmlns:p14="http://schemas.microsoft.com/office/powerpoint/2010/main" val="23746037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1.5 Visualización de escena</a:t>
            </a:r>
            <a:endParaRPr lang="es-MX" dirty="0"/>
          </a:p>
        </p:txBody>
      </p:sp>
      <p:sp>
        <p:nvSpPr>
          <p:cNvPr id="3" name="2 Marcador de contenido"/>
          <p:cNvSpPr>
            <a:spLocks noGrp="1"/>
          </p:cNvSpPr>
          <p:nvPr>
            <p:ph idx="1"/>
          </p:nvPr>
        </p:nvSpPr>
        <p:spPr>
          <a:xfrm>
            <a:off x="2231136" y="2418125"/>
            <a:ext cx="7729728" cy="3101983"/>
          </a:xfrm>
        </p:spPr>
        <p:txBody>
          <a:bodyPr>
            <a:noAutofit/>
          </a:bodyPr>
          <a:lstStyle/>
          <a:p>
            <a:r>
              <a:rPr lang="es-MX" sz="2800" dirty="0" smtClean="0"/>
              <a:t>Etapa final del aumento de la realidad</a:t>
            </a:r>
          </a:p>
          <a:p>
            <a:pPr lvl="1"/>
            <a:r>
              <a:rPr lang="es-MX" sz="2400" dirty="0" smtClean="0"/>
              <a:t>Sistemas de bajo coste</a:t>
            </a:r>
          </a:p>
          <a:p>
            <a:pPr lvl="2"/>
            <a:r>
              <a:rPr lang="es-MX" sz="2400" dirty="0" smtClean="0"/>
              <a:t>Dispositivos Móviles</a:t>
            </a:r>
          </a:p>
          <a:p>
            <a:pPr lvl="2"/>
            <a:r>
              <a:rPr lang="es-MX" sz="2400" dirty="0" smtClean="0"/>
              <a:t>Dispositivos Fijos</a:t>
            </a:r>
          </a:p>
          <a:p>
            <a:pPr lvl="2">
              <a:buNone/>
            </a:pPr>
            <a:endParaRPr lang="es-MX" sz="2400" dirty="0" smtClean="0"/>
          </a:p>
          <a:p>
            <a:pPr lvl="1"/>
            <a:r>
              <a:rPr lang="es-MX" sz="2400" dirty="0" smtClean="0"/>
              <a:t>Sistemas de alto coste</a:t>
            </a:r>
          </a:p>
          <a:p>
            <a:pPr lvl="2"/>
            <a:r>
              <a:rPr lang="es-MX" sz="2400" dirty="0" smtClean="0"/>
              <a:t>Dispositivos utilizados por el ejercito</a:t>
            </a:r>
          </a:p>
          <a:p>
            <a:pPr lvl="2"/>
            <a:r>
              <a:rPr lang="es-MX" sz="2400" dirty="0" smtClean="0"/>
              <a:t>Simuladores de vuelo</a:t>
            </a:r>
            <a:endParaRPr lang="es-MX" sz="2400" dirty="0"/>
          </a:p>
        </p:txBody>
      </p:sp>
    </p:spTree>
    <p:extLst>
      <p:ext uri="{BB962C8B-B14F-4D97-AF65-F5344CB8AC3E}">
        <p14:creationId xmlns:p14="http://schemas.microsoft.com/office/powerpoint/2010/main" val="36380929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03080"/>
            <a:ext cx="1551972" cy="381442"/>
          </a:xfrm>
        </p:spPr>
        <p:txBody>
          <a:bodyPr>
            <a:normAutofit fontScale="90000"/>
          </a:bodyPr>
          <a:lstStyle/>
          <a:p>
            <a:r>
              <a:rPr lang="es-MX" dirty="0" smtClean="0"/>
              <a:t>Índice</a:t>
            </a:r>
            <a:endParaRPr lang="es-MX" dirty="0"/>
          </a:p>
        </p:txBody>
      </p:sp>
      <p:sp>
        <p:nvSpPr>
          <p:cNvPr id="3" name="Marcador de contenido 2"/>
          <p:cNvSpPr>
            <a:spLocks noGrp="1"/>
          </p:cNvSpPr>
          <p:nvPr>
            <p:ph idx="1"/>
          </p:nvPr>
        </p:nvSpPr>
        <p:spPr>
          <a:xfrm>
            <a:off x="838200" y="723418"/>
            <a:ext cx="10515600" cy="5453545"/>
          </a:xfrm>
        </p:spPr>
        <p:txBody>
          <a:bodyPr>
            <a:noAutofit/>
          </a:bodyPr>
          <a:lstStyle/>
          <a:p>
            <a:pPr marL="0" lvl="0" indent="0" fontAlgn="base">
              <a:buNone/>
            </a:pPr>
            <a:r>
              <a:rPr lang="es-MX" sz="1600" b="1" dirty="0" smtClean="0"/>
              <a:t>REALIDAD </a:t>
            </a:r>
            <a:r>
              <a:rPr lang="es-MX" sz="1600" b="1" dirty="0"/>
              <a:t>AUMENTADA </a:t>
            </a:r>
            <a:r>
              <a:rPr lang="es-MX" sz="1600" b="1" dirty="0" smtClean="0"/>
              <a:t>….....................................................................................................................</a:t>
            </a:r>
            <a:r>
              <a:rPr lang="es-MX" sz="1600" b="1" dirty="0"/>
              <a:t>4</a:t>
            </a:r>
            <a:r>
              <a:rPr lang="es-MX" sz="1600" dirty="0"/>
              <a:t> </a:t>
            </a:r>
            <a:endParaRPr lang="es-MX" sz="3200" dirty="0"/>
          </a:p>
          <a:p>
            <a:pPr marL="457200" lvl="1" indent="0" algn="just" fontAlgn="base">
              <a:buNone/>
            </a:pPr>
            <a:r>
              <a:rPr lang="es-MX" sz="1400" dirty="0"/>
              <a:t>TAREAS EN REALIDAD AUMENTADA .......................................................................................................................... 6</a:t>
            </a:r>
            <a:endParaRPr lang="es-MX" sz="2800" dirty="0"/>
          </a:p>
          <a:p>
            <a:pPr marL="457200" lvl="1" indent="0" algn="just" fontAlgn="base">
              <a:buNone/>
            </a:pPr>
            <a:r>
              <a:rPr lang="es-MX" sz="1400" dirty="0"/>
              <a:t>CAPTACIÓN DE LA ESCENA ......................................................................................................................................... 8</a:t>
            </a:r>
            <a:endParaRPr lang="es-MX" sz="2800" dirty="0"/>
          </a:p>
          <a:p>
            <a:pPr marL="457200" lvl="1" indent="0" algn="just" fontAlgn="base">
              <a:buNone/>
            </a:pPr>
            <a:r>
              <a:rPr lang="es-MX" sz="1400" dirty="0"/>
              <a:t>IDENTIFICACIÓN DE ESCENAS ................................................................................................................................... 10</a:t>
            </a:r>
            <a:endParaRPr lang="es-MX" sz="2800" dirty="0"/>
          </a:p>
          <a:p>
            <a:pPr marL="914400" lvl="2" indent="0" algn="just" fontAlgn="base">
              <a:buNone/>
            </a:pPr>
            <a:r>
              <a:rPr lang="es-MX" sz="1200" i="1" dirty="0"/>
              <a:t>Reconocimiento por marcadores .......................................................................................................................... 12</a:t>
            </a:r>
            <a:endParaRPr lang="es-MX" dirty="0"/>
          </a:p>
          <a:p>
            <a:pPr marL="914400" lvl="2" indent="0" algn="just" fontAlgn="base">
              <a:buNone/>
            </a:pPr>
            <a:r>
              <a:rPr lang="es-MX" sz="1200" i="1" dirty="0"/>
              <a:t>Reconocimiento sin marcadores ........................................................................................................................... 14</a:t>
            </a:r>
            <a:endParaRPr lang="es-MX" dirty="0"/>
          </a:p>
          <a:p>
            <a:pPr marL="457200" lvl="1" indent="0" algn="just" fontAlgn="base">
              <a:buNone/>
            </a:pPr>
            <a:r>
              <a:rPr lang="es-MX" sz="1400" dirty="0"/>
              <a:t>TÉCNICAS DE MEZCLADO DE REALIDAD Y AUMENTO ............................................................................................ 18</a:t>
            </a:r>
            <a:endParaRPr lang="es-MX" sz="2800" dirty="0"/>
          </a:p>
          <a:p>
            <a:pPr marL="914400" lvl="2" indent="0" algn="just" fontAlgn="base">
              <a:buNone/>
            </a:pPr>
            <a:r>
              <a:rPr lang="es-MX" sz="1200" i="1" dirty="0"/>
              <a:t>Fundamentos dimensionales ................................................................................................................................ 18</a:t>
            </a:r>
            <a:endParaRPr lang="es-MX" dirty="0"/>
          </a:p>
          <a:p>
            <a:pPr marL="914400" lvl="2" indent="0" algn="just" fontAlgn="base">
              <a:buNone/>
            </a:pPr>
            <a:r>
              <a:rPr lang="es-MX" sz="1200" i="1" dirty="0"/>
              <a:t>Librerías de aumento ............................................................................................................................................ 18</a:t>
            </a:r>
            <a:endParaRPr lang="es-MX" dirty="0"/>
          </a:p>
          <a:p>
            <a:pPr marL="914400" lvl="2" indent="0" algn="just" fontAlgn="base">
              <a:buNone/>
            </a:pPr>
            <a:r>
              <a:rPr lang="es-MX" sz="1200" i="1" dirty="0"/>
              <a:t>OpenGL ................................................................................................................................................................ 18</a:t>
            </a:r>
            <a:endParaRPr lang="es-MX" dirty="0"/>
          </a:p>
          <a:p>
            <a:pPr marL="914400" lvl="2" indent="0" algn="just" fontAlgn="base">
              <a:buNone/>
            </a:pPr>
            <a:r>
              <a:rPr lang="es-MX" sz="1200" i="1" dirty="0"/>
              <a:t>OpenGL ES ........................................................................................................................................................... 19</a:t>
            </a:r>
            <a:endParaRPr lang="es-MX" dirty="0"/>
          </a:p>
          <a:p>
            <a:pPr marL="914400" lvl="2" indent="0" algn="just" fontAlgn="base">
              <a:buNone/>
            </a:pPr>
            <a:r>
              <a:rPr lang="es-MX" sz="1200" dirty="0"/>
              <a:t>VISUALIZACIÓN DE ESCENA ..............................................................................................................................19</a:t>
            </a:r>
            <a:endParaRPr lang="es-MX" dirty="0"/>
          </a:p>
          <a:p>
            <a:pPr marL="914400" lvl="2" indent="0" algn="just" fontAlgn="base">
              <a:buNone/>
            </a:pPr>
            <a:r>
              <a:rPr lang="es-MX" sz="1200" i="1" dirty="0"/>
              <a:t>Sistemas de bajo coste ......................................................................................................................................... 19</a:t>
            </a:r>
            <a:endParaRPr lang="es-MX" dirty="0"/>
          </a:p>
          <a:p>
            <a:pPr marL="914400" lvl="2" indent="0" algn="just" fontAlgn="base">
              <a:buNone/>
            </a:pPr>
            <a:r>
              <a:rPr lang="es-MX" sz="1200" i="1" dirty="0"/>
              <a:t>Sistemas de alto coste .......................................................................................................................................... 20</a:t>
            </a:r>
            <a:endParaRPr lang="es-MX" dirty="0"/>
          </a:p>
          <a:p>
            <a:pPr marL="0" indent="0" algn="just">
              <a:buNone/>
            </a:pPr>
            <a:r>
              <a:rPr lang="es-MX" sz="1600" dirty="0"/>
              <a:t>1.6 RECONOCIMIENTO DE IMÁGENES ............................................................................................................................. 21</a:t>
            </a:r>
            <a:endParaRPr lang="es-MX" sz="3200" dirty="0"/>
          </a:p>
          <a:p>
            <a:pPr marL="0" indent="0" algn="just">
              <a:buNone/>
            </a:pPr>
            <a:r>
              <a:rPr lang="es-MX" sz="1600" i="1" dirty="0"/>
              <a:t>    1.6.1. Adquisición de imágenes ........................................................................................................................................ 23</a:t>
            </a:r>
            <a:endParaRPr lang="es-MX" sz="3200" dirty="0"/>
          </a:p>
          <a:p>
            <a:pPr marL="0" indent="0" algn="just">
              <a:buNone/>
            </a:pPr>
            <a:r>
              <a:rPr lang="es-MX" sz="1600" i="1" dirty="0"/>
              <a:t>    1.6.2. Procesamiento digital .............................................................................................................................................. 23</a:t>
            </a:r>
            <a:endParaRPr lang="es-MX" sz="3200" dirty="0"/>
          </a:p>
          <a:p>
            <a:pPr marL="0" indent="0" algn="just">
              <a:buNone/>
            </a:pPr>
            <a:r>
              <a:rPr lang="es-MX" sz="1600" i="1" dirty="0"/>
              <a:t>    1.6.3. Segmentación ......................................................................................................................................................... 23</a:t>
            </a:r>
            <a:endParaRPr lang="es-MX" sz="3200" dirty="0"/>
          </a:p>
          <a:p>
            <a:pPr marL="0" indent="0" algn="just">
              <a:buNone/>
            </a:pPr>
            <a:endParaRPr lang="es-MX" sz="2800" dirty="0"/>
          </a:p>
        </p:txBody>
      </p:sp>
    </p:spTree>
    <p:extLst>
      <p:ext uri="{BB962C8B-B14F-4D97-AF65-F5344CB8AC3E}">
        <p14:creationId xmlns:p14="http://schemas.microsoft.com/office/powerpoint/2010/main" val="36520339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smtClean="0"/>
              <a:t>Ejemplo de Holograma interactivo</a:t>
            </a:r>
            <a:endParaRPr lang="es-MX" dirty="0"/>
          </a:p>
        </p:txBody>
      </p:sp>
      <p:pic>
        <p:nvPicPr>
          <p:cNvPr id="4" name="Picture 3341"/>
          <p:cNvPicPr>
            <a:picLocks noGrp="1"/>
          </p:cNvPicPr>
          <p:nvPr>
            <p:ph idx="1"/>
          </p:nvPr>
        </p:nvPicPr>
        <p:blipFill>
          <a:blip r:embed="rId2" cstate="print"/>
          <a:stretch>
            <a:fillRect/>
          </a:stretch>
        </p:blipFill>
        <p:spPr>
          <a:xfrm>
            <a:off x="4292527" y="2638425"/>
            <a:ext cx="3606947" cy="3101975"/>
          </a:xfrm>
          <a:prstGeom prst="rect">
            <a:avLst/>
          </a:prstGeom>
        </p:spPr>
      </p:pic>
    </p:spTree>
    <p:extLst>
      <p:ext uri="{BB962C8B-B14F-4D97-AF65-F5344CB8AC3E}">
        <p14:creationId xmlns:p14="http://schemas.microsoft.com/office/powerpoint/2010/main" val="24244854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1.6 Reconocimiento de imágenes</a:t>
            </a:r>
            <a:endParaRPr lang="es-MX" dirty="0"/>
          </a:p>
        </p:txBody>
      </p:sp>
      <p:sp>
        <p:nvSpPr>
          <p:cNvPr id="3" name="2 Marcador de contenido"/>
          <p:cNvSpPr>
            <a:spLocks noGrp="1"/>
          </p:cNvSpPr>
          <p:nvPr>
            <p:ph idx="1"/>
          </p:nvPr>
        </p:nvSpPr>
        <p:spPr/>
        <p:txBody>
          <a:bodyPr>
            <a:normAutofit fontScale="92500" lnSpcReduction="20000"/>
          </a:bodyPr>
          <a:lstStyle/>
          <a:p>
            <a:r>
              <a:rPr lang="es-MX" sz="2800" dirty="0" smtClean="0"/>
              <a:t>Consiste en extraer la información necesaria de las imágenes que recibe el dispositivo del usuario para identificar el escenario real que se quiere aumentar .</a:t>
            </a:r>
          </a:p>
          <a:p>
            <a:endParaRPr lang="es-MX" sz="2800" dirty="0" smtClean="0"/>
          </a:p>
          <a:p>
            <a:r>
              <a:rPr lang="es-MX" sz="2800" dirty="0" smtClean="0"/>
              <a:t>Clasificaciones</a:t>
            </a:r>
          </a:p>
          <a:p>
            <a:pPr lvl="1"/>
            <a:r>
              <a:rPr lang="es-MX" sz="2400" dirty="0" smtClean="0"/>
              <a:t>Técnicas de visión artificial</a:t>
            </a:r>
          </a:p>
          <a:p>
            <a:pPr lvl="1"/>
            <a:r>
              <a:rPr lang="es-MX" sz="2400" dirty="0" smtClean="0"/>
              <a:t>Utilizando marcadores específicos definidos y conocidos por el sistema</a:t>
            </a:r>
          </a:p>
          <a:p>
            <a:pPr lvl="1"/>
            <a:endParaRPr lang="es-MX" dirty="0" smtClean="0"/>
          </a:p>
          <a:p>
            <a:pPr lvl="1"/>
            <a:endParaRPr lang="es-MX" dirty="0" smtClean="0"/>
          </a:p>
        </p:txBody>
      </p:sp>
    </p:spTree>
    <p:extLst>
      <p:ext uri="{BB962C8B-B14F-4D97-AF65-F5344CB8AC3E}">
        <p14:creationId xmlns:p14="http://schemas.microsoft.com/office/powerpoint/2010/main" val="36047501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434"/>
          <p:cNvPicPr>
            <a:picLocks noGrp="1"/>
          </p:cNvPicPr>
          <p:nvPr>
            <p:ph idx="1"/>
          </p:nvPr>
        </p:nvPicPr>
        <p:blipFill>
          <a:blip r:embed="rId2" cstate="print"/>
          <a:stretch>
            <a:fillRect/>
          </a:stretch>
        </p:blipFill>
        <p:spPr>
          <a:xfrm>
            <a:off x="1872967" y="925974"/>
            <a:ext cx="8325854" cy="5558589"/>
          </a:xfrm>
          <a:prstGeom prst="rect">
            <a:avLst/>
          </a:prstGeom>
        </p:spPr>
      </p:pic>
      <p:sp>
        <p:nvSpPr>
          <p:cNvPr id="5" name="2 Marcador de contenido"/>
          <p:cNvSpPr txBox="1">
            <a:spLocks/>
          </p:cNvSpPr>
          <p:nvPr/>
        </p:nvSpPr>
        <p:spPr>
          <a:xfrm>
            <a:off x="1" y="288758"/>
            <a:ext cx="12192000" cy="1422901"/>
          </a:xfrm>
          <a:prstGeom prst="rect">
            <a:avLst/>
          </a:prstGeom>
        </p:spPr>
        <p:txBody>
          <a:bodyPr vert="horz" lIns="91440" tIns="45720" rIns="91440" bIns="45720" rtlCol="0">
            <a:normAutofit/>
          </a:bodyPr>
          <a:lstStyle/>
          <a:p>
            <a:pPr marL="228600" lvl="0" indent="-228600" algn="ctr">
              <a:lnSpc>
                <a:spcPct val="90000"/>
              </a:lnSpc>
              <a:spcBef>
                <a:spcPts val="1000"/>
              </a:spcBef>
            </a:pPr>
            <a:r>
              <a:rPr lang="es-MX" sz="2800" dirty="0" smtClean="0"/>
              <a:t>Proceso de reconocimiento de imágenes mediante técnicas de Visión Artificial</a:t>
            </a:r>
            <a:endParaRPr kumimoji="0" lang="es-MX" sz="24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271722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smtClean="0"/>
              <a:t>Capitulo 2 Análisis de Sistemas de Realidad Aumentada</a:t>
            </a:r>
            <a:endParaRPr lang="es-MX" dirty="0"/>
          </a:p>
        </p:txBody>
      </p:sp>
      <p:sp>
        <p:nvSpPr>
          <p:cNvPr id="3" name="2 Marcador de contenido"/>
          <p:cNvSpPr>
            <a:spLocks noGrp="1"/>
          </p:cNvSpPr>
          <p:nvPr>
            <p:ph idx="1"/>
          </p:nvPr>
        </p:nvSpPr>
        <p:spPr/>
        <p:txBody>
          <a:bodyPr>
            <a:normAutofit/>
          </a:bodyPr>
          <a:lstStyle/>
          <a:p>
            <a:r>
              <a:rPr lang="es-MX" sz="2400" dirty="0" smtClean="0"/>
              <a:t>Identificación de los componentes hardware y software </a:t>
            </a:r>
          </a:p>
          <a:p>
            <a:r>
              <a:rPr lang="es-MX" sz="2400" dirty="0" smtClean="0"/>
              <a:t>Análisis de algunos sistemas de realidad aumentada</a:t>
            </a:r>
          </a:p>
          <a:p>
            <a:r>
              <a:rPr lang="es-MX" sz="2400" dirty="0" smtClean="0"/>
              <a:t>Definición de las diferencias entre un sistema autónomo y uno distribuido desde un aspecto arquitectónico</a:t>
            </a:r>
            <a:endParaRPr lang="es-MX" sz="2400" dirty="0"/>
          </a:p>
        </p:txBody>
      </p:sp>
    </p:spTree>
    <p:extLst>
      <p:ext uri="{BB962C8B-B14F-4D97-AF65-F5344CB8AC3E}">
        <p14:creationId xmlns:p14="http://schemas.microsoft.com/office/powerpoint/2010/main" val="35115257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2.1.1 Componentes Hardware</a:t>
            </a:r>
            <a:endParaRPr lang="es-MX" dirty="0"/>
          </a:p>
        </p:txBody>
      </p:sp>
      <p:sp>
        <p:nvSpPr>
          <p:cNvPr id="3" name="2 Marcador de contenido"/>
          <p:cNvSpPr>
            <a:spLocks noGrp="1"/>
          </p:cNvSpPr>
          <p:nvPr>
            <p:ph idx="1"/>
          </p:nvPr>
        </p:nvSpPr>
        <p:spPr>
          <a:xfrm>
            <a:off x="2231136" y="2638044"/>
            <a:ext cx="8087694" cy="3305556"/>
          </a:xfrm>
        </p:spPr>
        <p:txBody>
          <a:bodyPr>
            <a:noAutofit/>
          </a:bodyPr>
          <a:lstStyle/>
          <a:p>
            <a:r>
              <a:rPr lang="es-MX" sz="2800" dirty="0" smtClean="0"/>
              <a:t>Componentes necesarios para sistemas de RA</a:t>
            </a:r>
          </a:p>
          <a:p>
            <a:pPr lvl="1"/>
            <a:r>
              <a:rPr lang="es-MX" sz="2400" dirty="0" smtClean="0"/>
              <a:t>Cámara</a:t>
            </a:r>
          </a:p>
          <a:p>
            <a:pPr lvl="1"/>
            <a:r>
              <a:rPr lang="es-MX" sz="2400" dirty="0" smtClean="0"/>
              <a:t>Pantalla de visualización o equipos holográficos en 2D o 3D</a:t>
            </a:r>
          </a:p>
          <a:p>
            <a:pPr lvl="1"/>
            <a:r>
              <a:rPr lang="es-MX" sz="2400" dirty="0" smtClean="0"/>
              <a:t>Equipo de procesamiento i calculo</a:t>
            </a:r>
          </a:p>
          <a:p>
            <a:pPr lvl="1"/>
            <a:r>
              <a:rPr lang="es-MX" sz="2400" dirty="0" smtClean="0"/>
              <a:t>Componentes de almacenamiento</a:t>
            </a:r>
          </a:p>
          <a:p>
            <a:pPr lvl="1"/>
            <a:r>
              <a:rPr lang="es-MX" sz="2400" dirty="0" smtClean="0"/>
              <a:t>Dispositivos de transmisión y recepción de datos</a:t>
            </a:r>
          </a:p>
        </p:txBody>
      </p:sp>
    </p:spTree>
    <p:extLst>
      <p:ext uri="{BB962C8B-B14F-4D97-AF65-F5344CB8AC3E}">
        <p14:creationId xmlns:p14="http://schemas.microsoft.com/office/powerpoint/2010/main" val="1168811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2.1.1 Componentes Software</a:t>
            </a:r>
            <a:endParaRPr lang="es-MX" dirty="0"/>
          </a:p>
        </p:txBody>
      </p:sp>
      <p:sp>
        <p:nvSpPr>
          <p:cNvPr id="3" name="2 Marcador de contenido"/>
          <p:cNvSpPr>
            <a:spLocks noGrp="1"/>
          </p:cNvSpPr>
          <p:nvPr>
            <p:ph idx="1"/>
          </p:nvPr>
        </p:nvSpPr>
        <p:spPr>
          <a:xfrm>
            <a:off x="1814446" y="2464424"/>
            <a:ext cx="8996307" cy="3855353"/>
          </a:xfrm>
        </p:spPr>
        <p:txBody>
          <a:bodyPr>
            <a:normAutofit/>
          </a:bodyPr>
          <a:lstStyle/>
          <a:p>
            <a:r>
              <a:rPr lang="es-MX" sz="2800" dirty="0" smtClean="0"/>
              <a:t>Componentes necesarios para sistemas de RA</a:t>
            </a:r>
          </a:p>
          <a:p>
            <a:pPr lvl="1"/>
            <a:r>
              <a:rPr lang="es-MX" sz="2400" dirty="0" smtClean="0"/>
              <a:t>Software de reconocimiento  (con o sin marcadores)</a:t>
            </a:r>
          </a:p>
          <a:p>
            <a:pPr lvl="2"/>
            <a:r>
              <a:rPr lang="es-MX" sz="2400" dirty="0" smtClean="0"/>
              <a:t>Posicionamiento</a:t>
            </a:r>
          </a:p>
          <a:p>
            <a:pPr lvl="2"/>
            <a:r>
              <a:rPr lang="es-MX" sz="2400" dirty="0" smtClean="0"/>
              <a:t>Imágenes</a:t>
            </a:r>
          </a:p>
          <a:p>
            <a:pPr lvl="1"/>
            <a:r>
              <a:rPr lang="es-MX" sz="2400" dirty="0" smtClean="0"/>
              <a:t>Librerías de procesamiento de imágenes </a:t>
            </a:r>
          </a:p>
          <a:p>
            <a:pPr lvl="1"/>
            <a:r>
              <a:rPr lang="es-MX" sz="2400" dirty="0" smtClean="0"/>
              <a:t>Base(s) de datos</a:t>
            </a:r>
          </a:p>
          <a:p>
            <a:pPr lvl="1"/>
            <a:r>
              <a:rPr lang="es-MX" sz="2400" dirty="0" smtClean="0"/>
              <a:t>Librerías de aumento de contenidos digitales </a:t>
            </a:r>
          </a:p>
          <a:p>
            <a:pPr lvl="1"/>
            <a:endParaRPr lang="es-MX" dirty="0"/>
          </a:p>
        </p:txBody>
      </p:sp>
    </p:spTree>
    <p:extLst>
      <p:ext uri="{BB962C8B-B14F-4D97-AF65-F5344CB8AC3E}">
        <p14:creationId xmlns:p14="http://schemas.microsoft.com/office/powerpoint/2010/main" val="41282954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smtClean="0"/>
              <a:t>2.2.1 ULTRA </a:t>
            </a:r>
          </a:p>
        </p:txBody>
      </p:sp>
      <p:sp>
        <p:nvSpPr>
          <p:cNvPr id="3" name="2 Marcador de contenido"/>
          <p:cNvSpPr>
            <a:spLocks noGrp="1"/>
          </p:cNvSpPr>
          <p:nvPr>
            <p:ph idx="1"/>
          </p:nvPr>
        </p:nvSpPr>
        <p:spPr>
          <a:xfrm>
            <a:off x="396548" y="2030373"/>
            <a:ext cx="10454718" cy="4567196"/>
          </a:xfrm>
        </p:spPr>
        <p:txBody>
          <a:bodyPr>
            <a:noAutofit/>
          </a:bodyPr>
          <a:lstStyle/>
          <a:p>
            <a:r>
              <a:rPr lang="es-MX" sz="2800" dirty="0" smtClean="0"/>
              <a:t>ULTRA</a:t>
            </a:r>
          </a:p>
          <a:p>
            <a:pPr lvl="1"/>
            <a:r>
              <a:rPr lang="es-MX" sz="2400" dirty="0" smtClean="0"/>
              <a:t>Características</a:t>
            </a:r>
          </a:p>
          <a:p>
            <a:pPr lvl="2"/>
            <a:r>
              <a:rPr lang="es-MX" sz="2400" dirty="0" smtClean="0"/>
              <a:t>Plataforma ultra ligera y compacta</a:t>
            </a:r>
          </a:p>
          <a:p>
            <a:pPr lvl="2"/>
            <a:r>
              <a:rPr lang="es-MX" sz="2400" dirty="0" smtClean="0"/>
              <a:t>Permite la creación de contenidos off-line desde un servidor remoto.</a:t>
            </a:r>
          </a:p>
          <a:p>
            <a:pPr lvl="2"/>
            <a:r>
              <a:rPr lang="es-MX" sz="2400" dirty="0" smtClean="0"/>
              <a:t>Reconocimiento del escenario mediante marcadores (con </a:t>
            </a:r>
            <a:r>
              <a:rPr lang="es-MX" sz="2400" dirty="0" err="1" smtClean="0"/>
              <a:t>OpenGL</a:t>
            </a:r>
            <a:r>
              <a:rPr lang="es-MX" sz="2400" dirty="0" smtClean="0"/>
              <a:t>)</a:t>
            </a:r>
          </a:p>
          <a:p>
            <a:endParaRPr lang="es-MX" sz="2800" dirty="0" smtClean="0"/>
          </a:p>
          <a:p>
            <a:pPr lvl="1"/>
            <a:r>
              <a:rPr lang="es-MX" sz="2400" dirty="0" smtClean="0"/>
              <a:t>Requiere</a:t>
            </a:r>
          </a:p>
          <a:p>
            <a:pPr lvl="2"/>
            <a:r>
              <a:rPr lang="es-MX" sz="2400" dirty="0" smtClean="0"/>
              <a:t>Cámara de 800x600  pixeles</a:t>
            </a:r>
          </a:p>
          <a:p>
            <a:pPr lvl="2"/>
            <a:r>
              <a:rPr lang="es-MX" sz="2400" dirty="0" smtClean="0"/>
              <a:t>Aceleración de video y gráficos 3D</a:t>
            </a:r>
            <a:endParaRPr lang="es-MX" sz="2400" dirty="0"/>
          </a:p>
        </p:txBody>
      </p:sp>
    </p:spTree>
    <p:extLst>
      <p:ext uri="{BB962C8B-B14F-4D97-AF65-F5344CB8AC3E}">
        <p14:creationId xmlns:p14="http://schemas.microsoft.com/office/powerpoint/2010/main" val="6431156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2.2.2 MARCH</a:t>
            </a:r>
            <a:endParaRPr lang="es-MX" dirty="0"/>
          </a:p>
        </p:txBody>
      </p:sp>
      <p:sp>
        <p:nvSpPr>
          <p:cNvPr id="3" name="2 Marcador de contenido"/>
          <p:cNvSpPr>
            <a:spLocks noGrp="1"/>
          </p:cNvSpPr>
          <p:nvPr>
            <p:ph idx="1"/>
          </p:nvPr>
        </p:nvSpPr>
        <p:spPr>
          <a:xfrm>
            <a:off x="431272" y="2337103"/>
            <a:ext cx="7729728" cy="3101983"/>
          </a:xfrm>
        </p:spPr>
        <p:txBody>
          <a:bodyPr>
            <a:noAutofit/>
          </a:bodyPr>
          <a:lstStyle/>
          <a:p>
            <a:r>
              <a:rPr lang="es-MX" sz="2000" dirty="0" smtClean="0"/>
              <a:t>MARCH</a:t>
            </a:r>
          </a:p>
          <a:p>
            <a:pPr lvl="1"/>
            <a:r>
              <a:rPr lang="es-MX" sz="1800" dirty="0" smtClean="0"/>
              <a:t>Características</a:t>
            </a:r>
          </a:p>
          <a:p>
            <a:pPr lvl="2"/>
            <a:r>
              <a:rPr lang="es-MX" sz="1800" dirty="0" smtClean="0"/>
              <a:t>Permite la visualización de contenidos digitales sobre grabados de cuevas prehistóricas</a:t>
            </a:r>
          </a:p>
          <a:p>
            <a:pPr lvl="2"/>
            <a:r>
              <a:rPr lang="es-MX" sz="1800" dirty="0" smtClean="0"/>
              <a:t>Reconocimiento del escenario mediante marcadores</a:t>
            </a:r>
          </a:p>
          <a:p>
            <a:endParaRPr lang="es-MX" sz="2000" dirty="0" smtClean="0"/>
          </a:p>
          <a:p>
            <a:pPr lvl="1"/>
            <a:r>
              <a:rPr lang="es-MX" sz="1800" dirty="0" smtClean="0"/>
              <a:t>Requiere</a:t>
            </a:r>
          </a:p>
          <a:p>
            <a:pPr lvl="2"/>
            <a:r>
              <a:rPr lang="es-MX" sz="1800" dirty="0" smtClean="0"/>
              <a:t>Terminales Nokia que soporten la librería </a:t>
            </a:r>
            <a:r>
              <a:rPr lang="es-MX" sz="1800" dirty="0" err="1" smtClean="0"/>
              <a:t>NokiaCV</a:t>
            </a:r>
            <a:endParaRPr lang="es-MX" sz="1800" dirty="0" smtClean="0"/>
          </a:p>
        </p:txBody>
      </p:sp>
      <p:pic>
        <p:nvPicPr>
          <p:cNvPr id="4" name="Picture 132698"/>
          <p:cNvPicPr/>
          <p:nvPr/>
        </p:nvPicPr>
        <p:blipFill>
          <a:blip r:embed="rId2" cstate="print"/>
          <a:stretch>
            <a:fillRect/>
          </a:stretch>
        </p:blipFill>
        <p:spPr>
          <a:xfrm>
            <a:off x="7727781" y="3441032"/>
            <a:ext cx="3942851" cy="2626894"/>
          </a:xfrm>
          <a:prstGeom prst="rect">
            <a:avLst/>
          </a:prstGeom>
        </p:spPr>
      </p:pic>
    </p:spTree>
    <p:extLst>
      <p:ext uri="{BB962C8B-B14F-4D97-AF65-F5344CB8AC3E}">
        <p14:creationId xmlns:p14="http://schemas.microsoft.com/office/powerpoint/2010/main" val="7336101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2.2.3 ASTOR</a:t>
            </a:r>
            <a:endParaRPr lang="es-MX" dirty="0"/>
          </a:p>
        </p:txBody>
      </p:sp>
      <p:sp>
        <p:nvSpPr>
          <p:cNvPr id="3" name="2 Marcador de contenido"/>
          <p:cNvSpPr>
            <a:spLocks noGrp="1"/>
          </p:cNvSpPr>
          <p:nvPr>
            <p:ph idx="1"/>
          </p:nvPr>
        </p:nvSpPr>
        <p:spPr>
          <a:xfrm>
            <a:off x="283580" y="1642621"/>
            <a:ext cx="9260596" cy="3531262"/>
          </a:xfrm>
        </p:spPr>
        <p:txBody>
          <a:bodyPr>
            <a:noAutofit/>
          </a:bodyPr>
          <a:lstStyle/>
          <a:p>
            <a:pPr>
              <a:buNone/>
            </a:pPr>
            <a:endParaRPr lang="es-MX" sz="2800" dirty="0" smtClean="0"/>
          </a:p>
          <a:p>
            <a:r>
              <a:rPr lang="es-MX" sz="2800" dirty="0" smtClean="0"/>
              <a:t>ASTOR (Prototipo)</a:t>
            </a:r>
          </a:p>
          <a:p>
            <a:pPr lvl="1"/>
            <a:r>
              <a:rPr lang="es-MX" sz="2400" dirty="0" smtClean="0"/>
              <a:t>Características</a:t>
            </a:r>
          </a:p>
          <a:p>
            <a:pPr lvl="2"/>
            <a:r>
              <a:rPr lang="es-MX" sz="2400" dirty="0" smtClean="0"/>
              <a:t>Muestra en unas pantallas transparentes sin el uso de ningún dispositivo</a:t>
            </a:r>
          </a:p>
          <a:p>
            <a:pPr lvl="2"/>
            <a:r>
              <a:rPr lang="es-MX" sz="2400" dirty="0" smtClean="0"/>
              <a:t>Utiliza representación holográfica para mostrar la información aumentada </a:t>
            </a:r>
          </a:p>
          <a:p>
            <a:pPr lvl="2">
              <a:buNone/>
            </a:pPr>
            <a:endParaRPr lang="es-MX" sz="2400" dirty="0" smtClean="0"/>
          </a:p>
          <a:p>
            <a:pPr lvl="1"/>
            <a:r>
              <a:rPr lang="es-MX" sz="2400" dirty="0" smtClean="0"/>
              <a:t>Requiere</a:t>
            </a:r>
          </a:p>
          <a:p>
            <a:pPr lvl="2"/>
            <a:r>
              <a:rPr lang="es-MX" sz="2400" dirty="0" smtClean="0"/>
              <a:t>Dos o mas proyectores que reflejan la imagen sobre los elementos holográficos ópticos transparentes</a:t>
            </a:r>
          </a:p>
          <a:p>
            <a:endParaRPr lang="es-MX" sz="1600" dirty="0"/>
          </a:p>
        </p:txBody>
      </p:sp>
      <p:pic>
        <p:nvPicPr>
          <p:cNvPr id="4" name="Picture 132699"/>
          <p:cNvPicPr/>
          <p:nvPr/>
        </p:nvPicPr>
        <p:blipFill>
          <a:blip r:embed="rId2" cstate="print"/>
          <a:stretch>
            <a:fillRect/>
          </a:stretch>
        </p:blipFill>
        <p:spPr>
          <a:xfrm>
            <a:off x="9138213" y="2401748"/>
            <a:ext cx="2988095" cy="2136442"/>
          </a:xfrm>
          <a:prstGeom prst="rect">
            <a:avLst/>
          </a:prstGeom>
        </p:spPr>
      </p:pic>
    </p:spTree>
    <p:extLst>
      <p:ext uri="{BB962C8B-B14F-4D97-AF65-F5344CB8AC3E}">
        <p14:creationId xmlns:p14="http://schemas.microsoft.com/office/powerpoint/2010/main" val="20993556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85719"/>
            <a:ext cx="10325582" cy="659234"/>
          </a:xfrm>
        </p:spPr>
        <p:txBody>
          <a:bodyPr>
            <a:normAutofit fontScale="90000"/>
          </a:bodyPr>
          <a:lstStyle/>
          <a:p>
            <a:r>
              <a:rPr lang="es-MX" sz="3200" dirty="0" smtClean="0"/>
              <a:t>3. </a:t>
            </a:r>
            <a:r>
              <a:rPr lang="es-MX" sz="3200" b="1" dirty="0"/>
              <a:t>IMPLANTACION DE UN SISTEMA DE REALIDAD AUMENTADA</a:t>
            </a:r>
            <a:r>
              <a:rPr lang="es-MX" sz="3200" dirty="0" smtClean="0"/>
              <a:t> </a:t>
            </a:r>
            <a:endParaRPr lang="es-MX" sz="3200" dirty="0"/>
          </a:p>
        </p:txBody>
      </p:sp>
      <p:sp>
        <p:nvSpPr>
          <p:cNvPr id="3" name="Marcador de contenido 2"/>
          <p:cNvSpPr>
            <a:spLocks noGrp="1"/>
          </p:cNvSpPr>
          <p:nvPr>
            <p:ph idx="1"/>
          </p:nvPr>
        </p:nvSpPr>
        <p:spPr>
          <a:xfrm>
            <a:off x="838200" y="844953"/>
            <a:ext cx="10515600" cy="5332010"/>
          </a:xfrm>
        </p:spPr>
        <p:txBody>
          <a:bodyPr>
            <a:normAutofit/>
          </a:bodyPr>
          <a:lstStyle/>
          <a:p>
            <a:pPr marL="0" indent="0">
              <a:buNone/>
            </a:pPr>
            <a:r>
              <a:rPr lang="es-MX" sz="2400" dirty="0" smtClean="0"/>
              <a:t>3.3 </a:t>
            </a:r>
            <a:r>
              <a:rPr lang="es-MX" sz="2400" b="1" dirty="0" smtClean="0"/>
              <a:t>Sistemas </a:t>
            </a:r>
            <a:r>
              <a:rPr lang="es-MX" sz="2400" b="1" dirty="0"/>
              <a:t>autónomos frente a sistemas </a:t>
            </a:r>
            <a:r>
              <a:rPr lang="es-MX" sz="2400" b="1" dirty="0" smtClean="0"/>
              <a:t>distribuidos.</a:t>
            </a:r>
          </a:p>
          <a:p>
            <a:pPr marL="0" indent="0">
              <a:buNone/>
            </a:pPr>
            <a:r>
              <a:rPr lang="es-MX" sz="2400" dirty="0"/>
              <a:t>En el presente apartado se discutirá en qué situaciones es recomendable la implantación de un sistema de un sistema autónomo o uno distribuido. </a:t>
            </a:r>
          </a:p>
        </p:txBody>
      </p:sp>
      <p:pic>
        <p:nvPicPr>
          <p:cNvPr id="4" name="Picture 6817"/>
          <p:cNvPicPr/>
          <p:nvPr/>
        </p:nvPicPr>
        <p:blipFill>
          <a:blip r:embed="rId2"/>
          <a:stretch>
            <a:fillRect/>
          </a:stretch>
        </p:blipFill>
        <p:spPr>
          <a:xfrm>
            <a:off x="3420938" y="2515564"/>
            <a:ext cx="4771390" cy="2590800"/>
          </a:xfrm>
          <a:prstGeom prst="rect">
            <a:avLst/>
          </a:prstGeom>
        </p:spPr>
      </p:pic>
    </p:spTree>
    <p:extLst>
      <p:ext uri="{BB962C8B-B14F-4D97-AF65-F5344CB8AC3E}">
        <p14:creationId xmlns:p14="http://schemas.microsoft.com/office/powerpoint/2010/main" val="2749619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838200" y="203080"/>
            <a:ext cx="1551972" cy="381442"/>
          </a:xfrm>
        </p:spPr>
        <p:txBody>
          <a:bodyPr>
            <a:normAutofit fontScale="90000"/>
          </a:bodyPr>
          <a:lstStyle/>
          <a:p>
            <a:r>
              <a:rPr lang="es-MX" dirty="0" smtClean="0"/>
              <a:t>Índice</a:t>
            </a:r>
            <a:endParaRPr lang="es-MX" dirty="0"/>
          </a:p>
        </p:txBody>
      </p:sp>
      <p:sp>
        <p:nvSpPr>
          <p:cNvPr id="3" name="Marcador de contenido 2"/>
          <p:cNvSpPr>
            <a:spLocks noGrp="1"/>
          </p:cNvSpPr>
          <p:nvPr>
            <p:ph idx="1"/>
          </p:nvPr>
        </p:nvSpPr>
        <p:spPr>
          <a:xfrm>
            <a:off x="838200" y="833377"/>
            <a:ext cx="10515600" cy="5343586"/>
          </a:xfrm>
        </p:spPr>
        <p:txBody>
          <a:bodyPr>
            <a:noAutofit/>
          </a:bodyPr>
          <a:lstStyle/>
          <a:p>
            <a:pPr marL="0" indent="0">
              <a:buNone/>
            </a:pPr>
            <a:endParaRPr lang="es-MX" sz="1600" i="1" dirty="0" smtClean="0"/>
          </a:p>
          <a:p>
            <a:pPr marL="0" indent="0">
              <a:buNone/>
            </a:pPr>
            <a:r>
              <a:rPr lang="es-MX" sz="1600" i="1" dirty="0" smtClean="0"/>
              <a:t>1.6.4</a:t>
            </a:r>
            <a:r>
              <a:rPr lang="es-MX" sz="1600" i="1" dirty="0"/>
              <a:t>. Representación y descripción ...................................................................................................................................26</a:t>
            </a:r>
            <a:endParaRPr lang="es-MX" dirty="0"/>
          </a:p>
          <a:p>
            <a:pPr marL="0" indent="0">
              <a:buNone/>
            </a:pPr>
            <a:r>
              <a:rPr lang="es-MX" sz="1600" i="1" dirty="0"/>
              <a:t>         1.6.5. Reconocimiento e interpretación ............................................................................................................................. 28</a:t>
            </a:r>
            <a:endParaRPr lang="es-MX" dirty="0"/>
          </a:p>
          <a:p>
            <a:pPr marL="0" indent="0">
              <a:buNone/>
            </a:pPr>
            <a:r>
              <a:rPr lang="es-MX" sz="1600" i="1" dirty="0"/>
              <a:t>         1.6.6. Una alternativa a las técnicas anteriores: similitud de imágenes............................................................................. 30</a:t>
            </a:r>
            <a:endParaRPr lang="es-MX" dirty="0"/>
          </a:p>
          <a:p>
            <a:pPr marL="457200" lvl="1" indent="0">
              <a:buNone/>
            </a:pPr>
            <a:r>
              <a:rPr lang="es-MX" sz="1400" dirty="0"/>
              <a:t>IDENTIFICACIÓN POR POSICIONAMIENTO ...............................................................................................................30</a:t>
            </a:r>
            <a:endParaRPr lang="es-MX" dirty="0"/>
          </a:p>
          <a:p>
            <a:pPr marL="0" indent="0">
              <a:buNone/>
            </a:pPr>
            <a:r>
              <a:rPr lang="es-MX" sz="1600" i="1" dirty="0"/>
              <a:t>         1.7.1. Sistema de posicionamiento global (GPS) .............................................................................................................. 30</a:t>
            </a:r>
            <a:endParaRPr lang="es-MX" dirty="0"/>
          </a:p>
          <a:p>
            <a:pPr marL="0" indent="0">
              <a:buNone/>
            </a:pPr>
            <a:r>
              <a:rPr lang="es-MX" sz="1600" i="1" dirty="0"/>
              <a:t>         1.7.2. Uso de sensores de movimiento .............................................................................................................................. 31</a:t>
            </a:r>
            <a:endParaRPr lang="es-MX" dirty="0"/>
          </a:p>
          <a:p>
            <a:pPr marL="0" indent="0">
              <a:buNone/>
            </a:pPr>
            <a:r>
              <a:rPr lang="es-MX" sz="1600" dirty="0"/>
              <a:t>     1.8   FORMATOS DE SEÑALES DE VÍDEO E IMÁGENES .................................................................................................. 31</a:t>
            </a:r>
            <a:endParaRPr lang="es-MX" dirty="0"/>
          </a:p>
          <a:p>
            <a:pPr marL="0" indent="0">
              <a:buNone/>
            </a:pPr>
            <a:r>
              <a:rPr lang="es-MX" sz="1600" i="1" dirty="0"/>
              <a:t>         1.8.1 Formato RGB ............................................................................................................................................................ 31</a:t>
            </a:r>
            <a:endParaRPr lang="es-MX" dirty="0"/>
          </a:p>
          <a:p>
            <a:pPr marL="0" indent="0">
              <a:buNone/>
            </a:pPr>
            <a:r>
              <a:rPr lang="es-MX" sz="1600" i="1" dirty="0"/>
              <a:t>         1.8.2 Formato YUV ............................................................................................................................................................ 31</a:t>
            </a:r>
            <a:endParaRPr lang="es-MX" dirty="0"/>
          </a:p>
          <a:p>
            <a:pPr marL="0" indent="0">
              <a:buNone/>
            </a:pPr>
            <a:r>
              <a:rPr lang="es-MX" sz="1600" i="1" dirty="0"/>
              <a:t>         1.8.3 Formato </a:t>
            </a:r>
            <a:r>
              <a:rPr lang="es-MX" sz="1600" i="1" dirty="0" err="1"/>
              <a:t>YCbCr</a:t>
            </a:r>
            <a:r>
              <a:rPr lang="es-MX" sz="1600" i="1" dirty="0"/>
              <a:t> 420 ................................................................................................................................................. 32</a:t>
            </a:r>
            <a:endParaRPr lang="es-MX" dirty="0"/>
          </a:p>
          <a:p>
            <a:pPr marL="0" indent="0">
              <a:buNone/>
            </a:pPr>
            <a:r>
              <a:rPr lang="es-MX" sz="1600" dirty="0"/>
              <a:t>1.9   PLATAFORMAS MÓVILES ........................................................................................................................................... 33</a:t>
            </a:r>
            <a:endParaRPr lang="es-MX" dirty="0"/>
          </a:p>
          <a:p>
            <a:pPr lvl="2"/>
            <a:r>
              <a:rPr lang="es-MX" sz="1200" i="1" dirty="0"/>
              <a:t> iPhone OS ............................................................................................................................................................... 34</a:t>
            </a:r>
            <a:endParaRPr lang="es-MX" sz="2400" dirty="0"/>
          </a:p>
          <a:p>
            <a:pPr lvl="2"/>
            <a:r>
              <a:rPr lang="es-MX" sz="1200" i="1" dirty="0"/>
              <a:t> Android .................................................................................................................................................................... </a:t>
            </a:r>
            <a:r>
              <a:rPr lang="es-MX" sz="1200" i="1" dirty="0" smtClean="0"/>
              <a:t>34</a:t>
            </a:r>
            <a:endParaRPr lang="es-MX" sz="2400" dirty="0"/>
          </a:p>
        </p:txBody>
      </p:sp>
    </p:spTree>
    <p:extLst>
      <p:ext uri="{BB962C8B-B14F-4D97-AF65-F5344CB8AC3E}">
        <p14:creationId xmlns:p14="http://schemas.microsoft.com/office/powerpoint/2010/main" val="27218593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p:cNvSpPr>
            <a:spLocks noGrp="1"/>
          </p:cNvSpPr>
          <p:nvPr>
            <p:ph idx="1"/>
          </p:nvPr>
        </p:nvSpPr>
        <p:spPr>
          <a:xfrm>
            <a:off x="762965" y="196770"/>
            <a:ext cx="10515600" cy="6047772"/>
          </a:xfrm>
        </p:spPr>
        <p:txBody>
          <a:bodyPr>
            <a:normAutofit/>
          </a:bodyPr>
          <a:lstStyle/>
          <a:p>
            <a:pPr marL="0" indent="0">
              <a:buNone/>
            </a:pPr>
            <a:r>
              <a:rPr lang="es-MX" sz="2400" b="1" dirty="0"/>
              <a:t>4.3.3 Conclusiones  </a:t>
            </a:r>
          </a:p>
          <a:p>
            <a:r>
              <a:rPr lang="es-MX" sz="2400" dirty="0"/>
              <a:t>En esta sección se han descrito las diferencias entre implantar un sistema autónomo de realidad aumentada o uno distribuido. También se han visto las ventajas e inconvenientes de cada una de las dos opciones. </a:t>
            </a:r>
            <a:r>
              <a:rPr lang="es-MX" sz="2400" dirty="0" smtClean="0"/>
              <a:t> </a:t>
            </a:r>
          </a:p>
          <a:p>
            <a:pPr marL="0" indent="0">
              <a:buNone/>
            </a:pPr>
            <a:endParaRPr lang="es-MX" sz="2400" dirty="0"/>
          </a:p>
          <a:p>
            <a:r>
              <a:rPr lang="es-MX" sz="2400" dirty="0" smtClean="0"/>
              <a:t>En </a:t>
            </a:r>
            <a:r>
              <a:rPr lang="es-MX" sz="2400" dirty="0"/>
              <a:t>base a nuestra experiencia y al conocimiento extraído del análisis de diferentes proyectos, concluimos que la elección de una u otra configuración depende en gran medida de las prestaciones de la aplicación o sistema y a las posibilidades económicas del proyecto. Implantar</a:t>
            </a:r>
          </a:p>
        </p:txBody>
      </p:sp>
    </p:spTree>
    <p:extLst>
      <p:ext uri="{BB962C8B-B14F-4D97-AF65-F5344CB8AC3E}">
        <p14:creationId xmlns:p14="http://schemas.microsoft.com/office/powerpoint/2010/main" val="639324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62568"/>
            <a:ext cx="9503780" cy="445103"/>
          </a:xfrm>
        </p:spPr>
        <p:txBody>
          <a:bodyPr>
            <a:normAutofit fontScale="90000"/>
          </a:bodyPr>
          <a:lstStyle/>
          <a:p>
            <a:r>
              <a:rPr lang="es-MX" dirty="0" smtClean="0"/>
              <a:t>4. Herramientas de la realidad aumentada</a:t>
            </a:r>
            <a:endParaRPr lang="es-MX" dirty="0"/>
          </a:p>
        </p:txBody>
      </p:sp>
      <p:sp>
        <p:nvSpPr>
          <p:cNvPr id="3" name="Marcador de contenido 2"/>
          <p:cNvSpPr>
            <a:spLocks noGrp="1"/>
          </p:cNvSpPr>
          <p:nvPr>
            <p:ph idx="1"/>
          </p:nvPr>
        </p:nvSpPr>
        <p:spPr>
          <a:xfrm>
            <a:off x="0" y="549796"/>
            <a:ext cx="11482086" cy="5822068"/>
          </a:xfrm>
        </p:spPr>
        <p:txBody>
          <a:bodyPr>
            <a:noAutofit/>
          </a:bodyPr>
          <a:lstStyle/>
          <a:p>
            <a:pPr marL="0" indent="0" fontAlgn="base">
              <a:buNone/>
            </a:pPr>
            <a:r>
              <a:rPr lang="es-MX" sz="2400" b="1" dirty="0" smtClean="0"/>
              <a:t>4.1 Vuforia</a:t>
            </a:r>
            <a:endParaRPr lang="es-MX" sz="2400" dirty="0"/>
          </a:p>
          <a:p>
            <a:pPr marL="0" indent="0" fontAlgn="base">
              <a:buNone/>
            </a:pPr>
            <a:r>
              <a:rPr lang="es-MX" sz="2400" dirty="0"/>
              <a:t>Siendo una complete SDK para el desarrollo de app de realidad aumentada, Vuforia </a:t>
            </a:r>
            <a:r>
              <a:rPr lang="es-MX" sz="2400" dirty="0" smtClean="0"/>
              <a:t>soporta:</a:t>
            </a:r>
          </a:p>
          <a:p>
            <a:pPr fontAlgn="base"/>
            <a:r>
              <a:rPr lang="es-MX" sz="2400" dirty="0"/>
              <a:t>La detección de varios tipos de etiquetas (incluyendo objetos, imágenes y textos en inglés)</a:t>
            </a:r>
          </a:p>
          <a:p>
            <a:pPr fontAlgn="base"/>
            <a:r>
              <a:rPr lang="es-MX" sz="2400" dirty="0"/>
              <a:t>Rastreo de objetivos</a:t>
            </a:r>
          </a:p>
          <a:p>
            <a:pPr fontAlgn="base"/>
            <a:r>
              <a:rPr lang="es-MX" sz="2400" dirty="0"/>
              <a:t>Reconocimiento 2D y 3D</a:t>
            </a:r>
          </a:p>
          <a:p>
            <a:pPr fontAlgn="base"/>
            <a:r>
              <a:rPr lang="es-MX" sz="2400" dirty="0" smtClean="0"/>
              <a:t>Escaneo </a:t>
            </a:r>
            <a:r>
              <a:rPr lang="es-MX" sz="2400" dirty="0"/>
              <a:t>de objetos reales para su reconocimiento</a:t>
            </a:r>
          </a:p>
          <a:p>
            <a:pPr fontAlgn="base"/>
            <a:r>
              <a:rPr lang="es-MX" sz="2400" dirty="0"/>
              <a:t>Botones virtuales</a:t>
            </a:r>
          </a:p>
          <a:p>
            <a:pPr fontAlgn="base"/>
            <a:r>
              <a:rPr lang="es-MX" sz="2400" dirty="0" smtClean="0"/>
              <a:t>Mapea miento </a:t>
            </a:r>
            <a:r>
              <a:rPr lang="es-MX" sz="2400" dirty="0"/>
              <a:t>de elementos adicionales vía OpenGL</a:t>
            </a:r>
          </a:p>
          <a:p>
            <a:pPr fontAlgn="base"/>
            <a:r>
              <a:rPr lang="es-MX" sz="2400" dirty="0"/>
              <a:t>Smart TerrainTM, la capacidad de reconstruir un terreno en tiempo real, creando un mapa del entorno geométrico en 3D</a:t>
            </a:r>
          </a:p>
          <a:p>
            <a:pPr fontAlgn="base"/>
            <a:r>
              <a:rPr lang="es-MX" sz="2400" dirty="0"/>
              <a:t>Seguimiento extendido, capacidad que muestra continuas experiencias visuales incluso cuando el blanco está fuera de vista</a:t>
            </a:r>
          </a:p>
          <a:p>
            <a:endParaRPr lang="es-MX" dirty="0"/>
          </a:p>
        </p:txBody>
      </p:sp>
      <p:pic>
        <p:nvPicPr>
          <p:cNvPr id="4" name="Imagen 3"/>
          <p:cNvPicPr>
            <a:picLocks noChangeAspect="1"/>
          </p:cNvPicPr>
          <p:nvPr/>
        </p:nvPicPr>
        <p:blipFill>
          <a:blip r:embed="rId2"/>
          <a:stretch>
            <a:fillRect/>
          </a:stretch>
        </p:blipFill>
        <p:spPr>
          <a:xfrm>
            <a:off x="8096490" y="2636572"/>
            <a:ext cx="2646864" cy="1489380"/>
          </a:xfrm>
          <a:prstGeom prst="rect">
            <a:avLst/>
          </a:prstGeom>
        </p:spPr>
      </p:pic>
    </p:spTree>
    <p:extLst>
      <p:ext uri="{BB962C8B-B14F-4D97-AF65-F5344CB8AC3E}">
        <p14:creationId xmlns:p14="http://schemas.microsoft.com/office/powerpoint/2010/main" val="42577833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09263" y="384577"/>
            <a:ext cx="10515600" cy="4351338"/>
          </a:xfrm>
        </p:spPr>
        <p:txBody>
          <a:bodyPr>
            <a:normAutofit lnSpcReduction="10000"/>
          </a:bodyPr>
          <a:lstStyle/>
          <a:p>
            <a:pPr marL="0" indent="0" fontAlgn="base">
              <a:buNone/>
            </a:pPr>
            <a:r>
              <a:rPr lang="es-MX" sz="2400" dirty="0" smtClean="0"/>
              <a:t>Ventajas:</a:t>
            </a:r>
          </a:p>
          <a:p>
            <a:pPr marL="0" indent="0" fontAlgn="base">
              <a:buNone/>
            </a:pPr>
            <a:r>
              <a:rPr lang="es-MX" sz="2400" dirty="0" smtClean="0"/>
              <a:t>La principal ventaja de la infraestructura es que incluye soporte de dispositivos de realidad virtual y una app de prueba con comentarios mostrando las habilidades de Vuforia.</a:t>
            </a:r>
          </a:p>
          <a:p>
            <a:pPr marL="0" indent="0" fontAlgn="base">
              <a:buNone/>
            </a:pPr>
            <a:r>
              <a:rPr lang="es-MX" sz="2400" dirty="0" smtClean="0"/>
              <a:t>Desventajas:</a:t>
            </a:r>
          </a:p>
          <a:p>
            <a:pPr fontAlgn="base"/>
            <a:r>
              <a:rPr lang="es-MX" sz="2400" dirty="0"/>
              <a:t>L</a:t>
            </a:r>
            <a:r>
              <a:rPr lang="es-MX" sz="2400" dirty="0" smtClean="0"/>
              <a:t>a ausencia de una infraestructura manual conlleva complicaciones para los desarrolladores que trabajan con Vuforia por primera vez. Aunque hay muchas instrucciones específicas y consejos breves, están en orden aleatorio y no pueden reemplazar la documentación requerida.</a:t>
            </a:r>
          </a:p>
          <a:p>
            <a:pPr fontAlgn="base"/>
            <a:r>
              <a:rPr lang="es-MX" sz="2400" dirty="0" smtClean="0"/>
              <a:t>La opción de reconocimiento de nube tiene limitaciones en la versión libre. Además, en esta versión aparece una marca de agua una vez al día.</a:t>
            </a:r>
          </a:p>
          <a:p>
            <a:endParaRPr lang="es-MX" dirty="0"/>
          </a:p>
        </p:txBody>
      </p:sp>
      <p:pic>
        <p:nvPicPr>
          <p:cNvPr id="2050" name="Picture 2" descr="Resultado de imagen para vufor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39564" y="4735915"/>
            <a:ext cx="2832018" cy="1888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8065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83580"/>
            <a:ext cx="10515600" cy="5893383"/>
          </a:xfrm>
        </p:spPr>
        <p:txBody>
          <a:bodyPr>
            <a:normAutofit/>
          </a:bodyPr>
          <a:lstStyle/>
          <a:p>
            <a:r>
              <a:rPr lang="es-MX" sz="2400" dirty="0" smtClean="0"/>
              <a:t>4.2 Artoolkit:  Es </a:t>
            </a:r>
            <a:r>
              <a:rPr lang="es-MX" sz="2400" dirty="0"/>
              <a:t>un kit de herramientas de software de realidad aumentada que pueden ser utilizadas en apps AR. Su mayor beneficio es un código fuente abierto que implica un acceso libre a la biblioteca</a:t>
            </a:r>
            <a:r>
              <a:rPr lang="es-MX" sz="2400" dirty="0" smtClean="0"/>
              <a:t>.</a:t>
            </a:r>
          </a:p>
          <a:p>
            <a:pPr marL="0" indent="0" fontAlgn="base">
              <a:buNone/>
            </a:pPr>
            <a:r>
              <a:rPr lang="es-MX" sz="2400" dirty="0" smtClean="0"/>
              <a:t>soporta</a:t>
            </a:r>
            <a:r>
              <a:rPr lang="es-MX" sz="2400" dirty="0"/>
              <a:t>:</a:t>
            </a:r>
          </a:p>
          <a:p>
            <a:pPr fontAlgn="base"/>
            <a:r>
              <a:rPr lang="es-MX" sz="2400" dirty="0"/>
              <a:t>Reconocimiento 2D</a:t>
            </a:r>
          </a:p>
          <a:p>
            <a:pPr fontAlgn="base"/>
            <a:r>
              <a:rPr lang="es-MX" sz="2400" dirty="0" smtClean="0"/>
              <a:t>Mapea miento </a:t>
            </a:r>
            <a:r>
              <a:rPr lang="es-MX" sz="2400" dirty="0"/>
              <a:t>de elementos adicionales vía OpenGL</a:t>
            </a:r>
          </a:p>
          <a:p>
            <a:pPr fontAlgn="base"/>
            <a:r>
              <a:rPr lang="es-MX" sz="2400" dirty="0"/>
              <a:t>La biblioteca te permite hacer un seguimiento previo de marcadores de objetos conocidos a través de un dispositivo de cámara móvil y reproducir su localización en la pantalla elegida. </a:t>
            </a:r>
          </a:p>
          <a:p>
            <a:endParaRPr lang="es-MX" dirty="0"/>
          </a:p>
        </p:txBody>
      </p:sp>
      <p:pic>
        <p:nvPicPr>
          <p:cNvPr id="4" name="Imagen 3"/>
          <p:cNvPicPr>
            <a:picLocks noChangeAspect="1"/>
          </p:cNvPicPr>
          <p:nvPr/>
        </p:nvPicPr>
        <p:blipFill>
          <a:blip r:embed="rId2"/>
          <a:stretch>
            <a:fillRect/>
          </a:stretch>
        </p:blipFill>
        <p:spPr>
          <a:xfrm>
            <a:off x="4600936" y="4389766"/>
            <a:ext cx="3792201" cy="2115205"/>
          </a:xfrm>
          <a:prstGeom prst="rect">
            <a:avLst/>
          </a:prstGeom>
        </p:spPr>
      </p:pic>
    </p:spTree>
    <p:extLst>
      <p:ext uri="{BB962C8B-B14F-4D97-AF65-F5344CB8AC3E}">
        <p14:creationId xmlns:p14="http://schemas.microsoft.com/office/powerpoint/2010/main" val="39588148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60430"/>
            <a:ext cx="10515600" cy="5916533"/>
          </a:xfrm>
        </p:spPr>
        <p:txBody>
          <a:bodyPr/>
          <a:lstStyle/>
          <a:p>
            <a:pPr fontAlgn="base"/>
            <a:r>
              <a:rPr lang="es-MX" sz="2400" dirty="0" err="1" smtClean="0"/>
              <a:t>ARToolkit</a:t>
            </a:r>
            <a:r>
              <a:rPr lang="es-MX" sz="2400" dirty="0" smtClean="0"/>
              <a:t> funciona en diferentes plataformas: Android, iOS, Windows, Linux, Mac OS X, SGI. Cada sistema operativo necesita su propio ambiente de desarrollo. Los ambientes de desarrollo son gratis para todas las plataformas mencionadas.</a:t>
            </a:r>
          </a:p>
          <a:p>
            <a:pPr fontAlgn="base"/>
            <a:endParaRPr lang="es-MX" sz="2400" dirty="0" smtClean="0"/>
          </a:p>
          <a:p>
            <a:pPr fontAlgn="base"/>
            <a:r>
              <a:rPr lang="es-MX" sz="2400" dirty="0" smtClean="0"/>
              <a:t>Desventajas:</a:t>
            </a:r>
            <a:r>
              <a:rPr lang="es-MX" sz="2400" dirty="0"/>
              <a:t> </a:t>
            </a:r>
            <a:r>
              <a:rPr lang="es-MX" sz="2400" dirty="0" smtClean="0"/>
              <a:t>Aunque hay acceso libre a la librería AR, la documentación desarrollada es bastante limitada. Incluye apps de prueba, pero no todas ellas se pueden construir fácilmente. Los ejemplos son muy pobres, y no hay ningún tipo de información sobre los planes de la actualización de infraestructura.</a:t>
            </a:r>
          </a:p>
          <a:p>
            <a:endParaRPr lang="es-MX" dirty="0"/>
          </a:p>
        </p:txBody>
      </p:sp>
      <p:pic>
        <p:nvPicPr>
          <p:cNvPr id="4" name="Imagen 3"/>
          <p:cNvPicPr>
            <a:picLocks noChangeAspect="1"/>
          </p:cNvPicPr>
          <p:nvPr/>
        </p:nvPicPr>
        <p:blipFill>
          <a:blip r:embed="rId2"/>
          <a:stretch>
            <a:fillRect/>
          </a:stretch>
        </p:blipFill>
        <p:spPr>
          <a:xfrm>
            <a:off x="3970117" y="3827560"/>
            <a:ext cx="3118411" cy="2063349"/>
          </a:xfrm>
          <a:prstGeom prst="rect">
            <a:avLst/>
          </a:prstGeom>
        </p:spPr>
      </p:pic>
    </p:spTree>
    <p:extLst>
      <p:ext uri="{BB962C8B-B14F-4D97-AF65-F5344CB8AC3E}">
        <p14:creationId xmlns:p14="http://schemas.microsoft.com/office/powerpoint/2010/main" val="5425675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12516"/>
            <a:ext cx="10515600" cy="5864447"/>
          </a:xfrm>
        </p:spPr>
        <p:txBody>
          <a:bodyPr>
            <a:normAutofit/>
          </a:bodyPr>
          <a:lstStyle/>
          <a:p>
            <a:r>
              <a:rPr lang="es-MX" sz="2400" dirty="0" smtClean="0"/>
              <a:t>4.3 Wikitude:</a:t>
            </a:r>
          </a:p>
          <a:p>
            <a:pPr marL="0" indent="0" fontAlgn="base">
              <a:buNone/>
            </a:pPr>
            <a:r>
              <a:rPr lang="es-MX" sz="2400" dirty="0"/>
              <a:t>La biblioteca de WikiTude soporta:</a:t>
            </a:r>
          </a:p>
          <a:p>
            <a:pPr fontAlgn="base"/>
            <a:r>
              <a:rPr lang="es-MX" sz="2400" dirty="0"/>
              <a:t>Reconocimiento 2D y 3D</a:t>
            </a:r>
          </a:p>
          <a:p>
            <a:pPr fontAlgn="base"/>
            <a:r>
              <a:rPr lang="es-MX" sz="2400" dirty="0" smtClean="0"/>
              <a:t>Escanea miento </a:t>
            </a:r>
            <a:r>
              <a:rPr lang="es-MX" sz="2400" dirty="0"/>
              <a:t>de objetos reales para su reconocimiento</a:t>
            </a:r>
          </a:p>
          <a:p>
            <a:pPr fontAlgn="base"/>
            <a:r>
              <a:rPr lang="es-MX" sz="2400" dirty="0"/>
              <a:t>Representación y animación de modelos 3D</a:t>
            </a:r>
          </a:p>
          <a:p>
            <a:pPr fontAlgn="base"/>
            <a:r>
              <a:rPr lang="es-MX" sz="2400" dirty="0"/>
              <a:t>Rastreo de localización</a:t>
            </a:r>
          </a:p>
          <a:p>
            <a:pPr fontAlgn="base"/>
            <a:r>
              <a:rPr lang="es-MX" sz="2400" dirty="0"/>
              <a:t>Aumento HTML</a:t>
            </a:r>
          </a:p>
          <a:p>
            <a:pPr marL="0" indent="0" fontAlgn="base">
              <a:buNone/>
            </a:pPr>
            <a:r>
              <a:rPr lang="es-MX" sz="2400" dirty="0"/>
              <a:t>Con el uso de WikiTude, </a:t>
            </a:r>
            <a:r>
              <a:rPr lang="es-MX" sz="2400" dirty="0">
                <a:hlinkClick r:id="rId2"/>
              </a:rPr>
              <a:t>los desarrolladores pueden crear apps de realidad aumentada</a:t>
            </a:r>
            <a:r>
              <a:rPr lang="es-MX" sz="2400" dirty="0"/>
              <a:t> para la reconstrucción de lugares en mapas virtuales o en la lista, hacer una búsqueda de eventos, tweets, artículos Wiki, u obtener recomendaciones de otros usuarios. Además, una app basada en </a:t>
            </a:r>
            <a:r>
              <a:rPr lang="es-MX" sz="2400" dirty="0" err="1"/>
              <a:t>WikiTube</a:t>
            </a:r>
            <a:r>
              <a:rPr lang="es-MX" sz="2400" dirty="0"/>
              <a:t>, permite recibir cupones de móviles, información sobre ofertas actuales y jugar en juegos AR.</a:t>
            </a:r>
          </a:p>
          <a:p>
            <a:endParaRPr lang="es-MX" sz="2000" dirty="0"/>
          </a:p>
        </p:txBody>
      </p:sp>
      <p:pic>
        <p:nvPicPr>
          <p:cNvPr id="4" name="Imagen 3"/>
          <p:cNvPicPr>
            <a:picLocks noChangeAspect="1"/>
          </p:cNvPicPr>
          <p:nvPr/>
        </p:nvPicPr>
        <p:blipFill>
          <a:blip r:embed="rId3"/>
          <a:stretch>
            <a:fillRect/>
          </a:stretch>
        </p:blipFill>
        <p:spPr>
          <a:xfrm>
            <a:off x="8283465" y="358815"/>
            <a:ext cx="3570938" cy="1632030"/>
          </a:xfrm>
          <a:prstGeom prst="rect">
            <a:avLst/>
          </a:prstGeom>
        </p:spPr>
      </p:pic>
    </p:spTree>
    <p:extLst>
      <p:ext uri="{BB962C8B-B14F-4D97-AF65-F5344CB8AC3E}">
        <p14:creationId xmlns:p14="http://schemas.microsoft.com/office/powerpoint/2010/main" val="23717608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77792"/>
            <a:ext cx="10515600" cy="5899171"/>
          </a:xfrm>
        </p:spPr>
        <p:txBody>
          <a:bodyPr/>
          <a:lstStyle/>
          <a:p>
            <a:pPr fontAlgn="base"/>
            <a:endParaRPr lang="es-MX" dirty="0" smtClean="0"/>
          </a:p>
          <a:p>
            <a:pPr fontAlgn="base"/>
            <a:r>
              <a:rPr lang="es-MX" sz="2400" dirty="0" smtClean="0"/>
              <a:t>WikiTude puede usarse: </a:t>
            </a:r>
            <a:r>
              <a:rPr lang="es-MX" sz="2400" dirty="0"/>
              <a:t>E</a:t>
            </a:r>
            <a:r>
              <a:rPr lang="es-MX" sz="2400" dirty="0" smtClean="0"/>
              <a:t>n Android e iOS, como programa adicional en </a:t>
            </a:r>
            <a:r>
              <a:rPr lang="es-MX" sz="2400" dirty="0" err="1" smtClean="0"/>
              <a:t>PhoneGap</a:t>
            </a:r>
            <a:r>
              <a:rPr lang="es-MX" sz="2400" dirty="0" smtClean="0"/>
              <a:t>, un módulo para </a:t>
            </a:r>
            <a:r>
              <a:rPr lang="es-MX" sz="2400" dirty="0" err="1" smtClean="0"/>
              <a:t>Titanium</a:t>
            </a:r>
            <a:r>
              <a:rPr lang="es-MX" sz="2400" dirty="0" smtClean="0"/>
              <a:t> y un componente para </a:t>
            </a:r>
            <a:r>
              <a:rPr lang="es-MX" sz="2400" dirty="0" err="1" smtClean="0"/>
              <a:t>Xamarin</a:t>
            </a:r>
            <a:r>
              <a:rPr lang="es-MX" sz="2400" dirty="0" smtClean="0"/>
              <a:t>. </a:t>
            </a:r>
          </a:p>
          <a:p>
            <a:pPr fontAlgn="base"/>
            <a:r>
              <a:rPr lang="es-MX" sz="2400" dirty="0" smtClean="0"/>
              <a:t>Compatibilidad: Esta infraestructura es compatible con Smart </a:t>
            </a:r>
            <a:r>
              <a:rPr lang="es-MX" sz="2400" dirty="0" err="1" smtClean="0"/>
              <a:t>glasses</a:t>
            </a:r>
            <a:r>
              <a:rPr lang="es-MX" sz="2400" dirty="0" smtClean="0"/>
              <a:t> Google </a:t>
            </a:r>
            <a:r>
              <a:rPr lang="es-MX" sz="2400" dirty="0" err="1" smtClean="0"/>
              <a:t>Glass</a:t>
            </a:r>
            <a:r>
              <a:rPr lang="es-MX" sz="2400" dirty="0" smtClean="0"/>
              <a:t>, Epson </a:t>
            </a:r>
            <a:r>
              <a:rPr lang="es-MX" sz="2400" dirty="0" err="1" smtClean="0"/>
              <a:t>Moverizo</a:t>
            </a:r>
            <a:r>
              <a:rPr lang="es-MX" sz="2400" dirty="0" smtClean="0"/>
              <a:t>, </a:t>
            </a:r>
            <a:r>
              <a:rPr lang="es-MX" sz="2400" dirty="0" err="1" smtClean="0"/>
              <a:t>Vuzix</a:t>
            </a:r>
            <a:r>
              <a:rPr lang="es-MX" sz="2400" dirty="0" smtClean="0"/>
              <a:t> M-100 y </a:t>
            </a:r>
            <a:r>
              <a:rPr lang="es-MX" sz="2400" dirty="0" err="1" smtClean="0"/>
              <a:t>Optinvent</a:t>
            </a:r>
            <a:r>
              <a:rPr lang="es-MX" sz="2400" dirty="0" smtClean="0"/>
              <a:t> ORA1.</a:t>
            </a:r>
          </a:p>
          <a:p>
            <a:pPr marL="0" indent="0" fontAlgn="base">
              <a:buNone/>
            </a:pPr>
            <a:endParaRPr lang="es-MX" sz="2400" dirty="0" smtClean="0"/>
          </a:p>
          <a:p>
            <a:pPr fontAlgn="base"/>
            <a:r>
              <a:rPr lang="es-MX" sz="2400" dirty="0" smtClean="0"/>
              <a:t>Existe una versión gratuita de prueba para desarrolladores. Cuando quieras usar una versión completa, estate preparado para pagos regulares. En cuanto a la documentación, está bien estructurada y detallada.</a:t>
            </a:r>
          </a:p>
          <a:p>
            <a:endParaRPr lang="es-MX" dirty="0"/>
          </a:p>
        </p:txBody>
      </p:sp>
    </p:spTree>
    <p:extLst>
      <p:ext uri="{BB962C8B-B14F-4D97-AF65-F5344CB8AC3E}">
        <p14:creationId xmlns:p14="http://schemas.microsoft.com/office/powerpoint/2010/main" val="28607769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70390"/>
            <a:ext cx="10515600" cy="5806573"/>
          </a:xfrm>
        </p:spPr>
        <p:txBody>
          <a:bodyPr>
            <a:normAutofit/>
          </a:bodyPr>
          <a:lstStyle/>
          <a:p>
            <a:pPr fontAlgn="base"/>
            <a:r>
              <a:rPr lang="es-MX" sz="2400" dirty="0" smtClean="0"/>
              <a:t>4.4 LayAR: </a:t>
            </a:r>
          </a:p>
          <a:p>
            <a:pPr marL="0" indent="0" fontAlgn="base">
              <a:buNone/>
            </a:pPr>
            <a:r>
              <a:rPr lang="es-MX" sz="2400" dirty="0" smtClean="0"/>
              <a:t>Como </a:t>
            </a:r>
            <a:r>
              <a:rPr lang="es-MX" sz="2400" dirty="0"/>
              <a:t>indica el nombre de la infraestructura, puedes visualizar el terreno a través de las capas, que están mapeadas en la pantalla de tu dispositivo móvil.</a:t>
            </a:r>
          </a:p>
          <a:p>
            <a:pPr marL="0" indent="0" fontAlgn="base">
              <a:buNone/>
            </a:pPr>
            <a:r>
              <a:rPr lang="es-MX" sz="2400" dirty="0"/>
              <a:t>LayAR soporta:</a:t>
            </a:r>
          </a:p>
          <a:p>
            <a:pPr fontAlgn="base"/>
            <a:r>
              <a:rPr lang="es-MX" sz="2400" dirty="0"/>
              <a:t>Reconocimiento de imagen</a:t>
            </a:r>
          </a:p>
          <a:p>
            <a:pPr fontAlgn="base"/>
            <a:r>
              <a:rPr lang="es-MX" sz="2400" dirty="0" smtClean="0"/>
              <a:t>Mapea miento </a:t>
            </a:r>
            <a:r>
              <a:rPr lang="es-MX" sz="2400" dirty="0"/>
              <a:t>de elementos adicionales en la base de localización de usuario e imágenes reconocidas</a:t>
            </a:r>
          </a:p>
          <a:p>
            <a:pPr fontAlgn="base"/>
            <a:r>
              <a:rPr lang="es-MX" sz="2400" dirty="0"/>
              <a:t>Cada una de las capas de la infraestructura pueden incluir datos sobre la localización de lugares específicos o redes sociales de usuarios. </a:t>
            </a:r>
            <a:endParaRPr lang="es-MX" sz="2400" dirty="0" smtClean="0"/>
          </a:p>
        </p:txBody>
      </p:sp>
      <p:pic>
        <p:nvPicPr>
          <p:cNvPr id="4" name="Imagen 3"/>
          <p:cNvPicPr>
            <a:picLocks noChangeAspect="1"/>
          </p:cNvPicPr>
          <p:nvPr/>
        </p:nvPicPr>
        <p:blipFill>
          <a:blip r:embed="rId2"/>
          <a:stretch>
            <a:fillRect/>
          </a:stretch>
        </p:blipFill>
        <p:spPr>
          <a:xfrm>
            <a:off x="4359797" y="4644341"/>
            <a:ext cx="3472405" cy="1953228"/>
          </a:xfrm>
          <a:prstGeom prst="rect">
            <a:avLst/>
          </a:prstGeom>
        </p:spPr>
      </p:pic>
    </p:spTree>
    <p:extLst>
      <p:ext uri="{BB962C8B-B14F-4D97-AF65-F5344CB8AC3E}">
        <p14:creationId xmlns:p14="http://schemas.microsoft.com/office/powerpoint/2010/main" val="19076090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54643"/>
            <a:ext cx="10515600" cy="5922320"/>
          </a:xfrm>
        </p:spPr>
        <p:txBody>
          <a:bodyPr/>
          <a:lstStyle/>
          <a:p>
            <a:pPr fontAlgn="base"/>
            <a:r>
              <a:rPr lang="es-MX" sz="2400" dirty="0" smtClean="0"/>
              <a:t>Además, la funcionalidad de LayAR permite una expansión considerable de las habilidades de los productos impresos. Por ejemplo, usando la app basada LayAR, puedes establecer un orden en un catálogo impreso o escuchar una canción que se mencionó en una revista.</a:t>
            </a:r>
          </a:p>
          <a:p>
            <a:pPr fontAlgn="base"/>
            <a:r>
              <a:rPr lang="es-MX" sz="2400" dirty="0" smtClean="0"/>
              <a:t>Desventaja: Todo el trabajo se lleva a cabo en un servidor a través de JSON, incluyendo la lógica del mapea miento de elementos adicionales en reconocimiento. Por este motivo, el trabajo con LayAR no es flexible.</a:t>
            </a:r>
          </a:p>
          <a:p>
            <a:pPr fontAlgn="base"/>
            <a:r>
              <a:rPr lang="es-MX" sz="2400" dirty="0" smtClean="0"/>
              <a:t>Beneficios: tenemos que decir que la documentación está muy detallada y bien estructurada. Aunque, el manual de la infraestructura sólo está disponible online.</a:t>
            </a:r>
          </a:p>
          <a:p>
            <a:pPr marL="0" indent="0">
              <a:buNone/>
            </a:pPr>
            <a:endParaRPr lang="es-MX" dirty="0"/>
          </a:p>
        </p:txBody>
      </p:sp>
    </p:spTree>
    <p:extLst>
      <p:ext uri="{BB962C8B-B14F-4D97-AF65-F5344CB8AC3E}">
        <p14:creationId xmlns:p14="http://schemas.microsoft.com/office/powerpoint/2010/main" val="39773869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95154"/>
            <a:ext cx="10515600" cy="5881809"/>
          </a:xfrm>
        </p:spPr>
        <p:txBody>
          <a:bodyPr/>
          <a:lstStyle/>
          <a:p>
            <a:r>
              <a:rPr lang="es-MX" sz="2400" dirty="0" smtClean="0"/>
              <a:t>4.5 Kudan:</a:t>
            </a:r>
          </a:p>
          <a:p>
            <a:pPr marL="0" indent="0" fontAlgn="base">
              <a:buNone/>
            </a:pPr>
            <a:r>
              <a:rPr lang="es-MX" sz="2400" dirty="0"/>
              <a:t>La funcionalidad de Kudan consiste en:</a:t>
            </a:r>
          </a:p>
          <a:p>
            <a:pPr fontAlgn="base"/>
            <a:r>
              <a:rPr lang="es-MX" sz="2400" dirty="0"/>
              <a:t>Reconocimiento de imagen</a:t>
            </a:r>
          </a:p>
          <a:p>
            <a:pPr fontAlgn="base"/>
            <a:r>
              <a:rPr lang="es-MX" sz="2400" dirty="0" smtClean="0"/>
              <a:t>Mapea miento </a:t>
            </a:r>
            <a:r>
              <a:rPr lang="es-MX" sz="2400" dirty="0"/>
              <a:t>de elementos adicionales en la base de localización de usuario e imágenes reconocidas</a:t>
            </a:r>
          </a:p>
          <a:p>
            <a:pPr fontAlgn="base"/>
            <a:r>
              <a:rPr lang="es-MX" sz="2400" dirty="0"/>
              <a:t>Rastreo sin objetivo (en lugar de marcas de referencia, se basa en el uso de características naturales como los bordes, esquinas y texturas)</a:t>
            </a:r>
          </a:p>
          <a:p>
            <a:pPr fontAlgn="base"/>
            <a:r>
              <a:rPr lang="es-MX" sz="2400" dirty="0" smtClean="0"/>
              <a:t>Mapea miento </a:t>
            </a:r>
            <a:r>
              <a:rPr lang="es-MX" sz="2400" dirty="0"/>
              <a:t>de elementos adicionales vía componentes separados sobre OpenGL</a:t>
            </a:r>
          </a:p>
          <a:p>
            <a:endParaRPr lang="es-MX" dirty="0"/>
          </a:p>
        </p:txBody>
      </p:sp>
      <p:pic>
        <p:nvPicPr>
          <p:cNvPr id="3076" name="Picture 4" descr="Resultado de imagen para kudan a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7157" y="4276846"/>
            <a:ext cx="4935224" cy="2159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002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838200" y="203080"/>
            <a:ext cx="1551972" cy="381442"/>
          </a:xfrm>
        </p:spPr>
        <p:txBody>
          <a:bodyPr>
            <a:normAutofit fontScale="90000"/>
          </a:bodyPr>
          <a:lstStyle/>
          <a:p>
            <a:r>
              <a:rPr lang="es-MX" dirty="0" smtClean="0"/>
              <a:t>Índice</a:t>
            </a:r>
            <a:endParaRPr lang="es-MX" dirty="0"/>
          </a:p>
        </p:txBody>
      </p:sp>
      <p:sp>
        <p:nvSpPr>
          <p:cNvPr id="3" name="Marcador de contenido 2"/>
          <p:cNvSpPr>
            <a:spLocks noGrp="1"/>
          </p:cNvSpPr>
          <p:nvPr>
            <p:ph idx="1"/>
          </p:nvPr>
        </p:nvSpPr>
        <p:spPr>
          <a:xfrm>
            <a:off x="838200" y="943337"/>
            <a:ext cx="10515600" cy="5233626"/>
          </a:xfrm>
        </p:spPr>
        <p:txBody>
          <a:bodyPr>
            <a:normAutofit fontScale="77500" lnSpcReduction="20000"/>
          </a:bodyPr>
          <a:lstStyle/>
          <a:p>
            <a:pPr marL="0" indent="0">
              <a:buNone/>
            </a:pPr>
            <a:r>
              <a:rPr lang="es-MX" sz="1600" b="1" dirty="0"/>
              <a:t>2. ANÁLISIS DE SISTEMAS DE REALIDAD AUMENTADA..................................................................................................... 37</a:t>
            </a:r>
            <a:r>
              <a:rPr lang="es-MX" sz="1600" dirty="0"/>
              <a:t> </a:t>
            </a:r>
            <a:endParaRPr lang="es-MX" sz="2400" dirty="0"/>
          </a:p>
          <a:p>
            <a:pPr marL="457200" lvl="1" indent="0">
              <a:buNone/>
            </a:pPr>
            <a:r>
              <a:rPr lang="es-MX" sz="1400" dirty="0"/>
              <a:t>COMPONENTES HARDWARE Y SOFTWARE ............................................................................................................ 37 </a:t>
            </a:r>
            <a:endParaRPr lang="es-MX" dirty="0"/>
          </a:p>
          <a:p>
            <a:pPr marL="914400" lvl="2" indent="0">
              <a:buNone/>
            </a:pPr>
            <a:r>
              <a:rPr lang="es-MX" sz="1200" i="1" dirty="0"/>
              <a:t>Componentes Hardware ........................................................................................................................................... 37</a:t>
            </a:r>
            <a:r>
              <a:rPr lang="es-MX" sz="1200" dirty="0"/>
              <a:t> </a:t>
            </a:r>
            <a:endParaRPr lang="es-MX" dirty="0"/>
          </a:p>
          <a:p>
            <a:pPr marL="914400" lvl="2" indent="0">
              <a:buNone/>
            </a:pPr>
            <a:r>
              <a:rPr lang="es-MX" sz="1200" i="1" dirty="0"/>
              <a:t>Componentes Software ............................................................................................................................................ 38</a:t>
            </a:r>
            <a:r>
              <a:rPr lang="es-MX" sz="1200" dirty="0"/>
              <a:t> </a:t>
            </a:r>
            <a:endParaRPr lang="es-MX" dirty="0"/>
          </a:p>
          <a:p>
            <a:pPr marL="457200" lvl="1" indent="0">
              <a:buNone/>
            </a:pPr>
            <a:r>
              <a:rPr lang="es-MX" sz="1400" dirty="0"/>
              <a:t>ANÁLISIS DE SISTEMAS DE REALIDAD AUMENTADA ............................................................................................. 38 </a:t>
            </a:r>
            <a:endParaRPr lang="es-MX" dirty="0"/>
          </a:p>
          <a:p>
            <a:pPr marL="914400" lvl="2" indent="0">
              <a:buNone/>
            </a:pPr>
            <a:r>
              <a:rPr lang="es-MX" sz="1200" i="1" dirty="0"/>
              <a:t> ULTRA ..................................................................................................................................................................... 40</a:t>
            </a:r>
            <a:r>
              <a:rPr lang="es-MX" sz="1200" dirty="0"/>
              <a:t> </a:t>
            </a:r>
            <a:endParaRPr lang="es-MX" dirty="0"/>
          </a:p>
          <a:p>
            <a:pPr marL="914400" lvl="2" indent="0">
              <a:buNone/>
            </a:pPr>
            <a:r>
              <a:rPr lang="es-MX" sz="1200" i="1" dirty="0"/>
              <a:t> MARCH ....................................................................................................................................................................40</a:t>
            </a:r>
            <a:endParaRPr lang="es-MX" dirty="0"/>
          </a:p>
          <a:p>
            <a:pPr marL="914400" lvl="2" indent="0">
              <a:buNone/>
            </a:pPr>
            <a:r>
              <a:rPr lang="es-MX" sz="1200" dirty="0"/>
              <a:t> </a:t>
            </a:r>
            <a:r>
              <a:rPr lang="es-MX" sz="1200" i="1" dirty="0"/>
              <a:t>ASTOR......................................................................................................................................................................40</a:t>
            </a:r>
            <a:endParaRPr lang="es-MX" dirty="0"/>
          </a:p>
          <a:p>
            <a:pPr marL="914400" lvl="2" indent="0">
              <a:buNone/>
            </a:pPr>
            <a:r>
              <a:rPr lang="es-MX" sz="1200" i="1" dirty="0"/>
              <a:t> POLAR..................................................................................................................................................................... 42</a:t>
            </a:r>
            <a:r>
              <a:rPr lang="es-MX" sz="1200" dirty="0"/>
              <a:t> </a:t>
            </a:r>
            <a:endParaRPr lang="es-MX" dirty="0"/>
          </a:p>
          <a:p>
            <a:pPr marL="914400" lvl="2" indent="0">
              <a:buNone/>
            </a:pPr>
            <a:r>
              <a:rPr lang="es-MX" sz="1200" i="1" dirty="0"/>
              <a:t> Layar ....................................................................................................................................................................... 43</a:t>
            </a:r>
            <a:r>
              <a:rPr lang="es-MX" sz="1200" dirty="0"/>
              <a:t> </a:t>
            </a:r>
            <a:endParaRPr lang="es-MX" dirty="0"/>
          </a:p>
          <a:p>
            <a:pPr marL="914400" lvl="2" indent="0">
              <a:buNone/>
            </a:pPr>
            <a:r>
              <a:rPr lang="es-MX" sz="1200" dirty="0"/>
              <a:t> </a:t>
            </a:r>
            <a:r>
              <a:rPr lang="es-MX" sz="1200" i="1" dirty="0"/>
              <a:t>LOCUS .................................................................................................................................................................... 44</a:t>
            </a:r>
            <a:r>
              <a:rPr lang="es-MX" sz="1200" dirty="0"/>
              <a:t> </a:t>
            </a:r>
            <a:endParaRPr lang="es-MX" dirty="0"/>
          </a:p>
          <a:p>
            <a:pPr marL="457200" lvl="1" indent="0">
              <a:buNone/>
            </a:pPr>
            <a:r>
              <a:rPr lang="es-MX" sz="1400" dirty="0"/>
              <a:t>ARQUITECTURAS DE SISTEMAS DE REALIDAD AUMENTADA .............................................................................. 45 </a:t>
            </a:r>
            <a:endParaRPr lang="es-MX" dirty="0"/>
          </a:p>
          <a:p>
            <a:pPr marL="914400" lvl="2" indent="0">
              <a:buNone/>
            </a:pPr>
            <a:r>
              <a:rPr lang="es-MX" sz="1200" i="1" dirty="0"/>
              <a:t>Arquitecturas en sistemas autónomos de realidad aumentada ............................................................................... 46</a:t>
            </a:r>
            <a:r>
              <a:rPr lang="es-MX" sz="1200" dirty="0"/>
              <a:t> </a:t>
            </a:r>
            <a:endParaRPr lang="es-MX" dirty="0"/>
          </a:p>
          <a:p>
            <a:pPr marL="914400" lvl="2" indent="0">
              <a:buNone/>
            </a:pPr>
            <a:r>
              <a:rPr lang="es-MX" sz="1200" i="1" dirty="0"/>
              <a:t>Arquitecturas en sistemas distribuidos de realidad aumentada ................................................................................ </a:t>
            </a:r>
            <a:r>
              <a:rPr lang="es-MX" sz="1200" i="1" dirty="0" smtClean="0"/>
              <a:t>47</a:t>
            </a:r>
            <a:endParaRPr lang="es-MX" sz="2400" dirty="0"/>
          </a:p>
          <a:p>
            <a:pPr marL="0" lvl="0" indent="0">
              <a:buNone/>
            </a:pPr>
            <a:r>
              <a:rPr lang="es-MX" sz="1600" b="1" dirty="0" smtClean="0"/>
              <a:t>3. IMPLANTACION </a:t>
            </a:r>
            <a:r>
              <a:rPr lang="es-MX" sz="1600" b="1" dirty="0"/>
              <a:t>DE UN SISTEMA DE REALIDAD AUMENTADA ...................................................................................51</a:t>
            </a:r>
            <a:r>
              <a:rPr lang="es-MX" sz="1600" dirty="0"/>
              <a:t> </a:t>
            </a:r>
            <a:endParaRPr lang="es-MX" sz="2400" dirty="0"/>
          </a:p>
          <a:p>
            <a:pPr marL="457200" lvl="1" indent="0">
              <a:buNone/>
            </a:pPr>
            <a:r>
              <a:rPr lang="es-MX" sz="1400" dirty="0" smtClean="0"/>
              <a:t>3.1 ARQUITECTURAS </a:t>
            </a:r>
            <a:r>
              <a:rPr lang="es-MX" sz="1400" dirty="0"/>
              <a:t>PARA PROVEEDORES DE REALIDAD AUMENTADA ................................................................. 51 </a:t>
            </a:r>
            <a:endParaRPr lang="es-MX" dirty="0"/>
          </a:p>
          <a:p>
            <a:pPr marL="457200" lvl="1" indent="0">
              <a:buNone/>
            </a:pPr>
            <a:r>
              <a:rPr lang="es-MX" sz="1400" dirty="0" smtClean="0"/>
              <a:t>3.2 ARQUITECTURAS </a:t>
            </a:r>
            <a:r>
              <a:rPr lang="es-MX" sz="1400" dirty="0"/>
              <a:t>PARA CLIENTES DE REALIDAD AUMENTADA ........................................................................... 52 </a:t>
            </a:r>
            <a:endParaRPr lang="es-MX" dirty="0"/>
          </a:p>
          <a:p>
            <a:pPr marL="457200" lvl="1" indent="0">
              <a:buNone/>
            </a:pPr>
            <a:r>
              <a:rPr lang="es-MX" sz="1400" dirty="0" smtClean="0"/>
              <a:t>3.3 SISTEMAS </a:t>
            </a:r>
            <a:r>
              <a:rPr lang="es-MX" sz="1400" dirty="0"/>
              <a:t>AUTÓNOMOS FRENTE A SISTEMAS DISTRIBUIDOS ............................................................................ 52 </a:t>
            </a:r>
            <a:endParaRPr lang="es-MX" dirty="0"/>
          </a:p>
          <a:p>
            <a:pPr marL="914400" lvl="2" indent="0">
              <a:buNone/>
            </a:pPr>
            <a:r>
              <a:rPr lang="es-MX" sz="1200" i="1" dirty="0" smtClean="0"/>
              <a:t>3.3.1 Características </a:t>
            </a:r>
            <a:r>
              <a:rPr lang="es-MX" sz="1200" i="1" dirty="0"/>
              <a:t>de un sistema autónomo .................................................................................................................. 54</a:t>
            </a:r>
            <a:r>
              <a:rPr lang="es-MX" sz="1200" dirty="0"/>
              <a:t> </a:t>
            </a:r>
            <a:endParaRPr lang="es-MX" dirty="0"/>
          </a:p>
          <a:p>
            <a:pPr marL="914400" lvl="2" indent="0">
              <a:buNone/>
            </a:pPr>
            <a:r>
              <a:rPr lang="es-MX" sz="1200" i="1" dirty="0" smtClean="0"/>
              <a:t>3.3.2 Características </a:t>
            </a:r>
            <a:r>
              <a:rPr lang="es-MX" sz="1200" i="1" dirty="0"/>
              <a:t>de un sistema distribuido de realidad aumentada ............................................................................ 54</a:t>
            </a:r>
            <a:r>
              <a:rPr lang="es-MX" sz="1200" dirty="0"/>
              <a:t> </a:t>
            </a:r>
            <a:endParaRPr lang="es-MX" dirty="0"/>
          </a:p>
          <a:p>
            <a:pPr marL="914400" lvl="2" indent="0">
              <a:buNone/>
            </a:pPr>
            <a:r>
              <a:rPr lang="es-MX" sz="1200" i="1" dirty="0"/>
              <a:t>Conclusiones ............................................................................................................................................................ 56</a:t>
            </a:r>
            <a:r>
              <a:rPr lang="es-MX" sz="1200" dirty="0"/>
              <a:t> </a:t>
            </a:r>
            <a:endParaRPr lang="es-MX" dirty="0"/>
          </a:p>
        </p:txBody>
      </p:sp>
    </p:spTree>
    <p:extLst>
      <p:ext uri="{BB962C8B-B14F-4D97-AF65-F5344CB8AC3E}">
        <p14:creationId xmlns:p14="http://schemas.microsoft.com/office/powerpoint/2010/main" val="11851071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68775"/>
            <a:ext cx="10515600" cy="5708188"/>
          </a:xfrm>
        </p:spPr>
        <p:txBody>
          <a:bodyPr>
            <a:normAutofit/>
          </a:bodyPr>
          <a:lstStyle/>
          <a:p>
            <a:r>
              <a:rPr lang="es-MX" sz="2400" dirty="0" smtClean="0"/>
              <a:t>Ventajas: </a:t>
            </a:r>
            <a:r>
              <a:rPr lang="es-MX" sz="2400" dirty="0"/>
              <a:t>Kudan es más rápida que otras infraestructuras. Esta librería ayuda a las apps móviles AR a mapear modelos multipoligonales en la realidad e importarlos a modelos en 3D de uno de los paquetes de software de modelización. Además, el número de imágenes reconocibles no es limitada y necesita menos memoria para almacenar archivos en un dispositivo</a:t>
            </a:r>
            <a:r>
              <a:rPr lang="es-MX" sz="2400" dirty="0" smtClean="0"/>
              <a:t>.</a:t>
            </a:r>
          </a:p>
          <a:p>
            <a:endParaRPr lang="es-MX" sz="2400" dirty="0"/>
          </a:p>
          <a:p>
            <a:r>
              <a:rPr lang="es-MX" sz="2400" dirty="0" smtClean="0"/>
              <a:t>Desventajas: </a:t>
            </a:r>
            <a:r>
              <a:rPr lang="es-MX" sz="2400" dirty="0"/>
              <a:t>Los </a:t>
            </a:r>
            <a:r>
              <a:rPr lang="es-MX" sz="2400" dirty="0" smtClean="0"/>
              <a:t>desarrolladores </a:t>
            </a:r>
            <a:r>
              <a:rPr lang="es-MX" sz="2400" dirty="0"/>
              <a:t>pueden utilizar la documentación básica pero la infraestructura manual es corta y necesita información adicional. Además, existe la posibilidad de que sufra por la limitación de la funcionalidad incorporada sin acceso directo a OpenGL.</a:t>
            </a:r>
          </a:p>
        </p:txBody>
      </p:sp>
    </p:spTree>
    <p:extLst>
      <p:ext uri="{BB962C8B-B14F-4D97-AF65-F5344CB8AC3E}">
        <p14:creationId xmlns:p14="http://schemas.microsoft.com/office/powerpoint/2010/main" val="26841876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72005"/>
            <a:ext cx="10515600" cy="5904958"/>
          </a:xfrm>
        </p:spPr>
        <p:txBody>
          <a:bodyPr>
            <a:normAutofit/>
          </a:bodyPr>
          <a:lstStyle/>
          <a:p>
            <a:r>
              <a:rPr lang="es-MX" sz="2400" dirty="0" smtClean="0"/>
              <a:t>Conclusiones: </a:t>
            </a:r>
          </a:p>
          <a:p>
            <a:pPr marL="0" indent="0">
              <a:buNone/>
            </a:pPr>
            <a:r>
              <a:rPr lang="es-MX" sz="2400" dirty="0" smtClean="0"/>
              <a:t>Al ver el gran avance y análisis de esta tecnología aplicada al entretenimiento y no solo para juegos si no también para educación, y de aprendizaje para emplear una función en incremento para el uso de esta misma tecnología en diferentes ramas, aunque la utilidad de usar este tipo de tecnologías en base a un uso aplicativo para una área puede hacernos dependientes de ella.</a:t>
            </a:r>
            <a:endParaRPr lang="es-MX" sz="2400" dirty="0"/>
          </a:p>
        </p:txBody>
      </p:sp>
    </p:spTree>
    <p:extLst>
      <p:ext uri="{BB962C8B-B14F-4D97-AF65-F5344CB8AC3E}">
        <p14:creationId xmlns:p14="http://schemas.microsoft.com/office/powerpoint/2010/main" val="22395320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10483"/>
            <a:ext cx="2981446" cy="439316"/>
          </a:xfrm>
        </p:spPr>
        <p:txBody>
          <a:bodyPr>
            <a:normAutofit fontScale="90000"/>
          </a:bodyPr>
          <a:lstStyle/>
          <a:p>
            <a:r>
              <a:rPr lang="es-MX" dirty="0" smtClean="0"/>
              <a:t>Bibliografías </a:t>
            </a:r>
            <a:endParaRPr lang="es-MX" dirty="0"/>
          </a:p>
        </p:txBody>
      </p:sp>
      <p:sp>
        <p:nvSpPr>
          <p:cNvPr id="3" name="Marcador de contenido 2"/>
          <p:cNvSpPr>
            <a:spLocks noGrp="1"/>
          </p:cNvSpPr>
          <p:nvPr>
            <p:ph idx="1"/>
          </p:nvPr>
        </p:nvSpPr>
        <p:spPr>
          <a:xfrm>
            <a:off x="838200" y="648181"/>
            <a:ext cx="10515600" cy="5528781"/>
          </a:xfrm>
        </p:spPr>
        <p:txBody>
          <a:bodyPr>
            <a:normAutofit fontScale="70000" lnSpcReduction="20000"/>
          </a:bodyPr>
          <a:lstStyle/>
          <a:p>
            <a:r>
              <a:rPr lang="es-MX" b="1" dirty="0"/>
              <a:t>[SUT 68]</a:t>
            </a:r>
            <a:r>
              <a:rPr lang="es-MX" dirty="0"/>
              <a:t> Sutherland, I. 1968. “A head-</a:t>
            </a:r>
            <a:r>
              <a:rPr lang="es-MX" dirty="0" err="1"/>
              <a:t>mounted</a:t>
            </a:r>
            <a:r>
              <a:rPr lang="es-MX" dirty="0"/>
              <a:t> </a:t>
            </a:r>
            <a:r>
              <a:rPr lang="es-MX" dirty="0" err="1"/>
              <a:t>three</a:t>
            </a:r>
            <a:r>
              <a:rPr lang="es-MX" dirty="0"/>
              <a:t>-dimensional </a:t>
            </a:r>
            <a:r>
              <a:rPr lang="es-MX" dirty="0" err="1"/>
              <a:t>display</a:t>
            </a:r>
            <a:r>
              <a:rPr lang="es-MX" dirty="0"/>
              <a:t>. In </a:t>
            </a:r>
            <a:r>
              <a:rPr lang="es-MX" dirty="0" err="1"/>
              <a:t>Proceeding</a:t>
            </a:r>
            <a:r>
              <a:rPr lang="es-MX" dirty="0"/>
              <a:t> of </a:t>
            </a:r>
            <a:r>
              <a:rPr lang="es-MX" dirty="0" err="1"/>
              <a:t>the</a:t>
            </a:r>
            <a:r>
              <a:rPr lang="es-MX" dirty="0"/>
              <a:t> </a:t>
            </a:r>
            <a:r>
              <a:rPr lang="es-MX" dirty="0" err="1"/>
              <a:t>Fall</a:t>
            </a:r>
            <a:r>
              <a:rPr lang="es-MX" dirty="0"/>
              <a:t> </a:t>
            </a:r>
            <a:r>
              <a:rPr lang="es-MX" dirty="0" err="1"/>
              <a:t>Joint</a:t>
            </a:r>
            <a:r>
              <a:rPr lang="es-MX" dirty="0"/>
              <a:t> </a:t>
            </a:r>
            <a:r>
              <a:rPr lang="es-MX" dirty="0" err="1"/>
              <a:t>Computer</a:t>
            </a:r>
            <a:r>
              <a:rPr lang="es-MX" dirty="0"/>
              <a:t> </a:t>
            </a:r>
            <a:r>
              <a:rPr lang="es-MX" dirty="0" err="1"/>
              <a:t>Conference</a:t>
            </a:r>
            <a:r>
              <a:rPr lang="es-MX" dirty="0"/>
              <a:t>”. AFIPS </a:t>
            </a:r>
            <a:r>
              <a:rPr lang="es-MX" dirty="0" err="1"/>
              <a:t>Conference</a:t>
            </a:r>
            <a:r>
              <a:rPr lang="es-MX" dirty="0"/>
              <a:t> </a:t>
            </a:r>
            <a:r>
              <a:rPr lang="es-MX" dirty="0" err="1"/>
              <a:t>Proceedings</a:t>
            </a:r>
            <a:r>
              <a:rPr lang="es-MX" dirty="0"/>
              <a:t>, vol. 33. AFIPS, Arlington, VA., 757- 764. </a:t>
            </a:r>
          </a:p>
          <a:p>
            <a:r>
              <a:rPr lang="es-MX" b="1" dirty="0"/>
              <a:t>[VRES 10]</a:t>
            </a:r>
            <a:r>
              <a:rPr lang="es-MX" dirty="0"/>
              <a:t> http://www.virtualresearch.com/ </a:t>
            </a:r>
          </a:p>
          <a:p>
            <a:r>
              <a:rPr lang="es-MX" b="1" dirty="0"/>
              <a:t>[DOD 08]</a:t>
            </a:r>
            <a:r>
              <a:rPr lang="es-MX" dirty="0"/>
              <a:t> </a:t>
            </a:r>
            <a:r>
              <a:rPr lang="es-MX" dirty="0" err="1"/>
              <a:t>Department</a:t>
            </a:r>
            <a:r>
              <a:rPr lang="es-MX" dirty="0"/>
              <a:t> of </a:t>
            </a:r>
            <a:r>
              <a:rPr lang="es-MX" dirty="0" err="1"/>
              <a:t>Defense</a:t>
            </a:r>
            <a:r>
              <a:rPr lang="es-MX" dirty="0"/>
              <a:t>, </a:t>
            </a:r>
            <a:r>
              <a:rPr lang="es-MX" dirty="0" err="1"/>
              <a:t>United</a:t>
            </a:r>
            <a:r>
              <a:rPr lang="es-MX" dirty="0"/>
              <a:t> </a:t>
            </a:r>
            <a:r>
              <a:rPr lang="es-MX" dirty="0" err="1"/>
              <a:t>States</a:t>
            </a:r>
            <a:r>
              <a:rPr lang="es-MX" dirty="0"/>
              <a:t> of </a:t>
            </a:r>
            <a:r>
              <a:rPr lang="es-MX" dirty="0" err="1"/>
              <a:t>America</a:t>
            </a:r>
            <a:r>
              <a:rPr lang="es-MX" dirty="0"/>
              <a:t>, GLOBAL POSITIONING SYSTEM STANDARD POSITIONING SERVICE PERFORMANCE STANDARD, 2008. </a:t>
            </a:r>
          </a:p>
          <a:p>
            <a:r>
              <a:rPr lang="es-MX" b="1" dirty="0"/>
              <a:t>[GPS  10]</a:t>
            </a:r>
            <a:r>
              <a:rPr lang="es-MX" dirty="0">
                <a:hlinkClick r:id="rId2"/>
              </a:rPr>
              <a:t> http://www.gps.gov/ </a:t>
            </a:r>
            <a:endParaRPr lang="es-MX" dirty="0"/>
          </a:p>
          <a:p>
            <a:r>
              <a:rPr lang="es-MX" b="1" dirty="0"/>
              <a:t>[SOM 02]</a:t>
            </a:r>
            <a:r>
              <a:rPr lang="es-MX" dirty="0"/>
              <a:t> J. A. </a:t>
            </a:r>
            <a:r>
              <a:rPr lang="es-MX" dirty="0" err="1"/>
              <a:t>Somolinos</a:t>
            </a:r>
            <a:r>
              <a:rPr lang="es-MX" dirty="0"/>
              <a:t> Sánchez, “Avances en robótica y visión por computador”, 2002. </a:t>
            </a:r>
          </a:p>
          <a:p>
            <a:r>
              <a:rPr lang="es-MX" b="1" dirty="0"/>
              <a:t>[CAW 08]</a:t>
            </a:r>
            <a:r>
              <a:rPr lang="es-MX" dirty="0"/>
              <a:t> S. </a:t>
            </a:r>
            <a:r>
              <a:rPr lang="es-MX" dirty="0" err="1"/>
              <a:t>Cawood</a:t>
            </a:r>
            <a:r>
              <a:rPr lang="es-MX" dirty="0"/>
              <a:t>, M. Fiala, “</a:t>
            </a:r>
            <a:r>
              <a:rPr lang="es-MX" dirty="0" err="1"/>
              <a:t>Augmented</a:t>
            </a:r>
            <a:r>
              <a:rPr lang="es-MX" dirty="0"/>
              <a:t> </a:t>
            </a:r>
            <a:r>
              <a:rPr lang="es-MX" dirty="0" err="1"/>
              <a:t>Reality</a:t>
            </a:r>
            <a:r>
              <a:rPr lang="es-MX" dirty="0"/>
              <a:t>: A </a:t>
            </a:r>
            <a:r>
              <a:rPr lang="es-MX" dirty="0" err="1"/>
              <a:t>practical</a:t>
            </a:r>
            <a:r>
              <a:rPr lang="es-MX" dirty="0"/>
              <a:t> </a:t>
            </a:r>
            <a:r>
              <a:rPr lang="es-MX" dirty="0" err="1"/>
              <a:t>guide</a:t>
            </a:r>
            <a:r>
              <a:rPr lang="es-MX" dirty="0"/>
              <a:t>”, 2008. </a:t>
            </a:r>
          </a:p>
          <a:p>
            <a:r>
              <a:rPr lang="es-MX" b="1" dirty="0"/>
              <a:t>[BIM 05]</a:t>
            </a:r>
            <a:r>
              <a:rPr lang="es-MX" dirty="0"/>
              <a:t> O. </a:t>
            </a:r>
            <a:r>
              <a:rPr lang="es-MX" dirty="0" err="1"/>
              <a:t>Bimber</a:t>
            </a:r>
            <a:r>
              <a:rPr lang="es-MX" dirty="0"/>
              <a:t>, R. </a:t>
            </a:r>
            <a:r>
              <a:rPr lang="es-MX" dirty="0" err="1"/>
              <a:t>Rakar</a:t>
            </a:r>
            <a:r>
              <a:rPr lang="es-MX" dirty="0"/>
              <a:t>, “</a:t>
            </a:r>
            <a:r>
              <a:rPr lang="es-MX" dirty="0" err="1"/>
              <a:t>Spatial</a:t>
            </a:r>
            <a:r>
              <a:rPr lang="es-MX" dirty="0"/>
              <a:t> </a:t>
            </a:r>
            <a:r>
              <a:rPr lang="es-MX" dirty="0" err="1"/>
              <a:t>Augmented</a:t>
            </a:r>
            <a:r>
              <a:rPr lang="es-MX" dirty="0"/>
              <a:t> </a:t>
            </a:r>
            <a:r>
              <a:rPr lang="es-MX" dirty="0" err="1"/>
              <a:t>Reality</a:t>
            </a:r>
            <a:r>
              <a:rPr lang="es-MX" dirty="0"/>
              <a:t>. </a:t>
            </a:r>
            <a:r>
              <a:rPr lang="es-MX" dirty="0" err="1"/>
              <a:t>Merging</a:t>
            </a:r>
            <a:r>
              <a:rPr lang="es-MX" dirty="0"/>
              <a:t> Real and Virtual </a:t>
            </a:r>
            <a:r>
              <a:rPr lang="es-MX" dirty="0" err="1"/>
              <a:t>Worlds</a:t>
            </a:r>
            <a:r>
              <a:rPr lang="es-MX" dirty="0"/>
              <a:t>”, 2005. </a:t>
            </a:r>
          </a:p>
          <a:p>
            <a:r>
              <a:rPr lang="es-MX" b="1" dirty="0"/>
              <a:t>[LOP 10] </a:t>
            </a:r>
            <a:endParaRPr lang="es-MX" dirty="0"/>
          </a:p>
          <a:p>
            <a:r>
              <a:rPr lang="es-MX" b="1" dirty="0"/>
              <a:t>[CHO 09] </a:t>
            </a:r>
            <a:r>
              <a:rPr lang="es-MX" dirty="0"/>
              <a:t>O. </a:t>
            </a:r>
            <a:r>
              <a:rPr lang="es-MX" dirty="0" err="1"/>
              <a:t>Choudary</a:t>
            </a:r>
            <a:r>
              <a:rPr lang="es-MX" dirty="0"/>
              <a:t>, V. </a:t>
            </a:r>
            <a:r>
              <a:rPr lang="es-MX" dirty="0" err="1"/>
              <a:t>Charvillat</a:t>
            </a:r>
            <a:r>
              <a:rPr lang="es-MX" dirty="0"/>
              <a:t>, R. </a:t>
            </a:r>
            <a:r>
              <a:rPr lang="es-MX" dirty="0" err="1"/>
              <a:t>Grigoras</a:t>
            </a:r>
            <a:r>
              <a:rPr lang="es-MX" dirty="0"/>
              <a:t>, P. </a:t>
            </a:r>
            <a:r>
              <a:rPr lang="es-MX" dirty="0" err="1"/>
              <a:t>Gurdjos</a:t>
            </a:r>
            <a:r>
              <a:rPr lang="es-MX" dirty="0"/>
              <a:t>, “MARCH: Mobile </a:t>
            </a:r>
            <a:r>
              <a:rPr lang="es-MX" dirty="0" err="1"/>
              <a:t>Augmented</a:t>
            </a:r>
            <a:r>
              <a:rPr lang="es-MX" dirty="0"/>
              <a:t> </a:t>
            </a:r>
            <a:r>
              <a:rPr lang="es-MX" dirty="0" err="1"/>
              <a:t>Reality</a:t>
            </a:r>
            <a:r>
              <a:rPr lang="es-MX" dirty="0"/>
              <a:t> </a:t>
            </a:r>
            <a:r>
              <a:rPr lang="es-MX" dirty="0" err="1"/>
              <a:t>for</a:t>
            </a:r>
            <a:r>
              <a:rPr lang="es-MX" dirty="0"/>
              <a:t> Cultural </a:t>
            </a:r>
            <a:r>
              <a:rPr lang="es-MX" dirty="0" err="1"/>
              <a:t>Heritage</a:t>
            </a:r>
            <a:r>
              <a:rPr lang="es-MX" dirty="0"/>
              <a:t>”, 2009. </a:t>
            </a:r>
          </a:p>
          <a:p>
            <a:r>
              <a:rPr lang="es-MX" b="1" dirty="0"/>
              <a:t>[TAT 07]</a:t>
            </a:r>
            <a:r>
              <a:rPr lang="es-MX" dirty="0"/>
              <a:t> K. </a:t>
            </a:r>
            <a:r>
              <a:rPr lang="es-MX" dirty="0" err="1"/>
              <a:t>Tateno</a:t>
            </a:r>
            <a:r>
              <a:rPr lang="es-MX" dirty="0"/>
              <a:t>, I. </a:t>
            </a:r>
            <a:r>
              <a:rPr lang="es-MX" dirty="0" err="1"/>
              <a:t>Kitahara</a:t>
            </a:r>
            <a:r>
              <a:rPr lang="es-MX" dirty="0"/>
              <a:t>, Y. </a:t>
            </a:r>
            <a:r>
              <a:rPr lang="es-MX" dirty="0" err="1"/>
              <a:t>Ohta</a:t>
            </a:r>
            <a:r>
              <a:rPr lang="es-MX" dirty="0"/>
              <a:t>, “A  </a:t>
            </a:r>
            <a:r>
              <a:rPr lang="es-MX" dirty="0" err="1"/>
              <a:t>Nested</a:t>
            </a:r>
            <a:r>
              <a:rPr lang="es-MX" dirty="0"/>
              <a:t> </a:t>
            </a:r>
            <a:r>
              <a:rPr lang="es-MX" dirty="0" err="1"/>
              <a:t>Marker</a:t>
            </a:r>
            <a:r>
              <a:rPr lang="es-MX" dirty="0"/>
              <a:t> </a:t>
            </a:r>
            <a:r>
              <a:rPr lang="es-MX" dirty="0" err="1"/>
              <a:t>for</a:t>
            </a:r>
            <a:r>
              <a:rPr lang="es-MX" dirty="0"/>
              <a:t> </a:t>
            </a:r>
            <a:r>
              <a:rPr lang="es-MX" dirty="0" err="1"/>
              <a:t>Augmented</a:t>
            </a:r>
            <a:r>
              <a:rPr lang="es-MX" dirty="0"/>
              <a:t> </a:t>
            </a:r>
            <a:r>
              <a:rPr lang="es-MX" dirty="0" err="1"/>
              <a:t>Reality</a:t>
            </a:r>
            <a:r>
              <a:rPr lang="es-MX" dirty="0"/>
              <a:t>”, 2007. </a:t>
            </a:r>
            <a:r>
              <a:rPr lang="es-MX" b="1" dirty="0"/>
              <a:t>[RGB 98]</a:t>
            </a:r>
            <a:r>
              <a:rPr lang="es-MX" dirty="0"/>
              <a:t> Multimedia </a:t>
            </a:r>
            <a:r>
              <a:rPr lang="es-MX" dirty="0" err="1"/>
              <a:t>systems</a:t>
            </a:r>
            <a:r>
              <a:rPr lang="es-MX" dirty="0"/>
              <a:t> and </a:t>
            </a:r>
            <a:r>
              <a:rPr lang="es-MX" dirty="0" err="1"/>
              <a:t>equipment</a:t>
            </a:r>
            <a:r>
              <a:rPr lang="es-MX" dirty="0"/>
              <a:t> - </a:t>
            </a:r>
            <a:r>
              <a:rPr lang="es-MX" dirty="0" err="1"/>
              <a:t>Colour</a:t>
            </a:r>
            <a:r>
              <a:rPr lang="es-MX" dirty="0"/>
              <a:t> </a:t>
            </a:r>
            <a:r>
              <a:rPr lang="es-MX" dirty="0" err="1"/>
              <a:t>measurement</a:t>
            </a:r>
            <a:r>
              <a:rPr lang="es-MX" dirty="0"/>
              <a:t> and </a:t>
            </a:r>
            <a:r>
              <a:rPr lang="es-MX" dirty="0" err="1"/>
              <a:t>management</a:t>
            </a:r>
            <a:r>
              <a:rPr lang="es-MX" dirty="0"/>
              <a:t> - </a:t>
            </a:r>
            <a:r>
              <a:rPr lang="es-MX" dirty="0" err="1"/>
              <a:t>Part</a:t>
            </a:r>
            <a:r>
              <a:rPr lang="es-MX" dirty="0"/>
              <a:t> 2-1: </a:t>
            </a:r>
            <a:r>
              <a:rPr lang="es-MX" dirty="0" err="1"/>
              <a:t>Colour</a:t>
            </a:r>
            <a:r>
              <a:rPr lang="es-MX" dirty="0"/>
              <a:t> </a:t>
            </a:r>
            <a:r>
              <a:rPr lang="es-MX" dirty="0" err="1"/>
              <a:t>management</a:t>
            </a:r>
            <a:r>
              <a:rPr lang="es-MX" dirty="0"/>
              <a:t> - Default RGB </a:t>
            </a:r>
            <a:r>
              <a:rPr lang="es-MX" dirty="0" err="1"/>
              <a:t>colour</a:t>
            </a:r>
            <a:r>
              <a:rPr lang="es-MX" dirty="0"/>
              <a:t> </a:t>
            </a:r>
            <a:r>
              <a:rPr lang="es-MX" dirty="0" err="1"/>
              <a:t>space</a:t>
            </a:r>
            <a:r>
              <a:rPr lang="es-MX" dirty="0"/>
              <a:t> – </a:t>
            </a:r>
            <a:r>
              <a:rPr lang="es-MX" dirty="0" err="1"/>
              <a:t>sRGB</a:t>
            </a:r>
            <a:r>
              <a:rPr lang="es-MX" dirty="0"/>
              <a:t>, 1998. </a:t>
            </a:r>
          </a:p>
          <a:p>
            <a:r>
              <a:rPr lang="es-MX" b="1" dirty="0"/>
              <a:t>[SHR 05]</a:t>
            </a:r>
            <a:r>
              <a:rPr lang="es-MX" dirty="0"/>
              <a:t> D. </a:t>
            </a:r>
            <a:r>
              <a:rPr lang="es-MX" dirty="0" err="1"/>
              <a:t>Shreiner</a:t>
            </a:r>
            <a:r>
              <a:rPr lang="es-MX" dirty="0"/>
              <a:t>, M. </a:t>
            </a:r>
            <a:r>
              <a:rPr lang="es-MX" dirty="0" err="1"/>
              <a:t>Woo</a:t>
            </a:r>
            <a:r>
              <a:rPr lang="es-MX" dirty="0"/>
              <a:t>, J. </a:t>
            </a:r>
            <a:r>
              <a:rPr lang="es-MX" dirty="0" err="1"/>
              <a:t>Neider</a:t>
            </a:r>
            <a:r>
              <a:rPr lang="es-MX" dirty="0"/>
              <a:t>, T. Davis, “</a:t>
            </a:r>
            <a:r>
              <a:rPr lang="es-MX" dirty="0" err="1"/>
              <a:t>OpenGl</a:t>
            </a:r>
            <a:r>
              <a:rPr lang="es-MX" dirty="0"/>
              <a:t> </a:t>
            </a:r>
            <a:r>
              <a:rPr lang="es-MX" dirty="0" err="1"/>
              <a:t>Programming</a:t>
            </a:r>
            <a:r>
              <a:rPr lang="es-MX" dirty="0"/>
              <a:t> </a:t>
            </a:r>
            <a:r>
              <a:rPr lang="es-MX" dirty="0" err="1"/>
              <a:t>Guide</a:t>
            </a:r>
            <a:r>
              <a:rPr lang="es-MX" dirty="0"/>
              <a:t>: </a:t>
            </a:r>
            <a:r>
              <a:rPr lang="es-MX" dirty="0" err="1"/>
              <a:t>The</a:t>
            </a:r>
            <a:r>
              <a:rPr lang="es-MX" dirty="0"/>
              <a:t> </a:t>
            </a:r>
            <a:r>
              <a:rPr lang="es-MX" dirty="0" err="1"/>
              <a:t>Official</a:t>
            </a:r>
            <a:r>
              <a:rPr lang="es-MX" dirty="0"/>
              <a:t> </a:t>
            </a:r>
            <a:r>
              <a:rPr lang="es-MX" dirty="0" err="1"/>
              <a:t>Guide</a:t>
            </a:r>
            <a:r>
              <a:rPr lang="es-MX" dirty="0"/>
              <a:t> to </a:t>
            </a:r>
            <a:r>
              <a:rPr lang="es-MX" dirty="0" err="1"/>
              <a:t>Learning</a:t>
            </a:r>
            <a:r>
              <a:rPr lang="es-MX" dirty="0"/>
              <a:t> OpenGL“, 2005. </a:t>
            </a:r>
          </a:p>
          <a:p>
            <a:r>
              <a:rPr lang="es-MX" b="1" dirty="0"/>
              <a:t>[SHR 00]</a:t>
            </a:r>
            <a:r>
              <a:rPr lang="es-MX" dirty="0"/>
              <a:t> D. </a:t>
            </a:r>
            <a:r>
              <a:rPr lang="es-MX" dirty="0" err="1"/>
              <a:t>Shreiner</a:t>
            </a:r>
            <a:r>
              <a:rPr lang="es-MX" dirty="0"/>
              <a:t>, “</a:t>
            </a:r>
            <a:r>
              <a:rPr lang="es-MX" dirty="0" err="1"/>
              <a:t>OpenGl</a:t>
            </a:r>
            <a:r>
              <a:rPr lang="es-MX" dirty="0"/>
              <a:t> Reference Manual: </a:t>
            </a:r>
            <a:r>
              <a:rPr lang="es-MX" dirty="0" err="1"/>
              <a:t>The</a:t>
            </a:r>
            <a:r>
              <a:rPr lang="es-MX" dirty="0"/>
              <a:t> </a:t>
            </a:r>
            <a:r>
              <a:rPr lang="es-MX" dirty="0" err="1"/>
              <a:t>Official</a:t>
            </a:r>
            <a:r>
              <a:rPr lang="es-MX" dirty="0"/>
              <a:t> Reference </a:t>
            </a:r>
            <a:r>
              <a:rPr lang="es-MX" dirty="0" err="1"/>
              <a:t>Document</a:t>
            </a:r>
            <a:r>
              <a:rPr lang="es-MX" dirty="0"/>
              <a:t> to OpenGL“, 2000. </a:t>
            </a:r>
          </a:p>
          <a:p>
            <a:r>
              <a:rPr lang="es-MX" b="1" dirty="0"/>
              <a:t>[GL ES 10]</a:t>
            </a:r>
            <a:r>
              <a:rPr lang="es-MX" dirty="0">
                <a:hlinkClick r:id="rId3"/>
              </a:rPr>
              <a:t> http://www.khronos.org/opengles/ </a:t>
            </a:r>
            <a:endParaRPr lang="es-MX" dirty="0"/>
          </a:p>
          <a:p>
            <a:r>
              <a:rPr lang="es-MX" b="1" dirty="0"/>
              <a:t>[JIA 09]</a:t>
            </a:r>
            <a:r>
              <a:rPr lang="es-MX" dirty="0"/>
              <a:t> H. </a:t>
            </a:r>
            <a:r>
              <a:rPr lang="es-MX" dirty="0" err="1"/>
              <a:t>Jiang</a:t>
            </a:r>
            <a:r>
              <a:rPr lang="es-MX" dirty="0"/>
              <a:t>, S. X. </a:t>
            </a:r>
            <a:r>
              <a:rPr lang="es-MX" dirty="0" err="1"/>
              <a:t>Yu</a:t>
            </a:r>
            <a:r>
              <a:rPr lang="es-MX" dirty="0"/>
              <a:t>, “Linear </a:t>
            </a:r>
            <a:r>
              <a:rPr lang="es-MX" dirty="0" err="1"/>
              <a:t>Solution</a:t>
            </a:r>
            <a:r>
              <a:rPr lang="es-MX" dirty="0"/>
              <a:t> to </a:t>
            </a:r>
            <a:r>
              <a:rPr lang="es-MX" dirty="0" err="1"/>
              <a:t>Scale</a:t>
            </a:r>
            <a:r>
              <a:rPr lang="es-MX" dirty="0"/>
              <a:t> and </a:t>
            </a:r>
            <a:r>
              <a:rPr lang="es-MX" dirty="0" err="1"/>
              <a:t>Rotation</a:t>
            </a:r>
            <a:r>
              <a:rPr lang="es-MX" dirty="0"/>
              <a:t> </a:t>
            </a:r>
            <a:r>
              <a:rPr lang="es-MX" dirty="0" err="1"/>
              <a:t>Invariant</a:t>
            </a:r>
            <a:r>
              <a:rPr lang="es-MX" dirty="0"/>
              <a:t> </a:t>
            </a:r>
            <a:r>
              <a:rPr lang="es-MX" dirty="0" err="1"/>
              <a:t>Object</a:t>
            </a:r>
            <a:r>
              <a:rPr lang="es-MX" dirty="0"/>
              <a:t> </a:t>
            </a:r>
            <a:r>
              <a:rPr lang="es-MX" dirty="0" err="1"/>
              <a:t>Matching</a:t>
            </a:r>
            <a:r>
              <a:rPr lang="es-MX" dirty="0"/>
              <a:t> “, 2009. </a:t>
            </a:r>
          </a:p>
          <a:p>
            <a:r>
              <a:rPr lang="es-MX" b="1" dirty="0"/>
              <a:t>[ART 10] </a:t>
            </a:r>
            <a:r>
              <a:rPr lang="es-MX" dirty="0"/>
              <a:t>http://</a:t>
            </a:r>
            <a:r>
              <a:rPr lang="es-MX" dirty="0">
                <a:hlinkClick r:id="rId4"/>
              </a:rPr>
              <a:t>www.hitl.washington.edu/artoolkit/ </a:t>
            </a:r>
            <a:endParaRPr lang="es-MX" dirty="0"/>
          </a:p>
          <a:p>
            <a:r>
              <a:rPr lang="es-MX" b="1" dirty="0"/>
              <a:t>[ART P 10]</a:t>
            </a:r>
            <a:r>
              <a:rPr lang="es-MX" dirty="0">
                <a:hlinkClick r:id="rId5"/>
              </a:rPr>
              <a:t> http://www.studierstube.icg.tu-graz.ac.at/handheld_ar/artoolkitplus.php/ </a:t>
            </a:r>
            <a:endParaRPr lang="es-MX" dirty="0"/>
          </a:p>
          <a:p>
            <a:r>
              <a:rPr lang="es-MX" b="1" dirty="0"/>
              <a:t>[JART 10] </a:t>
            </a:r>
            <a:r>
              <a:rPr lang="es-MX" dirty="0">
                <a:hlinkClick r:id="rId6"/>
              </a:rPr>
              <a:t>http://www.c-lab.de/jartoolkit/ </a:t>
            </a:r>
            <a:endParaRPr lang="es-MX" dirty="0"/>
          </a:p>
        </p:txBody>
      </p:sp>
    </p:spTree>
    <p:extLst>
      <p:ext uri="{BB962C8B-B14F-4D97-AF65-F5344CB8AC3E}">
        <p14:creationId xmlns:p14="http://schemas.microsoft.com/office/powerpoint/2010/main" val="21521672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16689" y="277792"/>
            <a:ext cx="10937111" cy="5899171"/>
          </a:xfrm>
        </p:spPr>
        <p:txBody>
          <a:bodyPr>
            <a:normAutofit fontScale="77500" lnSpcReduction="20000"/>
          </a:bodyPr>
          <a:lstStyle/>
          <a:p>
            <a:r>
              <a:rPr lang="es-MX" b="1" dirty="0" smtClean="0"/>
              <a:t>[OKA 96] </a:t>
            </a:r>
            <a:r>
              <a:rPr lang="es-MX" dirty="0" smtClean="0"/>
              <a:t>S. </a:t>
            </a:r>
            <a:r>
              <a:rPr lang="es-MX" dirty="0" err="1" smtClean="0"/>
              <a:t>Okabayashi</a:t>
            </a:r>
            <a:r>
              <a:rPr lang="es-MX" dirty="0" smtClean="0"/>
              <a:t>, “Visual </a:t>
            </a:r>
            <a:r>
              <a:rPr lang="es-MX" dirty="0" err="1" smtClean="0"/>
              <a:t>Optics</a:t>
            </a:r>
            <a:r>
              <a:rPr lang="es-MX" dirty="0" smtClean="0"/>
              <a:t> of Head-Up </a:t>
            </a:r>
            <a:r>
              <a:rPr lang="es-MX" dirty="0" err="1" smtClean="0"/>
              <a:t>Displays</a:t>
            </a:r>
            <a:r>
              <a:rPr lang="es-MX" dirty="0" smtClean="0"/>
              <a:t> (</a:t>
            </a:r>
            <a:r>
              <a:rPr lang="es-MX" dirty="0" err="1" smtClean="0"/>
              <a:t>HUDs</a:t>
            </a:r>
            <a:r>
              <a:rPr lang="es-MX" dirty="0" smtClean="0"/>
              <a:t>) in </a:t>
            </a:r>
            <a:r>
              <a:rPr lang="es-MX" dirty="0" err="1" smtClean="0"/>
              <a:t>Automotive</a:t>
            </a:r>
            <a:r>
              <a:rPr lang="es-MX" dirty="0" smtClean="0"/>
              <a:t> </a:t>
            </a:r>
            <a:r>
              <a:rPr lang="es-MX" dirty="0" err="1" smtClean="0"/>
              <a:t>Applications</a:t>
            </a:r>
            <a:r>
              <a:rPr lang="es-MX" dirty="0" smtClean="0"/>
              <a:t>“, 1996. </a:t>
            </a:r>
          </a:p>
          <a:p>
            <a:r>
              <a:rPr lang="es-MX" b="1" dirty="0" smtClean="0"/>
              <a:t>[JAV 02] </a:t>
            </a:r>
            <a:r>
              <a:rPr lang="es-MX" dirty="0" smtClean="0"/>
              <a:t>B. </a:t>
            </a:r>
            <a:r>
              <a:rPr lang="es-MX" dirty="0" err="1" smtClean="0"/>
              <a:t>Javidi</a:t>
            </a:r>
            <a:r>
              <a:rPr lang="es-MX" dirty="0" smtClean="0"/>
              <a:t>, “</a:t>
            </a:r>
            <a:r>
              <a:rPr lang="es-MX" dirty="0" err="1" smtClean="0"/>
              <a:t>Image</a:t>
            </a:r>
            <a:r>
              <a:rPr lang="es-MX" dirty="0" smtClean="0"/>
              <a:t> </a:t>
            </a:r>
            <a:r>
              <a:rPr lang="es-MX" dirty="0" err="1" smtClean="0"/>
              <a:t>Recognition</a:t>
            </a:r>
            <a:r>
              <a:rPr lang="es-MX" dirty="0" smtClean="0"/>
              <a:t> and </a:t>
            </a:r>
            <a:r>
              <a:rPr lang="es-MX" dirty="0" err="1" smtClean="0"/>
              <a:t>Classification</a:t>
            </a:r>
            <a:r>
              <a:rPr lang="es-MX" dirty="0" smtClean="0"/>
              <a:t>. </a:t>
            </a:r>
            <a:r>
              <a:rPr lang="es-MX" dirty="0" err="1" smtClean="0"/>
              <a:t>Algorithms</a:t>
            </a:r>
            <a:r>
              <a:rPr lang="es-MX" dirty="0" smtClean="0"/>
              <a:t>, </a:t>
            </a:r>
            <a:r>
              <a:rPr lang="es-MX" dirty="0" err="1" smtClean="0"/>
              <a:t>Systems</a:t>
            </a:r>
            <a:r>
              <a:rPr lang="es-MX" dirty="0" smtClean="0"/>
              <a:t> and </a:t>
            </a:r>
            <a:r>
              <a:rPr lang="es-MX" dirty="0" err="1" smtClean="0"/>
              <a:t>Applications</a:t>
            </a:r>
            <a:r>
              <a:rPr lang="es-MX" dirty="0" smtClean="0"/>
              <a:t>”, 2002. </a:t>
            </a:r>
          </a:p>
          <a:p>
            <a:r>
              <a:rPr lang="es-MX" b="1" dirty="0" smtClean="0"/>
              <a:t>[PLA 06]</a:t>
            </a:r>
            <a:r>
              <a:rPr lang="es-MX" dirty="0" smtClean="0"/>
              <a:t> C. Platero, “Apuntes de visión artificial”, 2006. </a:t>
            </a:r>
          </a:p>
          <a:p>
            <a:r>
              <a:rPr lang="es-MX" b="1" dirty="0" smtClean="0"/>
              <a:t>[ESC 01]</a:t>
            </a:r>
            <a:r>
              <a:rPr lang="es-MX" dirty="0" smtClean="0"/>
              <a:t> A. Escalera, “Visión por Computador: Fundamentos y Métodos”, 2001. </a:t>
            </a:r>
            <a:endParaRPr lang="es-MX" b="1" dirty="0" smtClean="0"/>
          </a:p>
          <a:p>
            <a:r>
              <a:rPr lang="es-MX" b="1" dirty="0" smtClean="0"/>
              <a:t>[PAJ 01]</a:t>
            </a:r>
            <a:r>
              <a:rPr lang="es-MX" dirty="0" smtClean="0"/>
              <a:t> G. Pajares, “Visión por computador”, 2001. </a:t>
            </a:r>
          </a:p>
          <a:p>
            <a:r>
              <a:rPr lang="es-MX" b="1" dirty="0" smtClean="0"/>
              <a:t>[BRA 01]</a:t>
            </a:r>
            <a:r>
              <a:rPr lang="es-MX" dirty="0" smtClean="0"/>
              <a:t> T. </a:t>
            </a:r>
            <a:r>
              <a:rPr lang="es-MX" dirty="0" err="1" smtClean="0"/>
              <a:t>Bräunl</a:t>
            </a:r>
            <a:r>
              <a:rPr lang="es-MX" dirty="0" smtClean="0"/>
              <a:t>, S. </a:t>
            </a:r>
            <a:r>
              <a:rPr lang="es-MX" dirty="0" err="1" smtClean="0"/>
              <a:t>Feyrer</a:t>
            </a:r>
            <a:r>
              <a:rPr lang="es-MX" dirty="0" smtClean="0"/>
              <a:t>, W. </a:t>
            </a:r>
            <a:r>
              <a:rPr lang="es-MX" dirty="0" err="1" smtClean="0"/>
              <a:t>Rapf</a:t>
            </a:r>
            <a:r>
              <a:rPr lang="es-MX" dirty="0" smtClean="0"/>
              <a:t>, M. </a:t>
            </a:r>
            <a:r>
              <a:rPr lang="es-MX" dirty="0" err="1" smtClean="0"/>
              <a:t>Reinhardt</a:t>
            </a:r>
            <a:r>
              <a:rPr lang="es-MX" dirty="0" smtClean="0"/>
              <a:t>, “</a:t>
            </a:r>
            <a:r>
              <a:rPr lang="es-MX" dirty="0" err="1" smtClean="0"/>
              <a:t>Parallel</a:t>
            </a:r>
            <a:r>
              <a:rPr lang="es-MX" dirty="0" smtClean="0"/>
              <a:t> </a:t>
            </a:r>
            <a:r>
              <a:rPr lang="es-MX" dirty="0" err="1" smtClean="0"/>
              <a:t>Image</a:t>
            </a:r>
            <a:r>
              <a:rPr lang="es-MX" dirty="0" smtClean="0"/>
              <a:t> </a:t>
            </a:r>
            <a:r>
              <a:rPr lang="es-MX" dirty="0" err="1" smtClean="0"/>
              <a:t>Processing</a:t>
            </a:r>
            <a:r>
              <a:rPr lang="es-MX" dirty="0" smtClean="0"/>
              <a:t>”, 2001. </a:t>
            </a:r>
            <a:r>
              <a:rPr lang="es-MX" b="1" dirty="0" smtClean="0"/>
              <a:t>[AML 08</a:t>
            </a:r>
            <a:r>
              <a:rPr lang="es-MX" dirty="0" smtClean="0"/>
              <a:t>] K. </a:t>
            </a:r>
            <a:r>
              <a:rPr lang="es-MX" dirty="0" err="1" smtClean="0"/>
              <a:t>Amlacher</a:t>
            </a:r>
            <a:r>
              <a:rPr lang="es-MX" dirty="0" smtClean="0"/>
              <a:t>, L. </a:t>
            </a:r>
            <a:r>
              <a:rPr lang="es-MX" dirty="0" err="1" smtClean="0"/>
              <a:t>Paletta</a:t>
            </a:r>
            <a:r>
              <a:rPr lang="es-MX" dirty="0" smtClean="0"/>
              <a:t>, “Geo-</a:t>
            </a:r>
            <a:r>
              <a:rPr lang="es-MX" dirty="0" err="1" smtClean="0"/>
              <a:t>Indexed</a:t>
            </a:r>
            <a:r>
              <a:rPr lang="es-MX" dirty="0" smtClean="0"/>
              <a:t> </a:t>
            </a:r>
            <a:r>
              <a:rPr lang="es-MX" dirty="0" err="1" smtClean="0"/>
              <a:t>Object</a:t>
            </a:r>
            <a:r>
              <a:rPr lang="es-MX" dirty="0" smtClean="0"/>
              <a:t> </a:t>
            </a:r>
            <a:r>
              <a:rPr lang="es-MX" dirty="0" err="1" smtClean="0"/>
              <a:t>Recognition</a:t>
            </a:r>
            <a:r>
              <a:rPr lang="es-MX" dirty="0" smtClean="0"/>
              <a:t> </a:t>
            </a:r>
            <a:r>
              <a:rPr lang="es-MX" dirty="0" err="1" smtClean="0"/>
              <a:t>for</a:t>
            </a:r>
            <a:r>
              <a:rPr lang="es-MX" dirty="0" smtClean="0"/>
              <a:t> Mobile </a:t>
            </a:r>
            <a:r>
              <a:rPr lang="es-MX" dirty="0" err="1" smtClean="0"/>
              <a:t>Vision</a:t>
            </a:r>
            <a:r>
              <a:rPr lang="es-MX" dirty="0" smtClean="0"/>
              <a:t> </a:t>
            </a:r>
            <a:r>
              <a:rPr lang="es-MX" dirty="0" err="1" smtClean="0"/>
              <a:t>Tasks</a:t>
            </a:r>
            <a:r>
              <a:rPr lang="es-MX" dirty="0" smtClean="0"/>
              <a:t>”, 2008. </a:t>
            </a:r>
          </a:p>
          <a:p>
            <a:r>
              <a:rPr lang="es-MX" b="1" dirty="0" smtClean="0"/>
              <a:t>[DEY 00]</a:t>
            </a:r>
            <a:r>
              <a:rPr lang="es-MX" dirty="0" smtClean="0"/>
              <a:t> A. K . Dey, G. D. </a:t>
            </a:r>
            <a:r>
              <a:rPr lang="es-MX" dirty="0" err="1" smtClean="0"/>
              <a:t>Abowd</a:t>
            </a:r>
            <a:r>
              <a:rPr lang="es-MX" dirty="0" smtClean="0"/>
              <a:t>, “</a:t>
            </a:r>
            <a:r>
              <a:rPr lang="es-MX" dirty="0" err="1" smtClean="0"/>
              <a:t>Towards</a:t>
            </a:r>
            <a:r>
              <a:rPr lang="es-MX" dirty="0" smtClean="0"/>
              <a:t> a </a:t>
            </a:r>
            <a:r>
              <a:rPr lang="es-MX" dirty="0" err="1" smtClean="0"/>
              <a:t>Better</a:t>
            </a:r>
            <a:r>
              <a:rPr lang="es-MX" dirty="0" smtClean="0"/>
              <a:t> </a:t>
            </a:r>
            <a:r>
              <a:rPr lang="es-MX" dirty="0" err="1" smtClean="0"/>
              <a:t>Understanding</a:t>
            </a:r>
            <a:r>
              <a:rPr lang="es-MX" dirty="0" smtClean="0"/>
              <a:t> of </a:t>
            </a:r>
            <a:r>
              <a:rPr lang="es-MX" dirty="0" err="1" smtClean="0"/>
              <a:t>Context</a:t>
            </a:r>
            <a:r>
              <a:rPr lang="es-MX" dirty="0" smtClean="0"/>
              <a:t> and </a:t>
            </a:r>
            <a:r>
              <a:rPr lang="es-MX" dirty="0" err="1" smtClean="0"/>
              <a:t>ContextAwareness</a:t>
            </a:r>
            <a:r>
              <a:rPr lang="es-MX" dirty="0" smtClean="0"/>
              <a:t>”, 2000. </a:t>
            </a:r>
          </a:p>
          <a:p>
            <a:r>
              <a:rPr lang="es-MX" b="1" dirty="0" smtClean="0"/>
              <a:t>[WIKTD 10]</a:t>
            </a:r>
            <a:r>
              <a:rPr lang="es-MX" dirty="0" smtClean="0">
                <a:hlinkClick r:id="rId2"/>
              </a:rPr>
              <a:t> http://www.wikitude.org/</a:t>
            </a:r>
            <a:r>
              <a:rPr lang="es-MX" dirty="0" smtClean="0"/>
              <a:t> </a:t>
            </a:r>
          </a:p>
          <a:p>
            <a:r>
              <a:rPr lang="es-MX" b="1" dirty="0" smtClean="0"/>
              <a:t>[LAY 10]</a:t>
            </a:r>
            <a:r>
              <a:rPr lang="es-MX" dirty="0" smtClean="0">
                <a:hlinkClick r:id="rId3"/>
              </a:rPr>
              <a:t> http://www.layar.com/</a:t>
            </a:r>
            <a:r>
              <a:rPr lang="es-MX" dirty="0" smtClean="0"/>
              <a:t> </a:t>
            </a:r>
          </a:p>
          <a:p>
            <a:r>
              <a:rPr lang="es-MX" b="1" dirty="0" smtClean="0"/>
              <a:t>[OLW 05]</a:t>
            </a:r>
            <a:r>
              <a:rPr lang="es-MX" dirty="0" smtClean="0"/>
              <a:t> A. </a:t>
            </a:r>
            <a:r>
              <a:rPr lang="es-MX" dirty="0" err="1" smtClean="0"/>
              <a:t>Olwal</a:t>
            </a:r>
            <a:r>
              <a:rPr lang="es-MX" dirty="0" smtClean="0"/>
              <a:t>, C. </a:t>
            </a:r>
            <a:r>
              <a:rPr lang="es-MX" dirty="0" err="1" smtClean="0"/>
              <a:t>Lindfors</a:t>
            </a:r>
            <a:r>
              <a:rPr lang="es-MX" dirty="0" smtClean="0"/>
              <a:t>, J. </a:t>
            </a:r>
            <a:r>
              <a:rPr lang="es-MX" dirty="0" err="1" smtClean="0"/>
              <a:t>Gustafsson</a:t>
            </a:r>
            <a:r>
              <a:rPr lang="es-MX" dirty="0" smtClean="0"/>
              <a:t>, T. </a:t>
            </a:r>
            <a:r>
              <a:rPr lang="es-MX" dirty="0" err="1" smtClean="0"/>
              <a:t>Kjellberg</a:t>
            </a:r>
            <a:r>
              <a:rPr lang="es-MX" dirty="0" smtClean="0"/>
              <a:t>, L. </a:t>
            </a:r>
            <a:r>
              <a:rPr lang="es-MX" dirty="0" err="1" smtClean="0"/>
              <a:t>Mattsson</a:t>
            </a:r>
            <a:r>
              <a:rPr lang="es-MX" dirty="0" smtClean="0"/>
              <a:t>, “ASTOR: </a:t>
            </a:r>
            <a:r>
              <a:rPr lang="es-MX" dirty="0" err="1" smtClean="0"/>
              <a:t>An</a:t>
            </a:r>
            <a:r>
              <a:rPr lang="es-MX" dirty="0" smtClean="0"/>
              <a:t> </a:t>
            </a:r>
            <a:r>
              <a:rPr lang="es-MX" dirty="0" err="1" smtClean="0"/>
              <a:t>Autostereoscopic</a:t>
            </a:r>
            <a:r>
              <a:rPr lang="es-MX" dirty="0" smtClean="0"/>
              <a:t> </a:t>
            </a:r>
            <a:r>
              <a:rPr lang="es-MX" dirty="0" err="1" smtClean="0"/>
              <a:t>Optical</a:t>
            </a:r>
            <a:r>
              <a:rPr lang="es-MX" dirty="0" smtClean="0"/>
              <a:t> </a:t>
            </a:r>
            <a:r>
              <a:rPr lang="es-MX" dirty="0" err="1" smtClean="0"/>
              <a:t>See-through</a:t>
            </a:r>
            <a:r>
              <a:rPr lang="es-MX" dirty="0" smtClean="0"/>
              <a:t> </a:t>
            </a:r>
            <a:r>
              <a:rPr lang="es-MX" dirty="0" err="1" smtClean="0"/>
              <a:t>Augmented</a:t>
            </a:r>
            <a:r>
              <a:rPr lang="es-MX" dirty="0" smtClean="0"/>
              <a:t> </a:t>
            </a:r>
            <a:r>
              <a:rPr lang="es-MX" dirty="0" err="1" smtClean="0"/>
              <a:t>Reality</a:t>
            </a:r>
            <a:r>
              <a:rPr lang="es-MX" dirty="0" smtClean="0"/>
              <a:t> </a:t>
            </a:r>
            <a:r>
              <a:rPr lang="es-MX" dirty="0" err="1" smtClean="0"/>
              <a:t>System</a:t>
            </a:r>
            <a:r>
              <a:rPr lang="es-MX" dirty="0" smtClean="0"/>
              <a:t>“, 2005. </a:t>
            </a:r>
          </a:p>
          <a:p>
            <a:r>
              <a:rPr lang="es-MX" b="1" dirty="0" smtClean="0"/>
              <a:t>[XU 07]</a:t>
            </a:r>
            <a:r>
              <a:rPr lang="es-MX" dirty="0" smtClean="0"/>
              <a:t> </a:t>
            </a:r>
            <a:r>
              <a:rPr lang="es-MX" dirty="0" err="1" smtClean="0"/>
              <a:t>Xu</a:t>
            </a:r>
            <a:r>
              <a:rPr lang="es-MX" dirty="0" smtClean="0"/>
              <a:t>, “GPS. </a:t>
            </a:r>
            <a:r>
              <a:rPr lang="es-MX" dirty="0" err="1" smtClean="0"/>
              <a:t>Theory</a:t>
            </a:r>
            <a:r>
              <a:rPr lang="es-MX" dirty="0" smtClean="0"/>
              <a:t>, </a:t>
            </a:r>
            <a:r>
              <a:rPr lang="es-MX" dirty="0" err="1" smtClean="0"/>
              <a:t>Algorithms</a:t>
            </a:r>
            <a:r>
              <a:rPr lang="es-MX" dirty="0" smtClean="0"/>
              <a:t> and </a:t>
            </a:r>
            <a:r>
              <a:rPr lang="es-MX" dirty="0" err="1" smtClean="0"/>
              <a:t>Applications</a:t>
            </a:r>
            <a:r>
              <a:rPr lang="es-MX" dirty="0" smtClean="0"/>
              <a:t>“, 2007. </a:t>
            </a:r>
          </a:p>
          <a:p>
            <a:r>
              <a:rPr lang="es-MX" b="1" dirty="0" smtClean="0"/>
              <a:t>[SYMB 10]</a:t>
            </a:r>
            <a:r>
              <a:rPr lang="es-MX" dirty="0" smtClean="0">
                <a:hlinkClick r:id="rId4"/>
              </a:rPr>
              <a:t> http://www.symbian.org/ </a:t>
            </a:r>
            <a:endParaRPr lang="es-MX" dirty="0" smtClean="0"/>
          </a:p>
          <a:p>
            <a:r>
              <a:rPr lang="es-MX" b="1" dirty="0" smtClean="0"/>
              <a:t>[MCPH 06] </a:t>
            </a:r>
            <a:r>
              <a:rPr lang="es-MX" dirty="0" smtClean="0"/>
              <a:t>F. McPherson, “</a:t>
            </a:r>
            <a:r>
              <a:rPr lang="es-MX" dirty="0" err="1" smtClean="0"/>
              <a:t>How</a:t>
            </a:r>
            <a:r>
              <a:rPr lang="es-MX" dirty="0" smtClean="0"/>
              <a:t> to Do </a:t>
            </a:r>
            <a:r>
              <a:rPr lang="es-MX" dirty="0" err="1" smtClean="0"/>
              <a:t>Everything</a:t>
            </a:r>
            <a:r>
              <a:rPr lang="es-MX" dirty="0" smtClean="0"/>
              <a:t> </a:t>
            </a:r>
            <a:r>
              <a:rPr lang="es-MX" dirty="0" err="1" smtClean="0"/>
              <a:t>with</a:t>
            </a:r>
            <a:r>
              <a:rPr lang="es-MX" dirty="0" smtClean="0"/>
              <a:t> Windows Mobile“, 2006. </a:t>
            </a:r>
            <a:r>
              <a:rPr lang="es-MX" b="1" dirty="0" smtClean="0"/>
              <a:t>[IPH DEV 10]</a:t>
            </a:r>
            <a:r>
              <a:rPr lang="es-MX" dirty="0" smtClean="0">
                <a:hlinkClick r:id="rId5"/>
              </a:rPr>
              <a:t> http://developer.apple.com/iphone/index.action </a:t>
            </a:r>
            <a:r>
              <a:rPr lang="es-MX" b="1" dirty="0" smtClean="0"/>
              <a:t>[SING 06]</a:t>
            </a:r>
            <a:r>
              <a:rPr lang="es-MX" dirty="0" smtClean="0"/>
              <a:t> A. Singh, “Mac OS X </a:t>
            </a:r>
            <a:r>
              <a:rPr lang="es-MX" dirty="0" err="1" smtClean="0"/>
              <a:t>Internals</a:t>
            </a:r>
            <a:r>
              <a:rPr lang="es-MX" dirty="0" smtClean="0"/>
              <a:t>. A </a:t>
            </a:r>
            <a:r>
              <a:rPr lang="es-MX" dirty="0" err="1" smtClean="0"/>
              <a:t>Systems</a:t>
            </a:r>
            <a:r>
              <a:rPr lang="es-MX" dirty="0" smtClean="0"/>
              <a:t> </a:t>
            </a:r>
            <a:r>
              <a:rPr lang="es-MX" dirty="0" err="1" smtClean="0"/>
              <a:t>Approach</a:t>
            </a:r>
            <a:r>
              <a:rPr lang="es-MX" dirty="0" smtClean="0"/>
              <a:t>“, 2006. </a:t>
            </a:r>
            <a:r>
              <a:rPr lang="es-MX" b="1" dirty="0" smtClean="0"/>
              <a:t>[AND SDK 10]</a:t>
            </a:r>
            <a:r>
              <a:rPr lang="es-MX" dirty="0" smtClean="0">
                <a:hlinkClick r:id="rId6"/>
              </a:rPr>
              <a:t> http://developer.android.com/sdk/index.html </a:t>
            </a:r>
            <a:endParaRPr lang="es-MX" dirty="0" smtClean="0"/>
          </a:p>
          <a:p>
            <a:r>
              <a:rPr lang="es-MX" b="1" dirty="0" smtClean="0"/>
              <a:t>[J3D 10]</a:t>
            </a:r>
            <a:r>
              <a:rPr lang="es-MX" dirty="0" smtClean="0">
                <a:hlinkClick r:id="rId7"/>
              </a:rPr>
              <a:t> http://java.sun.com/javase/technologies/desktop/java3d/ </a:t>
            </a:r>
            <a:endParaRPr lang="es-MX" dirty="0" smtClean="0"/>
          </a:p>
          <a:p>
            <a:r>
              <a:rPr lang="es-MX" b="1" dirty="0" smtClean="0"/>
              <a:t>[ULT 10] </a:t>
            </a:r>
            <a:r>
              <a:rPr lang="es-MX" dirty="0" smtClean="0"/>
              <a:t>http://www.ist-ultra.org/ </a:t>
            </a:r>
          </a:p>
          <a:p>
            <a:r>
              <a:rPr lang="es-MX" b="1" dirty="0" smtClean="0"/>
              <a:t>[NOK CV 10]</a:t>
            </a:r>
            <a:r>
              <a:rPr lang="es-MX" dirty="0" smtClean="0"/>
              <a:t> http://research.nokia.com/research/projects/nokiacv/ </a:t>
            </a:r>
          </a:p>
          <a:p>
            <a:r>
              <a:rPr lang="es-MX" b="1" dirty="0" smtClean="0"/>
              <a:t>[JRMI 10]</a:t>
            </a:r>
            <a:r>
              <a:rPr lang="es-MX" dirty="0" smtClean="0">
                <a:hlinkClick r:id="rId8"/>
              </a:rPr>
              <a:t> http://java.sun.com/docs/books/tutorial/rmi/index.html </a:t>
            </a:r>
            <a:endParaRPr lang="es-MX" dirty="0" smtClean="0"/>
          </a:p>
          <a:p>
            <a:endParaRPr lang="es-MX" dirty="0" smtClean="0"/>
          </a:p>
          <a:p>
            <a:endParaRPr lang="es-MX" dirty="0"/>
          </a:p>
        </p:txBody>
      </p:sp>
    </p:spTree>
    <p:extLst>
      <p:ext uri="{BB962C8B-B14F-4D97-AF65-F5344CB8AC3E}">
        <p14:creationId xmlns:p14="http://schemas.microsoft.com/office/powerpoint/2010/main" val="26373946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7752"/>
            <a:ext cx="10515600" cy="5789211"/>
          </a:xfrm>
        </p:spPr>
        <p:txBody>
          <a:bodyPr>
            <a:normAutofit fontScale="85000" lnSpcReduction="20000"/>
          </a:bodyPr>
          <a:lstStyle/>
          <a:p>
            <a:r>
              <a:rPr lang="es-MX" b="1" dirty="0" smtClean="0"/>
              <a:t>[HIL 95] </a:t>
            </a:r>
            <a:r>
              <a:rPr lang="es-MX" dirty="0" smtClean="0"/>
              <a:t>J. R. Hilera, V. J. Martínez, “Redes neuronales artificiales. Fundamentos, modelos y aplicaciones”, 1995. </a:t>
            </a:r>
          </a:p>
          <a:p>
            <a:r>
              <a:rPr lang="es-MX" b="1" dirty="0" smtClean="0"/>
              <a:t>[PAT 96] </a:t>
            </a:r>
            <a:r>
              <a:rPr lang="es-MX" dirty="0" smtClean="0"/>
              <a:t>D. W. Patterson, “Artificial neural Networks. </a:t>
            </a:r>
            <a:r>
              <a:rPr lang="es-MX" dirty="0" err="1" smtClean="0"/>
              <a:t>Theory</a:t>
            </a:r>
            <a:r>
              <a:rPr lang="es-MX" dirty="0" smtClean="0"/>
              <a:t> and </a:t>
            </a:r>
            <a:r>
              <a:rPr lang="es-MX" dirty="0" err="1" smtClean="0"/>
              <a:t>Applications</a:t>
            </a:r>
            <a:r>
              <a:rPr lang="es-MX" dirty="0" smtClean="0"/>
              <a:t>”, 1996. </a:t>
            </a:r>
          </a:p>
          <a:p>
            <a:r>
              <a:rPr lang="es-MX" b="1" dirty="0" smtClean="0"/>
              <a:t>[HAY 94]</a:t>
            </a:r>
            <a:r>
              <a:rPr lang="es-MX" dirty="0" smtClean="0"/>
              <a:t> S. </a:t>
            </a:r>
            <a:r>
              <a:rPr lang="es-MX" dirty="0" err="1" smtClean="0"/>
              <a:t>Haykin</a:t>
            </a:r>
            <a:r>
              <a:rPr lang="es-MX" dirty="0" smtClean="0"/>
              <a:t>, “Neural Networks – A </a:t>
            </a:r>
            <a:r>
              <a:rPr lang="es-MX" dirty="0" err="1" smtClean="0"/>
              <a:t>Comprensive</a:t>
            </a:r>
            <a:r>
              <a:rPr lang="es-MX" dirty="0" smtClean="0"/>
              <a:t> </a:t>
            </a:r>
            <a:r>
              <a:rPr lang="es-MX" dirty="0" err="1" smtClean="0"/>
              <a:t>Foundation</a:t>
            </a:r>
            <a:r>
              <a:rPr lang="es-MX" dirty="0" smtClean="0"/>
              <a:t>”, 1994. </a:t>
            </a:r>
          </a:p>
          <a:p>
            <a:r>
              <a:rPr lang="es-MX" b="1" dirty="0" smtClean="0"/>
              <a:t>[MAT 10] </a:t>
            </a:r>
            <a:r>
              <a:rPr lang="es-MX" dirty="0" smtClean="0"/>
              <a:t>H. </a:t>
            </a:r>
            <a:r>
              <a:rPr lang="es-MX" dirty="0" err="1" smtClean="0"/>
              <a:t>Demuth</a:t>
            </a:r>
            <a:r>
              <a:rPr lang="es-MX" dirty="0" smtClean="0"/>
              <a:t>, M. </a:t>
            </a:r>
            <a:r>
              <a:rPr lang="es-MX" dirty="0" err="1" smtClean="0"/>
              <a:t>Beale</a:t>
            </a:r>
            <a:r>
              <a:rPr lang="es-MX" dirty="0" smtClean="0"/>
              <a:t>, M. Hagan, “Neural Network </a:t>
            </a:r>
            <a:r>
              <a:rPr lang="es-MX" dirty="0" err="1" smtClean="0"/>
              <a:t>Toolbox</a:t>
            </a:r>
            <a:r>
              <a:rPr lang="es-MX" dirty="0" smtClean="0"/>
              <a:t> 6. </a:t>
            </a:r>
            <a:r>
              <a:rPr lang="es-MX" dirty="0" err="1" smtClean="0"/>
              <a:t>User’s</a:t>
            </a:r>
            <a:r>
              <a:rPr lang="es-MX" dirty="0" smtClean="0"/>
              <a:t> </a:t>
            </a:r>
            <a:r>
              <a:rPr lang="es-MX" dirty="0" err="1" smtClean="0"/>
              <a:t>guide</a:t>
            </a:r>
            <a:r>
              <a:rPr lang="es-MX" dirty="0" smtClean="0"/>
              <a:t>”, 2010. </a:t>
            </a:r>
            <a:r>
              <a:rPr lang="es-MX" b="1" dirty="0" smtClean="0"/>
              <a:t>[LEV 44]</a:t>
            </a:r>
            <a:r>
              <a:rPr lang="es-MX" dirty="0" smtClean="0"/>
              <a:t> K. </a:t>
            </a:r>
            <a:r>
              <a:rPr lang="es-MX" dirty="0" err="1" smtClean="0"/>
              <a:t>Levenberg</a:t>
            </a:r>
            <a:r>
              <a:rPr lang="es-MX" dirty="0" smtClean="0"/>
              <a:t>, “A </a:t>
            </a:r>
            <a:r>
              <a:rPr lang="es-MX" dirty="0" err="1" smtClean="0"/>
              <a:t>Method</a:t>
            </a:r>
            <a:r>
              <a:rPr lang="es-MX" dirty="0" smtClean="0"/>
              <a:t> </a:t>
            </a:r>
            <a:r>
              <a:rPr lang="es-MX" dirty="0" err="1" smtClean="0"/>
              <a:t>for</a:t>
            </a:r>
            <a:r>
              <a:rPr lang="es-MX" dirty="0" smtClean="0"/>
              <a:t> </a:t>
            </a:r>
            <a:r>
              <a:rPr lang="es-MX" dirty="0" err="1" smtClean="0"/>
              <a:t>the</a:t>
            </a:r>
            <a:r>
              <a:rPr lang="es-MX" dirty="0" smtClean="0"/>
              <a:t> </a:t>
            </a:r>
            <a:r>
              <a:rPr lang="es-MX" dirty="0" err="1" smtClean="0"/>
              <a:t>Solution</a:t>
            </a:r>
            <a:r>
              <a:rPr lang="es-MX" dirty="0" smtClean="0"/>
              <a:t> of </a:t>
            </a:r>
            <a:r>
              <a:rPr lang="es-MX" dirty="0" err="1" smtClean="0"/>
              <a:t>Certain</a:t>
            </a:r>
            <a:r>
              <a:rPr lang="es-MX" dirty="0" smtClean="0"/>
              <a:t> Non-Linear </a:t>
            </a:r>
            <a:r>
              <a:rPr lang="es-MX" dirty="0" err="1" smtClean="0"/>
              <a:t>Problems</a:t>
            </a:r>
            <a:r>
              <a:rPr lang="es-MX" dirty="0" smtClean="0"/>
              <a:t> in </a:t>
            </a:r>
            <a:r>
              <a:rPr lang="es-MX" dirty="0" err="1" smtClean="0"/>
              <a:t>Least</a:t>
            </a:r>
            <a:r>
              <a:rPr lang="es-MX" dirty="0" smtClean="0"/>
              <a:t> </a:t>
            </a:r>
            <a:r>
              <a:rPr lang="es-MX" dirty="0" err="1" smtClean="0"/>
              <a:t>Squares</a:t>
            </a:r>
            <a:r>
              <a:rPr lang="es-MX" dirty="0" smtClean="0"/>
              <a:t>”, 1944. </a:t>
            </a:r>
          </a:p>
          <a:p>
            <a:r>
              <a:rPr lang="es-MX" b="1" dirty="0" smtClean="0"/>
              <a:t>[ZAK 06]</a:t>
            </a:r>
            <a:r>
              <a:rPr lang="es-MX" dirty="0" smtClean="0"/>
              <a:t> N. C. </a:t>
            </a:r>
            <a:r>
              <a:rPr lang="es-MX" dirty="0" err="1" smtClean="0"/>
              <a:t>Zakas</a:t>
            </a:r>
            <a:r>
              <a:rPr lang="es-MX" dirty="0" smtClean="0"/>
              <a:t>, J. </a:t>
            </a:r>
            <a:r>
              <a:rPr lang="es-MX" dirty="0" err="1" smtClean="0"/>
              <a:t>McPeak</a:t>
            </a:r>
            <a:r>
              <a:rPr lang="es-MX" dirty="0" smtClean="0"/>
              <a:t>, J. </a:t>
            </a:r>
            <a:r>
              <a:rPr lang="es-MX" dirty="0" err="1" smtClean="0"/>
              <a:t>Fawcett</a:t>
            </a:r>
            <a:r>
              <a:rPr lang="es-MX" dirty="0" smtClean="0"/>
              <a:t>, “Professional AJAX”, 2006.  </a:t>
            </a:r>
          </a:p>
          <a:p>
            <a:r>
              <a:rPr lang="es-MX" b="1" dirty="0" smtClean="0"/>
              <a:t>[JSON 10] </a:t>
            </a:r>
            <a:r>
              <a:rPr lang="es-MX" dirty="0" smtClean="0"/>
              <a:t>http://www.json.org/ </a:t>
            </a:r>
          </a:p>
          <a:p>
            <a:r>
              <a:rPr lang="es-MX" b="1" dirty="0" smtClean="0"/>
              <a:t>[XPATH 10] </a:t>
            </a:r>
            <a:r>
              <a:rPr lang="es-MX" dirty="0" smtClean="0"/>
              <a:t>http://www.w3.org/TR/xpath/ </a:t>
            </a:r>
          </a:p>
          <a:p>
            <a:r>
              <a:rPr lang="es-MX" b="1" dirty="0" smtClean="0"/>
              <a:t>[IPV 10]</a:t>
            </a:r>
            <a:r>
              <a:rPr lang="es-MX" dirty="0" smtClean="0">
                <a:hlinkClick r:id="rId2"/>
              </a:rPr>
              <a:t> http://www.upv.es/ </a:t>
            </a:r>
            <a:r>
              <a:rPr lang="es-MX" dirty="0" smtClean="0"/>
              <a:t> </a:t>
            </a:r>
          </a:p>
          <a:p>
            <a:r>
              <a:rPr lang="es-MX" b="1" dirty="0" smtClean="0"/>
              <a:t>[SEU 09]</a:t>
            </a:r>
            <a:r>
              <a:rPr lang="es-MX" dirty="0" smtClean="0"/>
              <a:t> S. J. Kim, A. K. Dey, “</a:t>
            </a:r>
            <a:r>
              <a:rPr lang="es-MX" dirty="0" err="1" smtClean="0"/>
              <a:t>Simulated</a:t>
            </a:r>
            <a:r>
              <a:rPr lang="es-MX" dirty="0" smtClean="0"/>
              <a:t> </a:t>
            </a:r>
            <a:r>
              <a:rPr lang="es-MX" dirty="0" err="1" smtClean="0"/>
              <a:t>Augmented</a:t>
            </a:r>
            <a:r>
              <a:rPr lang="es-MX" dirty="0" smtClean="0"/>
              <a:t> </a:t>
            </a:r>
            <a:r>
              <a:rPr lang="es-MX" dirty="0" err="1" smtClean="0"/>
              <a:t>Reality</a:t>
            </a:r>
            <a:r>
              <a:rPr lang="es-MX" dirty="0" smtClean="0"/>
              <a:t> </a:t>
            </a:r>
            <a:r>
              <a:rPr lang="es-MX" dirty="0" err="1" smtClean="0"/>
              <a:t>Windshield</a:t>
            </a:r>
            <a:r>
              <a:rPr lang="es-MX" dirty="0" smtClean="0"/>
              <a:t> </a:t>
            </a:r>
            <a:r>
              <a:rPr lang="es-MX" dirty="0" err="1" smtClean="0"/>
              <a:t>Display</a:t>
            </a:r>
            <a:r>
              <a:rPr lang="es-MX" dirty="0" smtClean="0"/>
              <a:t> as a </a:t>
            </a:r>
            <a:r>
              <a:rPr lang="es-MX" dirty="0" err="1" smtClean="0"/>
              <a:t>Cognitive</a:t>
            </a:r>
            <a:r>
              <a:rPr lang="es-MX" dirty="0" smtClean="0"/>
              <a:t> </a:t>
            </a:r>
            <a:r>
              <a:rPr lang="es-MX" dirty="0" err="1" smtClean="0"/>
              <a:t>Mapping</a:t>
            </a:r>
            <a:r>
              <a:rPr lang="es-MX" dirty="0" smtClean="0"/>
              <a:t> </a:t>
            </a:r>
            <a:r>
              <a:rPr lang="es-MX" dirty="0" err="1" smtClean="0"/>
              <a:t>Aid</a:t>
            </a:r>
            <a:r>
              <a:rPr lang="es-MX" dirty="0" smtClean="0"/>
              <a:t> </a:t>
            </a:r>
            <a:r>
              <a:rPr lang="es-MX" dirty="0" err="1" smtClean="0"/>
              <a:t>for</a:t>
            </a:r>
            <a:r>
              <a:rPr lang="es-MX" dirty="0" smtClean="0"/>
              <a:t> Elder Driver </a:t>
            </a:r>
            <a:r>
              <a:rPr lang="es-MX" dirty="0" err="1" smtClean="0"/>
              <a:t>Navigation</a:t>
            </a:r>
            <a:r>
              <a:rPr lang="es-MX" dirty="0" smtClean="0"/>
              <a:t>”, 2009. </a:t>
            </a:r>
          </a:p>
          <a:p>
            <a:r>
              <a:rPr lang="es-MX" b="1" dirty="0" smtClean="0"/>
              <a:t>[AVE 08] </a:t>
            </a:r>
            <a:r>
              <a:rPr lang="es-MX" dirty="0" smtClean="0"/>
              <a:t>S. J. Kim, A. K. Dey, “</a:t>
            </a:r>
            <a:r>
              <a:rPr lang="es-MX" dirty="0" err="1" smtClean="0"/>
              <a:t>Simulated</a:t>
            </a:r>
            <a:r>
              <a:rPr lang="es-MX" dirty="0" smtClean="0"/>
              <a:t> </a:t>
            </a:r>
            <a:r>
              <a:rPr lang="es-MX" dirty="0" err="1" smtClean="0"/>
              <a:t>Augmented</a:t>
            </a:r>
            <a:r>
              <a:rPr lang="es-MX" dirty="0" smtClean="0"/>
              <a:t> </a:t>
            </a:r>
            <a:r>
              <a:rPr lang="es-MX" dirty="0" err="1" smtClean="0"/>
              <a:t>Reality</a:t>
            </a:r>
            <a:r>
              <a:rPr lang="es-MX" dirty="0" smtClean="0"/>
              <a:t> </a:t>
            </a:r>
            <a:r>
              <a:rPr lang="es-MX" dirty="0" err="1" smtClean="0"/>
              <a:t>Windshield</a:t>
            </a:r>
            <a:r>
              <a:rPr lang="es-MX" dirty="0" smtClean="0"/>
              <a:t> </a:t>
            </a:r>
            <a:r>
              <a:rPr lang="es-MX" dirty="0" err="1" smtClean="0"/>
              <a:t>Display</a:t>
            </a:r>
            <a:r>
              <a:rPr lang="es-MX" dirty="0" smtClean="0"/>
              <a:t> as a </a:t>
            </a:r>
            <a:r>
              <a:rPr lang="es-MX" dirty="0" err="1" smtClean="0"/>
              <a:t>Cognitive</a:t>
            </a:r>
            <a:r>
              <a:rPr lang="es-MX" dirty="0" smtClean="0"/>
              <a:t> </a:t>
            </a:r>
            <a:r>
              <a:rPr lang="es-MX" dirty="0" err="1" smtClean="0"/>
              <a:t>Mapping</a:t>
            </a:r>
            <a:r>
              <a:rPr lang="es-MX" dirty="0" smtClean="0"/>
              <a:t> </a:t>
            </a:r>
            <a:r>
              <a:rPr lang="es-MX" dirty="0" err="1" smtClean="0"/>
              <a:t>Aid</a:t>
            </a:r>
            <a:r>
              <a:rPr lang="es-MX" dirty="0" smtClean="0"/>
              <a:t> </a:t>
            </a:r>
            <a:r>
              <a:rPr lang="es-MX" dirty="0" err="1" smtClean="0"/>
              <a:t>for</a:t>
            </a:r>
            <a:r>
              <a:rPr lang="es-MX" dirty="0" smtClean="0"/>
              <a:t> Elder Driver </a:t>
            </a:r>
            <a:r>
              <a:rPr lang="es-MX" dirty="0" err="1" smtClean="0"/>
              <a:t>Navigation</a:t>
            </a:r>
            <a:r>
              <a:rPr lang="es-MX" dirty="0" smtClean="0"/>
              <a:t>”, 2009. </a:t>
            </a:r>
          </a:p>
          <a:p>
            <a:r>
              <a:rPr lang="es-MX" b="1" dirty="0" smtClean="0"/>
              <a:t>[YUV 95]</a:t>
            </a:r>
            <a:r>
              <a:rPr lang="es-MX" dirty="0" smtClean="0"/>
              <a:t> RECOMMENDATION ITU-R BT.601-5, 1982-1995.  </a:t>
            </a:r>
          </a:p>
          <a:p>
            <a:r>
              <a:rPr lang="es-MX" b="1" dirty="0" smtClean="0"/>
              <a:t>[YUV 02]</a:t>
            </a:r>
            <a:r>
              <a:rPr lang="es-MX" dirty="0" smtClean="0"/>
              <a:t> RECOMMENDATION ITU-R BT.709-5, 1990-2002. </a:t>
            </a:r>
          </a:p>
          <a:p>
            <a:r>
              <a:rPr lang="es-MX" b="1" dirty="0" smtClean="0"/>
              <a:t>[OW 05] </a:t>
            </a:r>
            <a:r>
              <a:rPr lang="es-MX" dirty="0" smtClean="0"/>
              <a:t>A. </a:t>
            </a:r>
            <a:r>
              <a:rPr lang="es-MX" dirty="0" err="1" smtClean="0"/>
              <a:t>Owal</a:t>
            </a:r>
            <a:r>
              <a:rPr lang="es-MX" dirty="0" smtClean="0"/>
              <a:t>, T. </a:t>
            </a:r>
            <a:r>
              <a:rPr lang="es-MX" dirty="0" err="1" smtClean="0"/>
              <a:t>Höllerer</a:t>
            </a:r>
            <a:r>
              <a:rPr lang="es-MX" dirty="0" smtClean="0"/>
              <a:t>, “POLAR: Portable, </a:t>
            </a:r>
            <a:r>
              <a:rPr lang="es-MX" dirty="0" err="1" smtClean="0"/>
              <a:t>Optical</a:t>
            </a:r>
            <a:r>
              <a:rPr lang="es-MX" dirty="0" smtClean="0"/>
              <a:t> </a:t>
            </a:r>
            <a:r>
              <a:rPr lang="es-MX" dirty="0" err="1" smtClean="0"/>
              <a:t>see-through</a:t>
            </a:r>
            <a:r>
              <a:rPr lang="es-MX" dirty="0" smtClean="0"/>
              <a:t>, </a:t>
            </a:r>
            <a:r>
              <a:rPr lang="es-MX" dirty="0" err="1" smtClean="0"/>
              <a:t>Low-cost</a:t>
            </a:r>
            <a:r>
              <a:rPr lang="es-MX" dirty="0" smtClean="0"/>
              <a:t> </a:t>
            </a:r>
            <a:r>
              <a:rPr lang="es-MX" dirty="0" err="1" smtClean="0"/>
              <a:t>Augmented</a:t>
            </a:r>
            <a:r>
              <a:rPr lang="es-MX" dirty="0" smtClean="0"/>
              <a:t> </a:t>
            </a:r>
            <a:r>
              <a:rPr lang="es-MX" dirty="0" err="1" smtClean="0"/>
              <a:t>Reality</a:t>
            </a:r>
            <a:r>
              <a:rPr lang="es-MX" dirty="0" smtClean="0"/>
              <a:t>“, 2005.  </a:t>
            </a:r>
          </a:p>
          <a:p>
            <a:r>
              <a:rPr lang="es-MX" b="1" dirty="0" smtClean="0"/>
              <a:t>[INVZ 10]</a:t>
            </a:r>
            <a:r>
              <a:rPr lang="es-MX" dirty="0" smtClean="0">
                <a:hlinkClick r:id="rId3"/>
              </a:rPr>
              <a:t> http://www.invizimals.com/ </a:t>
            </a:r>
            <a:endParaRPr lang="es-MX" dirty="0" smtClean="0"/>
          </a:p>
          <a:p>
            <a:r>
              <a:rPr lang="es-MX" b="1" dirty="0" smtClean="0"/>
              <a:t>[GOGG 10]</a:t>
            </a:r>
            <a:r>
              <a:rPr lang="es-MX" dirty="0" smtClean="0">
                <a:hlinkClick r:id="rId4"/>
              </a:rPr>
              <a:t> http://www.google.com/mobile/goggles </a:t>
            </a:r>
            <a:endParaRPr lang="es-MX" dirty="0" smtClean="0"/>
          </a:p>
          <a:p>
            <a:r>
              <a:rPr lang="es-MX" b="1" dirty="0" smtClean="0"/>
              <a:t>[G SANT 10]</a:t>
            </a:r>
            <a:r>
              <a:rPr lang="es-MX" dirty="0" smtClean="0"/>
              <a:t> http://www.fdi.ucm.es/migs/presentacion.html </a:t>
            </a:r>
          </a:p>
          <a:p>
            <a:r>
              <a:rPr lang="es-MX" b="1" dirty="0" smtClean="0"/>
              <a:t>[AND TTS 10]</a:t>
            </a:r>
            <a:r>
              <a:rPr lang="es-MX" dirty="0" smtClean="0">
                <a:hlinkClick r:id="rId5"/>
              </a:rPr>
              <a:t> http://developer.android.com/resources/articles/tts.html </a:t>
            </a:r>
            <a:endParaRPr lang="es-MX" dirty="0" smtClean="0"/>
          </a:p>
          <a:p>
            <a:endParaRPr lang="es-MX" dirty="0" smtClean="0"/>
          </a:p>
          <a:p>
            <a:endParaRPr lang="es-MX" dirty="0"/>
          </a:p>
        </p:txBody>
      </p:sp>
    </p:spTree>
    <p:extLst>
      <p:ext uri="{BB962C8B-B14F-4D97-AF65-F5344CB8AC3E}">
        <p14:creationId xmlns:p14="http://schemas.microsoft.com/office/powerpoint/2010/main" val="8592932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838200" y="203080"/>
            <a:ext cx="1551972" cy="381442"/>
          </a:xfrm>
        </p:spPr>
        <p:txBody>
          <a:bodyPr>
            <a:normAutofit fontScale="90000"/>
          </a:bodyPr>
          <a:lstStyle/>
          <a:p>
            <a:r>
              <a:rPr lang="es-MX" dirty="0" smtClean="0"/>
              <a:t>Índice</a:t>
            </a:r>
            <a:endParaRPr lang="es-MX" dirty="0"/>
          </a:p>
        </p:txBody>
      </p:sp>
      <p:sp>
        <p:nvSpPr>
          <p:cNvPr id="3" name="Marcador de contenido 2"/>
          <p:cNvSpPr>
            <a:spLocks noGrp="1"/>
          </p:cNvSpPr>
          <p:nvPr>
            <p:ph idx="1"/>
          </p:nvPr>
        </p:nvSpPr>
        <p:spPr>
          <a:xfrm>
            <a:off x="190983" y="891251"/>
            <a:ext cx="11348976" cy="5712106"/>
          </a:xfrm>
        </p:spPr>
        <p:txBody>
          <a:bodyPr>
            <a:normAutofit fontScale="55000" lnSpcReduction="20000"/>
          </a:bodyPr>
          <a:lstStyle/>
          <a:p>
            <a:pPr marL="0" indent="0">
              <a:buNone/>
            </a:pPr>
            <a:r>
              <a:rPr lang="es-MX" sz="2800" b="1" dirty="0"/>
              <a:t>3.4 CONFIGURACIÓN POR PARTE DEL PROVEEDOR Y DEL CLIENTE EN LOS SISTEMAS DESARROLADOS EN ESTE TRABAJO ……………………………………………………………………………………………………………………………..... 57 </a:t>
            </a:r>
          </a:p>
          <a:p>
            <a:pPr marL="0" indent="0">
              <a:buNone/>
            </a:pPr>
            <a:r>
              <a:rPr lang="es-MX" sz="2800" i="1" dirty="0"/>
              <a:t>3.4.1 Requisitos del proveedor ........................................................................................................................................ 58</a:t>
            </a:r>
            <a:r>
              <a:rPr lang="es-MX" sz="2800" dirty="0"/>
              <a:t> </a:t>
            </a:r>
          </a:p>
          <a:p>
            <a:pPr marL="914400" lvl="2" indent="0">
              <a:buNone/>
            </a:pPr>
            <a:r>
              <a:rPr lang="es-MX" sz="2800" i="1" dirty="0" smtClean="0"/>
              <a:t>Requisitos del cliente ............................................................................................................................................... 60</a:t>
            </a:r>
            <a:r>
              <a:rPr lang="es-MX" sz="2800" dirty="0" smtClean="0"/>
              <a:t> </a:t>
            </a:r>
          </a:p>
          <a:p>
            <a:pPr marL="0" indent="0">
              <a:buNone/>
            </a:pPr>
            <a:r>
              <a:rPr lang="es-MX" sz="2800" b="1" dirty="0" smtClean="0"/>
              <a:t>4. Herramientas de realidad aumentada  ………..………………….………………………………………………………………..... 57 </a:t>
            </a:r>
          </a:p>
          <a:p>
            <a:pPr marL="0" indent="0">
              <a:buNone/>
            </a:pPr>
            <a:r>
              <a:rPr lang="es-MX" sz="2800" i="1" dirty="0" smtClean="0"/>
              <a:t>4.1 Vuforia ........................................................................................................................................ 58</a:t>
            </a:r>
            <a:r>
              <a:rPr lang="es-MX" sz="2800" dirty="0" smtClean="0"/>
              <a:t> </a:t>
            </a:r>
          </a:p>
          <a:p>
            <a:pPr marL="0" indent="0">
              <a:buNone/>
            </a:pPr>
            <a:r>
              <a:rPr lang="es-MX" sz="2800" i="1" dirty="0" smtClean="0"/>
              <a:t>4.2 Artoolkit  ........................................................................................................................................ 60</a:t>
            </a:r>
          </a:p>
          <a:p>
            <a:pPr marL="0" indent="0">
              <a:buNone/>
            </a:pPr>
            <a:r>
              <a:rPr lang="es-MX" sz="2800" i="1" dirty="0" smtClean="0"/>
              <a:t>4.3  Wikitude ………………………………………………………………………………………………………………………………………….. 62</a:t>
            </a:r>
          </a:p>
          <a:p>
            <a:pPr marL="0" indent="0">
              <a:buNone/>
            </a:pPr>
            <a:r>
              <a:rPr lang="es-MX" sz="2800" i="1" dirty="0" smtClean="0"/>
              <a:t>4.4 LayAR ………………………………………………………………………………………………………………………………………………….64</a:t>
            </a:r>
          </a:p>
          <a:p>
            <a:pPr marL="0" indent="0">
              <a:buNone/>
            </a:pPr>
            <a:r>
              <a:rPr lang="es-MX" sz="2800" i="1" dirty="0" smtClean="0"/>
              <a:t>4.5 Kudan …………………………………………………………………………………………………………………………………………………… 66</a:t>
            </a:r>
          </a:p>
          <a:p>
            <a:pPr marL="0" indent="0">
              <a:buNone/>
            </a:pPr>
            <a:endParaRPr lang="es-MX" sz="2800" dirty="0" smtClean="0"/>
          </a:p>
          <a:p>
            <a:pPr marL="0" indent="0">
              <a:buNone/>
            </a:pPr>
            <a:r>
              <a:rPr lang="es-MX" sz="2800" dirty="0" smtClean="0"/>
              <a:t>Conclusiones ………………………………………………………………………………………………………………………………………………68</a:t>
            </a:r>
          </a:p>
          <a:p>
            <a:pPr marL="0" indent="0">
              <a:buNone/>
            </a:pPr>
            <a:r>
              <a:rPr lang="es-MX" sz="2800" dirty="0" smtClean="0"/>
              <a:t>Referencias  ………………………………………………………………………………………………………………………………………………..69</a:t>
            </a:r>
          </a:p>
          <a:p>
            <a:pPr marL="0" indent="0">
              <a:buNone/>
            </a:pPr>
            <a:endParaRPr lang="es-MX" sz="1600" dirty="0" smtClean="0"/>
          </a:p>
        </p:txBody>
      </p:sp>
    </p:spTree>
    <p:extLst>
      <p:ext uri="{BB962C8B-B14F-4D97-AF65-F5344CB8AC3E}">
        <p14:creationId xmlns:p14="http://schemas.microsoft.com/office/powerpoint/2010/main" val="7407604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14655"/>
            <a:ext cx="10515600" cy="560850"/>
          </a:xfrm>
        </p:spPr>
        <p:txBody>
          <a:bodyPr>
            <a:normAutofit fontScale="90000"/>
          </a:bodyPr>
          <a:lstStyle/>
          <a:p>
            <a:r>
              <a:rPr lang="es-MX" dirty="0" smtClean="0"/>
              <a:t>Planteamiento del problema </a:t>
            </a:r>
            <a:endParaRPr lang="es-MX" dirty="0"/>
          </a:p>
        </p:txBody>
      </p:sp>
      <p:sp>
        <p:nvSpPr>
          <p:cNvPr id="3" name="Marcador de contenido 2"/>
          <p:cNvSpPr>
            <a:spLocks noGrp="1"/>
          </p:cNvSpPr>
          <p:nvPr>
            <p:ph idx="1"/>
          </p:nvPr>
        </p:nvSpPr>
        <p:spPr>
          <a:xfrm>
            <a:off x="838200" y="879676"/>
            <a:ext cx="10515600" cy="5297287"/>
          </a:xfrm>
        </p:spPr>
        <p:txBody>
          <a:bodyPr/>
          <a:lstStyle/>
          <a:p>
            <a:pPr marL="0" indent="0" algn="just">
              <a:buNone/>
            </a:pPr>
            <a:endParaRPr lang="es-MX" sz="2400" dirty="0" smtClean="0"/>
          </a:p>
          <a:p>
            <a:pPr marL="0" indent="0" algn="just">
              <a:buNone/>
            </a:pPr>
            <a:r>
              <a:rPr lang="es-MX" sz="2400" dirty="0" smtClean="0"/>
              <a:t>Se vera </a:t>
            </a:r>
            <a:r>
              <a:rPr lang="es-MX" sz="2400" dirty="0"/>
              <a:t>la importancia o la relevancia </a:t>
            </a:r>
            <a:r>
              <a:rPr lang="es-MX" sz="2400" dirty="0" smtClean="0"/>
              <a:t>de conocer </a:t>
            </a:r>
            <a:r>
              <a:rPr lang="es-MX" sz="2400" dirty="0"/>
              <a:t>su desarrollo e implementación </a:t>
            </a:r>
            <a:r>
              <a:rPr lang="es-MX" sz="2400" dirty="0" smtClean="0"/>
              <a:t>de la realidad aumentada en base a sus inicios y la actualidad en como avanza y que le ofrece hoy en día.</a:t>
            </a:r>
            <a:endParaRPr lang="es-MX" dirty="0"/>
          </a:p>
        </p:txBody>
      </p:sp>
    </p:spTree>
    <p:extLst>
      <p:ext uri="{BB962C8B-B14F-4D97-AF65-F5344CB8AC3E}">
        <p14:creationId xmlns:p14="http://schemas.microsoft.com/office/powerpoint/2010/main" val="41662165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21263" y="1"/>
            <a:ext cx="4051138" cy="526648"/>
          </a:xfrm>
        </p:spPr>
        <p:txBody>
          <a:bodyPr>
            <a:normAutofit fontScale="90000"/>
          </a:bodyPr>
          <a:lstStyle/>
          <a:p>
            <a:pPr algn="ctr"/>
            <a:r>
              <a:rPr lang="es-MX" dirty="0" smtClean="0"/>
              <a:t>Justificación</a:t>
            </a:r>
            <a:endParaRPr lang="es-MX" dirty="0"/>
          </a:p>
        </p:txBody>
      </p:sp>
      <p:sp>
        <p:nvSpPr>
          <p:cNvPr id="3" name="Marcador de contenido 2"/>
          <p:cNvSpPr>
            <a:spLocks noGrp="1"/>
          </p:cNvSpPr>
          <p:nvPr>
            <p:ph idx="1"/>
          </p:nvPr>
        </p:nvSpPr>
        <p:spPr>
          <a:xfrm>
            <a:off x="838200" y="931762"/>
            <a:ext cx="10515600" cy="5245201"/>
          </a:xfrm>
        </p:spPr>
        <p:txBody>
          <a:bodyPr>
            <a:normAutofit fontScale="92500" lnSpcReduction="20000"/>
          </a:bodyPr>
          <a:lstStyle/>
          <a:p>
            <a:pPr marL="0" indent="0">
              <a:buNone/>
            </a:pPr>
            <a:r>
              <a:rPr lang="es-MX" sz="2600" dirty="0"/>
              <a:t>Esta investigación de carácter informativo y de desarrollo pretende dar a </a:t>
            </a:r>
            <a:r>
              <a:rPr lang="es-MX" sz="2600" dirty="0" smtClean="0"/>
              <a:t>conocer </a:t>
            </a:r>
            <a:r>
              <a:rPr lang="es-MX" sz="2600" dirty="0"/>
              <a:t>y entender el fenómeno de </a:t>
            </a:r>
            <a:r>
              <a:rPr lang="es-MX" sz="2600" dirty="0" smtClean="0"/>
              <a:t>la  </a:t>
            </a:r>
            <a:r>
              <a:rPr lang="es-MX" sz="2600" dirty="0"/>
              <a:t>Realidad Aumentada </a:t>
            </a:r>
            <a:r>
              <a:rPr lang="es-MX" sz="2600" dirty="0" smtClean="0"/>
              <a:t>en </a:t>
            </a:r>
            <a:r>
              <a:rPr lang="es-MX" sz="2600" dirty="0"/>
              <a:t>su contexto de la </a:t>
            </a:r>
            <a:r>
              <a:rPr lang="es-MX" sz="2600" dirty="0" smtClean="0"/>
              <a:t>implementación para su uso informativo, </a:t>
            </a:r>
            <a:r>
              <a:rPr lang="es-MX" sz="2600" dirty="0"/>
              <a:t>en materiales e interfaces de comunicación enfocados en aspectos importantes donde el ser humano es principal foco de </a:t>
            </a:r>
            <a:r>
              <a:rPr lang="es-MX" sz="2600" dirty="0" smtClean="0"/>
              <a:t>atención. </a:t>
            </a:r>
            <a:r>
              <a:rPr lang="es-MX" sz="2600" dirty="0"/>
              <a:t>Donde la Realidad Aumentada, es </a:t>
            </a:r>
            <a:r>
              <a:rPr lang="es-MX" sz="2600" dirty="0" smtClean="0"/>
              <a:t>una tecnología </a:t>
            </a:r>
            <a:r>
              <a:rPr lang="es-MX" sz="2600" dirty="0"/>
              <a:t>aplicada </a:t>
            </a:r>
            <a:r>
              <a:rPr lang="es-MX" sz="2600" dirty="0" smtClean="0"/>
              <a:t>al uso del entretenimiento y visualización de contenidos para el aprendizaje.</a:t>
            </a:r>
            <a:endParaRPr lang="es-MX" sz="2600" dirty="0"/>
          </a:p>
          <a:p>
            <a:pPr marL="0" indent="0">
              <a:buNone/>
            </a:pPr>
            <a:r>
              <a:rPr lang="es-ES" sz="2600" dirty="0"/>
              <a:t>Los beneficios fundamentales son los siguientes:</a:t>
            </a:r>
            <a:endParaRPr lang="es-MX" sz="2600" dirty="0"/>
          </a:p>
          <a:p>
            <a:r>
              <a:rPr lang="es-ES" sz="2600" dirty="0"/>
              <a:t>Facilidad: Podrás hacer uso de esta tecnología para guiarte en base a productos referentes que a lo mejor tienes en el hogar y no sabes que es o para que sirve, ni de cómo se emplea. </a:t>
            </a:r>
            <a:endParaRPr lang="es-MX" sz="2600" dirty="0"/>
          </a:p>
          <a:p>
            <a:r>
              <a:rPr lang="es-ES" sz="2600" dirty="0"/>
              <a:t> Bienestar</a:t>
            </a:r>
            <a:r>
              <a:rPr lang="es-ES" sz="2600" b="1" dirty="0"/>
              <a:t>:</a:t>
            </a:r>
            <a:r>
              <a:rPr lang="es-ES" sz="2600" dirty="0"/>
              <a:t> Garantizas tu bienestar al saber de lo que ingieres o de lo que es el producto.</a:t>
            </a:r>
            <a:endParaRPr lang="es-MX" sz="2600" dirty="0"/>
          </a:p>
          <a:p>
            <a:r>
              <a:rPr lang="es-ES" sz="2600" dirty="0"/>
              <a:t>Variedad</a:t>
            </a:r>
            <a:r>
              <a:rPr lang="es-ES" sz="2600" b="1" dirty="0"/>
              <a:t>:</a:t>
            </a:r>
            <a:r>
              <a:rPr lang="es-ES" sz="2600" dirty="0"/>
              <a:t> La oferta de Realidad Aumentada se amplía cada día que pasa ofreciendo productos de más calidad, más fáciles de utilizar </a:t>
            </a:r>
            <a:r>
              <a:rPr lang="es-ES" sz="2600" dirty="0" smtClean="0"/>
              <a:t>y </a:t>
            </a:r>
            <a:r>
              <a:rPr lang="es-ES" sz="2600" dirty="0"/>
              <a:t>al </a:t>
            </a:r>
            <a:r>
              <a:rPr lang="es-ES" sz="2600" dirty="0" smtClean="0"/>
              <a:t>alcance de todos, </a:t>
            </a:r>
            <a:r>
              <a:rPr lang="es-ES" sz="2600" dirty="0"/>
              <a:t>que en años anteriores no </a:t>
            </a:r>
            <a:r>
              <a:rPr lang="es-ES" sz="2600" dirty="0" smtClean="0"/>
              <a:t>se </a:t>
            </a:r>
            <a:r>
              <a:rPr lang="es-ES" sz="2600" dirty="0"/>
              <a:t>conocía.</a:t>
            </a:r>
            <a:endParaRPr lang="es-MX" sz="2600" dirty="0"/>
          </a:p>
          <a:p>
            <a:pPr marL="0" indent="0">
              <a:buNone/>
            </a:pPr>
            <a:endParaRPr lang="es-MX" dirty="0"/>
          </a:p>
          <a:p>
            <a:pPr marL="0" indent="0">
              <a:buNone/>
            </a:pPr>
            <a:endParaRPr lang="es-MX" dirty="0"/>
          </a:p>
        </p:txBody>
      </p:sp>
    </p:spTree>
    <p:extLst>
      <p:ext uri="{BB962C8B-B14F-4D97-AF65-F5344CB8AC3E}">
        <p14:creationId xmlns:p14="http://schemas.microsoft.com/office/powerpoint/2010/main" val="11459749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81545"/>
            <a:ext cx="2570544" cy="867579"/>
          </a:xfrm>
        </p:spPr>
        <p:txBody>
          <a:bodyPr/>
          <a:lstStyle/>
          <a:p>
            <a:r>
              <a:rPr lang="es-MX" dirty="0" smtClean="0"/>
              <a:t>Hipótesis</a:t>
            </a:r>
            <a:endParaRPr lang="es-MX" dirty="0"/>
          </a:p>
        </p:txBody>
      </p:sp>
      <p:sp>
        <p:nvSpPr>
          <p:cNvPr id="3" name="Marcador de contenido 2"/>
          <p:cNvSpPr>
            <a:spLocks noGrp="1"/>
          </p:cNvSpPr>
          <p:nvPr>
            <p:ph idx="1"/>
          </p:nvPr>
        </p:nvSpPr>
        <p:spPr>
          <a:xfrm>
            <a:off x="838200" y="1018572"/>
            <a:ext cx="10515600" cy="5158391"/>
          </a:xfrm>
        </p:spPr>
        <p:txBody>
          <a:bodyPr/>
          <a:lstStyle/>
          <a:p>
            <a:pPr lvl="0"/>
            <a:endParaRPr lang="es-MX" dirty="0" smtClean="0"/>
          </a:p>
          <a:p>
            <a:pPr lvl="0"/>
            <a:r>
              <a:rPr lang="es-MX" sz="2400" dirty="0" smtClean="0"/>
              <a:t>Determinar el uso de la realidad aumentada para ver la veracidad en diversos campos.</a:t>
            </a:r>
          </a:p>
          <a:p>
            <a:pPr lvl="0"/>
            <a:endParaRPr lang="es-MX" sz="2400" dirty="0" smtClean="0"/>
          </a:p>
          <a:p>
            <a:pPr lvl="0"/>
            <a:r>
              <a:rPr lang="es-MX" sz="2400" dirty="0" smtClean="0"/>
              <a:t>Priorizar el desarrollo de esta tecnología para facilitar el uso a todo publico . </a:t>
            </a:r>
          </a:p>
          <a:p>
            <a:pPr marL="0" lvl="0" indent="0">
              <a:buNone/>
            </a:pPr>
            <a:endParaRPr lang="es-MX" sz="2000" dirty="0" smtClean="0"/>
          </a:p>
        </p:txBody>
      </p:sp>
    </p:spTree>
    <p:extLst>
      <p:ext uri="{BB962C8B-B14F-4D97-AF65-F5344CB8AC3E}">
        <p14:creationId xmlns:p14="http://schemas.microsoft.com/office/powerpoint/2010/main" val="646327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Capitulo 1 Realidad Aumentada</a:t>
            </a:r>
            <a:endParaRPr lang="es-MX" dirty="0"/>
          </a:p>
        </p:txBody>
      </p:sp>
      <p:sp>
        <p:nvSpPr>
          <p:cNvPr id="3" name="2 Marcador de contenido"/>
          <p:cNvSpPr>
            <a:spLocks noGrp="1"/>
          </p:cNvSpPr>
          <p:nvPr>
            <p:ph idx="1"/>
          </p:nvPr>
        </p:nvSpPr>
        <p:spPr/>
        <p:txBody>
          <a:bodyPr>
            <a:normAutofit/>
          </a:bodyPr>
          <a:lstStyle/>
          <a:p>
            <a:r>
              <a:rPr lang="es-MX" sz="2400" dirty="0" smtClean="0"/>
              <a:t>Introducción del concepto de realidad aumentada </a:t>
            </a:r>
          </a:p>
          <a:p>
            <a:r>
              <a:rPr lang="es-MX" sz="2400" dirty="0" smtClean="0"/>
              <a:t>Funcionamiento de esta tecnología</a:t>
            </a:r>
          </a:p>
          <a:p>
            <a:r>
              <a:rPr lang="es-MX" sz="2400" dirty="0" smtClean="0"/>
              <a:t>Descripción de las técnicas de captación de escenarios</a:t>
            </a:r>
          </a:p>
          <a:p>
            <a:r>
              <a:rPr lang="es-MX" sz="2400" dirty="0" smtClean="0"/>
              <a:t>Reconocimiento mediante marcadores y sin ellos</a:t>
            </a:r>
          </a:p>
          <a:p>
            <a:r>
              <a:rPr lang="es-MX" sz="2400" dirty="0" smtClean="0"/>
              <a:t>Técnicas de mezclado de realidad y aumento</a:t>
            </a:r>
          </a:p>
          <a:p>
            <a:r>
              <a:rPr lang="es-MX" sz="2400" dirty="0" smtClean="0"/>
              <a:t>Conceptos básicos sobre las señales de vídeo e imágenes</a:t>
            </a:r>
          </a:p>
        </p:txBody>
      </p:sp>
    </p:spTree>
    <p:extLst>
      <p:ext uri="{BB962C8B-B14F-4D97-AF65-F5344CB8AC3E}">
        <p14:creationId xmlns:p14="http://schemas.microsoft.com/office/powerpoint/2010/main" val="592717002"/>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TM10001115[[fn=Paquete]]</Template>
  <TotalTime>849</TotalTime>
  <Words>3238</Words>
  <Application>Microsoft Office PowerPoint</Application>
  <PresentationFormat>Panorámica</PresentationFormat>
  <Paragraphs>311</Paragraphs>
  <Slides>44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44</vt:i4>
      </vt:variant>
    </vt:vector>
  </HeadingPairs>
  <TitlesOfParts>
    <vt:vector size="47" baseType="lpstr">
      <vt:lpstr>Arial</vt:lpstr>
      <vt:lpstr>Gill Sans MT</vt:lpstr>
      <vt:lpstr>Parcel</vt:lpstr>
      <vt:lpstr>Tecnológico de estudios superiores de Ecatepec</vt:lpstr>
      <vt:lpstr>Índice</vt:lpstr>
      <vt:lpstr>Índice</vt:lpstr>
      <vt:lpstr>Índice</vt:lpstr>
      <vt:lpstr>Índice</vt:lpstr>
      <vt:lpstr>Planteamiento del problema </vt:lpstr>
      <vt:lpstr>Justificación</vt:lpstr>
      <vt:lpstr>Hipótesis</vt:lpstr>
      <vt:lpstr>Capitulo 1 Realidad Aumentada</vt:lpstr>
      <vt:lpstr>1.1 ¿Que es la realidad aumentada? </vt:lpstr>
      <vt:lpstr>Ejemplo RA (La puerta de Alcalá en Madrid, España)</vt:lpstr>
      <vt:lpstr>Esquema de funcionamiento de un sistema de realidad aumentada</vt:lpstr>
      <vt:lpstr>1.2 Captación de la escena</vt:lpstr>
      <vt:lpstr>Clasificación de dispositivos de captura de imágenes</vt:lpstr>
      <vt:lpstr>1.3 Identificación de escenas </vt:lpstr>
      <vt:lpstr>1.3 Identificación de escenas </vt:lpstr>
      <vt:lpstr>1.4 Técnicas de mezclado de realidad y aumento </vt:lpstr>
      <vt:lpstr>1.4.3 OpenGL</vt:lpstr>
      <vt:lpstr>1.5 Visualización de escena</vt:lpstr>
      <vt:lpstr>Ejemplo de Holograma interactivo</vt:lpstr>
      <vt:lpstr>1.6 Reconocimiento de imágenes</vt:lpstr>
      <vt:lpstr>Presentación de PowerPoint</vt:lpstr>
      <vt:lpstr>Capitulo 2 Análisis de Sistemas de Realidad Aumentada</vt:lpstr>
      <vt:lpstr>2.1.1 Componentes Hardware</vt:lpstr>
      <vt:lpstr>2.1.1 Componentes Software</vt:lpstr>
      <vt:lpstr>2.2.1 ULTRA </vt:lpstr>
      <vt:lpstr>2.2.2 MARCH</vt:lpstr>
      <vt:lpstr>2.2.3 ASTOR</vt:lpstr>
      <vt:lpstr>3. IMPLANTACION DE UN SISTEMA DE REALIDAD AUMENTADA </vt:lpstr>
      <vt:lpstr>Presentación de PowerPoint</vt:lpstr>
      <vt:lpstr>4. Herramientas de la realidad aumentada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Bibliografías </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Ricardo Orozco</dc:creator>
  <cp:lastModifiedBy>Ricardo Orozco</cp:lastModifiedBy>
  <cp:revision>33</cp:revision>
  <dcterms:created xsi:type="dcterms:W3CDTF">2018-05-23T01:09:53Z</dcterms:created>
  <dcterms:modified xsi:type="dcterms:W3CDTF">2018-06-12T15:23:58Z</dcterms:modified>
</cp:coreProperties>
</file>