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FE699"/>
    <a:srgbClr val="505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3FDC-341B-4D70-9671-511A36F7BF9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0154-ADB9-4E5D-BCDB-D7CF066B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0509-EB3B-3BCD-90A1-7B9186FC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A6FC-F39F-63FF-D479-E6BA7E60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220E-F4C2-C90D-FE2C-45C80E07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E307-F0A1-3815-4503-FB21972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E5EC-678E-73E2-F7C6-E4DEF46B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9D9E-6A8A-DAB9-3522-DCE79822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97292-80DA-B19C-7D7D-DE81B07A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A29C-F338-0B8C-2788-F0B21266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AE8D-6FF9-A75A-394D-ADC0FD4D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EBAD-6852-47DD-C9DD-A7B2368D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1A2C0-1995-9D3B-8C6B-1C0994AF5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C35E8-445B-DC10-1766-41DF95F8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7DEE-7B02-4A01-F569-D01A52A8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25C5-DDFB-3D87-A274-CD2E505C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0910-37D3-ECBA-2496-5D6F349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7C7-700F-1D39-70ED-E6D77225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D1DA-1544-30EA-3FDF-63EDA0F9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8F30-6A01-1803-2CF3-1D33FA9D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1B20-CA83-6417-AD86-D0F9FFC0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7E69-52DC-B923-AC33-BA86247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74DB-A4B0-CA49-D629-DDB8B0E0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55C4-2FA5-3C87-E7BC-032871B4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C38B-5F61-875E-C3A9-AAEC3C05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0A8C6-1B50-3021-C559-C8CD5E7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9CA9-C359-72BD-02D4-DB73FE30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A50E-B3F7-890E-9366-2C03B1D8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4646-C07E-69FE-050C-77C30372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1E30-18F9-AEBD-9E77-D4B62BE40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7D25-9968-F0CC-BBEF-2FFC6D98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61A40-B187-532C-3944-6EECF252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F443-647C-CEC4-E99C-DB6D7906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A600-975A-AB86-6F0D-4BAEA749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2E0C-21D9-F86F-1172-18E37E3A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1D1C9-F7B5-EBC1-8D1F-33B951BD2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C8CB6-97E4-6D73-EB83-159415BE0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1701E-1D17-25E8-B189-6499C71A3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797D8-25F5-7B89-4718-6C9048C3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66DF0-716E-C1CB-9950-4B335EF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0B019-F36E-8D94-2E32-73DE0403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10E4-F34B-CA4C-E814-679CDD7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88CD7-C758-823B-49D8-FAE049B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7EF97-6699-2AD2-A1ED-45793FCF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517E-C204-84BE-C4F3-A030E70E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C7B76-FCCB-688B-26A6-268D3F3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AEAE-7F23-CCEF-F208-9A0EAEC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C3AD0-B821-00CE-22A8-BCA0D2BC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B3C0-57DC-9B21-915F-7FF1496B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BD8E-538B-09E4-CE0F-3653790D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30CE0-825B-264B-B2B9-9689CD47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2B59E-FA1C-453E-AF7F-B8F25265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A6F1-F376-7305-1047-D04102B8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F080-AFD3-E935-96A8-3050D449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D25D-B0C5-BAB3-1F8C-F57BC954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71BB1-81D3-7F7F-8260-DDE3D502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3BF6-8EED-D0B6-8716-01DA7D73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43398-48E0-A237-D844-F1EEE8E1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CA67-5803-5A8D-A003-76501D53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33BC7-B2B2-2D3B-D438-404CA659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B7413-99BA-4E77-9BEB-C60D9BEF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31E4-0130-2B24-A008-550FCA5C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88A1-7B42-85D6-AC8A-42E252B54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2D81-F71D-4B7A-97B1-ADE39533B66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3B4E-5703-3682-73C4-5E415E40E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E40E-D6D8-3487-7236-37A9449B3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E792-6D88-4625-B62B-F1687B74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jects.invisionapp.com/boards/VT37HV4P4KE35#/5388592/16677261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jacobwj-azvm4/DesignerColors_30.html" TargetMode="External"/><Relationship Id="rId13" Type="http://schemas.openxmlformats.org/officeDocument/2006/relationships/hyperlink" Target="http://www.w3.org/WAI/WCAG20/quickref/#qr-visual-audio-contrast-contrast" TargetMode="External"/><Relationship Id="rId3" Type="http://schemas.openxmlformats.org/officeDocument/2006/relationships/hyperlink" Target="https://microsoft.sharepoint.com/teams/designcph/SitePages/Encyclopedia%20Modena%20365.aspx" TargetMode="External"/><Relationship Id="rId7" Type="http://schemas.openxmlformats.org/officeDocument/2006/relationships/hyperlink" Target="http://jacobwj-azvm4/DesignerColors_45.html" TargetMode="External"/><Relationship Id="rId12" Type="http://schemas.openxmlformats.org/officeDocument/2006/relationships/hyperlink" Target="http://jacobwj-azvm4/PersonalizationColors_15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acobwj-azvm4/BusinessColors_15.html" TargetMode="External"/><Relationship Id="rId11" Type="http://schemas.openxmlformats.org/officeDocument/2006/relationships/hyperlink" Target="http://jacobwj-azvm4/PersonalizationColors_30.html" TargetMode="External"/><Relationship Id="rId5" Type="http://schemas.openxmlformats.org/officeDocument/2006/relationships/hyperlink" Target="http://jacobwj-azvm4/BusinessColors_30.html" TargetMode="External"/><Relationship Id="rId15" Type="http://schemas.openxmlformats.org/officeDocument/2006/relationships/hyperlink" Target="https://microsoft.sharepoint.com/:p:/t/designcph/EVIUqOe-J3NPncD0rCJP_cIBR7WNP7CHtHTik76AS1R9eA?e=YtN01u" TargetMode="External"/><Relationship Id="rId10" Type="http://schemas.openxmlformats.org/officeDocument/2006/relationships/hyperlink" Target="http://jacobwj-azvm4/PersonalizationColors_45.html" TargetMode="External"/><Relationship Id="rId4" Type="http://schemas.openxmlformats.org/officeDocument/2006/relationships/hyperlink" Target="http://jacobwj-azvm4/BusinessColors_45.html" TargetMode="External"/><Relationship Id="rId9" Type="http://schemas.openxmlformats.org/officeDocument/2006/relationships/hyperlink" Target="http://jacobwj-azvm4/DesignerColors_15.html" TargetMode="External"/><Relationship Id="rId14" Type="http://schemas.openxmlformats.org/officeDocument/2006/relationships/hyperlink" Target="http://www.w3.org/TR/2008/REC-WCAG20-20081211/#contrast-ratiode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2AE5-9E61-0D35-A034-50FA42247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549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DK" sz="540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layout UX guidelines</a:t>
            </a:r>
            <a:endParaRPr lang="en-US" sz="5400">
              <a:solidFill>
                <a:srgbClr val="21212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7EA88-F796-25DC-69D2-5D90F5052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549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DK">
              <a:solidFill>
                <a:srgbClr val="21212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DK">
                <a:solidFill>
                  <a:srgbClr val="505C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Central, UX team</a:t>
            </a:r>
          </a:p>
          <a:p>
            <a:pPr algn="l"/>
            <a:r>
              <a:rPr lang="en-DK">
                <a:solidFill>
                  <a:srgbClr val="505C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221823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09D3FE7-5D39-FD56-71C4-8D308D83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3" y="1501442"/>
            <a:ext cx="8485750" cy="48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28187-FFDD-3843-60BF-760CEB6CC2CB}"/>
              </a:ext>
            </a:extLst>
          </p:cNvPr>
          <p:cNvSpPr txBox="1"/>
          <p:nvPr/>
        </p:nvSpPr>
        <p:spPr>
          <a:xfrm>
            <a:off x="2372356" y="815701"/>
            <a:ext cx="2016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Background color: </a:t>
            </a:r>
            <a:r>
              <a:rPr lang="en-US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MedFlat_Background #F6F7F8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E447B7-CFE9-3E8A-DD79-849DE5F853FE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1942029" y="1289985"/>
            <a:ext cx="704556" cy="15609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388042-CDF6-9D26-170A-0504BA34FB74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7458656" y="1653684"/>
            <a:ext cx="1609572" cy="24194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2CB16F-0C60-E593-6761-47E65EE9D462}"/>
              </a:ext>
            </a:extLst>
          </p:cNvPr>
          <p:cNvSpPr txBox="1"/>
          <p:nvPr/>
        </p:nvSpPr>
        <p:spPr>
          <a:xfrm>
            <a:off x="8384414" y="846759"/>
            <a:ext cx="2484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Colors for dataviz: please see next slide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22FF73-2C35-413E-D394-D9501D3DEBD2}"/>
              </a:ext>
            </a:extLst>
          </p:cNvPr>
          <p:cNvCxnSpPr>
            <a:cxnSpLocks/>
          </p:cNvCxnSpPr>
          <p:nvPr/>
        </p:nvCxnSpPr>
        <p:spPr>
          <a:xfrm flipV="1">
            <a:off x="9136251" y="2222311"/>
            <a:ext cx="658244" cy="2884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D4CE89-553D-0CDB-6A55-1A98169F48D5}"/>
              </a:ext>
            </a:extLst>
          </p:cNvPr>
          <p:cNvSpPr txBox="1"/>
          <p:nvPr/>
        </p:nvSpPr>
        <p:spPr>
          <a:xfrm>
            <a:off x="9794496" y="2022256"/>
            <a:ext cx="1428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latin typeface="Segoe UI" panose="020B0502040204020203" pitchFamily="34" charset="0"/>
                <a:cs typeface="Segoe UI" panose="020B0502040204020203" pitchFamily="34" charset="0"/>
              </a:rPr>
              <a:t>Outline color: No outlines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F58C462-7CCE-1E66-508E-8060ED7FB02E}"/>
              </a:ext>
            </a:extLst>
          </p:cNvPr>
          <p:cNvCxnSpPr>
            <a:cxnSpLocks/>
          </p:cNvCxnSpPr>
          <p:nvPr/>
        </p:nvCxnSpPr>
        <p:spPr>
          <a:xfrm flipV="1">
            <a:off x="9136251" y="3661907"/>
            <a:ext cx="658244" cy="4308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C3E46C-B03C-0D5A-A54B-E88DFB9EDE4A}"/>
              </a:ext>
            </a:extLst>
          </p:cNvPr>
          <p:cNvSpPr txBox="1"/>
          <p:nvPr/>
        </p:nvSpPr>
        <p:spPr>
          <a:xfrm>
            <a:off x="9794496" y="3231020"/>
            <a:ext cx="14287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latin typeface="Segoe UI" panose="020B0502040204020203" pitchFamily="34" charset="0"/>
                <a:cs typeface="Segoe UI" panose="020B0502040204020203" pitchFamily="34" charset="0"/>
              </a:rPr>
              <a:t>Margins: Keep a constant margin size both between elements and and around all objects.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424CED-BCAA-CC93-AD8B-858FE4E2CE26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V="1">
            <a:off x="4804260" y="1304196"/>
            <a:ext cx="1380315" cy="856024"/>
          </a:xfrm>
          <a:prstGeom prst="bentConnector4">
            <a:avLst>
              <a:gd name="adj1" fmla="val 42753"/>
              <a:gd name="adj2" fmla="val 12670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8ABB05-E300-3E04-3A1A-06C885DB2522}"/>
              </a:ext>
            </a:extLst>
          </p:cNvPr>
          <p:cNvSpPr txBox="1"/>
          <p:nvPr/>
        </p:nvSpPr>
        <p:spPr>
          <a:xfrm>
            <a:off x="5066405" y="841995"/>
            <a:ext cx="2484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Alignment: Align top and bottom of all elements, like here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079662-441F-B951-2EEC-06877E6202E4}"/>
              </a:ext>
            </a:extLst>
          </p:cNvPr>
          <p:cNvSpPr txBox="1"/>
          <p:nvPr/>
        </p:nvSpPr>
        <p:spPr>
          <a:xfrm>
            <a:off x="360255" y="292678"/>
            <a:ext cx="4373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00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Layout guidelines for Power BI</a:t>
            </a:r>
            <a:endParaRPr lang="en-DK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D722E-1333-13DA-F446-06269618416D}"/>
              </a:ext>
            </a:extLst>
          </p:cNvPr>
          <p:cNvSpPr txBox="1"/>
          <p:nvPr/>
        </p:nvSpPr>
        <p:spPr>
          <a:xfrm>
            <a:off x="370506" y="288199"/>
            <a:ext cx="49841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000">
                <a:solidFill>
                  <a:srgbClr val="21212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Color guidelines for data visualization</a:t>
            </a:r>
          </a:p>
          <a:p>
            <a:endParaRPr lang="en-DK" sz="100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BC colors - dataviz:</a:t>
            </a:r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000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M365 - Dev I (main) (invisionapp.com)</a:t>
            </a:r>
            <a:endParaRPr lang="en-DK" sz="100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DK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6E496-CE7E-547E-C9D5-37AB533DDDF4}"/>
              </a:ext>
            </a:extLst>
          </p:cNvPr>
          <p:cNvSpPr txBox="1"/>
          <p:nvPr/>
        </p:nvSpPr>
        <p:spPr>
          <a:xfrm>
            <a:off x="370506" y="1236089"/>
            <a:ext cx="56198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Notice that that the colors are prioritized. Please use these 8 colors for the data viz pallette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0EA34-BF7C-FE4B-EF23-470C8FE1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" y="1722315"/>
            <a:ext cx="7149076" cy="1021296"/>
          </a:xfrm>
          <a:prstGeom prst="rect">
            <a:avLst/>
          </a:prstGeom>
        </p:spPr>
      </p:pic>
      <p:pic>
        <p:nvPicPr>
          <p:cNvPr id="2052" name="Picture 4" descr="M365 / Color Overview Il - (contrast: &gt;1,5) &#10;SELECTION &#10;All chart colors &#10;(numerical order if more than 5) &#10;CHART COLORS &#10;DYNAMICS &#10;ASH GREY &#10;DYNAMICS &#10;ASH GREY &#10;#D3D6DA &#10;11 &#10;DYNAMICS &#10;ASH GREY &#10;*50SC6D &#10;DYNAMICS &#10;ASH GREY &#10;#SOSC6D &#10;CYNAMICS &#10;ASH GREY &#10;*505C6D &#10;DYNAMICS &#10;ASH GREY &#10;#505C6D &#10;Jun &#10;CYNAMICS &#10;ASH GREY &#10;CHART &#10;LIGHTGREEN &#10;*59CCB4 &#10;12 &#10;OYNAMICS &#10;ASH GREY &#10;*A7ADB6 &#10;DYNAMICS &#10;ASH GREY &#10;#A7AOB6 &#10;CYNAMICS &#10;ASH GREY &#10;Jul &#10;TERTIARY &#10;SHADE 2 &#10;#008089 &#10;CHART &#10;SKY &#10;#7508E7 &#10;13 &#10;TERTIARY &#10;SHADE 2 &#10;#008089 &#10;TERTIARY &#10;SHADE 2 &#10;#008089 &#10;Aug &#10;DYNAMICS &#10;AQUA &#10;*OOB7C3 &#10;CHART &#10;EGG &#10;#09D47A &#10;14 &#10;DYNAMICS &#10;AQUA &#10;*00B7C3 &#10;DYNAMICS &#10;#00B7C3 &#10;DYNAMICS &#10;#00B7C3 &#10;DYNAMICS &#10;#OOB7C3 &#10;DYNAMICS &#10;#OOB7C3 &#10;Sep &#10;DYNAMICS &#10;AQUA &#10;#99E2E7 &#10;CHART &#10;ORANGE &#10;*E89E63 &#10;15 &#10;DYNAMICS &#10;AQUA &#10;#99E2E7 &#10;15 &#10;YELLOW &#10;*C9C472 &#10;CHART &#10;VIOLET &#10;#DBBDEB &#10;16 &#10;#88CE81 &#10;DYNAMICS &#10;ASH GREY &#10;#6A7483 &#10;17 &#10;18 &#10;Selection: &#10;Five color chart &#10;Selection: &#10;Four color chart &#10;Selection: &#10;Three color chart &#10;Selection: &#10;Two color chart &#10;Selection: &#10;One color chart &#10;1.2M &#10;0.4M &#10;Apr &#10;May ">
            <a:hlinkClick r:id="rId2"/>
            <a:extLst>
              <a:ext uri="{FF2B5EF4-FFF2-40B4-BE49-F238E27FC236}">
                <a16:creationId xmlns:a16="http://schemas.microsoft.com/office/drawing/2014/main" id="{510D9324-E84F-A7AA-3EEA-857758452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97" y="1236217"/>
            <a:ext cx="3794181" cy="539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062A45-1221-7C63-9339-C4C8204BC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63" y="3758475"/>
            <a:ext cx="1786956" cy="111989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01DF0-AAEA-DB04-7869-50318637320A}"/>
              </a:ext>
            </a:extLst>
          </p:cNvPr>
          <p:cNvCxnSpPr>
            <a:cxnSpLocks/>
          </p:cNvCxnSpPr>
          <p:nvPr/>
        </p:nvCxnSpPr>
        <p:spPr>
          <a:xfrm flipH="1">
            <a:off x="2288919" y="2997821"/>
            <a:ext cx="636264" cy="63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6E84A1-BDA0-B685-E0F7-F2325CD6C239}"/>
              </a:ext>
            </a:extLst>
          </p:cNvPr>
          <p:cNvSpPr txBox="1"/>
          <p:nvPr/>
        </p:nvSpPr>
        <p:spPr>
          <a:xfrm>
            <a:off x="362757" y="3385419"/>
            <a:ext cx="6911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Before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D493A-D947-85B2-23EE-9F30564C6DFD}"/>
              </a:ext>
            </a:extLst>
          </p:cNvPr>
          <p:cNvSpPr txBox="1"/>
          <p:nvPr/>
        </p:nvSpPr>
        <p:spPr>
          <a:xfrm>
            <a:off x="4895844" y="3934746"/>
            <a:ext cx="1345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rgbClr val="35AB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StyleFavorable</a:t>
            </a:r>
            <a:b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0" i="0">
                <a:solidFill>
                  <a:srgbClr val="35AB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#35AB22</a:t>
            </a:r>
            <a:endParaRPr lang="en-DK" sz="1100" b="0" i="0">
              <a:solidFill>
                <a:srgbClr val="35AB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DK" sz="1100" b="0" i="0">
              <a:solidFill>
                <a:srgbClr val="35AB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0" i="0">
                <a:solidFill>
                  <a:srgbClr val="9F97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StyleAmbiguous</a:t>
            </a:r>
            <a:b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0" i="0">
                <a:solidFill>
                  <a:srgbClr val="9F97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#9F9700</a:t>
            </a:r>
            <a:endParaRPr lang="en-DK" sz="1100" b="0" i="0">
              <a:solidFill>
                <a:srgbClr val="9F97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DK" sz="1100">
              <a:solidFill>
                <a:srgbClr val="9F97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0" i="0">
                <a:solidFill>
                  <a:srgbClr val="EB6965"/>
                </a:solidFill>
                <a:effectLst/>
                <a:latin typeface="Segoe UI" panose="020B0502040204020203" pitchFamily="34" charset="0"/>
              </a:rPr>
              <a:t>StyleUnfavorable</a:t>
            </a:r>
            <a:br>
              <a:rPr lang="en-US" sz="1100"/>
            </a:br>
            <a:r>
              <a:rPr lang="en-US" sz="1100" b="0" i="0">
                <a:solidFill>
                  <a:srgbClr val="EB6965"/>
                </a:solidFill>
                <a:effectLst/>
                <a:latin typeface="Segoe UI" panose="020B0502040204020203" pitchFamily="34" charset="0"/>
              </a:rPr>
              <a:t>#EB6965</a:t>
            </a:r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AC469C-642E-A165-D4B2-E7A5BBD1ED1D}"/>
              </a:ext>
            </a:extLst>
          </p:cNvPr>
          <p:cNvCxnSpPr/>
          <p:nvPr/>
        </p:nvCxnSpPr>
        <p:spPr>
          <a:xfrm flipH="1">
            <a:off x="370506" y="3758475"/>
            <a:ext cx="2086367" cy="1247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AFA87-F4C6-300B-020E-96A3EA16FFAA}"/>
              </a:ext>
            </a:extLst>
          </p:cNvPr>
          <p:cNvCxnSpPr>
            <a:cxnSpLocks/>
          </p:cNvCxnSpPr>
          <p:nvPr/>
        </p:nvCxnSpPr>
        <p:spPr>
          <a:xfrm>
            <a:off x="5013264" y="3002018"/>
            <a:ext cx="0" cy="63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5988B4-673A-B5DE-9E54-F6DE2E4D5068}"/>
              </a:ext>
            </a:extLst>
          </p:cNvPr>
          <p:cNvSpPr txBox="1"/>
          <p:nvPr/>
        </p:nvSpPr>
        <p:spPr>
          <a:xfrm>
            <a:off x="5051180" y="2974044"/>
            <a:ext cx="15510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 that these are not the same as favorable/unfavorable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4E8D9F17-EABC-74D9-07FE-D71418DA4CDE}"/>
              </a:ext>
            </a:extLst>
          </p:cNvPr>
          <p:cNvCxnSpPr>
            <a:cxnSpLocks/>
          </p:cNvCxnSpPr>
          <p:nvPr/>
        </p:nvCxnSpPr>
        <p:spPr>
          <a:xfrm flipV="1">
            <a:off x="4978030" y="3237983"/>
            <a:ext cx="73150" cy="28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F7F721-102C-3E82-9566-E4679580F99D}"/>
              </a:ext>
            </a:extLst>
          </p:cNvPr>
          <p:cNvCxnSpPr>
            <a:cxnSpLocks/>
          </p:cNvCxnSpPr>
          <p:nvPr/>
        </p:nvCxnSpPr>
        <p:spPr>
          <a:xfrm flipV="1">
            <a:off x="4978030" y="3280771"/>
            <a:ext cx="73150" cy="28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6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1E64F83-864F-D447-2758-22F94504C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8" r="18580" b="13139"/>
          <a:stretch/>
        </p:blipFill>
        <p:spPr bwMode="auto">
          <a:xfrm>
            <a:off x="418454" y="1542080"/>
            <a:ext cx="9926664" cy="500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6FDB3-2114-685D-4839-C477FFD9CD65}"/>
              </a:ext>
            </a:extLst>
          </p:cNvPr>
          <p:cNvSpPr txBox="1"/>
          <p:nvPr/>
        </p:nvSpPr>
        <p:spPr>
          <a:xfrm>
            <a:off x="314824" y="250911"/>
            <a:ext cx="33527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000">
                <a:solidFill>
                  <a:srgbClr val="21212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Font and text guidelines</a:t>
            </a:r>
            <a:endParaRPr lang="en-DK" sz="2000">
              <a:solidFill>
                <a:srgbClr val="21212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0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K" sz="10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Segoe UI, size: 16</a:t>
            </a:r>
          </a:p>
          <a:p>
            <a:endParaRPr lang="en-US" sz="2000">
              <a:solidFill>
                <a:srgbClr val="21212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E8228-55E4-65FB-399A-8DF3AB1D3A7B}"/>
              </a:ext>
            </a:extLst>
          </p:cNvPr>
          <p:cNvSpPr txBox="1"/>
          <p:nvPr/>
        </p:nvSpPr>
        <p:spPr>
          <a:xfrm>
            <a:off x="1526592" y="1018069"/>
            <a:ext cx="1739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Title: </a:t>
            </a:r>
          </a:p>
          <a:p>
            <a:r>
              <a:rPr lang="en-DK" sz="1000" b="0" i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Color: </a:t>
            </a:r>
            <a:r>
              <a:rPr lang="en-US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StyleStrong</a:t>
            </a:r>
            <a:r>
              <a:rPr lang="en-DK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#212121</a:t>
            </a:r>
            <a:endParaRPr lang="en-DK" sz="1000" b="0" i="0">
              <a:solidFill>
                <a:srgbClr val="212121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CB81D4-235C-4CF7-E2C7-FAD15DA14D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52284" y="1361732"/>
            <a:ext cx="388595" cy="16001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D2028B-7E9F-9D84-E650-2BC72610C97E}"/>
              </a:ext>
            </a:extLst>
          </p:cNvPr>
          <p:cNvSpPr txBox="1"/>
          <p:nvPr/>
        </p:nvSpPr>
        <p:spPr>
          <a:xfrm>
            <a:off x="3527742" y="1018069"/>
            <a:ext cx="2020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Description: </a:t>
            </a:r>
          </a:p>
          <a:p>
            <a:r>
              <a:rPr lang="en-DK" sz="1000" b="0" i="0">
                <a:solidFill>
                  <a:srgbClr val="505C6D"/>
                </a:solidFill>
                <a:effectLst/>
                <a:latin typeface="Segoe UI" panose="020B0502040204020203" pitchFamily="34" charset="0"/>
              </a:rPr>
              <a:t>Color: </a:t>
            </a:r>
            <a:r>
              <a:rPr lang="en-US" sz="1000" b="0" i="0">
                <a:solidFill>
                  <a:srgbClr val="505C6D"/>
                </a:solidFill>
                <a:effectLst/>
                <a:latin typeface="Segoe UI" panose="020B0502040204020203" pitchFamily="34" charset="0"/>
              </a:rPr>
              <a:t>BrandSecondary</a:t>
            </a:r>
            <a:r>
              <a:rPr lang="en-DK" sz="1000" b="0" i="0">
                <a:solidFill>
                  <a:srgbClr val="505C6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000" b="0" i="0">
                <a:solidFill>
                  <a:srgbClr val="505C6D"/>
                </a:solidFill>
                <a:effectLst/>
                <a:latin typeface="Segoe UI" panose="020B0502040204020203" pitchFamily="34" charset="0"/>
              </a:rPr>
              <a:t>#505C6D</a:t>
            </a:r>
            <a:endParaRPr lang="en-US" sz="100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A425A9B-9ABD-93DB-1BA1-2BFA1BD3088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24908" y="1218124"/>
            <a:ext cx="1602834" cy="979889"/>
          </a:xfrm>
          <a:prstGeom prst="bentConnector3">
            <a:avLst>
              <a:gd name="adj1" fmla="val 9254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231D98-5EB3-6BAA-7140-BC22A4F816DE}"/>
              </a:ext>
            </a:extLst>
          </p:cNvPr>
          <p:cNvSpPr txBox="1"/>
          <p:nvPr/>
        </p:nvSpPr>
        <p:spPr>
          <a:xfrm>
            <a:off x="6096000" y="1018069"/>
            <a:ext cx="3006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00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Graph title: </a:t>
            </a:r>
          </a:p>
          <a:p>
            <a:r>
              <a:rPr lang="en-DK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Color: </a:t>
            </a:r>
            <a:r>
              <a:rPr lang="en-US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StyleStandard</a:t>
            </a:r>
            <a:r>
              <a:rPr lang="en-DK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000" b="0" i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#212121</a:t>
            </a:r>
            <a:endParaRPr lang="en-DK" sz="1000" b="0" i="0">
              <a:solidFill>
                <a:srgbClr val="212121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E87471-5045-4511-E678-95DF3B217126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5370916" y="1731398"/>
            <a:ext cx="1238357" cy="21181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5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658A-6BD7-F00E-B7AC-5CAD2A83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Appendix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C3A5-BE9D-8162-E28A-D2B01B6C9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DK"/>
          </a:p>
          <a:p>
            <a:pPr marL="342900" indent="-342900">
              <a:buFontTx/>
              <a:buChar char="-"/>
            </a:pPr>
            <a:r>
              <a:rPr lang="en-DK"/>
              <a:t>Modena color guidelines</a:t>
            </a:r>
          </a:p>
        </p:txBody>
      </p:sp>
    </p:spTree>
    <p:extLst>
      <p:ext uri="{BB962C8B-B14F-4D97-AF65-F5344CB8AC3E}">
        <p14:creationId xmlns:p14="http://schemas.microsoft.com/office/powerpoint/2010/main" val="41788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AB3466-EFB9-9126-E1BD-44306C94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99" y="1447000"/>
            <a:ext cx="7939227" cy="440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rgbClr val="212121">
                <a:alpha val="39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BC015-DA53-A2B4-E685-9D703530F7CD}"/>
              </a:ext>
            </a:extLst>
          </p:cNvPr>
          <p:cNvSpPr/>
          <p:nvPr/>
        </p:nvSpPr>
        <p:spPr>
          <a:xfrm>
            <a:off x="5064755" y="5018553"/>
            <a:ext cx="4901282" cy="70647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F139D-3F8B-7545-2EB9-FC7BF69A8AE2}"/>
              </a:ext>
            </a:extLst>
          </p:cNvPr>
          <p:cNvSpPr txBox="1"/>
          <p:nvPr/>
        </p:nvSpPr>
        <p:spPr>
          <a:xfrm>
            <a:off x="370506" y="288199"/>
            <a:ext cx="49841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000">
                <a:solidFill>
                  <a:srgbClr val="21212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Modena color guidelines</a:t>
            </a:r>
          </a:p>
          <a:p>
            <a:r>
              <a:rPr lang="en-DK" sz="1100" b="0" i="0" u="none" strike="noStrike">
                <a:solidFill>
                  <a:srgbClr val="0378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DesignCPH/BC - Encyclopedia Modena 365 (sharepoint.com)</a:t>
            </a:r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sz="1100" b="0" i="0">
              <a:solidFill>
                <a:srgbClr val="7676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DK" sz="1100" b="0" i="0">
              <a:solidFill>
                <a:srgbClr val="7676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100" b="0" i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 colors: contrast </a:t>
            </a:r>
            <a:r>
              <a:rPr lang="en-US" sz="1100" b="0" i="0" u="none" strike="noStrike">
                <a:solidFill>
                  <a:srgbClr val="0378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4.5​</a:t>
            </a:r>
            <a:r>
              <a:rPr lang="en-US" sz="1100" b="0" i="0">
                <a:solidFill>
                  <a:srgbClr val="7676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100" b="0" i="0" u="none" strike="noStrike">
                <a:solidFill>
                  <a:srgbClr val="0378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3.0</a:t>
            </a:r>
            <a:r>
              <a:rPr lang="en-US" sz="1100" b="0" i="0">
                <a:solidFill>
                  <a:srgbClr val="7676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100" b="0" i="0" u="none" strike="noStrike">
                <a:solidFill>
                  <a:srgbClr val="0378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1.5</a:t>
            </a:r>
            <a:br>
              <a:rPr lang="en-US" sz="1100" b="0" i="0">
                <a:solidFill>
                  <a:srgbClr val="7676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100" b="0" i="0">
              <a:solidFill>
                <a:srgbClr val="7676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100" b="0" i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Designer colors: </a:t>
            </a:r>
            <a:r>
              <a:rPr lang="en-US" sz="1100" b="0" i="0" u="none" strike="noStrike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contrast </a:t>
            </a:r>
            <a:r>
              <a:rPr lang="en-US" sz="1100" b="0" i="0" u="none" strike="noStrike">
                <a:solidFill>
                  <a:srgbClr val="0072C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4.5​</a:t>
            </a:r>
            <a:r>
              <a:rPr lang="en-US" sz="1100" b="0" i="0" u="none" strike="noStrike">
                <a:solidFill>
                  <a:srgbClr val="77777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100" b="0" i="0" u="none" strike="noStrike">
                <a:solidFill>
                  <a:srgbClr val="0072C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3.0</a:t>
            </a:r>
            <a:r>
              <a:rPr lang="en-US" sz="1100" b="0" i="0" u="none" strike="noStrike">
                <a:solidFill>
                  <a:srgbClr val="77777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100" b="0" i="0" u="none" strike="noStrike">
                <a:solidFill>
                  <a:srgbClr val="0072C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1.5</a:t>
            </a:r>
            <a:br>
              <a:rPr lang="en-US" sz="1100" b="0" i="0">
                <a:solidFill>
                  <a:srgbClr val="7676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100" b="0" i="0">
              <a:solidFill>
                <a:srgbClr val="7676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100" b="0" i="0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Personalization colors: </a:t>
            </a:r>
            <a:r>
              <a:rPr lang="en-US" sz="1100" b="0" i="0" u="none" strike="noStrike">
                <a:solidFill>
                  <a:srgbClr val="2121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contrast </a:t>
            </a:r>
            <a:r>
              <a:rPr lang="en-US" sz="1100" b="0" i="0" u="none" strike="noStrike">
                <a:solidFill>
                  <a:srgbClr val="0072C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4.5​</a:t>
            </a:r>
            <a:r>
              <a:rPr lang="en-US" sz="1100" b="0" i="0" u="none" strike="noStrike">
                <a:solidFill>
                  <a:srgbClr val="77777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100" b="0" i="0" u="none" strike="noStrike">
                <a:solidFill>
                  <a:srgbClr val="0072C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3.0</a:t>
            </a:r>
            <a:r>
              <a:rPr lang="en-US" sz="1100" b="0" i="0" u="none" strike="noStrike">
                <a:solidFill>
                  <a:srgbClr val="77777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100" b="0" i="0" u="none" strike="noStrike">
                <a:solidFill>
                  <a:srgbClr val="0072C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1.5</a:t>
            </a:r>
            <a:endParaRPr lang="en-US" sz="1100" b="0" i="0">
              <a:solidFill>
                <a:srgbClr val="7676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DK" sz="9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5BDF5-BB08-F6FF-9004-7C4209D0DF4A}"/>
              </a:ext>
            </a:extLst>
          </p:cNvPr>
          <p:cNvSpPr txBox="1"/>
          <p:nvPr/>
        </p:nvSpPr>
        <p:spPr>
          <a:xfrm>
            <a:off x="5064755" y="5018553"/>
            <a:ext cx="51783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3"/>
              </a:rPr>
              <a:t>http://www.w3.org/WAI/WCAG20/quickref/#qr-visual-audio-contrast-contrast</a:t>
            </a:r>
            <a:endParaRPr lang="en-DK" sz="1100" b="0" i="0" u="sng" strike="noStrike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endParaRPr lang="en-DK" sz="1100" b="0" i="0" u="sng" strike="noStrike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1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4"/>
              </a:rPr>
              <a:t>http://www.w3.org/TR/2008/REC-WCAG20-20081211/#contrast-ratiodef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346AF-9BAF-E92A-F23C-AF4F325D9A5F}"/>
              </a:ext>
            </a:extLst>
          </p:cNvPr>
          <p:cNvSpPr txBox="1"/>
          <p:nvPr/>
        </p:nvSpPr>
        <p:spPr>
          <a:xfrm>
            <a:off x="7527636" y="5974897"/>
            <a:ext cx="4100126" cy="26161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1100" b="0" i="0" u="none" strike="noStrike">
                <a:solidFill>
                  <a:srgbClr val="0378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Signals, Enhancements, and Ambience (SEA)</a:t>
            </a:r>
            <a:endParaRPr lang="en-DK" sz="110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7412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Report layout UX guidelines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layout UX guidelines</dc:title>
  <dc:creator>Sara Mirdal</dc:creator>
  <cp:lastModifiedBy>Kennie Pontoppidan</cp:lastModifiedBy>
  <cp:revision>3</cp:revision>
  <dcterms:created xsi:type="dcterms:W3CDTF">2022-05-23T09:07:10Z</dcterms:created>
  <dcterms:modified xsi:type="dcterms:W3CDTF">2022-05-24T15:48:36Z</dcterms:modified>
</cp:coreProperties>
</file>