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6" r:id="rId3"/>
    <p:sldId id="277" r:id="rId4"/>
    <p:sldId id="278" r:id="rId5"/>
    <p:sldId id="279" r:id="rId6"/>
    <p:sldId id="281" r:id="rId7"/>
    <p:sldId id="282" r:id="rId8"/>
    <p:sldId id="283" r:id="rId9"/>
    <p:sldId id="284" r:id="rId10"/>
    <p:sldId id="285" r:id="rId11"/>
    <p:sldId id="286" r:id="rId12"/>
    <p:sldId id="287" r:id="rId1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1" y="1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7EAD-82C0-570A-F882-E56CA1945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B2355-07C7-4D7B-CBE9-43FD4ADD4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6E9A3-DA90-5F17-877B-E6C9CD77B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D3CF-E08B-4EF1-AA3A-2E24CF4CE993}" type="datetimeFigureOut">
              <a:rPr lang="en-DK" smtClean="0"/>
              <a:t>11/01/2023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0C297-3F29-4B54-00AD-5BEC2D227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D2288-25F7-AECB-39B8-B37739DE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5639-6006-461A-A168-D2AF969CBE5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4522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902B-5230-84F5-B9EB-971987C3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B7505-1165-1017-9F40-B2C2AFA0C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C68F3-3278-18D3-7FA5-6E385E59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D3CF-E08B-4EF1-AA3A-2E24CF4CE993}" type="datetimeFigureOut">
              <a:rPr lang="en-DK" smtClean="0"/>
              <a:t>11/01/2023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75D36-F24A-0786-C799-594CC6754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A402E-CC35-C378-FB3F-C50E0CED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5639-6006-461A-A168-D2AF969CBE5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0182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030D09-9F3B-2337-B316-F7E7668D8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C63D4-38F3-9387-7F06-EB8686C55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EBBF4-26FB-3AA5-1FF9-694861939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D3CF-E08B-4EF1-AA3A-2E24CF4CE993}" type="datetimeFigureOut">
              <a:rPr lang="en-DK" smtClean="0"/>
              <a:t>11/01/2023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40AE7-B917-EEDE-C688-CF252D91B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86215-10DE-0D42-2462-DBFED4182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5639-6006-461A-A168-D2AF969CBE5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89959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4113C26-A8A0-4F58-A696-C6742A57B2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789" y="3029995"/>
            <a:ext cx="9630389" cy="1793104"/>
          </a:xfr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6E6BB0-6D6D-483B-96A8-7993672827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248" y="257318"/>
            <a:ext cx="2266311" cy="569191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85F1894-96E2-48F0-A169-FCB4C6B3E9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4841" y="4847660"/>
            <a:ext cx="9602819" cy="745370"/>
          </a:xfrm>
        </p:spPr>
        <p:txBody>
          <a:bodyPr/>
          <a:lstStyle>
            <a:lvl1pPr>
              <a:defRPr sz="1765"/>
            </a:lvl1pPr>
            <a:lvl2pPr>
              <a:defRPr sz="1765"/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167280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4" name="Footer Placeholder 14">
            <a:extLst>
              <a:ext uri="{FF2B5EF4-FFF2-40B4-BE49-F238E27FC236}">
                <a16:creationId xmlns:a16="http://schemas.microsoft.com/office/drawing/2014/main" id="{1828F2BE-04D0-4952-849E-6909AD3A6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Dynamics 365 </a:t>
            </a:r>
          </a:p>
        </p:txBody>
      </p:sp>
    </p:spTree>
    <p:extLst>
      <p:ext uri="{BB962C8B-B14F-4D97-AF65-F5344CB8AC3E}">
        <p14:creationId xmlns:p14="http://schemas.microsoft.com/office/powerpoint/2010/main" val="264963724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88C5FD-05FF-4960-A4B3-06BD6A3148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Dynamics 365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1D5160-F2D9-42C9-B1F0-DDF05BD34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F679746-7E19-4DB4-BA1E-45801A361F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1922801"/>
            <a:ext cx="11306469" cy="115409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spcAft>
                <a:spcPts val="196"/>
              </a:spcAft>
              <a:buNone/>
              <a:defRPr sz="1961" b="0" i="0" spc="0" baseline="0">
                <a:solidFill>
                  <a:schemeClr val="tx2"/>
                </a:solidFill>
                <a:latin typeface="+mj-lt"/>
              </a:defRPr>
            </a:lvl1pPr>
            <a:lvl2pPr marL="336145" indent="-336145">
              <a:lnSpc>
                <a:spcPts val="2353"/>
              </a:lnSpc>
              <a:buFont typeface="Arial" panose="020B0604020202020204" pitchFamily="34" charset="0"/>
              <a:buChar char="•"/>
              <a:defRPr spc="0"/>
            </a:lvl2pPr>
            <a:lvl3pPr marL="728314" indent="-280121">
              <a:buFont typeface="Arial" panose="020B0604020202020204" pitchFamily="34" charset="0"/>
              <a:buChar char="•"/>
              <a:defRPr baseline="0">
                <a:solidFill>
                  <a:schemeClr val="tx1"/>
                </a:solidFill>
                <a:latin typeface="+mn-lt"/>
              </a:defRPr>
            </a:lvl3pPr>
            <a:lvl4pPr marL="952410" indent="-280121">
              <a:buFont typeface="Arial" panose="020B0604020202020204" pitchFamily="34" charset="0"/>
              <a:buChar char="•"/>
              <a:defRPr sz="1568"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Level 1</a:t>
            </a:r>
          </a:p>
          <a:p>
            <a:pPr lvl="1"/>
            <a:r>
              <a:rPr lang="en-US"/>
              <a:t>Level 2</a:t>
            </a:r>
          </a:p>
          <a:p>
            <a:pPr lvl="2"/>
            <a:r>
              <a:rPr lang="en-US"/>
              <a:t>Level 3</a:t>
            </a:r>
          </a:p>
          <a:p>
            <a:pPr lvl="3"/>
            <a:r>
              <a:rPr lang="en-US"/>
              <a:t>Level 4</a:t>
            </a:r>
          </a:p>
        </p:txBody>
      </p:sp>
    </p:spTree>
    <p:extLst>
      <p:ext uri="{BB962C8B-B14F-4D97-AF65-F5344CB8AC3E}">
        <p14:creationId xmlns:p14="http://schemas.microsoft.com/office/powerpoint/2010/main" val="153158729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AF092-DFA2-43A8-DD3F-1F85178F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8E49C-224B-376B-DBF0-96419BD14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64358-8FF7-5BEC-9134-6BC8DDB8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D3CF-E08B-4EF1-AA3A-2E24CF4CE993}" type="datetimeFigureOut">
              <a:rPr lang="en-DK" smtClean="0"/>
              <a:t>11/01/2023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FC59C-AE12-A7EE-2C37-4A28F091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94AC3-EBA8-AC45-393A-573AF735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5639-6006-461A-A168-D2AF969CBE5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5055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8FAB-DD96-6C74-7D68-A69A36131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F5B77-A7A7-8C5A-2169-9616FB80C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9EEC6-DE13-B761-0A96-B19D5967F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D3CF-E08B-4EF1-AA3A-2E24CF4CE993}" type="datetimeFigureOut">
              <a:rPr lang="en-DK" smtClean="0"/>
              <a:t>11/01/2023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2A557-C0FE-8217-7B1F-8356CF43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AFAE2-A999-0F5D-D446-0B4C350F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5639-6006-461A-A168-D2AF969CBE5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9649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CF90-B039-B3A5-6210-575297B1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CDFAA-FCB8-2819-5968-21929D3D7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D0150-0998-3FAB-D41B-D07A4D5B3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74632-C57A-981E-E5D6-594AFF2A8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D3CF-E08B-4EF1-AA3A-2E24CF4CE993}" type="datetimeFigureOut">
              <a:rPr lang="en-DK" smtClean="0"/>
              <a:t>11/01/2023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5FD76-F1D8-1456-D8D8-C0D5983AB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53095-49AF-B483-3ECA-D9E32105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5639-6006-461A-A168-D2AF969CBE5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6301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ACD19-6447-62EE-1E24-B77BDC911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08B8A-0A27-4705-45F1-FFEF870C2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79CFA-6AD3-3B77-FDBD-38999C244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FA946-2E65-D7AE-C10A-FFC13AF5A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5E602A-1524-5C44-7567-B69D8A031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4A6AA-8910-0D61-F87C-58275100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D3CF-E08B-4EF1-AA3A-2E24CF4CE993}" type="datetimeFigureOut">
              <a:rPr lang="en-DK" smtClean="0"/>
              <a:t>11/01/2023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8747A-9E7C-6358-08EE-D5093494B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D6E15D-BE6E-80B1-26EF-A5C24E63B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5639-6006-461A-A168-D2AF969CBE5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7246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104BB-7320-19E8-2DFE-F48C9474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489ED3-E3CE-E5AF-D7BA-BBBB9CD2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D3CF-E08B-4EF1-AA3A-2E24CF4CE993}" type="datetimeFigureOut">
              <a:rPr lang="en-DK" smtClean="0"/>
              <a:t>11/01/2023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208DE-D593-F704-A333-849C7823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9173D-FDD8-9424-82F6-E3E5EC5A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5639-6006-461A-A168-D2AF969CBE5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85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F3F8C0-B126-3829-00D1-03939774B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D3CF-E08B-4EF1-AA3A-2E24CF4CE993}" type="datetimeFigureOut">
              <a:rPr lang="en-DK" smtClean="0"/>
              <a:t>11/01/2023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48F4BE-565A-9F1D-9DEB-9AD933EE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930C4-643C-CCEF-0147-37FCBE09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5639-6006-461A-A168-D2AF969CBE5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378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1096D-39D6-3F35-280E-65657FA5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46033-9119-FC63-A3E8-810ABBE9C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4912F-ABB1-D354-0EDE-01890A0DD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6A1AD-1EA7-B839-8A04-F228B0EA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D3CF-E08B-4EF1-AA3A-2E24CF4CE993}" type="datetimeFigureOut">
              <a:rPr lang="en-DK" smtClean="0"/>
              <a:t>11/01/2023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7F82A-3F3F-B063-BD0F-3A936D18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22835-4E19-7BEE-8735-F07D032A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5639-6006-461A-A168-D2AF969CBE5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8505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23416-1C0C-F237-A798-3EE048D3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CF1BC-7DD2-5CCD-2453-5B6B9C815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008B0-2B2F-1761-69CF-68BFCD1DE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F1AB9-FF59-FF9F-A13A-3DDD2179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D3CF-E08B-4EF1-AA3A-2E24CF4CE993}" type="datetimeFigureOut">
              <a:rPr lang="en-DK" smtClean="0"/>
              <a:t>11/01/2023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155B8-3125-E60D-0375-69AB57870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C8A1E-3C59-1EC0-8A89-CDEEF83E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5639-6006-461A-A168-D2AF969CBE5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9541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3FC3D-BC12-4166-6A1A-64BA3E68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03BC7-A5D2-6CA7-A424-640106542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7F200-D780-AAD3-C770-D3DF0E19D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0D3CF-E08B-4EF1-AA3A-2E24CF4CE993}" type="datetimeFigureOut">
              <a:rPr lang="en-DK" smtClean="0"/>
              <a:t>11/01/2023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0DF14-D3FA-F1B4-91A5-4451490BF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73278-B177-85DA-6EDD-D5FB0990B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5639-6006-461A-A168-D2AF969CBE5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6939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68BC264-03DB-1BA8-E4E6-547436D3A8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Unblocking (larger) Business Intelligence (BI) projects with best practice APIs</a:t>
            </a:r>
            <a:endParaRPr lang="en-DK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74EB7F1-DD5A-62B9-FD5D-68F7F745D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How to auto-generate API queries at scale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014886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86B1-AB89-A4FB-A019-720C7603E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4" y="87941"/>
            <a:ext cx="11306469" cy="403137"/>
          </a:xfrm>
        </p:spPr>
        <p:txBody>
          <a:bodyPr/>
          <a:lstStyle/>
          <a:p>
            <a:r>
              <a:rPr lang="en-GB"/>
              <a:t>Demo – generating API files from the payload</a:t>
            </a:r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808EB-13F0-18CA-8ED1-3A04196F0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Dynamics 365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D837E-5B7B-ECCE-8853-1F72A848F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883" y="843178"/>
            <a:ext cx="11034149" cy="57480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FC3AA1A-F5CB-D67D-2A36-C1DFBABFA978}"/>
              </a:ext>
            </a:extLst>
          </p:cNvPr>
          <p:cNvSpPr/>
          <p:nvPr/>
        </p:nvSpPr>
        <p:spPr bwMode="auto">
          <a:xfrm>
            <a:off x="6717956" y="1309816"/>
            <a:ext cx="1940011" cy="358346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DK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9E61B-411A-E19B-5524-58F63FDFADD0}"/>
              </a:ext>
            </a:extLst>
          </p:cNvPr>
          <p:cNvSpPr/>
          <p:nvPr/>
        </p:nvSpPr>
        <p:spPr bwMode="auto">
          <a:xfrm>
            <a:off x="2566086" y="2734962"/>
            <a:ext cx="2508422" cy="1029729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DK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49612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86B1-AB89-A4FB-A019-720C7603E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4" y="87941"/>
            <a:ext cx="11306469" cy="403137"/>
          </a:xfrm>
        </p:spPr>
        <p:txBody>
          <a:bodyPr/>
          <a:lstStyle/>
          <a:p>
            <a:r>
              <a:rPr lang="en-GB"/>
              <a:t>Demo – generating API files from the payload</a:t>
            </a:r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808EB-13F0-18CA-8ED1-3A04196F0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Dynamics 365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D837E-5B7B-ECCE-8853-1F72A848F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177" y="820399"/>
            <a:ext cx="10792511" cy="57480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C9CEED-C2E5-6ECA-C040-EC9F15C9A7F7}"/>
              </a:ext>
            </a:extLst>
          </p:cNvPr>
          <p:cNvSpPr/>
          <p:nvPr/>
        </p:nvSpPr>
        <p:spPr bwMode="auto">
          <a:xfrm>
            <a:off x="687860" y="2273643"/>
            <a:ext cx="1940011" cy="358346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DK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27C5E4-79DF-9A23-F189-AB571B372B2B}"/>
              </a:ext>
            </a:extLst>
          </p:cNvPr>
          <p:cNvSpPr/>
          <p:nvPr/>
        </p:nvSpPr>
        <p:spPr bwMode="auto">
          <a:xfrm>
            <a:off x="1186248" y="4600833"/>
            <a:ext cx="4193060" cy="1573426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DK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26694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DA3179-C425-D874-07CB-E26486911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</a:t>
            </a:r>
            <a:endParaRPr lang="en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6F8CD-D6C0-121C-DE0E-D59C68C0D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With a bit of help, the BI team can work separate from the ERP team</a:t>
            </a:r>
          </a:p>
          <a:p>
            <a:endParaRPr lang="en-GB"/>
          </a:p>
          <a:p>
            <a:r>
              <a:rPr lang="en-GB"/>
              <a:t>Can be incorporated to DevOps pipelines</a:t>
            </a:r>
          </a:p>
          <a:p>
            <a:endParaRPr lang="en-GB"/>
          </a:p>
          <a:p>
            <a:r>
              <a:rPr lang="en-GB"/>
              <a:t>APIs are generated using best practices (enable incremental refresh, read-only intent, …)</a:t>
            </a:r>
          </a:p>
          <a:p>
            <a:endParaRPr lang="en-GB"/>
          </a:p>
          <a:p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1E8D6F-6BBA-3765-127A-AB927A12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Dynamics 365 </a:t>
            </a:r>
          </a:p>
        </p:txBody>
      </p:sp>
    </p:spTree>
    <p:extLst>
      <p:ext uri="{BB962C8B-B14F-4D97-AF65-F5344CB8AC3E}">
        <p14:creationId xmlns:p14="http://schemas.microsoft.com/office/powerpoint/2010/main" val="274912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130CA6-B68C-CE1A-8B94-2014E61D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Partner input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1E751-FC91-9703-C9C7-31BE96FC9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our BI project, every time we need a new table/field, we need to ask ERP developers for an API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70BD26-109C-6F63-0F47-626DF443D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Dynamics 365 </a:t>
            </a:r>
          </a:p>
        </p:txBody>
      </p:sp>
    </p:spTree>
    <p:extLst>
      <p:ext uri="{BB962C8B-B14F-4D97-AF65-F5344CB8AC3E}">
        <p14:creationId xmlns:p14="http://schemas.microsoft.com/office/powerpoint/2010/main" val="159712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DACECF-9C31-4FC5-909B-1976092C6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04" y="186319"/>
            <a:ext cx="11306469" cy="403137"/>
          </a:xfrm>
        </p:spPr>
        <p:txBody>
          <a:bodyPr/>
          <a:lstStyle/>
          <a:p>
            <a:r>
              <a:rPr lang="en-GB"/>
              <a:t>Common BI project DevOps (metadata-driven)</a:t>
            </a:r>
            <a:endParaRPr lang="en-DK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C9DC26-8788-C0FE-0EDA-0EDE598B4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Dynamics 365 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D7629CAC-7E85-BFB0-DA49-AC6948581D9F}"/>
              </a:ext>
            </a:extLst>
          </p:cNvPr>
          <p:cNvSpPr/>
          <p:nvPr/>
        </p:nvSpPr>
        <p:spPr bwMode="auto">
          <a:xfrm>
            <a:off x="7508789" y="744982"/>
            <a:ext cx="3311611" cy="902043"/>
          </a:xfrm>
          <a:prstGeom prst="flowChartMagneticDisk">
            <a:avLst/>
          </a:prstGeom>
          <a:solidFill>
            <a:schemeClr val="accent1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Metadata store </a:t>
            </a:r>
            <a:endParaRPr lang="en-DK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B88CC3-A547-27AF-3050-B5267FBBB5BE}"/>
              </a:ext>
            </a:extLst>
          </p:cNvPr>
          <p:cNvGrpSpPr/>
          <p:nvPr/>
        </p:nvGrpSpPr>
        <p:grpSpPr>
          <a:xfrm>
            <a:off x="6670374" y="2704596"/>
            <a:ext cx="2529017" cy="1758778"/>
            <a:chOff x="7113373" y="2302476"/>
            <a:chExt cx="1268627" cy="86497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84FE26-7E30-7093-DE6C-BB894F8F1E65}"/>
                </a:ext>
              </a:extLst>
            </p:cNvPr>
            <p:cNvSpPr/>
            <p:nvPr/>
          </p:nvSpPr>
          <p:spPr bwMode="auto">
            <a:xfrm>
              <a:off x="7113373" y="2302476"/>
              <a:ext cx="963827" cy="56017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DK" sz="2400" err="1">
                <a:solidFill>
                  <a:schemeClr val="tx1"/>
                </a:solidFill>
                <a:cs typeface="Segoe UI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F0A5238-74AD-EA0D-8F61-03350558C147}"/>
                </a:ext>
              </a:extLst>
            </p:cNvPr>
            <p:cNvSpPr/>
            <p:nvPr/>
          </p:nvSpPr>
          <p:spPr bwMode="auto">
            <a:xfrm>
              <a:off x="7265773" y="2454876"/>
              <a:ext cx="963827" cy="56017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DK" sz="2400" err="1">
                <a:solidFill>
                  <a:schemeClr val="tx1"/>
                </a:solidFill>
                <a:cs typeface="Segoe UI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D025F8-9936-9959-96CD-F7E4696E30CC}"/>
                </a:ext>
              </a:extLst>
            </p:cNvPr>
            <p:cNvSpPr/>
            <p:nvPr/>
          </p:nvSpPr>
          <p:spPr bwMode="auto">
            <a:xfrm>
              <a:off x="7418173" y="2607276"/>
              <a:ext cx="963827" cy="56017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400">
                  <a:solidFill>
                    <a:schemeClr val="tx1"/>
                  </a:solidFill>
                  <a:cs typeface="Segoe UI" pitchFamily="34" charset="0"/>
                </a:rPr>
                <a:t>Schema definitions (</a:t>
              </a:r>
              <a:r>
                <a:rPr lang="en-GB" sz="2400" err="1">
                  <a:solidFill>
                    <a:schemeClr val="tx1"/>
                  </a:solidFill>
                  <a:cs typeface="Segoe UI" pitchFamily="34" charset="0"/>
                </a:rPr>
                <a:t>sql</a:t>
              </a:r>
              <a:r>
                <a:rPr lang="en-GB" sz="2400">
                  <a:solidFill>
                    <a:schemeClr val="tx1"/>
                  </a:solidFill>
                  <a:cs typeface="Segoe UI" pitchFamily="34" charset="0"/>
                </a:rPr>
                <a:t>/model)</a:t>
              </a:r>
              <a:endParaRPr lang="en-DK" sz="2400" err="1">
                <a:solidFill>
                  <a:schemeClr val="tx1"/>
                </a:solidFill>
                <a:cs typeface="Segoe UI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A1140F-5389-4E25-E689-2D38BFF58F73}"/>
              </a:ext>
            </a:extLst>
          </p:cNvPr>
          <p:cNvGrpSpPr/>
          <p:nvPr/>
        </p:nvGrpSpPr>
        <p:grpSpPr>
          <a:xfrm>
            <a:off x="9382469" y="2704596"/>
            <a:ext cx="2681845" cy="1167606"/>
            <a:chOff x="7265773" y="2454876"/>
            <a:chExt cx="1116227" cy="71257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4F74E2-C78E-40E9-29C9-D6F45296CDF4}"/>
                </a:ext>
              </a:extLst>
            </p:cNvPr>
            <p:cNvSpPr/>
            <p:nvPr/>
          </p:nvSpPr>
          <p:spPr bwMode="auto">
            <a:xfrm>
              <a:off x="7265773" y="2454876"/>
              <a:ext cx="963827" cy="56017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DK" sz="2400" err="1">
                <a:solidFill>
                  <a:schemeClr val="tx1"/>
                </a:solidFill>
                <a:cs typeface="Segoe UI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E441EF1-EF54-AC4F-B300-434B50755952}"/>
                </a:ext>
              </a:extLst>
            </p:cNvPr>
            <p:cNvSpPr/>
            <p:nvPr/>
          </p:nvSpPr>
          <p:spPr bwMode="auto">
            <a:xfrm>
              <a:off x="7418173" y="2607276"/>
              <a:ext cx="963827" cy="56017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400">
                  <a:solidFill>
                    <a:schemeClr val="tx1"/>
                  </a:solidFill>
                  <a:cs typeface="Segoe UI" pitchFamily="34" charset="0"/>
                </a:rPr>
                <a:t>ETL pipelines (SSIS/ADF)</a:t>
              </a:r>
              <a:endParaRPr lang="en-DK" sz="2400" err="1">
                <a:solidFill>
                  <a:schemeClr val="tx1"/>
                </a:solidFill>
                <a:cs typeface="Segoe UI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B01D4F8-1EEF-91F0-92F5-52E73A98555B}"/>
              </a:ext>
            </a:extLst>
          </p:cNvPr>
          <p:cNvGrpSpPr/>
          <p:nvPr/>
        </p:nvGrpSpPr>
        <p:grpSpPr>
          <a:xfrm>
            <a:off x="8740346" y="1956486"/>
            <a:ext cx="1792933" cy="619790"/>
            <a:chOff x="8740346" y="1956486"/>
            <a:chExt cx="1792933" cy="619790"/>
          </a:xfrm>
        </p:grpSpPr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9A4971BF-8798-2EFD-5A2A-42EBB7CAB99B}"/>
                </a:ext>
              </a:extLst>
            </p:cNvPr>
            <p:cNvSpPr/>
            <p:nvPr/>
          </p:nvSpPr>
          <p:spPr bwMode="auto">
            <a:xfrm>
              <a:off x="8740346" y="1956486"/>
              <a:ext cx="459045" cy="619790"/>
            </a:xfrm>
            <a:prstGeom prst="down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DK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37CC28-4345-8EF6-1831-A99B264C6717}"/>
                </a:ext>
              </a:extLst>
            </p:cNvPr>
            <p:cNvSpPr txBox="1"/>
            <p:nvPr/>
          </p:nvSpPr>
          <p:spPr>
            <a:xfrm>
              <a:off x="8963971" y="1989487"/>
              <a:ext cx="1569308" cy="4339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82880" tIns="146304" rIns="182880" bIns="146304" rtlCol="0" anchor="ctr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600"/>
                </a:spcAft>
              </a:pPr>
              <a:r>
                <a:rPr lang="en-GB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Consolas" panose="020B0609020204030204" pitchFamily="49" charset="0"/>
                </a:rPr>
                <a:t>Auto-generate</a:t>
              </a:r>
              <a:endParaRPr lang="en-DK" sz="1000" spc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2198ED-7032-F24D-2541-856B3B7602A3}"/>
              </a:ext>
            </a:extLst>
          </p:cNvPr>
          <p:cNvGrpSpPr/>
          <p:nvPr/>
        </p:nvGrpSpPr>
        <p:grpSpPr>
          <a:xfrm>
            <a:off x="8895580" y="4875017"/>
            <a:ext cx="1792933" cy="619790"/>
            <a:chOff x="8740346" y="1956486"/>
            <a:chExt cx="1792933" cy="619790"/>
          </a:xfrm>
        </p:grpSpPr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56E4E754-F1C3-50F0-ABFF-201F4DFA863E}"/>
                </a:ext>
              </a:extLst>
            </p:cNvPr>
            <p:cNvSpPr/>
            <p:nvPr/>
          </p:nvSpPr>
          <p:spPr bwMode="auto">
            <a:xfrm>
              <a:off x="8740346" y="1956486"/>
              <a:ext cx="459045" cy="619790"/>
            </a:xfrm>
            <a:prstGeom prst="down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DK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97D327-5C08-8429-69EE-BF4C8A80D56A}"/>
                </a:ext>
              </a:extLst>
            </p:cNvPr>
            <p:cNvSpPr txBox="1"/>
            <p:nvPr/>
          </p:nvSpPr>
          <p:spPr>
            <a:xfrm>
              <a:off x="8963971" y="1989487"/>
              <a:ext cx="1569308" cy="4339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82880" tIns="146304" rIns="182880" bIns="146304" rtlCol="0" anchor="ctr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600"/>
                </a:spcAft>
              </a:pPr>
              <a:r>
                <a:rPr lang="en-GB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Consolas" panose="020B0609020204030204" pitchFamily="49" charset="0"/>
                </a:rPr>
                <a:t>Deploy</a:t>
              </a:r>
              <a:endParaRPr lang="en-DK" sz="1000" spc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7CFF394-79CF-745A-81D9-D808C4F49569}"/>
              </a:ext>
            </a:extLst>
          </p:cNvPr>
          <p:cNvSpPr/>
          <p:nvPr/>
        </p:nvSpPr>
        <p:spPr bwMode="auto">
          <a:xfrm>
            <a:off x="7179276" y="5603468"/>
            <a:ext cx="4188940" cy="1176874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chemeClr val="tx1"/>
                </a:solidFill>
                <a:cs typeface="Segoe UI" pitchFamily="34" charset="0"/>
              </a:rPr>
              <a:t>Data warehouse/data lake 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chemeClr val="tx1"/>
                </a:solidFill>
                <a:cs typeface="Segoe UI" pitchFamily="34" charset="0"/>
              </a:rPr>
              <a:t>BI tools (Power BI/…)</a:t>
            </a:r>
            <a:endParaRPr lang="en-DK" sz="2400" err="1">
              <a:solidFill>
                <a:schemeClr val="tx1"/>
              </a:solidFill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1553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DACECF-9C31-4FC5-909B-1976092C6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04" y="186319"/>
            <a:ext cx="11306469" cy="403137"/>
          </a:xfrm>
        </p:spPr>
        <p:txBody>
          <a:bodyPr/>
          <a:lstStyle/>
          <a:p>
            <a:r>
              <a:rPr lang="en-GB"/>
              <a:t>New: API query auto generator (</a:t>
            </a:r>
            <a:r>
              <a:rPr lang="en-GB" err="1"/>
              <a:t>BCTech</a:t>
            </a:r>
            <a:r>
              <a:rPr lang="en-GB"/>
              <a:t>)</a:t>
            </a:r>
            <a:endParaRPr lang="en-DK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C9DC26-8788-C0FE-0EDA-0EDE598B4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Dynamics 365 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D7629CAC-7E85-BFB0-DA49-AC6948581D9F}"/>
              </a:ext>
            </a:extLst>
          </p:cNvPr>
          <p:cNvSpPr/>
          <p:nvPr/>
        </p:nvSpPr>
        <p:spPr bwMode="auto">
          <a:xfrm>
            <a:off x="7508789" y="744982"/>
            <a:ext cx="3311611" cy="902043"/>
          </a:xfrm>
          <a:prstGeom prst="flowChartMagneticDisk">
            <a:avLst/>
          </a:prstGeom>
          <a:solidFill>
            <a:schemeClr val="accent1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Metadata store </a:t>
            </a:r>
            <a:endParaRPr lang="en-DK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B88CC3-A547-27AF-3050-B5267FBBB5BE}"/>
              </a:ext>
            </a:extLst>
          </p:cNvPr>
          <p:cNvGrpSpPr/>
          <p:nvPr/>
        </p:nvGrpSpPr>
        <p:grpSpPr>
          <a:xfrm>
            <a:off x="6670374" y="2704596"/>
            <a:ext cx="2529017" cy="1758778"/>
            <a:chOff x="7113373" y="2302476"/>
            <a:chExt cx="1268627" cy="86497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84FE26-7E30-7093-DE6C-BB894F8F1E65}"/>
                </a:ext>
              </a:extLst>
            </p:cNvPr>
            <p:cNvSpPr/>
            <p:nvPr/>
          </p:nvSpPr>
          <p:spPr bwMode="auto">
            <a:xfrm>
              <a:off x="7113373" y="2302476"/>
              <a:ext cx="963827" cy="56017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DK" sz="2400" err="1">
                <a:solidFill>
                  <a:schemeClr val="tx1"/>
                </a:solidFill>
                <a:cs typeface="Segoe UI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F0A5238-74AD-EA0D-8F61-03350558C147}"/>
                </a:ext>
              </a:extLst>
            </p:cNvPr>
            <p:cNvSpPr/>
            <p:nvPr/>
          </p:nvSpPr>
          <p:spPr bwMode="auto">
            <a:xfrm>
              <a:off x="7265773" y="2454876"/>
              <a:ext cx="963827" cy="56017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DK" sz="2400" err="1">
                <a:solidFill>
                  <a:schemeClr val="tx1"/>
                </a:solidFill>
                <a:cs typeface="Segoe UI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D025F8-9936-9959-96CD-F7E4696E30CC}"/>
                </a:ext>
              </a:extLst>
            </p:cNvPr>
            <p:cNvSpPr/>
            <p:nvPr/>
          </p:nvSpPr>
          <p:spPr bwMode="auto">
            <a:xfrm>
              <a:off x="7418173" y="2607276"/>
              <a:ext cx="963827" cy="56017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400">
                  <a:solidFill>
                    <a:schemeClr val="tx1"/>
                  </a:solidFill>
                  <a:cs typeface="Segoe UI" pitchFamily="34" charset="0"/>
                </a:rPr>
                <a:t>Schema definitions (</a:t>
              </a:r>
              <a:r>
                <a:rPr lang="en-GB" sz="2400" err="1">
                  <a:solidFill>
                    <a:schemeClr val="tx1"/>
                  </a:solidFill>
                  <a:cs typeface="Segoe UI" pitchFamily="34" charset="0"/>
                </a:rPr>
                <a:t>sql</a:t>
              </a:r>
              <a:r>
                <a:rPr lang="en-GB" sz="2400">
                  <a:solidFill>
                    <a:schemeClr val="tx1"/>
                  </a:solidFill>
                  <a:cs typeface="Segoe UI" pitchFamily="34" charset="0"/>
                </a:rPr>
                <a:t>/model)</a:t>
              </a:r>
              <a:endParaRPr lang="en-DK" sz="2400" err="1">
                <a:solidFill>
                  <a:schemeClr val="tx1"/>
                </a:solidFill>
                <a:cs typeface="Segoe UI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A1140F-5389-4E25-E689-2D38BFF58F73}"/>
              </a:ext>
            </a:extLst>
          </p:cNvPr>
          <p:cNvGrpSpPr/>
          <p:nvPr/>
        </p:nvGrpSpPr>
        <p:grpSpPr>
          <a:xfrm>
            <a:off x="9382469" y="2704596"/>
            <a:ext cx="2681845" cy="1167606"/>
            <a:chOff x="7265773" y="2454876"/>
            <a:chExt cx="1116227" cy="71257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4F74E2-C78E-40E9-29C9-D6F45296CDF4}"/>
                </a:ext>
              </a:extLst>
            </p:cNvPr>
            <p:cNvSpPr/>
            <p:nvPr/>
          </p:nvSpPr>
          <p:spPr bwMode="auto">
            <a:xfrm>
              <a:off x="7265773" y="2454876"/>
              <a:ext cx="963827" cy="56017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DK" sz="2400" err="1">
                <a:solidFill>
                  <a:schemeClr val="tx1"/>
                </a:solidFill>
                <a:cs typeface="Segoe UI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E441EF1-EF54-AC4F-B300-434B50755952}"/>
                </a:ext>
              </a:extLst>
            </p:cNvPr>
            <p:cNvSpPr/>
            <p:nvPr/>
          </p:nvSpPr>
          <p:spPr bwMode="auto">
            <a:xfrm>
              <a:off x="7418173" y="2607276"/>
              <a:ext cx="963827" cy="56017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400">
                  <a:solidFill>
                    <a:schemeClr val="tx1"/>
                  </a:solidFill>
                  <a:cs typeface="Segoe UI" pitchFamily="34" charset="0"/>
                </a:rPr>
                <a:t>ETL pipelines (SSIS/ADF)</a:t>
              </a:r>
              <a:endParaRPr lang="en-DK" sz="2400" err="1">
                <a:solidFill>
                  <a:schemeClr val="tx1"/>
                </a:solidFill>
                <a:cs typeface="Segoe UI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B01D4F8-1EEF-91F0-92F5-52E73A98555B}"/>
              </a:ext>
            </a:extLst>
          </p:cNvPr>
          <p:cNvGrpSpPr/>
          <p:nvPr/>
        </p:nvGrpSpPr>
        <p:grpSpPr>
          <a:xfrm>
            <a:off x="8740346" y="1956486"/>
            <a:ext cx="1792933" cy="619790"/>
            <a:chOff x="8740346" y="1956486"/>
            <a:chExt cx="1792933" cy="619790"/>
          </a:xfrm>
        </p:grpSpPr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9A4971BF-8798-2EFD-5A2A-42EBB7CAB99B}"/>
                </a:ext>
              </a:extLst>
            </p:cNvPr>
            <p:cNvSpPr/>
            <p:nvPr/>
          </p:nvSpPr>
          <p:spPr bwMode="auto">
            <a:xfrm>
              <a:off x="8740346" y="1956486"/>
              <a:ext cx="459045" cy="619790"/>
            </a:xfrm>
            <a:prstGeom prst="down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DK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37CC28-4345-8EF6-1831-A99B264C6717}"/>
                </a:ext>
              </a:extLst>
            </p:cNvPr>
            <p:cNvSpPr txBox="1"/>
            <p:nvPr/>
          </p:nvSpPr>
          <p:spPr>
            <a:xfrm>
              <a:off x="8963971" y="1989487"/>
              <a:ext cx="1569308" cy="4339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82880" tIns="146304" rIns="182880" bIns="146304" rtlCol="0" anchor="ctr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600"/>
                </a:spcAft>
              </a:pPr>
              <a:r>
                <a:rPr lang="en-GB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Consolas" panose="020B0609020204030204" pitchFamily="49" charset="0"/>
                </a:rPr>
                <a:t>Auto-generate</a:t>
              </a:r>
              <a:endParaRPr lang="en-DK" sz="1000" spc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2198ED-7032-F24D-2541-856B3B7602A3}"/>
              </a:ext>
            </a:extLst>
          </p:cNvPr>
          <p:cNvGrpSpPr/>
          <p:nvPr/>
        </p:nvGrpSpPr>
        <p:grpSpPr>
          <a:xfrm>
            <a:off x="8895580" y="4875017"/>
            <a:ext cx="1792933" cy="619790"/>
            <a:chOff x="8740346" y="1956486"/>
            <a:chExt cx="1792933" cy="619790"/>
          </a:xfrm>
        </p:grpSpPr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56E4E754-F1C3-50F0-ABFF-201F4DFA863E}"/>
                </a:ext>
              </a:extLst>
            </p:cNvPr>
            <p:cNvSpPr/>
            <p:nvPr/>
          </p:nvSpPr>
          <p:spPr bwMode="auto">
            <a:xfrm>
              <a:off x="8740346" y="1956486"/>
              <a:ext cx="459045" cy="619790"/>
            </a:xfrm>
            <a:prstGeom prst="down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DK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97D327-5C08-8429-69EE-BF4C8A80D56A}"/>
                </a:ext>
              </a:extLst>
            </p:cNvPr>
            <p:cNvSpPr txBox="1"/>
            <p:nvPr/>
          </p:nvSpPr>
          <p:spPr>
            <a:xfrm>
              <a:off x="8963971" y="1989487"/>
              <a:ext cx="1569308" cy="4339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82880" tIns="146304" rIns="182880" bIns="146304" rtlCol="0" anchor="ctr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600"/>
                </a:spcAft>
              </a:pPr>
              <a:r>
                <a:rPr lang="en-GB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Consolas" panose="020B0609020204030204" pitchFamily="49" charset="0"/>
                </a:rPr>
                <a:t>Deploy</a:t>
              </a:r>
              <a:endParaRPr lang="en-DK" sz="1000" spc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7CFF394-79CF-745A-81D9-D808C4F49569}"/>
              </a:ext>
            </a:extLst>
          </p:cNvPr>
          <p:cNvSpPr/>
          <p:nvPr/>
        </p:nvSpPr>
        <p:spPr bwMode="auto">
          <a:xfrm>
            <a:off x="7179276" y="5603468"/>
            <a:ext cx="4188940" cy="1176874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chemeClr val="tx1"/>
                </a:solidFill>
                <a:cs typeface="Segoe UI" pitchFamily="34" charset="0"/>
              </a:rPr>
              <a:t>Data warehouse/data lake 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chemeClr val="tx1"/>
                </a:solidFill>
                <a:cs typeface="Segoe UI" pitchFamily="34" charset="0"/>
              </a:rPr>
              <a:t>BI tools (Power BI/…)</a:t>
            </a:r>
            <a:endParaRPr lang="en-DK" sz="2400" err="1">
              <a:solidFill>
                <a:schemeClr val="tx1"/>
              </a:solidFill>
              <a:cs typeface="Segoe UI" pitchFamily="34" charset="0"/>
            </a:endParaRP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7F4BB252-29C9-43C9-A1DD-096E57FE1673}"/>
              </a:ext>
            </a:extLst>
          </p:cNvPr>
          <p:cNvSpPr/>
          <p:nvPr/>
        </p:nvSpPr>
        <p:spPr bwMode="auto">
          <a:xfrm>
            <a:off x="1100672" y="744982"/>
            <a:ext cx="3907933" cy="902043"/>
          </a:xfrm>
          <a:prstGeom prst="flowChartMagneticDisk">
            <a:avLst/>
          </a:prstGeom>
          <a:solidFill>
            <a:schemeClr val="accent5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Metadata store (</a:t>
            </a:r>
            <a:r>
              <a:rPr lang="en-GB" sz="240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cvs</a:t>
            </a:r>
            <a:r>
              <a:rPr lang="en-GB" sz="24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files)</a:t>
            </a:r>
            <a:endParaRPr lang="en-DK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4502BE-4547-50CD-AD9A-095FF72D65D0}"/>
              </a:ext>
            </a:extLst>
          </p:cNvPr>
          <p:cNvGrpSpPr/>
          <p:nvPr/>
        </p:nvGrpSpPr>
        <p:grpSpPr>
          <a:xfrm>
            <a:off x="1493814" y="2704595"/>
            <a:ext cx="2529017" cy="1758778"/>
            <a:chOff x="7113373" y="2302476"/>
            <a:chExt cx="1268627" cy="864973"/>
          </a:xfrm>
          <a:solidFill>
            <a:schemeClr val="accent5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C297DD-BBE7-26D6-8387-5AA7050CB5F3}"/>
                </a:ext>
              </a:extLst>
            </p:cNvPr>
            <p:cNvSpPr/>
            <p:nvPr/>
          </p:nvSpPr>
          <p:spPr bwMode="auto">
            <a:xfrm>
              <a:off x="7113373" y="2302476"/>
              <a:ext cx="963827" cy="560173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DK" sz="2400" err="1">
                <a:solidFill>
                  <a:schemeClr val="tx1"/>
                </a:solidFill>
                <a:cs typeface="Segoe UI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043FD1-6B01-EF7B-7BD6-844836200885}"/>
                </a:ext>
              </a:extLst>
            </p:cNvPr>
            <p:cNvSpPr/>
            <p:nvPr/>
          </p:nvSpPr>
          <p:spPr bwMode="auto">
            <a:xfrm>
              <a:off x="7265773" y="2454876"/>
              <a:ext cx="963827" cy="560173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DK" sz="2400" err="1">
                <a:solidFill>
                  <a:schemeClr val="tx1"/>
                </a:solidFill>
                <a:cs typeface="Segoe UI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A84870-34BC-E870-9D96-C36E7CD83D87}"/>
                </a:ext>
              </a:extLst>
            </p:cNvPr>
            <p:cNvSpPr/>
            <p:nvPr/>
          </p:nvSpPr>
          <p:spPr bwMode="auto">
            <a:xfrm>
              <a:off x="7418173" y="2607276"/>
              <a:ext cx="963827" cy="560173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400">
                  <a:solidFill>
                    <a:schemeClr val="tx1"/>
                  </a:solidFill>
                  <a:cs typeface="Segoe UI" pitchFamily="34" charset="0"/>
                </a:rPr>
                <a:t>API Query code (al)</a:t>
              </a:r>
              <a:endParaRPr lang="en-DK" sz="2400" err="1">
                <a:solidFill>
                  <a:schemeClr val="tx1"/>
                </a:solidFill>
                <a:cs typeface="Segoe UI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568CCD-D39C-F7C0-B4DE-B6B4E8A6D578}"/>
              </a:ext>
            </a:extLst>
          </p:cNvPr>
          <p:cNvGrpSpPr/>
          <p:nvPr/>
        </p:nvGrpSpPr>
        <p:grpSpPr>
          <a:xfrm>
            <a:off x="2332229" y="1956486"/>
            <a:ext cx="1792933" cy="619790"/>
            <a:chOff x="8740346" y="1956486"/>
            <a:chExt cx="1792933" cy="619790"/>
          </a:xfrm>
        </p:grpSpPr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359F24B6-F1F2-C438-4F3B-2F7C77AA436B}"/>
                </a:ext>
              </a:extLst>
            </p:cNvPr>
            <p:cNvSpPr/>
            <p:nvPr/>
          </p:nvSpPr>
          <p:spPr bwMode="auto">
            <a:xfrm>
              <a:off x="8740346" y="1956486"/>
              <a:ext cx="459045" cy="619790"/>
            </a:xfrm>
            <a:prstGeom prst="down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DK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29CF66-BFEE-CEB8-2E1D-C3B4D8686017}"/>
                </a:ext>
              </a:extLst>
            </p:cNvPr>
            <p:cNvSpPr txBox="1"/>
            <p:nvPr/>
          </p:nvSpPr>
          <p:spPr>
            <a:xfrm>
              <a:off x="8963971" y="1989487"/>
              <a:ext cx="1569308" cy="4339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82880" tIns="146304" rIns="182880" bIns="146304" rtlCol="0" anchor="ctr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600"/>
                </a:spcAft>
              </a:pPr>
              <a:r>
                <a:rPr lang="en-GB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Consolas" panose="020B0609020204030204" pitchFamily="49" charset="0"/>
                </a:rPr>
                <a:t>Auto-generate</a:t>
              </a:r>
              <a:endParaRPr lang="en-DK" sz="1000" spc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58119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86B1-AB89-A4FB-A019-720C7603E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4" y="87941"/>
            <a:ext cx="11306469" cy="403137"/>
          </a:xfrm>
        </p:spPr>
        <p:txBody>
          <a:bodyPr/>
          <a:lstStyle/>
          <a:p>
            <a:r>
              <a:rPr lang="en-GB"/>
              <a:t>Demo – generating the payload from csv files</a:t>
            </a:r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808EB-13F0-18CA-8ED1-3A04196F0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Dynamics 365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D837E-5B7B-ECCE-8853-1F72A848F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83" y="664391"/>
            <a:ext cx="11034149" cy="61056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54E528-FDF2-F407-279D-78CA2E2D7556}"/>
              </a:ext>
            </a:extLst>
          </p:cNvPr>
          <p:cNvSpPr/>
          <p:nvPr/>
        </p:nvSpPr>
        <p:spPr bwMode="auto">
          <a:xfrm>
            <a:off x="7006281" y="1491049"/>
            <a:ext cx="1940011" cy="358346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DK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614803-8F2A-BFFC-3B4E-78B5CA124F9A}"/>
              </a:ext>
            </a:extLst>
          </p:cNvPr>
          <p:cNvSpPr/>
          <p:nvPr/>
        </p:nvSpPr>
        <p:spPr bwMode="auto">
          <a:xfrm>
            <a:off x="304800" y="2343665"/>
            <a:ext cx="2393092" cy="1758778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DK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08519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86B1-AB89-A4FB-A019-720C7603E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4" y="87941"/>
            <a:ext cx="11306469" cy="403137"/>
          </a:xfrm>
        </p:spPr>
        <p:txBody>
          <a:bodyPr/>
          <a:lstStyle/>
          <a:p>
            <a:r>
              <a:rPr lang="en-GB"/>
              <a:t>Demo – generating the payload from csv files</a:t>
            </a:r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808EB-13F0-18CA-8ED1-3A04196F0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Dynamics 365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D837E-5B7B-ECCE-8853-1F72A848F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883" y="1506757"/>
            <a:ext cx="11034149" cy="44209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0814C1-599F-FD66-124F-DEB118869135}"/>
              </a:ext>
            </a:extLst>
          </p:cNvPr>
          <p:cNvSpPr/>
          <p:nvPr/>
        </p:nvSpPr>
        <p:spPr bwMode="auto">
          <a:xfrm>
            <a:off x="119883" y="2001795"/>
            <a:ext cx="10795252" cy="358346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DK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54877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86B1-AB89-A4FB-A019-720C7603E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4" y="87941"/>
            <a:ext cx="11306469" cy="403137"/>
          </a:xfrm>
        </p:spPr>
        <p:txBody>
          <a:bodyPr/>
          <a:lstStyle/>
          <a:p>
            <a:r>
              <a:rPr lang="en-GB"/>
              <a:t>Demo – generating the payload from csv files</a:t>
            </a:r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808EB-13F0-18CA-8ED1-3A04196F0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Dynamics 365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D837E-5B7B-ECCE-8853-1F72A848F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883" y="1836730"/>
            <a:ext cx="11034149" cy="376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6626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86B1-AB89-A4FB-A019-720C7603E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4" y="87941"/>
            <a:ext cx="11306469" cy="403137"/>
          </a:xfrm>
        </p:spPr>
        <p:txBody>
          <a:bodyPr/>
          <a:lstStyle/>
          <a:p>
            <a:r>
              <a:rPr lang="en-GB"/>
              <a:t>Demo – generating API files from the payload</a:t>
            </a:r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808EB-13F0-18CA-8ED1-3A04196F0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Dynamics 365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D837E-5B7B-ECCE-8853-1F72A848F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883" y="669074"/>
            <a:ext cx="11034149" cy="60963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5B5E8F7-0880-8B75-A368-60BD8C798E53}"/>
              </a:ext>
            </a:extLst>
          </p:cNvPr>
          <p:cNvSpPr/>
          <p:nvPr/>
        </p:nvSpPr>
        <p:spPr bwMode="auto">
          <a:xfrm>
            <a:off x="7113373" y="1005016"/>
            <a:ext cx="1940011" cy="358346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DK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7622B3-403A-C7DE-EE1D-850D238BDA99}"/>
              </a:ext>
            </a:extLst>
          </p:cNvPr>
          <p:cNvSpPr/>
          <p:nvPr/>
        </p:nvSpPr>
        <p:spPr bwMode="auto">
          <a:xfrm>
            <a:off x="156519" y="1606378"/>
            <a:ext cx="2211859" cy="1235676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DK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25800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86B1-AB89-A4FB-A019-720C7603E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4" y="87941"/>
            <a:ext cx="11306469" cy="403137"/>
          </a:xfrm>
        </p:spPr>
        <p:txBody>
          <a:bodyPr/>
          <a:lstStyle/>
          <a:p>
            <a:r>
              <a:rPr lang="en-GB"/>
              <a:t>Demo – generating API files from the payload</a:t>
            </a:r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808EB-13F0-18CA-8ED1-3A04196F0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Dynamics 365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D837E-5B7B-ECCE-8853-1F72A848F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883" y="841884"/>
            <a:ext cx="11034149" cy="57506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FC24CA-E317-F850-8A48-A796CF57DFFF}"/>
              </a:ext>
            </a:extLst>
          </p:cNvPr>
          <p:cNvSpPr/>
          <p:nvPr/>
        </p:nvSpPr>
        <p:spPr bwMode="auto">
          <a:xfrm>
            <a:off x="152400" y="1363362"/>
            <a:ext cx="10676238" cy="366584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DK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79034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382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Unblocking (larger) Business Intelligence (BI) projects with best practice APIs</vt:lpstr>
      <vt:lpstr>Partner input</vt:lpstr>
      <vt:lpstr>Common BI project DevOps (metadata-driven)</vt:lpstr>
      <vt:lpstr>New: API query auto generator (BCTech)</vt:lpstr>
      <vt:lpstr>Demo – generating the payload from csv files</vt:lpstr>
      <vt:lpstr>Demo – generating the payload from csv files</vt:lpstr>
      <vt:lpstr>Demo – generating the payload from csv files</vt:lpstr>
      <vt:lpstr>Demo – generating API files from the payload</vt:lpstr>
      <vt:lpstr>Demo – generating API files from the payload</vt:lpstr>
      <vt:lpstr>Demo – generating API files from the payload</vt:lpstr>
      <vt:lpstr>Demo – generating API files from the payload</vt:lpstr>
      <vt:lpstr>Benefits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Kennie Pontoppidan</dc:creator>
  <cp:lastModifiedBy>Kennie Pontoppidan</cp:lastModifiedBy>
  <cp:revision>2</cp:revision>
  <dcterms:created xsi:type="dcterms:W3CDTF">2023-01-11T09:08:33Z</dcterms:created>
  <dcterms:modified xsi:type="dcterms:W3CDTF">2023-01-11T09:11:53Z</dcterms:modified>
</cp:coreProperties>
</file>