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69" r:id="rId2"/>
    <p:sldId id="270" r:id="rId3"/>
    <p:sldId id="271" r:id="rId4"/>
    <p:sldId id="272" r:id="rId5"/>
    <p:sldId id="290" r:id="rId6"/>
    <p:sldId id="273" r:id="rId7"/>
    <p:sldId id="289" r:id="rId8"/>
    <p:sldId id="274" r:id="rId9"/>
    <p:sldId id="291" r:id="rId10"/>
    <p:sldId id="276" r:id="rId11"/>
    <p:sldId id="301" r:id="rId12"/>
    <p:sldId id="296" r:id="rId13"/>
    <p:sldId id="277" r:id="rId14"/>
    <p:sldId id="293" r:id="rId15"/>
    <p:sldId id="294" r:id="rId16"/>
    <p:sldId id="295" r:id="rId17"/>
    <p:sldId id="275" r:id="rId18"/>
    <p:sldId id="300" r:id="rId19"/>
    <p:sldId id="299" r:id="rId20"/>
    <p:sldId id="292" r:id="rId21"/>
    <p:sldId id="278" r:id="rId22"/>
    <p:sldId id="279" r:id="rId23"/>
    <p:sldId id="297" r:id="rId24"/>
    <p:sldId id="288" r:id="rId25"/>
    <p:sldId id="298" r:id="rId26"/>
    <p:sldId id="280" r:id="rId27"/>
    <p:sldId id="281" r:id="rId28"/>
    <p:sldId id="282" r:id="rId29"/>
    <p:sldId id="283" r:id="rId30"/>
    <p:sldId id="284" r:id="rId31"/>
    <p:sldId id="286" r:id="rId3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_konishi@hotmail.com" initials="i" lastIdx="1" clrIdx="0">
    <p:extLst>
      <p:ext uri="{19B8F6BF-5375-455C-9EA6-DF929625EA0E}">
        <p15:presenceInfo xmlns:p15="http://schemas.microsoft.com/office/powerpoint/2012/main" userId="ivan_konishi@hot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006666"/>
    <a:srgbClr val="006699"/>
    <a:srgbClr val="009999"/>
    <a:srgbClr val="0066CC"/>
    <a:srgbClr val="3366FF"/>
    <a:srgbClr val="00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5" autoAdjust="0"/>
    <p:restoredTop sz="92047" autoAdjust="0"/>
  </p:normalViewPr>
  <p:slideViewPr>
    <p:cSldViewPr>
      <p:cViewPr varScale="1">
        <p:scale>
          <a:sx n="81" d="100"/>
          <a:sy n="81" d="100"/>
        </p:scale>
        <p:origin x="13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7950841-320A-4D71-A2E8-0F07889328EE}" type="datetimeFigureOut">
              <a:rPr lang="pt-BR"/>
              <a:pPr>
                <a:defRPr/>
              </a:pPr>
              <a:t>02/06/2014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56FEC6-A726-453E-9966-3EB805A53A4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63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88E4D33-A184-46E0-AF3F-B0178A2710FF}" type="datetimeFigureOut">
              <a:rPr lang="pt-BR"/>
              <a:pPr>
                <a:defRPr/>
              </a:pPr>
              <a:t>02/06/2014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9E4107-198F-4D08-9CF1-214B37DA899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254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Número da </a:t>
            </a: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D9A8AF-5F2F-4A9A-85DB-9CEB8FCBC4DE}" type="slidenum">
              <a:rPr lang="pt-BR"/>
              <a:pPr eaLnBrk="1" hangingPunct="1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4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63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E5C2-E665-40E8-A738-C9AE30C3FAF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2914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95E8F0-F71E-4C5E-8F69-99CB3459B34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49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242B5C-0ABF-4C4F-8920-2FE5B1D1FBE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872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buFont typeface="Wingdings" pitchFamily="2" charset="2"/>
              <a:buChar char="Ø"/>
              <a:defRPr sz="3000"/>
            </a:lvl1pPr>
            <a:lvl2pPr algn="just">
              <a:buFont typeface="Arial" pitchFamily="34" charset="0"/>
              <a:buChar char="•"/>
              <a:defRPr sz="2400"/>
            </a:lvl2pPr>
            <a:lvl3pPr algn="just">
              <a:buFont typeface="Wingdings" pitchFamily="2" charset="2"/>
              <a:buChar char="§"/>
              <a:defRPr sz="2000"/>
            </a:lvl3pPr>
            <a:lvl4pPr algn="just">
              <a:buFont typeface="Courier New" pitchFamily="49" charset="0"/>
              <a:buChar char="o"/>
              <a:defRPr sz="1800"/>
            </a:lvl4pPr>
            <a:lvl5pPr algn="just">
              <a:defRPr sz="16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5FC9A-82D6-4ABF-82CF-F56A69AA85D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1338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2C55F-5BAB-4696-978B-700C24C70A2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971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 userDrawn="1"/>
        </p:nvSpPr>
        <p:spPr bwMode="auto">
          <a:xfrm>
            <a:off x="2484438" y="274638"/>
            <a:ext cx="620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eaLnBrk="0" hangingPunct="0">
              <a:defRPr/>
            </a:pPr>
            <a:r>
              <a:rPr lang="pt-BR" kern="0" smtClean="0">
                <a:solidFill>
                  <a:schemeClr val="tx2"/>
                </a:solidFill>
                <a:ea typeface="+mj-ea"/>
                <a:cs typeface="+mj-cs"/>
              </a:rPr>
              <a:t>Clique para editar o título mestre</a:t>
            </a:r>
            <a:endParaRPr lang="pt-BR" kern="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Courier New" pitchFamily="49" charset="0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Courier New" pitchFamily="49" charset="0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809F4-D6B1-4440-8249-F5B7D353A39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112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E468B-49EF-472B-B623-AB78297268F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054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C0CB3-5780-4527-ACEF-D860C76F8F6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6923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69638-1CE3-4EFA-AAA1-0791F715AA2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0253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B2E3A-3B19-48EE-80C6-06E09B8D7A5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566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B3D6A-C6F5-4901-83A1-1D733577A36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7637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0F8726-E29F-4FF5-B5FD-9489C1FFA661}" type="slidenum">
              <a:rPr lang="pt-BR"/>
              <a:pPr/>
              <a:t>‹nº›</a:t>
            </a:fld>
            <a:endParaRPr lang="pt-BR"/>
          </a:p>
        </p:txBody>
      </p:sp>
      <p:pic>
        <p:nvPicPr>
          <p:cNvPr id="1031" name="Picture 7" descr="powerpoi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035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16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5536" y="1412776"/>
            <a:ext cx="8496944" cy="33855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UTILIZAÇÃO DO RFID </a:t>
            </a:r>
          </a:p>
          <a:p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PARA CONTROLE DE </a:t>
            </a:r>
          </a:p>
          <a:p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PROCESSOS EM </a:t>
            </a:r>
          </a:p>
          <a:p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FARMÁCIAS DE MANIPULAÇÃO</a:t>
            </a:r>
          </a:p>
          <a:p>
            <a:endParaRPr lang="pt-BR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4437112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Prof. </a:t>
            </a:r>
            <a:r>
              <a:rPr lang="pt-BR" dirty="0" err="1" smtClean="0"/>
              <a:t>Ms</a:t>
            </a:r>
            <a:r>
              <a:rPr lang="pt-BR" dirty="0" smtClean="0"/>
              <a:t>. Eduardo </a:t>
            </a:r>
            <a:r>
              <a:rPr lang="pt-BR" dirty="0" err="1" smtClean="0"/>
              <a:t>Rosalém</a:t>
            </a:r>
            <a:r>
              <a:rPr lang="pt-BR" dirty="0" smtClean="0"/>
              <a:t> Marcelino</a:t>
            </a:r>
          </a:p>
          <a:p>
            <a:endParaRPr lang="pt-BR" dirty="0"/>
          </a:p>
          <a:p>
            <a:r>
              <a:rPr lang="pt-BR" dirty="0" smtClean="0"/>
              <a:t>Elvis Venâncio Soares</a:t>
            </a:r>
          </a:p>
          <a:p>
            <a:r>
              <a:rPr lang="pt-BR" dirty="0" smtClean="0"/>
              <a:t>Guilherme </a:t>
            </a:r>
            <a:r>
              <a:rPr lang="pt-BR" dirty="0" err="1" smtClean="0"/>
              <a:t>Muriaki</a:t>
            </a:r>
            <a:r>
              <a:rPr lang="pt-BR" dirty="0" smtClean="0"/>
              <a:t> </a:t>
            </a:r>
            <a:r>
              <a:rPr lang="pt-BR" dirty="0" err="1" smtClean="0"/>
              <a:t>Nissiuti</a:t>
            </a:r>
            <a:endParaRPr lang="pt-BR" dirty="0" smtClean="0"/>
          </a:p>
          <a:p>
            <a:r>
              <a:rPr lang="pt-BR" dirty="0" smtClean="0"/>
              <a:t>Ivan </a:t>
            </a:r>
            <a:r>
              <a:rPr lang="pt-BR" dirty="0" err="1" smtClean="0"/>
              <a:t>Hydeki</a:t>
            </a:r>
            <a:r>
              <a:rPr lang="pt-BR" dirty="0" smtClean="0"/>
              <a:t> </a:t>
            </a:r>
            <a:r>
              <a:rPr lang="pt-BR" dirty="0" err="1" smtClean="0"/>
              <a:t>Konishi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RFID?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Tecnologia sucessora do código de barras</a:t>
            </a:r>
          </a:p>
          <a:p>
            <a:r>
              <a:rPr lang="pt-BR" sz="2400" dirty="0" smtClean="0"/>
              <a:t>Possui 4 componentes básicos: Antena, Leitor, </a:t>
            </a:r>
            <a:r>
              <a:rPr lang="pt-BR" sz="2400" dirty="0" err="1" smtClean="0"/>
              <a:t>Transponder</a:t>
            </a:r>
            <a:r>
              <a:rPr lang="pt-BR" sz="2400" dirty="0" smtClean="0"/>
              <a:t> (</a:t>
            </a:r>
            <a:r>
              <a:rPr lang="pt-BR" sz="2400" i="1" dirty="0" err="1" smtClean="0"/>
              <a:t>tag</a:t>
            </a:r>
            <a:r>
              <a:rPr lang="pt-BR" sz="2400" dirty="0" smtClean="0"/>
              <a:t>) e computador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4098" name="Picture 2" descr="C:\Users\Guilherme\Videos\rfid\veiculo_rfid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64971"/>
            <a:ext cx="4608512" cy="307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53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RFID?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Tecnologia </a:t>
            </a:r>
            <a:r>
              <a:rPr lang="pt-BR" sz="2400" dirty="0"/>
              <a:t>relativamente nova, com indícios de primeiro uso em 1960</a:t>
            </a:r>
          </a:p>
          <a:p>
            <a:r>
              <a:rPr lang="pt-BR" sz="2400" dirty="0"/>
              <a:t>Primeiras aplicações comerciais em torno de 80</a:t>
            </a:r>
          </a:p>
          <a:p>
            <a:r>
              <a:rPr lang="pt-BR" sz="2400" dirty="0"/>
              <a:t>Atualmente é aplicado em setores como controle de acesso, pedágio e controle de </a:t>
            </a:r>
            <a:r>
              <a:rPr lang="pt-BR" sz="2400" dirty="0" smtClean="0"/>
              <a:t>estoque.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2439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básicos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5" name="Espaço Reservado para Conteúdo 4" descr="C:\Users\032115742\Pictures\Sem título2.png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95227"/>
            <a:ext cx="8603434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396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Colisão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9300" y="1719262"/>
            <a:ext cx="8229600" cy="4525963"/>
          </a:xfrm>
        </p:spPr>
        <p:txBody>
          <a:bodyPr/>
          <a:lstStyle/>
          <a:p>
            <a:r>
              <a:rPr lang="pt-BR" sz="2400" dirty="0" smtClean="0"/>
              <a:t>Resolvido </a:t>
            </a:r>
            <a:r>
              <a:rPr lang="pt-BR" sz="2400" dirty="0"/>
              <a:t>com Tecnologias de Acesso </a:t>
            </a:r>
            <a:r>
              <a:rPr lang="pt-BR" sz="2400" dirty="0" smtClean="0"/>
              <a:t>Múltiplo</a:t>
            </a:r>
            <a:endParaRPr lang="pt-BR" sz="2400" dirty="0"/>
          </a:p>
          <a:p>
            <a:pPr lvl="1"/>
            <a:r>
              <a:rPr lang="pt-BR" dirty="0"/>
              <a:t>TDMA</a:t>
            </a:r>
          </a:p>
          <a:p>
            <a:pPr lvl="1"/>
            <a:r>
              <a:rPr lang="pt-BR" dirty="0"/>
              <a:t>CDMA</a:t>
            </a:r>
          </a:p>
          <a:p>
            <a:pPr lvl="1"/>
            <a:r>
              <a:rPr lang="pt-BR" dirty="0"/>
              <a:t>SDMA</a:t>
            </a:r>
          </a:p>
          <a:p>
            <a:pPr lvl="1"/>
            <a:r>
              <a:rPr lang="pt-BR" dirty="0" smtClean="0"/>
              <a:t>FDMA</a:t>
            </a:r>
          </a:p>
          <a:p>
            <a:pPr marL="457200" lvl="1" indent="0">
              <a:buNone/>
            </a:pPr>
            <a:endParaRPr lang="pt-BR" dirty="0"/>
          </a:p>
          <a:p>
            <a:pPr marL="355600" lvl="1" indent="-355600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5" name="Imagem 4" descr="C:\Users\Vestfold\Pictures\adaptado2.png"/>
          <p:cNvPicPr/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01020"/>
            <a:ext cx="5328592" cy="240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980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de dados</a:t>
            </a:r>
            <a:br>
              <a:rPr lang="pt-BR" dirty="0"/>
            </a:br>
            <a:r>
              <a:rPr lang="pt-BR" dirty="0"/>
              <a:t>TDMA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5" name="Espaço Reservado para Conteúdo 4" descr="C:\Users\Vestfold\Pictures\c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12" y="1560779"/>
            <a:ext cx="6192688" cy="4541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033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de dados</a:t>
            </a:r>
            <a:br>
              <a:rPr lang="pt-BR" dirty="0"/>
            </a:br>
            <a:r>
              <a:rPr lang="pt-BR" dirty="0"/>
              <a:t>CDMA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 rotWithShape="1">
          <a:blip r:embed="rId2"/>
          <a:srcRect l="19347" t="16758" r="10539" b="44139"/>
          <a:stretch/>
        </p:blipFill>
        <p:spPr bwMode="auto">
          <a:xfrm>
            <a:off x="539552" y="1880025"/>
            <a:ext cx="8229600" cy="2581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539552" y="479715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 smtClean="0"/>
              <a:t>DS-CDMA</a:t>
            </a:r>
            <a:endParaRPr lang="pt-BR" kern="0" dirty="0" smtClean="0"/>
          </a:p>
          <a:p>
            <a:pPr marL="0" indent="0">
              <a:buFont typeface="Wingdings" pitchFamily="2" charset="2"/>
              <a:buNone/>
            </a:pP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587778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de dados</a:t>
            </a:r>
            <a:br>
              <a:rPr lang="pt-BR" dirty="0"/>
            </a:br>
            <a:r>
              <a:rPr lang="pt-BR" dirty="0"/>
              <a:t>SDMA </a:t>
            </a:r>
            <a:r>
              <a:rPr lang="pt-BR" dirty="0" smtClean="0"/>
              <a:t>e FDMA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5" name="Espaço Reservado para Conteúdo 4" descr="C:\Users\Vestfold\Pictures\las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26519"/>
            <a:ext cx="5124891" cy="4474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292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42982"/>
            <a:ext cx="8229600" cy="4525963"/>
          </a:xfrm>
        </p:spPr>
        <p:txBody>
          <a:bodyPr/>
          <a:lstStyle/>
          <a:p>
            <a:r>
              <a:rPr lang="pt-BR" sz="2400" dirty="0" smtClean="0"/>
              <a:t>Independe da orientação do objeto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026" name="Picture 2" descr="C:\Users\Guilherme\Videos\rfid\tap-card-dissolved-use-acetone-transfer-rfid-tag-your-phone.w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470932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91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42982"/>
            <a:ext cx="8229600" cy="4525963"/>
          </a:xfrm>
        </p:spPr>
        <p:txBody>
          <a:bodyPr/>
          <a:lstStyle/>
          <a:p>
            <a:r>
              <a:rPr lang="pt-BR" sz="2400" dirty="0" smtClean="0"/>
              <a:t>Atualmente </a:t>
            </a:r>
            <a:r>
              <a:rPr lang="pt-BR" sz="2400" dirty="0"/>
              <a:t>já é utilizado para controle de </a:t>
            </a:r>
            <a:r>
              <a:rPr lang="pt-BR" sz="2400" dirty="0" smtClean="0"/>
              <a:t>produtos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050" name="Picture 2" descr="C:\Users\Guilherme\Videos\rfid\image0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10" y="2073746"/>
            <a:ext cx="69913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4186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42982"/>
            <a:ext cx="8229600" cy="4525963"/>
          </a:xfrm>
        </p:spPr>
        <p:txBody>
          <a:bodyPr/>
          <a:lstStyle/>
          <a:p>
            <a:r>
              <a:rPr lang="pt-BR" sz="2400" dirty="0" smtClean="0"/>
              <a:t>Leitura </a:t>
            </a:r>
            <a:r>
              <a:rPr lang="pt-BR" sz="2400" dirty="0"/>
              <a:t>muito veloz, dando a impressão de leitura </a:t>
            </a:r>
            <a:r>
              <a:rPr lang="pt-BR" sz="2400" dirty="0" smtClean="0"/>
              <a:t>paralela</a:t>
            </a:r>
          </a:p>
          <a:p>
            <a:endParaRPr lang="pt-BR" sz="2400" dirty="0" smtClean="0"/>
          </a:p>
          <a:p>
            <a:r>
              <a:rPr lang="pt-BR" sz="2400" dirty="0" smtClean="0"/>
              <a:t>Grande alcance (entre 20 a 100 metros)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085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pt-BR" sz="2400" dirty="0" smtClean="0"/>
              <a:t>Introdução</a:t>
            </a:r>
          </a:p>
          <a:p>
            <a:r>
              <a:rPr lang="pt-BR" sz="2400" dirty="0" smtClean="0"/>
              <a:t>Metodologia</a:t>
            </a:r>
          </a:p>
          <a:p>
            <a:r>
              <a:rPr lang="pt-BR" sz="2400" dirty="0" smtClean="0"/>
              <a:t>Tecnologias de </a:t>
            </a:r>
            <a:r>
              <a:rPr lang="pt-BR" sz="2400" dirty="0" err="1" smtClean="0"/>
              <a:t>Auto-Identificação</a:t>
            </a:r>
            <a:endParaRPr lang="pt-BR" sz="2400" dirty="0" smtClean="0"/>
          </a:p>
          <a:p>
            <a:r>
              <a:rPr lang="pt-BR" sz="2400" dirty="0" smtClean="0"/>
              <a:t>O que é o RFID</a:t>
            </a:r>
          </a:p>
          <a:p>
            <a:r>
              <a:rPr lang="pt-BR" sz="2400" dirty="0" smtClean="0"/>
              <a:t>Colisão de Dados</a:t>
            </a:r>
          </a:p>
          <a:p>
            <a:r>
              <a:rPr lang="pt-BR" sz="2400" dirty="0" smtClean="0"/>
              <a:t>Vantagens</a:t>
            </a:r>
          </a:p>
          <a:p>
            <a:r>
              <a:rPr lang="pt-BR" sz="2400" dirty="0" smtClean="0"/>
              <a:t>Desvantagens</a:t>
            </a:r>
          </a:p>
          <a:p>
            <a:r>
              <a:rPr lang="pt-BR" sz="2400" dirty="0" smtClean="0"/>
              <a:t>Estudo de Caso</a:t>
            </a:r>
          </a:p>
          <a:p>
            <a:r>
              <a:rPr lang="pt-BR" sz="2400" dirty="0" smtClean="0"/>
              <a:t>Conclusão</a:t>
            </a:r>
          </a:p>
          <a:p>
            <a:r>
              <a:rPr lang="pt-BR" sz="2400" dirty="0" smtClean="0"/>
              <a:t>Trabalhos Futuros</a:t>
            </a:r>
          </a:p>
          <a:p>
            <a:r>
              <a:rPr lang="pt-BR" sz="2400" dirty="0" smtClean="0"/>
              <a:t>Agradecimentos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226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-355600">
              <a:buFont typeface="Wingdings" panose="05000000000000000000" pitchFamily="2" charset="2"/>
              <a:buChar char="Ø"/>
            </a:pPr>
            <a:r>
              <a:rPr lang="pt-BR" dirty="0"/>
              <a:t>Funcionamento da </a:t>
            </a:r>
            <a:r>
              <a:rPr lang="pt-BR" dirty="0" err="1"/>
              <a:t>Tag</a:t>
            </a:r>
            <a:r>
              <a:rPr lang="pt-BR" dirty="0"/>
              <a:t> após a venda do </a:t>
            </a:r>
            <a:r>
              <a:rPr lang="pt-BR" dirty="0" smtClean="0"/>
              <a:t>produto.</a:t>
            </a:r>
          </a:p>
          <a:p>
            <a:pPr marL="355600" lvl="1" indent="-355600">
              <a:buFont typeface="Wingdings" panose="05000000000000000000" pitchFamily="2" charset="2"/>
              <a:buChar char="Ø"/>
            </a:pPr>
            <a:endParaRPr lang="pt-BR" dirty="0"/>
          </a:p>
          <a:p>
            <a:pPr marL="355600" lvl="1" indent="-355600">
              <a:buFont typeface="Wingdings" panose="05000000000000000000" pitchFamily="2" charset="2"/>
              <a:buChar char="Ø"/>
            </a:pPr>
            <a:r>
              <a:rPr lang="pt-BR" dirty="0"/>
              <a:t>Interferência por ondas </a:t>
            </a:r>
            <a:r>
              <a:rPr lang="pt-BR" dirty="0" smtClean="0"/>
              <a:t>eletromagnéticas.</a:t>
            </a:r>
          </a:p>
          <a:p>
            <a:pPr marL="355600" lvl="1" indent="-355600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355600" lvl="1" indent="-355600">
              <a:buFont typeface="Wingdings" panose="05000000000000000000" pitchFamily="2" charset="2"/>
              <a:buChar char="Ø"/>
            </a:pPr>
            <a:r>
              <a:rPr lang="pt-BR" dirty="0" smtClean="0"/>
              <a:t>Baixo custo de manutenção e médio custo de implementação</a:t>
            </a:r>
          </a:p>
          <a:p>
            <a:pPr marL="0" lvl="1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578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Problemas:</a:t>
            </a:r>
          </a:p>
          <a:p>
            <a:pPr lvl="1"/>
            <a:r>
              <a:rPr lang="pt-BR" sz="1800" dirty="0" smtClean="0"/>
              <a:t>Alteração de Dados Manual</a:t>
            </a:r>
          </a:p>
          <a:p>
            <a:pPr lvl="1"/>
            <a:r>
              <a:rPr lang="pt-BR" sz="1800" dirty="0" smtClean="0"/>
              <a:t>Retirada de produtos não controlada</a:t>
            </a:r>
          </a:p>
          <a:p>
            <a:pPr lvl="1"/>
            <a:r>
              <a:rPr lang="pt-BR" sz="1800" dirty="0" smtClean="0"/>
              <a:t>Sistema utilizado não é </a:t>
            </a:r>
            <a:r>
              <a:rPr lang="pt-BR" sz="1800" smtClean="0"/>
              <a:t>completamente aproveitado</a:t>
            </a:r>
            <a:endParaRPr lang="pt-BR" sz="1800" dirty="0" smtClean="0"/>
          </a:p>
          <a:p>
            <a:endParaRPr lang="pt-BR" sz="2400" dirty="0"/>
          </a:p>
          <a:p>
            <a:r>
              <a:rPr lang="pt-BR" sz="2400" dirty="0" smtClean="0"/>
              <a:t>Solução:</a:t>
            </a:r>
          </a:p>
          <a:p>
            <a:pPr lvl="1"/>
            <a:r>
              <a:rPr lang="pt-BR" sz="1800" dirty="0" smtClean="0"/>
              <a:t>Sistema separado em módulos</a:t>
            </a:r>
          </a:p>
          <a:p>
            <a:pPr lvl="1"/>
            <a:r>
              <a:rPr lang="pt-BR" sz="1800" dirty="0" smtClean="0"/>
              <a:t>Utilização de RFID para controle de estoque</a:t>
            </a:r>
          </a:p>
          <a:p>
            <a:pPr lvl="1"/>
            <a:r>
              <a:rPr lang="pt-BR" sz="1800" dirty="0" smtClean="0"/>
              <a:t>Automatização da pesagem</a:t>
            </a:r>
            <a:endParaRPr lang="pt-BR" sz="1800" dirty="0"/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0077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Visual Studio C# 2013</a:t>
            </a:r>
          </a:p>
          <a:p>
            <a:r>
              <a:rPr lang="pt-BR" dirty="0" smtClean="0"/>
              <a:t>SQL Server 2012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1026" name="Picture 2" descr="C:\Users\Guilherme\Videos\rfid\visual-studio-201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3279670" cy="188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uilherme\Videos\rfid\1830.SQL12_v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24944"/>
            <a:ext cx="3693676" cy="231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22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  <a:br>
              <a:rPr lang="pt-BR" dirty="0"/>
            </a:br>
            <a:r>
              <a:rPr lang="pt-BR" dirty="0"/>
              <a:t>Balança </a:t>
            </a:r>
            <a:r>
              <a:rPr lang="pt-BR" dirty="0" err="1" smtClean="0"/>
              <a:t>Shimidazu</a:t>
            </a:r>
            <a:r>
              <a:rPr lang="pt-BR" dirty="0" smtClean="0"/>
              <a:t> AX200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7" name="Imagem 6" descr="C:\Users\Ivan\AppData\Local\Microsoft\Windows\INetCache\Content.Word\IMG_073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52880" y="2008566"/>
            <a:ext cx="4728525" cy="3546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8855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  <a:br>
              <a:rPr lang="pt-BR" dirty="0"/>
            </a:br>
            <a:r>
              <a:rPr lang="pt-BR" dirty="0" err="1" smtClean="0"/>
              <a:t>PICGenios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5" name="Imagem 4" descr="C:\Users\Ivan\AppData\Local\Microsoft\Windows\INetCache\Content.Word\IMG_072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21160" y="1400076"/>
            <a:ext cx="6301680" cy="4726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3140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  <a:br>
              <a:rPr lang="pt-BR" dirty="0"/>
            </a:br>
            <a:r>
              <a:rPr lang="pt-BR" dirty="0"/>
              <a:t>Leitor </a:t>
            </a:r>
            <a:r>
              <a:rPr lang="pt-BR" dirty="0" smtClean="0"/>
              <a:t>RFID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5" name="Espaço Reservado para Conteúdo 4" descr="C:\Users\Ivan\AppData\Local\Microsoft\Windows\INetCache\Content.Word\IMG_0728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72442" y="1839032"/>
            <a:ext cx="5399116" cy="40482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7590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26</a:t>
            </a:fld>
            <a:endParaRPr lang="pt-BR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66995"/>
              </p:ext>
            </p:extLst>
          </p:nvPr>
        </p:nvGraphicFramePr>
        <p:xfrm>
          <a:off x="2339752" y="1391370"/>
          <a:ext cx="5040560" cy="4789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1883"/>
                <a:gridCol w="1938677"/>
              </a:tblGrid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Módulos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Implementação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Financeiro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Relatórios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Receituário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Catálogo Farmacológico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Controle de Clientes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Controle de Funcionários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Controle de Fornecedores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Controle de Caixa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Controle de Estoque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Sim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Controle de Qualidade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Produtos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Sim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SNGPC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Pesagem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Sim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Tráfego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Fiscalização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Alteração de Dados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Sim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565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Pesagem e Controle de Estoque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Laboratório possuirá um terminal que receberá informações do leitor RFID e da Balança</a:t>
            </a:r>
          </a:p>
          <a:p>
            <a:endParaRPr lang="pt-BR" sz="2800" dirty="0"/>
          </a:p>
          <a:p>
            <a:r>
              <a:rPr lang="pt-BR" sz="2800" dirty="0"/>
              <a:t>Farmacêutico deverá identificar-se, ler a </a:t>
            </a:r>
            <a:r>
              <a:rPr lang="pt-BR" sz="2800" dirty="0" err="1"/>
              <a:t>tag</a:t>
            </a:r>
            <a:r>
              <a:rPr lang="pt-BR" sz="2800" dirty="0"/>
              <a:t> do produto no leitor RFID e então pesar o produto</a:t>
            </a:r>
          </a:p>
          <a:p>
            <a:endParaRPr lang="pt-BR" sz="2800" dirty="0"/>
          </a:p>
          <a:p>
            <a:r>
              <a:rPr lang="pt-BR" sz="2800" dirty="0"/>
              <a:t>O sistema se encarrega de alterar o banco de dados quanto à matéria utilizada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12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Tráfego de Produtos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Certos produtos necessitam de um controle especial, como produtos psicotrópicos, alucinógenos e tóxicos</a:t>
            </a:r>
          </a:p>
          <a:p>
            <a:endParaRPr lang="pt-BR" sz="2400" dirty="0"/>
          </a:p>
          <a:p>
            <a:r>
              <a:rPr lang="pt-BR" sz="2400" dirty="0"/>
              <a:t>Serão posicionados leitores nas saídas de cada um dos laboratórios e do estoque</a:t>
            </a:r>
          </a:p>
          <a:p>
            <a:endParaRPr lang="pt-BR" sz="2400" dirty="0"/>
          </a:p>
          <a:p>
            <a:r>
              <a:rPr lang="pt-BR" sz="2400" dirty="0"/>
              <a:t>Caso algum produto seja retirado de seu local sem aviso prévio, o sistema irá disparar um </a:t>
            </a:r>
            <a:r>
              <a:rPr lang="pt-BR" sz="2400" i="1" dirty="0" err="1" smtClean="0"/>
              <a:t>buzzer</a:t>
            </a:r>
            <a:r>
              <a:rPr lang="pt-BR" sz="2400" i="1" dirty="0" smtClean="0"/>
              <a:t> (sinal sonoro)</a:t>
            </a:r>
            <a:r>
              <a:rPr lang="pt-BR" sz="2400" dirty="0" smtClean="0"/>
              <a:t>, </a:t>
            </a:r>
            <a:r>
              <a:rPr lang="pt-BR" sz="2400" dirty="0"/>
              <a:t>alertando os farmacêuticos presentes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876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Fiscalização de Estoque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O </a:t>
            </a:r>
            <a:r>
              <a:rPr lang="pt-BR" sz="2400" dirty="0"/>
              <a:t>sistema poderá informar e emitir um relatório que contenha todos os produtos que façam parte de um lote contaminado ou esteja vencido</a:t>
            </a:r>
          </a:p>
          <a:p>
            <a:endParaRPr lang="pt-BR" sz="2400" dirty="0"/>
          </a:p>
          <a:p>
            <a:r>
              <a:rPr lang="pt-BR" sz="2400" dirty="0"/>
              <a:t>A leitura constante dos produtos permite alertar em caso de locomoção de um produto vencido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189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Necessidade </a:t>
            </a:r>
            <a:r>
              <a:rPr lang="pt-BR" dirty="0"/>
              <a:t>das Farmácias</a:t>
            </a:r>
          </a:p>
          <a:p>
            <a:pPr lvl="1"/>
            <a:r>
              <a:rPr lang="pt-BR" dirty="0" smtClean="0"/>
              <a:t>Sistema Simples e Barato</a:t>
            </a:r>
          </a:p>
          <a:p>
            <a:pPr lvl="1"/>
            <a:r>
              <a:rPr lang="pt-BR" dirty="0" smtClean="0"/>
              <a:t>Controle dos Produtos</a:t>
            </a:r>
          </a:p>
          <a:p>
            <a:r>
              <a:rPr lang="pt-BR" dirty="0" smtClean="0"/>
              <a:t>Objetivos</a:t>
            </a:r>
          </a:p>
          <a:p>
            <a:pPr lvl="1"/>
            <a:r>
              <a:rPr lang="pt-BR" dirty="0" smtClean="0"/>
              <a:t>Leitor RFID e Balança</a:t>
            </a:r>
          </a:p>
          <a:p>
            <a:pPr lvl="1"/>
            <a:r>
              <a:rPr lang="pt-BR" dirty="0" smtClean="0"/>
              <a:t>Requisitos Mínimos</a:t>
            </a:r>
          </a:p>
          <a:p>
            <a:pPr lvl="1"/>
            <a:r>
              <a:rPr lang="pt-BR" dirty="0" smtClean="0"/>
              <a:t>Protótipo</a:t>
            </a:r>
          </a:p>
          <a:p>
            <a:pPr lvl="1"/>
            <a:r>
              <a:rPr lang="pt-BR" dirty="0" smtClean="0"/>
              <a:t>Integração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8746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integração do sistema RFID com as balanças analíticas é possível</a:t>
            </a:r>
          </a:p>
          <a:p>
            <a:endParaRPr lang="pt-BR" dirty="0"/>
          </a:p>
          <a:p>
            <a:r>
              <a:rPr lang="pt-BR" dirty="0" smtClean="0"/>
              <a:t>Viabilidade depende das necessidades do cliente</a:t>
            </a:r>
          </a:p>
          <a:p>
            <a:endParaRPr lang="pt-BR" dirty="0"/>
          </a:p>
          <a:p>
            <a:r>
              <a:rPr lang="pt-BR" dirty="0" smtClean="0"/>
              <a:t>Integração à outros sistemas é inviável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550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Fundação Salvador </a:t>
            </a:r>
            <a:r>
              <a:rPr lang="pt-BR" dirty="0" smtClean="0"/>
              <a:t>Arena</a:t>
            </a:r>
          </a:p>
          <a:p>
            <a:r>
              <a:rPr lang="pt-BR" dirty="0" smtClean="0"/>
              <a:t>Professores Antônio, Eduardo, Paulo Emanuel</a:t>
            </a:r>
          </a:p>
          <a:p>
            <a:r>
              <a:rPr lang="pt-BR" dirty="0" smtClean="0"/>
              <a:t>Técnico de Laboratório Marco Aurélio</a:t>
            </a:r>
          </a:p>
          <a:p>
            <a:r>
              <a:rPr lang="pt-BR" dirty="0" smtClean="0"/>
              <a:t>Dra. </a:t>
            </a:r>
            <a:r>
              <a:rPr lang="pt-BR" dirty="0" err="1" smtClean="0"/>
              <a:t>Dhâmaris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54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Validade e Limitações do Trabalho</a:t>
            </a:r>
          </a:p>
          <a:p>
            <a:pPr lvl="1"/>
            <a:r>
              <a:rPr lang="pt-BR" dirty="0" smtClean="0"/>
              <a:t>Farmácias de Pequeno Porte</a:t>
            </a:r>
          </a:p>
          <a:p>
            <a:pPr lvl="1"/>
            <a:r>
              <a:rPr lang="pt-BR" dirty="0" smtClean="0"/>
              <a:t>Protótipo de Sistema</a:t>
            </a:r>
          </a:p>
          <a:p>
            <a:endParaRPr lang="pt-BR" dirty="0"/>
          </a:p>
          <a:p>
            <a:r>
              <a:rPr lang="pt-BR" dirty="0" smtClean="0"/>
              <a:t>Etapas do processo</a:t>
            </a:r>
          </a:p>
          <a:p>
            <a:pPr lvl="1"/>
            <a:r>
              <a:rPr lang="pt-BR" dirty="0" smtClean="0"/>
              <a:t>Pesquisa Bibliográfica e Corporativa</a:t>
            </a:r>
          </a:p>
          <a:p>
            <a:pPr lvl="1"/>
            <a:r>
              <a:rPr lang="pt-BR" dirty="0" smtClean="0"/>
              <a:t>Desenvolvimento do Protótipo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21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de Auto Identificação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5" name="Espaço Reservado para Conteúdo 4" descr="C:\Users\032115742\Pictures\Sem títul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84007"/>
            <a:ext cx="6264696" cy="4494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014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de Barras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pPr algn="l"/>
            <a:r>
              <a:rPr lang="pt-BR" sz="2400" dirty="0" smtClean="0"/>
              <a:t>Código de Barras</a:t>
            </a:r>
          </a:p>
          <a:p>
            <a:pPr lvl="1" algn="l"/>
            <a:r>
              <a:rPr lang="pt-BR" dirty="0" smtClean="0"/>
              <a:t>Codificação Code-128, EAN-13, EAN-8, </a:t>
            </a:r>
            <a:r>
              <a:rPr lang="pt-BR" dirty="0" smtClean="0"/>
              <a:t>etc.</a:t>
            </a:r>
            <a:endParaRPr lang="pt-BR" dirty="0"/>
          </a:p>
          <a:p>
            <a:pPr lvl="1" algn="l"/>
            <a:r>
              <a:rPr lang="pt-BR" dirty="0"/>
              <a:t>Barato, amplamente </a:t>
            </a:r>
            <a:r>
              <a:rPr lang="pt-BR" dirty="0" smtClean="0"/>
              <a:t>utilizado</a:t>
            </a:r>
            <a:endParaRPr lang="pt-BR" sz="2400" dirty="0" smtClean="0"/>
          </a:p>
          <a:p>
            <a:pPr lvl="1" algn="l"/>
            <a:r>
              <a:rPr lang="pt-BR" dirty="0" smtClean="0"/>
              <a:t>Leitura </a:t>
            </a:r>
            <a:r>
              <a:rPr lang="pt-BR" dirty="0"/>
              <a:t>depende da linha de visada</a:t>
            </a:r>
          </a:p>
          <a:p>
            <a:pPr lvl="1" algn="l"/>
            <a:r>
              <a:rPr lang="pt-BR" dirty="0"/>
              <a:t>Armazena poucas </a:t>
            </a:r>
            <a:r>
              <a:rPr lang="pt-BR" dirty="0" smtClean="0"/>
              <a:t>informações</a:t>
            </a:r>
            <a:endParaRPr lang="pt-BR" dirty="0"/>
          </a:p>
          <a:p>
            <a:pPr marL="355600" lvl="1" indent="-355600" algn="l"/>
            <a:endParaRPr lang="pt-BR" dirty="0"/>
          </a:p>
          <a:p>
            <a:pPr marL="457200" lvl="1" indent="0" algn="l">
              <a:buNone/>
            </a:pP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6" name="Imagem 5" descr="Como é composto o código EAN-1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62" y="2132856"/>
            <a:ext cx="4244138" cy="3777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129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Optical</a:t>
            </a:r>
            <a:r>
              <a:rPr lang="pt-BR" dirty="0" smtClean="0"/>
              <a:t> </a:t>
            </a:r>
            <a:r>
              <a:rPr lang="pt-BR" dirty="0" err="1" smtClean="0"/>
              <a:t>Character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err="1" smtClean="0"/>
              <a:t>Recognition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pt-BR" dirty="0"/>
              <a:t>OCR</a:t>
            </a:r>
          </a:p>
          <a:p>
            <a:pPr marL="755650" lvl="2" indent="-355600">
              <a:buFont typeface="Arial" panose="020B0604020202020204" pitchFamily="34" charset="0"/>
              <a:buChar char="•"/>
            </a:pPr>
            <a:r>
              <a:rPr lang="pt-BR" sz="2400" dirty="0"/>
              <a:t>Difícil implementação</a:t>
            </a:r>
          </a:p>
          <a:p>
            <a:pPr marL="755650" lvl="2" indent="-355600">
              <a:buFont typeface="Arial" panose="020B0604020202020204" pitchFamily="34" charset="0"/>
              <a:buChar char="•"/>
            </a:pPr>
            <a:r>
              <a:rPr lang="pt-BR" sz="2400" dirty="0"/>
              <a:t>Demora para realizar a identificação de produtos</a:t>
            </a:r>
          </a:p>
          <a:p>
            <a:pPr marL="755650" lvl="2" indent="-355600">
              <a:buFont typeface="Arial" panose="020B0604020202020204" pitchFamily="34" charset="0"/>
              <a:buChar char="•"/>
            </a:pPr>
            <a:r>
              <a:rPr lang="pt-BR" sz="2400" dirty="0"/>
              <a:t>Baixo Alcance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1026" name="Picture 2" descr="https://encrypted-tbn1.gstatic.com/images?q=tbn:ANd9GcSppVGWNyMFU3JEEx1g2EgSgJn3Ko84PP7wAsUb_rxXbeEIT_b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46105"/>
            <a:ext cx="5328592" cy="27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979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algn="l"/>
            <a:r>
              <a:rPr lang="pt-BR" sz="2400" dirty="0"/>
              <a:t>Biometria</a:t>
            </a:r>
          </a:p>
          <a:p>
            <a:pPr lvl="1" algn="l"/>
            <a:r>
              <a:rPr lang="pt-BR" dirty="0"/>
              <a:t>Utilizada na identificação de seres vivos</a:t>
            </a:r>
          </a:p>
          <a:p>
            <a:pPr lvl="1" algn="l"/>
            <a:r>
              <a:rPr lang="pt-BR" dirty="0"/>
              <a:t>Implementação cara</a:t>
            </a:r>
          </a:p>
          <a:p>
            <a:pPr lvl="1" algn="l"/>
            <a:r>
              <a:rPr lang="pt-BR" dirty="0"/>
              <a:t>Baixo </a:t>
            </a:r>
            <a:r>
              <a:rPr lang="pt-BR" dirty="0" smtClean="0"/>
              <a:t>alcance</a:t>
            </a:r>
          </a:p>
          <a:p>
            <a:pPr lvl="1" algn="l"/>
            <a:endParaRPr lang="pt-BR" dirty="0"/>
          </a:p>
          <a:p>
            <a:pPr marL="0" indent="0" algn="l">
              <a:buNone/>
            </a:pP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/>
          <a:lstStyle/>
          <a:p>
            <a:r>
              <a:rPr lang="pt-BR" dirty="0" smtClean="0"/>
              <a:t>Biometria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3074" name="Picture 2" descr="C:\Users\Guilherme\Videos\rfid\Biomet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74" y="1988840"/>
            <a:ext cx="4229266" cy="317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488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Cards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pt-BR" i="1" dirty="0" err="1"/>
              <a:t>Smart</a:t>
            </a:r>
            <a:r>
              <a:rPr lang="pt-BR" i="1" dirty="0"/>
              <a:t> </a:t>
            </a:r>
            <a:r>
              <a:rPr lang="pt-BR" i="1" dirty="0" err="1"/>
              <a:t>Cards</a:t>
            </a:r>
            <a:endParaRPr lang="pt-BR" dirty="0"/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pt-BR" sz="2400" dirty="0"/>
              <a:t>Armazena grande quantidade de dados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Oferece </a:t>
            </a:r>
            <a:r>
              <a:rPr lang="pt-BR" sz="2400" dirty="0"/>
              <a:t>alto nível de segurança 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pt-BR" sz="2400" dirty="0"/>
              <a:t>Implementação de médio custo, operação de baixo </a:t>
            </a:r>
            <a:r>
              <a:rPr lang="pt-BR" sz="2400" dirty="0" smtClean="0"/>
              <a:t>custo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Pontos negativos, como necessidade de contato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5" name="Imagem 4" descr="http://4.bp.blogspot.com/-M8yIP2e-oxM/TnylJDVu0oI/AAAAAAAAAgc/5CeHEvK5Xys/s1600/gcr-smart-car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 b="13666"/>
          <a:stretch/>
        </p:blipFill>
        <p:spPr bwMode="auto">
          <a:xfrm>
            <a:off x="3563889" y="4221089"/>
            <a:ext cx="4327234" cy="20241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056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CEFSAFTTL">
  <a:themeElements>
    <a:clrScheme name="designCEFSAFTT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CEFSAFTT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CEFSAFTT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designCEFSAFTTL</Template>
  <TotalTime>3130</TotalTime>
  <Words>663</Words>
  <Application>Microsoft Office PowerPoint</Application>
  <PresentationFormat>Apresentação na tela (4:3)</PresentationFormat>
  <Paragraphs>213</Paragraphs>
  <Slides>31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Candara</vt:lpstr>
      <vt:lpstr>Courier New</vt:lpstr>
      <vt:lpstr>Times New Roman</vt:lpstr>
      <vt:lpstr>Wingdings</vt:lpstr>
      <vt:lpstr>designCEFSAFTTL</vt:lpstr>
      <vt:lpstr>Apresentação do PowerPoint</vt:lpstr>
      <vt:lpstr>Agenda</vt:lpstr>
      <vt:lpstr>Introdução</vt:lpstr>
      <vt:lpstr>Metodologia</vt:lpstr>
      <vt:lpstr>Tecnologias de Auto Identificação</vt:lpstr>
      <vt:lpstr>Código de Barras</vt:lpstr>
      <vt:lpstr>Optical Character  Recognition</vt:lpstr>
      <vt:lpstr>Biometria</vt:lpstr>
      <vt:lpstr>Smart Cards</vt:lpstr>
      <vt:lpstr>O que é o RFID?</vt:lpstr>
      <vt:lpstr>O que é o RFID?</vt:lpstr>
      <vt:lpstr>Componentes básicos</vt:lpstr>
      <vt:lpstr>Colisão de dados</vt:lpstr>
      <vt:lpstr>Colisão de dados TDMA</vt:lpstr>
      <vt:lpstr>Colisão de dados CDMA</vt:lpstr>
      <vt:lpstr>Colisão de dados SDMA e FDMA</vt:lpstr>
      <vt:lpstr>Vantagens</vt:lpstr>
      <vt:lpstr>Vantagens</vt:lpstr>
      <vt:lpstr>Vantagens</vt:lpstr>
      <vt:lpstr>Desvantagens</vt:lpstr>
      <vt:lpstr>Estudo de Caso</vt:lpstr>
      <vt:lpstr>Tecnologias Utilizadas</vt:lpstr>
      <vt:lpstr>Tecnologias Utilizadas Balança Shimidazu AX200</vt:lpstr>
      <vt:lpstr>Tecnologias Utilizadas PICGenios</vt:lpstr>
      <vt:lpstr>Tecnologias Utilizadas Leitor RFID</vt:lpstr>
      <vt:lpstr>Arquitetura do Sistema</vt:lpstr>
      <vt:lpstr>Pesagem e Controle de Estoque</vt:lpstr>
      <vt:lpstr>Controle de Tráfego de Produtos</vt:lpstr>
      <vt:lpstr>Fiscalização de Estoque</vt:lpstr>
      <vt:lpstr>Conclusão</vt:lpstr>
      <vt:lpstr>Agradecimentos</vt:lpstr>
    </vt:vector>
  </TitlesOfParts>
  <Company>CEFSA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CEFSA</dc:creator>
  <cp:lastModifiedBy>Ivan</cp:lastModifiedBy>
  <cp:revision>399</cp:revision>
  <dcterms:created xsi:type="dcterms:W3CDTF">2008-02-27T11:52:43Z</dcterms:created>
  <dcterms:modified xsi:type="dcterms:W3CDTF">2014-06-03T02:49:42Z</dcterms:modified>
</cp:coreProperties>
</file>