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69" r:id="rId2"/>
    <p:sldId id="270" r:id="rId3"/>
    <p:sldId id="271" r:id="rId4"/>
    <p:sldId id="302" r:id="rId5"/>
    <p:sldId id="304" r:id="rId6"/>
    <p:sldId id="327" r:id="rId7"/>
    <p:sldId id="272" r:id="rId8"/>
    <p:sldId id="290" r:id="rId9"/>
    <p:sldId id="273" r:id="rId10"/>
    <p:sldId id="323" r:id="rId11"/>
    <p:sldId id="326" r:id="rId12"/>
    <p:sldId id="289" r:id="rId13"/>
    <p:sldId id="301" r:id="rId14"/>
    <p:sldId id="307" r:id="rId15"/>
    <p:sldId id="311" r:id="rId16"/>
    <p:sldId id="308" r:id="rId17"/>
    <p:sldId id="313" r:id="rId18"/>
    <p:sldId id="305" r:id="rId19"/>
    <p:sldId id="309" r:id="rId20"/>
    <p:sldId id="314" r:id="rId21"/>
    <p:sldId id="278" r:id="rId22"/>
    <p:sldId id="280" r:id="rId23"/>
    <p:sldId id="316" r:id="rId24"/>
    <p:sldId id="320" r:id="rId25"/>
    <p:sldId id="319" r:id="rId26"/>
    <p:sldId id="315" r:id="rId27"/>
    <p:sldId id="321" r:id="rId28"/>
    <p:sldId id="322" r:id="rId29"/>
    <p:sldId id="318" r:id="rId30"/>
    <p:sldId id="324" r:id="rId31"/>
    <p:sldId id="325" r:id="rId32"/>
    <p:sldId id="279" r:id="rId33"/>
    <p:sldId id="312" r:id="rId34"/>
    <p:sldId id="284" r:id="rId35"/>
    <p:sldId id="310" r:id="rId36"/>
    <p:sldId id="286" r:id="rId37"/>
    <p:sldId id="317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_konishi@hotmail.com" initials="i" lastIdx="1" clrIdx="0">
    <p:extLst>
      <p:ext uri="{19B8F6BF-5375-455C-9EA6-DF929625EA0E}">
        <p15:presenceInfo xmlns:p15="http://schemas.microsoft.com/office/powerpoint/2012/main" userId="ivan_konishi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6666"/>
    <a:srgbClr val="006699"/>
    <a:srgbClr val="009999"/>
    <a:srgbClr val="0066CC"/>
    <a:srgbClr val="3366FF"/>
    <a:srgbClr val="00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75523" autoAdjust="0"/>
  </p:normalViewPr>
  <p:slideViewPr>
    <p:cSldViewPr>
      <p:cViewPr varScale="1">
        <p:scale>
          <a:sx n="71" d="100"/>
          <a:sy n="71" d="100"/>
        </p:scale>
        <p:origin x="1434" y="5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950841-320A-4D71-A2E8-0F07889328EE}" type="datetimeFigureOut">
              <a:rPr lang="pt-BR"/>
              <a:pPr>
                <a:defRPr/>
              </a:pPr>
              <a:t>03/12/2014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56FEC6-A726-453E-9966-3EB805A53A41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6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88E4D33-A184-46E0-AF3F-B0178A2710FF}" type="datetimeFigureOut">
              <a:rPr lang="pt-BR"/>
              <a:pPr>
                <a:defRPr/>
              </a:pPr>
              <a:t>03/12/2014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9E4107-198F-4D08-9CF1-214B37DA899F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D9A8AF-5F2F-4A9A-85DB-9CEB8FCBC4DE}" type="slidenum">
              <a:rPr lang="pt-BR"/>
              <a:pPr eaLnBrk="1" hangingPunct="1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Xamarin</a:t>
            </a:r>
            <a:r>
              <a:rPr lang="pt-BR" dirty="0" smtClean="0"/>
              <a:t> é</a:t>
            </a:r>
            <a:r>
              <a:rPr lang="pt-BR" baseline="0" dirty="0" smtClean="0"/>
              <a:t> uma plataforma de desenvolvimento que se baseia na plataforma Mono, que será explicada mais a frente. A linguagem utilizada por essa plataforma é o C#. Seu foco é o desenvolvimento para plataformas mobile, e seu grande diferencial são </a:t>
            </a:r>
            <a:r>
              <a:rPr lang="pt-BR" baseline="0" dirty="0" err="1" smtClean="0"/>
              <a:t>APIs</a:t>
            </a:r>
            <a:r>
              <a:rPr lang="pt-BR" baseline="0" dirty="0" smtClean="0"/>
              <a:t> próprias para maximizar o reaproveitamento de código. Através dessas mesmas </a:t>
            </a:r>
            <a:r>
              <a:rPr lang="pt-BR" baseline="0" dirty="0" err="1" smtClean="0"/>
              <a:t>APIs</a:t>
            </a:r>
            <a:r>
              <a:rPr lang="pt-BR" baseline="0" dirty="0" smtClean="0"/>
              <a:t>, 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 permite a criação de interfaces nativas, que prometem ser mais intuitivas para o usuário e alto desempenho.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1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 pode ser usada em duas </a:t>
            </a:r>
            <a:r>
              <a:rPr lang="pt-BR" baseline="0" dirty="0" err="1" smtClean="0"/>
              <a:t>IDEs</a:t>
            </a:r>
            <a:r>
              <a:rPr lang="pt-BR" baseline="0" dirty="0" smtClean="0"/>
              <a:t> diferentes: O Visual Studio, da Microsoft, através da instalação de um plug-in, que permite a integração de ambas as plataformas.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44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o </a:t>
            </a:r>
            <a:r>
              <a:rPr lang="pt-BR" dirty="0" err="1" smtClean="0"/>
              <a:t>Xamarin</a:t>
            </a:r>
            <a:r>
              <a:rPr lang="pt-BR" dirty="0" smtClean="0"/>
              <a:t> Studio, que é</a:t>
            </a:r>
            <a:r>
              <a:rPr lang="pt-BR" baseline="0" dirty="0" smtClean="0"/>
              <a:t> uma IDE própria da empresa, que assim como o Visual Studio, é um ambiente de desenvolvimento RAD, facilitando a criação de interfaces.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Mono é uma plataforma open-</a:t>
            </a:r>
            <a:r>
              <a:rPr lang="pt-BR" dirty="0" err="1" smtClean="0"/>
              <a:t>source</a:t>
            </a:r>
            <a:r>
              <a:rPr lang="pt-BR" dirty="0" smtClean="0"/>
              <a:t> para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,</a:t>
            </a:r>
            <a:r>
              <a:rPr lang="pt-BR" baseline="0" dirty="0" smtClean="0"/>
              <a:t> baseada na .NET Framework da Microsoft e atualmente </a:t>
            </a:r>
            <a:r>
              <a:rPr lang="pt-BR" dirty="0" smtClean="0"/>
              <a:t>suportada pela</a:t>
            </a:r>
            <a:r>
              <a:rPr lang="pt-BR" baseline="0" dirty="0" smtClean="0"/>
              <a:t> empresa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, que como já foi dito a utiliza como base para sua própria plataforma. Porém, enquanto 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, é mais focada no desenvolvimento para plataforma mobile, a Mono é focada para plataformas desktop e servidores, além de sistemas embarcados. Seu grande diferencial é o suporte a múltiplas linguagens, portanto o desenvolvedor não fica preso a uma linguagem específica.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7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MonoDevelop</a:t>
            </a:r>
            <a:r>
              <a:rPr lang="pt-BR" dirty="0" smtClean="0"/>
              <a:t>, ilustrada</a:t>
            </a:r>
            <a:r>
              <a:rPr lang="pt-BR" baseline="0" dirty="0" smtClean="0"/>
              <a:t> no slide, é o ambiente de desenvolvimento RAD utilizado pela plataforma Mono, que possibilita o desenvolvimento em múltiplas linguagens, entre elas C#, F#, Visual Basic.NET, entre outras.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293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estudo de caso consiste no desenvolvimento de um protótipo de aplicação de troca de mensagens entre aplicações-cliente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07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protótipo, foi utilizada a arquitetura</a:t>
            </a:r>
            <a:r>
              <a:rPr lang="pt-BR" baseline="0" dirty="0" smtClean="0"/>
              <a:t> cliente-servidor, onde diversos clientes se comunicam com o mesmo servidor, que gerencia as diversas conexões simultaneamente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29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O </a:t>
            </a:r>
            <a:r>
              <a:rPr lang="pt-BR" baseline="0" dirty="0" err="1" smtClean="0"/>
              <a:t>login</a:t>
            </a:r>
            <a:r>
              <a:rPr lang="pt-BR" baseline="0" dirty="0" smtClean="0"/>
              <a:t> de usuários na aplicação-cliente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99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O cadastro de novos usuários,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66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Além da troca de mensagens de texto entre os clientes.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2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3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aplicação servidor é responsável por gerenciar</a:t>
            </a:r>
            <a:r>
              <a:rPr lang="pt-BR" baseline="0" dirty="0" smtClean="0"/>
              <a:t> todo o tráfego de dados proveniente das diversas instâncias da aplicação-cliente.</a:t>
            </a:r>
          </a:p>
          <a:p>
            <a:r>
              <a:rPr lang="pt-BR" baseline="0" dirty="0" smtClean="0"/>
              <a:t>A aplicação gerencia as conexões dos diversos clientes simultaneamente, redirecionando cada pacote enviado por um cliente para o respectivo tratamento e retorno.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24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aplicação</a:t>
            </a:r>
            <a:r>
              <a:rPr lang="pt-BR" baseline="0" dirty="0" smtClean="0"/>
              <a:t>-servidor é também responsável por ser o único programar a acessar a base de dados da aplicação, servindo de intermédio entre os clientes e o banco de dados,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29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Além de,</a:t>
            </a:r>
            <a:r>
              <a:rPr lang="pt-BR" baseline="0" dirty="0" smtClean="0"/>
              <a:t> periodicamente, monitorar os status dos usuários, verificando a última vez que cada usuário se encontrava online, assim como exibir sua respectiva lista de contatos.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2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partir do escopo original,</a:t>
            </a:r>
            <a:r>
              <a:rPr lang="pt-BR" baseline="0" dirty="0" smtClean="0"/>
              <a:t> houveram complicações que acabaram por limitar o que poderia ser implementado no protótipo.</a:t>
            </a:r>
          </a:p>
          <a:p>
            <a:r>
              <a:rPr lang="pt-BR" baseline="0" dirty="0" smtClean="0"/>
              <a:t>Isso inclui a funcionalidade de conversas em grupo e o envio de mídias nas mensagens, sejam estas imagens, áudio ou vídeo.</a:t>
            </a:r>
          </a:p>
          <a:p>
            <a:r>
              <a:rPr lang="pt-BR" baseline="0" dirty="0" smtClean="0"/>
              <a:t>As funcionalidades implementadas foram: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40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Durante</a:t>
            </a:r>
            <a:r>
              <a:rPr lang="pt-BR" baseline="0" dirty="0" smtClean="0"/>
              <a:t> o desenvolvimento do protótipo, foram utilizadas diversas ferramentas e tecnologias.</a:t>
            </a:r>
          </a:p>
          <a:p>
            <a:r>
              <a:rPr lang="pt-BR" baseline="0" dirty="0" smtClean="0"/>
              <a:t>Para o desenvolvimento da aplicação-servidor, foi utilizada a IDE Visual Studio e a linguagem de programação C#</a:t>
            </a:r>
          </a:p>
          <a:p>
            <a:r>
              <a:rPr lang="pt-BR" baseline="0" dirty="0" smtClean="0"/>
              <a:t>Para a persistência das informações no banco de dados, foi utilizado o SQL Server 2012 como SGBD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46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desenvolvimento</a:t>
            </a:r>
            <a:r>
              <a:rPr lang="pt-BR" baseline="0" dirty="0" smtClean="0"/>
              <a:t> da aplicação-cliente, foi utilizado o framework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na versão mais no presente momento, a 5.3.2.</a:t>
            </a:r>
          </a:p>
          <a:p>
            <a:r>
              <a:rPr lang="pt-BR" baseline="0" dirty="0" smtClean="0"/>
              <a:t>E, por fim, para o armazenamento, alta disponibilidade e controle de versão de ambas as aplicações, foi utilizado o sistema de controle de versão do </a:t>
            </a:r>
            <a:r>
              <a:rPr lang="pt-BR" baseline="0" dirty="0" err="1" smtClean="0"/>
              <a:t>Git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11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cenário atual é o seguinte: Existem diversos sistemas operacionais, cada qual com sua arquitetura própria e ambiente de destino, seja ele desktop ou mobile.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5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Dado</a:t>
            </a:r>
            <a:r>
              <a:rPr lang="pt-BR" baseline="0" dirty="0" smtClean="0"/>
              <a:t> o cenário apresentado, o desenvolvedor que desejar criar softwares para mais de uma plataforma terá que reescrever partes do código, ou ele como um todo, causando os problemas: </a:t>
            </a:r>
          </a:p>
          <a:p>
            <a:r>
              <a:rPr lang="pt-BR" baseline="0" dirty="0" smtClean="0"/>
              <a:t>	Maior retrabalho na manutenção do código, pois como existem várias versões deste, talvez nem todas apresentem o mesmo problema, ou então cada uma pode apresentar um problema diferente, e o desenvolvedor terá que testar todos eles em busca desses erros, um por vez.</a:t>
            </a:r>
          </a:p>
          <a:p>
            <a:r>
              <a:rPr lang="pt-BR" baseline="0" dirty="0" smtClean="0"/>
              <a:t>	Dificuldade em manter o software atualizado, pois cada correção ou implementação terá que ser reescrita em cada versão da aplicação, o que dá margem para que ocorra algum erro após a atualização dos códigos.</a:t>
            </a:r>
          </a:p>
          <a:p>
            <a:r>
              <a:rPr lang="pt-BR" baseline="0" dirty="0" smtClean="0"/>
              <a:t>	Maior mão-de-obra para desenvolvimento e manutenção, pois, devido à maior quantidade de código-fonte no projeto e diversas versões da mesma aplicação, é necessário que haja mais pessoas voltadas tanto para desenvolvimento como manutenção da aplicação, o que gera maior custo da equipe, além de maior complexidade em sua organização.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2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Para tentar solucionar o problema apresentado, foi criado o conceito de desenvolvimento </a:t>
            </a:r>
            <a:r>
              <a:rPr lang="pt-BR" baseline="0" dirty="0" err="1" smtClean="0"/>
              <a:t>multiplataforma</a:t>
            </a:r>
            <a:r>
              <a:rPr lang="pt-BR" baseline="0" dirty="0" smtClean="0"/>
              <a:t>, que significa basicamente criar um único código-fonte que possa funcionar de maneira semelhante em plataformas distintas.</a:t>
            </a:r>
          </a:p>
          <a:p>
            <a:r>
              <a:rPr lang="pt-BR" baseline="0" dirty="0" smtClean="0"/>
              <a:t>Dentre as ferramentas disponíveis para desenvolvimento </a:t>
            </a:r>
            <a:r>
              <a:rPr lang="pt-BR" baseline="0" dirty="0" err="1" smtClean="0"/>
              <a:t>multiplataforma</a:t>
            </a:r>
            <a:r>
              <a:rPr lang="pt-BR" baseline="0" dirty="0" smtClean="0"/>
              <a:t>, como foco desse estudo, foi escolhido o framework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, que é uma das alternativas mais maduras e completas disponíveis no mercado nessa categoria.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12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já foi dito, o foco do trabalho</a:t>
            </a:r>
            <a:r>
              <a:rPr lang="pt-BR" baseline="0" dirty="0" smtClean="0"/>
              <a:t> é 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, que consiste em um framework para desenvolvimento </a:t>
            </a:r>
            <a:r>
              <a:rPr lang="pt-BR" baseline="0" dirty="0" err="1" smtClean="0"/>
              <a:t>multiplataforma</a:t>
            </a:r>
            <a:r>
              <a:rPr lang="pt-BR" baseline="0" dirty="0" smtClean="0"/>
              <a:t> desenvolvido em C++.</a:t>
            </a:r>
          </a:p>
          <a:p>
            <a:r>
              <a:rPr lang="pt-BR" baseline="0" dirty="0" smtClean="0"/>
              <a:t>Como mencionado, ele já é bastante maduro. Idealizado e criado no início dos anos 90, atualmente se encontra na versão 5.3.2. Ele também é bem completo, e suporta uma grande variedade de plataformas, abrangendo desktop, mobile e sistemas embarcados.</a:t>
            </a:r>
          </a:p>
          <a:p>
            <a:r>
              <a:rPr lang="pt-BR" baseline="0" dirty="0" smtClean="0"/>
              <a:t>Ele possui dois tipos de licença, uma delas gratuita, que privilegia o desenvolvimento de softwares open </a:t>
            </a:r>
            <a:r>
              <a:rPr lang="pt-BR" baseline="0" dirty="0" err="1" smtClean="0"/>
              <a:t>source</a:t>
            </a:r>
            <a:r>
              <a:rPr lang="pt-BR" baseline="0" dirty="0" smtClean="0"/>
              <a:t>, e uma versão paga, mais voltada para o desenvolvimento corporativo.</a:t>
            </a:r>
          </a:p>
          <a:p>
            <a:r>
              <a:rPr lang="pt-BR" baseline="0" dirty="0" smtClean="0"/>
              <a:t>Esse framework trabalha com as linguagens C++ e QML, que serão explicadas a seguir.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7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Aqui é exibido um dos</a:t>
            </a:r>
            <a:r>
              <a:rPr lang="pt-BR" baseline="0" dirty="0" smtClean="0"/>
              <a:t> dois modos de criação de interfaces gráficas no framework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e do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Creator</a:t>
            </a:r>
            <a:r>
              <a:rPr lang="pt-BR" baseline="0" dirty="0" smtClean="0"/>
              <a:t>, sua IDE. O módulo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Widgets</a:t>
            </a:r>
            <a:r>
              <a:rPr lang="pt-BR" baseline="0" dirty="0" smtClean="0"/>
              <a:t> é voltado para a criação de interfaces gráficas com a aparência nativa da plataforma, mais utilizado no desenvolvimento de aplicações para ambientes desktop. As aplicações e interfaces desenvolvidas com esse módulo utilizam uma versão levemente adaptada da linguagem C++, que visa aumentar o desempenho desses softwares.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26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seguida, é mostrado</a:t>
            </a:r>
            <a:r>
              <a:rPr lang="pt-BR" baseline="0" dirty="0" smtClean="0"/>
              <a:t> o modo de criação de uma interface de usuário no módulo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. Este módulo se utiliza do C++ e da linguagem declarativa QML. Esta linguagem se assemelha ao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, e é voltada para interfaces responsivas e dinâmicas, o que incentiva seu uso em aplicações para plataformas mobile.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00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Serão</a:t>
            </a:r>
            <a:r>
              <a:rPr lang="pt-BR" baseline="0" dirty="0" smtClean="0"/>
              <a:t> apresentadas agora, de forma breve, algumas ferramentas que oferecem serviços semelhantes ao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, sendo elas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, Mono e Java.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2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E5C2-E665-40E8-A738-C9AE30C3FAF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914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5E8F0-F71E-4C5E-8F69-99CB3459B34D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9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42B5C-0ABF-4C4F-8920-2FE5B1D1FBE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72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buFont typeface="Wingdings" pitchFamily="2" charset="2"/>
              <a:buChar char="Ø"/>
              <a:defRPr sz="3000"/>
            </a:lvl1pPr>
            <a:lvl2pPr algn="just">
              <a:buFont typeface="Arial" pitchFamily="34" charset="0"/>
              <a:buChar char="•"/>
              <a:defRPr sz="2400"/>
            </a:lvl2pPr>
            <a:lvl3pPr algn="just">
              <a:buFont typeface="Wingdings" pitchFamily="2" charset="2"/>
              <a:buChar char="§"/>
              <a:defRPr sz="2000"/>
            </a:lvl3pPr>
            <a:lvl4pPr algn="just">
              <a:buFont typeface="Courier New" pitchFamily="49" charset="0"/>
              <a:buChar char="o"/>
              <a:defRPr sz="1800"/>
            </a:lvl4pPr>
            <a:lvl5pPr algn="just">
              <a:defRPr sz="16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C9A-82D6-4ABF-82CF-F56A69AA85D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3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2C55F-5BAB-4696-978B-700C24C70A25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1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 bwMode="auto">
          <a:xfrm>
            <a:off x="2484438" y="274638"/>
            <a:ext cx="620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eaLnBrk="0" hangingPunct="0">
              <a:defRPr/>
            </a:pPr>
            <a:r>
              <a:rPr lang="pt-BR" kern="0" smtClean="0">
                <a:solidFill>
                  <a:schemeClr val="tx2"/>
                </a:solidFill>
                <a:ea typeface="+mj-ea"/>
                <a:cs typeface="+mj-cs"/>
              </a:rPr>
              <a:t>Clique para editar o título mestre</a:t>
            </a:r>
            <a:endParaRPr lang="pt-BR" kern="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09F4-D6B1-4440-8249-F5B7D353A39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11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E468B-49EF-472B-B623-AB78297268F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05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0CB3-5780-4527-ACEF-D860C76F8F6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69638-1CE3-4EFA-AAA1-0791F715AA24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253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B2E3A-3B19-48EE-80C6-06E09B8D7A59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5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B3D6A-C6F5-4901-83A1-1D733577A36E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637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F8726-E29F-4FF5-B5FD-9489C1FFA661}" type="slidenum">
              <a:rPr lang="pt-BR"/>
              <a:pPr/>
              <a:t>‹#›</a:t>
            </a:fld>
            <a:endParaRPr lang="pt-BR"/>
          </a:p>
        </p:txBody>
      </p:sp>
      <p:pic>
        <p:nvPicPr>
          <p:cNvPr id="1031" name="Picture 7" descr="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03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16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412776"/>
            <a:ext cx="806489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 de uma aplicação </a:t>
            </a:r>
            <a:r>
              <a:rPr lang="pt-B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multiplataforma</a:t>
            </a:r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utilizando Qt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443711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Me. Eduardo </a:t>
            </a:r>
            <a:r>
              <a:rPr lang="pt-BR" dirty="0" err="1" smtClean="0"/>
              <a:t>Rosalém</a:t>
            </a:r>
            <a:r>
              <a:rPr lang="pt-BR" dirty="0" smtClean="0"/>
              <a:t> Marcelino</a:t>
            </a:r>
          </a:p>
          <a:p>
            <a:endParaRPr lang="pt-BR" dirty="0"/>
          </a:p>
          <a:p>
            <a:r>
              <a:rPr lang="pt-BR" dirty="0" smtClean="0"/>
              <a:t>Matheus Suarez Silva</a:t>
            </a:r>
          </a:p>
          <a:p>
            <a:r>
              <a:rPr lang="pt-BR" dirty="0" smtClean="0"/>
              <a:t>Ricardo Cardoso Petrére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Interfaces no Qt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Qt </a:t>
            </a:r>
            <a:r>
              <a:rPr lang="pt-BR" dirty="0" err="1" smtClean="0"/>
              <a:t>Quick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88" y="2173804"/>
            <a:ext cx="6877624" cy="39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9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Signal</a:t>
            </a:r>
            <a:r>
              <a:rPr lang="pt-BR" dirty="0" smtClean="0"/>
              <a:t> e Slot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Comunicação entre objetos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45" y="2220913"/>
            <a:ext cx="39433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59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Alternativas ao 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</a:t>
            </a:r>
            <a:r>
              <a:rPr lang="pt-BR" i="1" dirty="0" smtClean="0"/>
              <a:t>frameworks</a:t>
            </a:r>
            <a:r>
              <a:rPr lang="pt-BR" dirty="0" smtClean="0"/>
              <a:t> e/ou linguagens de programação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endParaRPr lang="pt-BR" dirty="0"/>
          </a:p>
          <a:p>
            <a:pPr lvl="1"/>
            <a:r>
              <a:rPr lang="pt-BR" dirty="0" err="1" smtClean="0"/>
              <a:t>Xamarin</a:t>
            </a:r>
            <a:endParaRPr lang="pt-BR" dirty="0" smtClean="0"/>
          </a:p>
          <a:p>
            <a:pPr lvl="1"/>
            <a:r>
              <a:rPr lang="pt-BR" dirty="0" smtClean="0"/>
              <a:t>Mono</a:t>
            </a:r>
          </a:p>
          <a:p>
            <a:pPr lvl="1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026" name="Picture 2" descr="http://www.codejobs.biz/www/lib/files/images/ce4b545d5b01a4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29" y="4581129"/>
            <a:ext cx="1570211" cy="14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79" y="4581128"/>
            <a:ext cx="1403769" cy="1403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11" y="2852936"/>
            <a:ext cx="1421904" cy="14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9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Voltada para dispositivos móveis</a:t>
            </a:r>
          </a:p>
          <a:p>
            <a:endParaRPr lang="pt-BR" sz="2400" dirty="0"/>
          </a:p>
          <a:p>
            <a:r>
              <a:rPr lang="pt-BR" sz="2400" dirty="0" smtClean="0"/>
              <a:t>Criado com base na Mono</a:t>
            </a:r>
          </a:p>
          <a:p>
            <a:endParaRPr lang="pt-BR" sz="2400" dirty="0"/>
          </a:p>
          <a:p>
            <a:r>
              <a:rPr lang="pt-BR" sz="2400" dirty="0" smtClean="0"/>
              <a:t>Desenvolvimento em C#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365104"/>
            <a:ext cx="5391150" cy="145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243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r>
              <a:rPr lang="pt-BR" dirty="0" smtClean="0"/>
              <a:t> no Visual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1316358"/>
            <a:ext cx="7715200" cy="4816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499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r>
              <a:rPr lang="pt-BR" dirty="0" smtClean="0"/>
              <a:t>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1316358"/>
            <a:ext cx="7715200" cy="483050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27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Mono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pt-BR" dirty="0" smtClean="0"/>
              <a:t>Plataforma de desenvolvimento </a:t>
            </a:r>
            <a:r>
              <a:rPr lang="pt-BR" i="1" dirty="0" smtClean="0"/>
              <a:t>open-</a:t>
            </a:r>
            <a:r>
              <a:rPr lang="pt-BR" i="1" dirty="0" err="1" smtClean="0"/>
              <a:t>source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Baseado na .NET </a:t>
            </a:r>
            <a:r>
              <a:rPr lang="pt-BR" i="1" dirty="0" smtClean="0"/>
              <a:t>Framework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056784"/>
            <a:ext cx="1748354" cy="206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09337" y="4285085"/>
            <a:ext cx="8229600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 smtClean="0"/>
              <a:t>Suporte a várias linguagens</a:t>
            </a:r>
          </a:p>
          <a:p>
            <a:endParaRPr lang="pt-BR" kern="0" dirty="0"/>
          </a:p>
          <a:p>
            <a:r>
              <a:rPr lang="pt-BR" kern="0" dirty="0" smtClean="0"/>
              <a:t>Suportado pela </a:t>
            </a:r>
            <a:r>
              <a:rPr lang="pt-BR" kern="0" dirty="0" err="1" smtClean="0"/>
              <a:t>Xamarin</a:t>
            </a: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1848736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MonoDevelop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 descr="ss-main-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42" y="1295136"/>
            <a:ext cx="6243510" cy="48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97% dos computadores corporativos do mundo usam Java (JAVA, 2014)</a:t>
            </a:r>
          </a:p>
          <a:p>
            <a:endParaRPr lang="pt-BR" sz="2400" dirty="0"/>
          </a:p>
          <a:p>
            <a:r>
              <a:rPr lang="pt-BR" sz="2400" dirty="0" smtClean="0"/>
              <a:t>Aplicações executam em plataformas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desktop, mobile e web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Aplicação não é executada diretamente</a:t>
            </a:r>
          </a:p>
          <a:p>
            <a:pPr marL="0" indent="0">
              <a:buNone/>
            </a:pPr>
            <a:r>
              <a:rPr lang="pt-BR" sz="2400" dirty="0" smtClean="0"/>
              <a:t>    (Máquina Virtual - JVM)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5" r="24329"/>
          <a:stretch/>
        </p:blipFill>
        <p:spPr>
          <a:xfrm>
            <a:off x="6732240" y="2692749"/>
            <a:ext cx="1584176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6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Eclipse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7" name="Picture 2" descr="http://data.nilzorblog.com/android-wp7/ide_eclip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0" y="1256283"/>
            <a:ext cx="7418279" cy="492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76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anchor="ctr"/>
          <a:lstStyle/>
          <a:p>
            <a:r>
              <a:rPr lang="pt-BR" sz="2800" dirty="0" smtClean="0"/>
              <a:t>Introdução</a:t>
            </a:r>
          </a:p>
          <a:p>
            <a:r>
              <a:rPr lang="pt-BR" sz="2800" dirty="0" smtClean="0"/>
              <a:t>Qt</a:t>
            </a:r>
          </a:p>
          <a:p>
            <a:r>
              <a:rPr lang="pt-BR" sz="2800" dirty="0" smtClean="0"/>
              <a:t>Alternativas ao Qt</a:t>
            </a:r>
          </a:p>
          <a:p>
            <a:r>
              <a:rPr lang="pt-BR" sz="2800" dirty="0" smtClean="0"/>
              <a:t>Estudo de Caso</a:t>
            </a:r>
          </a:p>
          <a:p>
            <a:r>
              <a:rPr lang="pt-BR" sz="2800" dirty="0" smtClean="0"/>
              <a:t>Conclusão</a:t>
            </a:r>
          </a:p>
          <a:p>
            <a:r>
              <a:rPr lang="pt-BR" sz="2800" dirty="0" smtClean="0"/>
              <a:t>Trabalhos Futuros</a:t>
            </a:r>
          </a:p>
          <a:p>
            <a:r>
              <a:rPr lang="pt-BR" sz="2800" dirty="0" smtClean="0"/>
              <a:t>Agradecimentos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2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8" y="1597503"/>
            <a:ext cx="8229600" cy="43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Aplicação Cliente (QTCC) – Qt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Aplicação Servidor (</a:t>
            </a:r>
            <a:r>
              <a:rPr lang="pt-BR" sz="2400" dirty="0" err="1" smtClean="0"/>
              <a:t>QTCC_Server</a:t>
            </a:r>
            <a:r>
              <a:rPr lang="pt-BR" sz="2400" dirty="0" smtClean="0"/>
              <a:t>) – Visual Studio - .NET Framework 4.0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07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Arquitetura do Sistema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5" name="Picture 4" descr="H:\Nova pasta\TCC\Modelo de Arquitetura Cliente Servido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8551"/>
            <a:ext cx="6912768" cy="4829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565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r>
              <a:rPr lang="pt-BR" dirty="0" smtClean="0"/>
              <a:t> de Usuários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94" y="2891073"/>
            <a:ext cx="462261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5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Cadastro de Usuários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664037"/>
            <a:ext cx="3397895" cy="45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9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Troca de Mensagens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9" y="2120211"/>
            <a:ext cx="4186808" cy="40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41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Gerenciar </a:t>
            </a:r>
            <a:r>
              <a:rPr lang="pt-BR" dirty="0"/>
              <a:t>o tráfego de </a:t>
            </a:r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36" y="2098513"/>
            <a:ext cx="7067128" cy="40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6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entre o banco de dados e </a:t>
            </a:r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36" y="2101447"/>
            <a:ext cx="7067128" cy="40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4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Monitora usuários </a:t>
            </a:r>
            <a:r>
              <a:rPr lang="pt-BR" dirty="0" err="1" smtClean="0"/>
              <a:t>logados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19" y="2132856"/>
            <a:ext cx="5989961" cy="39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Limitações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350259"/>
          </a:xfrm>
        </p:spPr>
        <p:txBody>
          <a:bodyPr numCol="2"/>
          <a:lstStyle/>
          <a:p>
            <a:pPr algn="l"/>
            <a:r>
              <a:rPr lang="pt-BR" dirty="0" smtClean="0"/>
              <a:t>O que foi implementado</a:t>
            </a:r>
            <a:r>
              <a:rPr lang="pt-BR" dirty="0" smtClean="0"/>
              <a:t>:</a:t>
            </a:r>
          </a:p>
          <a:p>
            <a:pPr marL="0" indent="0" algn="l">
              <a:buNone/>
            </a:pPr>
            <a:r>
              <a:rPr lang="pt-BR" sz="2400" dirty="0"/>
              <a:t> </a:t>
            </a:r>
            <a:r>
              <a:rPr lang="pt-BR" sz="2400" dirty="0" smtClean="0"/>
              <a:t>  (Cliente)</a:t>
            </a:r>
            <a:endParaRPr lang="pt-BR" sz="2400" dirty="0" smtClean="0"/>
          </a:p>
          <a:p>
            <a:pPr lvl="1" algn="l"/>
            <a:r>
              <a:rPr lang="pt-BR" dirty="0" err="1" smtClean="0"/>
              <a:t>Login</a:t>
            </a:r>
            <a:endParaRPr lang="pt-BR" dirty="0" smtClean="0"/>
          </a:p>
          <a:p>
            <a:pPr lvl="1" algn="l"/>
            <a:r>
              <a:rPr lang="pt-BR" dirty="0" smtClean="0"/>
              <a:t>Cadastro de usuários</a:t>
            </a:r>
            <a:endParaRPr lang="pt-BR" dirty="0" smtClean="0"/>
          </a:p>
          <a:p>
            <a:pPr lvl="1" algn="l"/>
            <a:r>
              <a:rPr lang="pt-BR" dirty="0" smtClean="0"/>
              <a:t>Troca de Mensagens de Texto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O que foi implementado: </a:t>
            </a:r>
            <a:r>
              <a:rPr lang="pt-BR" sz="2400" dirty="0" smtClean="0"/>
              <a:t>(Servidor)</a:t>
            </a:r>
          </a:p>
          <a:p>
            <a:pPr lvl="1" algn="l"/>
            <a:r>
              <a:rPr lang="pt-BR" dirty="0" smtClean="0"/>
              <a:t>Gerenciamento da rede</a:t>
            </a:r>
          </a:p>
          <a:p>
            <a:pPr lvl="1" algn="l"/>
            <a:r>
              <a:rPr lang="pt-BR" dirty="0" smtClean="0"/>
              <a:t>Acesso à base de dados</a:t>
            </a:r>
          </a:p>
          <a:p>
            <a:pPr lvl="1" algn="l"/>
            <a:r>
              <a:rPr lang="pt-BR" dirty="0" smtClean="0"/>
              <a:t>Monitorar status </a:t>
            </a:r>
            <a:r>
              <a:rPr lang="pt-BR" i="1" dirty="0" smtClean="0"/>
              <a:t>online</a:t>
            </a:r>
            <a:r>
              <a:rPr lang="pt-BR" dirty="0" smtClean="0"/>
              <a:t> dos usuários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575556" y="4767897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Plataformas Testadas: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Android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Linux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28006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30670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Cenário atual: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61" y="2261245"/>
            <a:ext cx="6484877" cy="38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74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Comunicação por Rede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Utilizado protocolo TCP/IP</a:t>
            </a:r>
          </a:p>
          <a:p>
            <a:endParaRPr lang="pt-BR" dirty="0"/>
          </a:p>
          <a:p>
            <a:r>
              <a:rPr lang="pt-BR" dirty="0" smtClean="0"/>
              <a:t>Comunicação realizada por </a:t>
            </a:r>
            <a:r>
              <a:rPr lang="pt-BR" i="1" dirty="0" smtClean="0"/>
              <a:t>sockets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Garantia de envio e recebimento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7375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Serialização JSON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79306" cy="4525963"/>
          </a:xfrm>
        </p:spPr>
        <p:txBody>
          <a:bodyPr/>
          <a:lstStyle/>
          <a:p>
            <a:r>
              <a:rPr lang="pt-BR" dirty="0" smtClean="0"/>
              <a:t>Formato de envio de dados</a:t>
            </a:r>
          </a:p>
          <a:p>
            <a:r>
              <a:rPr lang="pt-BR" dirty="0" smtClean="0"/>
              <a:t>Substitui o XML</a:t>
            </a:r>
          </a:p>
          <a:p>
            <a:endParaRPr lang="pt-BR" dirty="0"/>
          </a:p>
          <a:p>
            <a:r>
              <a:rPr lang="pt-BR" dirty="0" smtClean="0"/>
              <a:t>Utilizado no envio de pacotes via rede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06" y="3575869"/>
            <a:ext cx="2550294" cy="25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61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 numCol="1"/>
          <a:lstStyle/>
          <a:p>
            <a:pPr algn="l"/>
            <a:r>
              <a:rPr lang="pt-BR" dirty="0" smtClean="0"/>
              <a:t>Visual Studio 2013 (C#, Servidor)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1026" name="Picture 2" descr="C:\Users\Guilherme\Videos\rfid\visual-studio-2013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74399"/>
            <a:ext cx="3279670" cy="18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4499992" y="1600199"/>
            <a:ext cx="418680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smtClean="0"/>
              <a:t>SQL Server 2012 (Persistência dos Dados)</a:t>
            </a:r>
          </a:p>
        </p:txBody>
      </p:sp>
      <p:pic>
        <p:nvPicPr>
          <p:cNvPr id="1027" name="Picture 3" descr="C:\Users\Guilherme\Videos\rfid\1830.SQL12_v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05" y="3351802"/>
            <a:ext cx="3395990" cy="21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22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numCol="1"/>
          <a:lstStyle/>
          <a:p>
            <a:pPr algn="l"/>
            <a:r>
              <a:rPr lang="pt-BR" dirty="0" smtClean="0"/>
              <a:t>Qt 5.3.2 (Cliente)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01336"/>
            <a:ext cx="2481064" cy="24810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600200"/>
            <a:ext cx="411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err="1" smtClean="0"/>
              <a:t>Git</a:t>
            </a:r>
            <a:r>
              <a:rPr lang="pt-BR" kern="0" dirty="0" smtClean="0"/>
              <a:t> (repositório e controle de versão)</a:t>
            </a:r>
            <a:endParaRPr lang="pt-BR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72" y="288974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 utilizando Qt é viável.</a:t>
            </a:r>
          </a:p>
          <a:p>
            <a:r>
              <a:rPr lang="pt-BR" dirty="0" err="1" smtClean="0"/>
              <a:t>Refatoração</a:t>
            </a:r>
            <a:r>
              <a:rPr lang="pt-BR" dirty="0" smtClean="0"/>
              <a:t> próxima </a:t>
            </a:r>
            <a:r>
              <a:rPr lang="pt-BR" smtClean="0"/>
              <a:t>de zero.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com QML</a:t>
            </a:r>
          </a:p>
          <a:p>
            <a:endParaRPr lang="pt-BR" dirty="0" smtClean="0"/>
          </a:p>
          <a:p>
            <a:r>
              <a:rPr lang="pt-BR" dirty="0" smtClean="0"/>
              <a:t>Conversas em grupo</a:t>
            </a:r>
          </a:p>
          <a:p>
            <a:endParaRPr lang="pt-BR" dirty="0" smtClean="0"/>
          </a:p>
          <a:p>
            <a:r>
              <a:rPr lang="pt-BR" dirty="0" smtClean="0"/>
              <a:t>Envio de mídias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10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Fundação Salvador </a:t>
            </a:r>
            <a:r>
              <a:rPr lang="pt-BR" dirty="0" smtClean="0"/>
              <a:t>Arena</a:t>
            </a:r>
          </a:p>
          <a:p>
            <a:r>
              <a:rPr lang="pt-BR" dirty="0" smtClean="0"/>
              <a:t>Membros da Banca</a:t>
            </a:r>
          </a:p>
          <a:p>
            <a:r>
              <a:rPr lang="pt-BR" dirty="0" smtClean="0"/>
              <a:t>Familiares</a:t>
            </a:r>
          </a:p>
          <a:p>
            <a:r>
              <a:rPr lang="pt-BR" dirty="0" smtClean="0"/>
              <a:t>Amigos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JAVA; </a:t>
            </a:r>
            <a:r>
              <a:rPr lang="pt-BR" i="1" dirty="0" smtClean="0"/>
              <a:t>Obtenha Informações sobre a Tecnologia Java</a:t>
            </a:r>
            <a:r>
              <a:rPr lang="pt-BR" dirty="0" smtClean="0"/>
              <a:t>, 2014. Disponível em: &lt;https://www.java.com/pt_BR/about/&gt;.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01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9669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Problema: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aplicação precisa ter diversos códigos-fonte, um para cada plataforma suportada: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retrabalho na manutenção do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Dificuldade em manter o </a:t>
            </a:r>
            <a:r>
              <a:rPr lang="pt-BR" i="1" dirty="0" smtClean="0"/>
              <a:t>software</a:t>
            </a:r>
            <a:r>
              <a:rPr lang="pt-BR" dirty="0" smtClean="0"/>
              <a:t> atualizado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mão-de-obra para desenvolvimento e manutenção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16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Justificativa: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 err="1" smtClean="0"/>
              <a:t>multiplataforma</a:t>
            </a:r>
            <a:endParaRPr lang="pt-BR" dirty="0"/>
          </a:p>
          <a:p>
            <a:pPr lvl="1"/>
            <a:r>
              <a:rPr lang="pt-BR" dirty="0" smtClean="0"/>
              <a:t>Qt: Uma das principais ferramentas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88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Estudar o Qt, sua viabilidade e necessidade de </a:t>
            </a:r>
            <a:r>
              <a:rPr lang="pt-BR" dirty="0" err="1" smtClean="0"/>
              <a:t>refatoração</a:t>
            </a:r>
            <a:r>
              <a:rPr lang="pt-BR" dirty="0" smtClean="0"/>
              <a:t> de código em uma aplicação</a:t>
            </a:r>
          </a:p>
          <a:p>
            <a:endParaRPr lang="pt-BR" dirty="0"/>
          </a:p>
          <a:p>
            <a:r>
              <a:rPr lang="pt-BR" dirty="0" smtClean="0"/>
              <a:t>Desenvolver um protótipo de aplicação de troca de mensagens instantâneas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49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Levantamento bibliográfico</a:t>
            </a:r>
          </a:p>
          <a:p>
            <a:endParaRPr lang="pt-BR" dirty="0"/>
          </a:p>
          <a:p>
            <a:r>
              <a:rPr lang="pt-BR" dirty="0" smtClean="0"/>
              <a:t>Documentação própria do </a:t>
            </a:r>
            <a:r>
              <a:rPr lang="pt-BR" i="1" dirty="0" smtClean="0"/>
              <a:t>framework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Estudo de Caso (aplicação de troca de mensagens de texto)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Qt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i="1" dirty="0" smtClean="0"/>
              <a:t>Framework</a:t>
            </a:r>
            <a:r>
              <a:rPr lang="pt-BR" dirty="0" smtClean="0"/>
              <a:t> para desenvolvimento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pPr algn="l"/>
            <a:r>
              <a:rPr lang="pt-BR" dirty="0" smtClean="0"/>
              <a:t>Feito em C++</a:t>
            </a:r>
          </a:p>
          <a:p>
            <a:pPr marL="0" indent="0" algn="l">
              <a:buNone/>
            </a:pPr>
            <a:endParaRPr lang="pt-BR" dirty="0" smtClean="0"/>
          </a:p>
          <a:p>
            <a:pPr marL="0" indent="0" algn="l">
              <a:buNone/>
            </a:pP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08" y="3161953"/>
            <a:ext cx="6052383" cy="30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14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Interfaces no 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algn="l"/>
            <a:r>
              <a:rPr lang="pt-BR" dirty="0" smtClean="0"/>
              <a:t>Qt </a:t>
            </a:r>
            <a:r>
              <a:rPr lang="pt-BR" dirty="0" err="1" smtClean="0"/>
              <a:t>Widgets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3" y="2263426"/>
            <a:ext cx="7516954" cy="37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29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CEFSAFTTL">
  <a:themeElements>
    <a:clrScheme name="designCEFSAFTT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CEFSAFTT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CEFSAFTT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designCEFSAFTTL</Template>
  <TotalTime>3886</TotalTime>
  <Words>1553</Words>
  <Application>Microsoft Office PowerPoint</Application>
  <PresentationFormat>On-screen Show (4:3)</PresentationFormat>
  <Paragraphs>252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Candara</vt:lpstr>
      <vt:lpstr>Courier New</vt:lpstr>
      <vt:lpstr>Wingdings</vt:lpstr>
      <vt:lpstr>designCEFSAFTTL</vt:lpstr>
      <vt:lpstr>PowerPoint Presentation</vt:lpstr>
      <vt:lpstr>Agenda</vt:lpstr>
      <vt:lpstr>Introdução</vt:lpstr>
      <vt:lpstr>Introdução</vt:lpstr>
      <vt:lpstr>Introdução</vt:lpstr>
      <vt:lpstr>Objetivo</vt:lpstr>
      <vt:lpstr>Metodologia</vt:lpstr>
      <vt:lpstr>Qt</vt:lpstr>
      <vt:lpstr>Interfaces no Qt</vt:lpstr>
      <vt:lpstr>Interfaces no Qt</vt:lpstr>
      <vt:lpstr>Signal e Slot</vt:lpstr>
      <vt:lpstr>Alternativas ao Qt</vt:lpstr>
      <vt:lpstr>Xamarin</vt:lpstr>
      <vt:lpstr>Xamarin no Visual Studio</vt:lpstr>
      <vt:lpstr>Xamarin Studio</vt:lpstr>
      <vt:lpstr>Mono</vt:lpstr>
      <vt:lpstr>MonoDevelop</vt:lpstr>
      <vt:lpstr>Java</vt:lpstr>
      <vt:lpstr>Eclipse</vt:lpstr>
      <vt:lpstr>NetBeans</vt:lpstr>
      <vt:lpstr>Estudo de Caso</vt:lpstr>
      <vt:lpstr>Arquitetura do Sistema</vt:lpstr>
      <vt:lpstr>Cliente (QTCC)</vt:lpstr>
      <vt:lpstr>Cliente (QTCC)</vt:lpstr>
      <vt:lpstr>Cliente (QTCC)</vt:lpstr>
      <vt:lpstr>Servidor (QTCC_Server)</vt:lpstr>
      <vt:lpstr>Servidor (QTCC_Server)</vt:lpstr>
      <vt:lpstr>Servidor (QTCC_Server)</vt:lpstr>
      <vt:lpstr>Limitações do Projeto</vt:lpstr>
      <vt:lpstr>Comunicação por Rede</vt:lpstr>
      <vt:lpstr>Serialização JSON</vt:lpstr>
      <vt:lpstr>Tecnologias Utilizadas</vt:lpstr>
      <vt:lpstr>Tecnologias Utilizadas</vt:lpstr>
      <vt:lpstr>Conclusão</vt:lpstr>
      <vt:lpstr>Trabalhos Futuros</vt:lpstr>
      <vt:lpstr>Agradecimentos</vt:lpstr>
      <vt:lpstr>Bibliografia</vt:lpstr>
    </vt:vector>
  </TitlesOfParts>
  <Company>CEFSA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CEFSA</dc:creator>
  <cp:lastModifiedBy>Ricardo Petrére</cp:lastModifiedBy>
  <cp:revision>496</cp:revision>
  <dcterms:created xsi:type="dcterms:W3CDTF">2008-02-27T11:52:43Z</dcterms:created>
  <dcterms:modified xsi:type="dcterms:W3CDTF">2014-12-03T03:22:21Z</dcterms:modified>
</cp:coreProperties>
</file>