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387D-C55E-D448-97A5-CB4589F6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AC36-2697-424D-82DC-2FB695497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51EE-5F3E-AA43-81B3-3FD6D9A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62EE-F114-8D4C-8B7A-E880560A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9E2E-9C53-8B4A-B7F9-3D252F7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27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D766-D1DA-FB41-B682-3C4DBC70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F8B9-1B08-EF4E-A5BA-9BA14B8F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59CF-7F89-C44D-A43C-CB561E4C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9491-218B-E740-BB74-06712DB9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D3F0-6C63-284C-8088-BC1E79A5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2138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D574F-381C-D549-BAB7-68AA597D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E67C-F71D-C04C-9B5D-17CAA8D21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A77C-043A-2A48-A504-14B6E6B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FB71-3BAF-7847-84B6-55D69046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B0DF-64A8-F145-AC72-74505F1B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14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CCA2-29F6-4040-A76B-BF967D3E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C3C1-CE80-BC43-99EB-406ABF00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632D-9915-484C-8A08-19A9091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F4D9-F0A8-354C-86C4-BB3450E6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DD69-0AC5-0B49-9388-53A41092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26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894D-FEB8-DC4A-9332-0144D8F1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41A1-CBFD-364E-BA4D-FA14FFCE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DFF59-03E6-8349-BF93-BC2927C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7145-A077-1A44-BE6E-AFB55837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5187-184C-6E4D-B6EA-FBD93D3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965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8F86-43F5-1749-BEC2-04CEF0A1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091D-7F3F-C64C-A7DA-53BB7F4F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B931-4D42-4E44-8A71-0EFECF87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87C9-276B-7845-8B9B-AD24B08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1A77-2B63-A04D-9D27-37270699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72D16-3388-E848-8C7F-5CACCFF6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720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C1F-D57C-6D4E-848D-E9863E6C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0E9D-3BE4-364D-A9B0-ACA9C8597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1226-6458-2748-B26F-9CF2D3B2F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3C727-50B1-2144-82FC-19E49EB3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AE4AF-8D42-0A49-A433-34F20F6A5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4A149-F97E-5549-8CC5-5101BAD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29837-37A6-9A47-8670-823F56F4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1AE71-0BDC-3E4A-9F37-D2DD483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15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BB73-CEE9-0E4A-AA3E-374BEEF2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CBB7F-EA7D-4C41-8CC1-198390B7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82A47-E050-F048-ABAA-8B88888B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C9978-68BE-5D4F-8656-AF6F6B22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396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58F4-1D41-5F47-9753-48BAA50B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1F77F-BE7E-764F-A61A-EB7BB6D2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97404-472D-AD47-9310-F2C4C840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153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BB9-4D76-874D-BAEB-F440FB2E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3E1F-6EA8-A043-B20D-CB2BA68B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324D3-5FB6-124D-B1F5-91D96B47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6B3C-06AF-9041-A19C-FA2FFF5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7555-FD03-6C40-9229-A0B40271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204C-A5E3-074F-8597-1A6102C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9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58D-AC75-FB44-9309-415703A5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F512-27B4-1A40-A474-46B3D56A1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3B0C-E5DA-8F45-853F-DEC0938B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8FEF-38C5-3844-9D1F-0DF00B4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3F90-F1E6-2545-A86B-25D8BD6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9084-D96B-524C-BCFB-8F78EDEB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663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FE312-3F71-F64B-9EF6-42A6C684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A106-0AC8-D547-944C-194466C5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CD6D-5C0A-4643-9F6B-040009B73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4382-43F7-6448-A9AB-EA28434C2B2F}" type="datetimeFigureOut">
              <a:rPr lang="en-PT" smtClean="0"/>
              <a:t>15/05/2020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D485-4282-D143-B725-4F30098B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7766-19E8-4C4E-9EA3-64B7E72BF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B98E-9F92-5249-9091-10D6AE196BF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97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saad.eloulladi/clean-architecture-for-ios-viper-vip-c19de40b71e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sarojraut/VIP-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ssentialdeveloper.com/articles/clean-ios-architecture-part-7-vip-clean-swift-design-pattern-or-architecture" TargetMode="External"/><Relationship Id="rId5" Type="http://schemas.openxmlformats.org/officeDocument/2006/relationships/hyperlink" Target="https://hackernoon.com/introducing-clean-swift-architecture-vip-770a639ad7bf" TargetMode="External"/><Relationship Id="rId4" Type="http://schemas.openxmlformats.org/officeDocument/2006/relationships/hyperlink" Target="https://medium.com/crazy-minds/vip-clean-swift-architecture-in-ios-bb1d716805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9D176-9CE2-3C49-9C35-63C29DC3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85" y="462454"/>
            <a:ext cx="4485450" cy="2538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971B9-EE73-554B-87B3-8DD55929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0" y="462454"/>
            <a:ext cx="5891241" cy="220186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EEB8CD-CB43-134D-BC9E-97144EE715BB}"/>
              </a:ext>
            </a:extLst>
          </p:cNvPr>
          <p:cNvSpPr txBox="1">
            <a:spLocks/>
          </p:cNvSpPr>
          <p:nvPr/>
        </p:nvSpPr>
        <p:spPr>
          <a:xfrm>
            <a:off x="838200" y="3975100"/>
            <a:ext cx="8382000" cy="220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/>
              <a:t>VIP (Clean Swift Architecture) In IOS - </a:t>
            </a:r>
            <a:r>
              <a:rPr lang="en-GB" sz="1200" dirty="0">
                <a:hlinkClick r:id="rId4"/>
              </a:rPr>
              <a:t>https://medium.com/crazy-minds/vip-clean-swift-architecture-in-ios-bb1d71680542</a:t>
            </a:r>
            <a:endParaRPr lang="en-GB" sz="1200" dirty="0"/>
          </a:p>
          <a:p>
            <a:pPr algn="l"/>
            <a:r>
              <a:rPr lang="en-GB" sz="1200" dirty="0"/>
              <a:t>Introducing Clean Swift Architecture](</a:t>
            </a:r>
            <a:r>
              <a:rPr lang="en-GB" sz="1200" dirty="0">
                <a:hlinkClick r:id="rId5"/>
              </a:rPr>
              <a:t>https://hackernoon.com/introducing-clean-swift-architecture-vip-770a639ad7bf</a:t>
            </a:r>
            <a:endParaRPr lang="en-GB" sz="1200" dirty="0"/>
          </a:p>
          <a:p>
            <a:pPr algn="l"/>
            <a:r>
              <a:rPr lang="en-GB" sz="1200" dirty="0"/>
              <a:t>Clean iOS Architecture </a:t>
            </a:r>
            <a:r>
              <a:rPr lang="en-GB" sz="1200" dirty="0">
                <a:hlinkClick r:id="rId6"/>
              </a:rPr>
              <a:t>https://www.essentialdeveloper.com/articles/clean-ios-architecture-part-7-vip-clean-swift-design-pattern-or-architecture</a:t>
            </a:r>
            <a:endParaRPr lang="en-GB" sz="1200" dirty="0"/>
          </a:p>
          <a:p>
            <a:pPr algn="l"/>
            <a:r>
              <a:rPr lang="en-GB" sz="1200" dirty="0"/>
              <a:t>VIP-Demo : </a:t>
            </a:r>
            <a:r>
              <a:rPr lang="en-GB" sz="1200" dirty="0">
                <a:hlinkClick r:id="rId7"/>
              </a:rPr>
              <a:t>https://github.com/sarojraut/VIP-Demo</a:t>
            </a:r>
            <a:endParaRPr lang="en-GB" sz="1200" dirty="0"/>
          </a:p>
          <a:p>
            <a:pPr algn="l"/>
            <a:r>
              <a:rPr lang="en-GB" sz="1200" dirty="0">
                <a:hlinkClick r:id="rId8"/>
              </a:rPr>
              <a:t>https://medium.com/@saad.eloulladi/clean-architecture-for-ios-viper-vip-c19de40b71e2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35AC4-A199-BF48-9FDA-75E32693F554}"/>
              </a:ext>
            </a:extLst>
          </p:cNvPr>
          <p:cNvSpPr/>
          <p:nvPr/>
        </p:nvSpPr>
        <p:spPr>
          <a:xfrm>
            <a:off x="5166381" y="1255273"/>
            <a:ext cx="914400" cy="371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9DF49-CC21-CC4E-BAED-EF7B986C9B6D}"/>
              </a:ext>
            </a:extLst>
          </p:cNvPr>
          <p:cNvSpPr/>
          <p:nvPr/>
        </p:nvSpPr>
        <p:spPr>
          <a:xfrm>
            <a:off x="10729310" y="1255273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2C0F-2C94-FA4D-9D6B-6A28061DAC59}"/>
              </a:ext>
            </a:extLst>
          </p:cNvPr>
          <p:cNvSpPr/>
          <p:nvPr/>
        </p:nvSpPr>
        <p:spPr>
          <a:xfrm>
            <a:off x="10729309" y="4782028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DBC43C-0272-B24A-9D61-5D07C9BF72B9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8410445" y="-1531591"/>
            <a:ext cx="12700" cy="5573729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E649-4E1D-6B40-AB8B-DAD0B0244B80}"/>
              </a:ext>
            </a:extLst>
          </p:cNvPr>
          <p:cNvSpPr/>
          <p:nvPr/>
        </p:nvSpPr>
        <p:spPr>
          <a:xfrm>
            <a:off x="1043151" y="1657134"/>
            <a:ext cx="936000" cy="9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R</a:t>
            </a:r>
          </a:p>
        </p:txBody>
      </p:sp>
      <p:pic>
        <p:nvPicPr>
          <p:cNvPr id="22" name="Picture 21" descr="A screen shot of a person&#10;&#10;Description automatically generated">
            <a:extLst>
              <a:ext uri="{FF2B5EF4-FFF2-40B4-BE49-F238E27FC236}">
                <a16:creationId xmlns:a16="http://schemas.microsoft.com/office/drawing/2014/main" id="{6CE7BA05-397C-7449-BAA7-A9E4AF51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81" y="295659"/>
            <a:ext cx="5040000" cy="650081"/>
          </a:xfrm>
          <a:prstGeom prst="rect">
            <a:avLst/>
          </a:prstGeom>
        </p:spPr>
      </p:pic>
      <p:pic>
        <p:nvPicPr>
          <p:cNvPr id="28" name="Picture 27" descr="A close up of a screen&#10;&#10;Description automatically generated">
            <a:extLst>
              <a:ext uri="{FF2B5EF4-FFF2-40B4-BE49-F238E27FC236}">
                <a16:creationId xmlns:a16="http://schemas.microsoft.com/office/drawing/2014/main" id="{191E411D-617F-6F48-A729-8E3E7FAE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197528"/>
            <a:ext cx="5040000" cy="770637"/>
          </a:xfrm>
          <a:prstGeom prst="rect">
            <a:avLst/>
          </a:prstGeom>
        </p:spPr>
      </p:pic>
      <p:pic>
        <p:nvPicPr>
          <p:cNvPr id="30" name="Picture 29" descr="A close up of a screen&#10;&#10;Description automatically generated">
            <a:extLst>
              <a:ext uri="{FF2B5EF4-FFF2-40B4-BE49-F238E27FC236}">
                <a16:creationId xmlns:a16="http://schemas.microsoft.com/office/drawing/2014/main" id="{2FCDF149-F8A7-AA4C-8238-CAE960F7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66" y="5214079"/>
            <a:ext cx="5040000" cy="678027"/>
          </a:xfrm>
          <a:prstGeom prst="rect">
            <a:avLst/>
          </a:prstGeom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C8C2DBE-7446-5C42-B562-A7CC0B67167A}"/>
              </a:ext>
            </a:extLst>
          </p:cNvPr>
          <p:cNvCxnSpPr>
            <a:cxnSpLocks/>
            <a:stCxn id="7" idx="2"/>
            <a:endCxn id="2" idx="2"/>
          </p:cNvCxnSpPr>
          <p:nvPr/>
        </p:nvCxnSpPr>
        <p:spPr>
          <a:xfrm rot="5400000" flipH="1">
            <a:off x="8037058" y="2557777"/>
            <a:ext cx="746774" cy="5573728"/>
          </a:xfrm>
          <a:prstGeom prst="bentConnector3">
            <a:avLst>
              <a:gd name="adj1" fmla="val -306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0D59246-E98C-FA4C-A671-5AAEAFEC5EAD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11665309" y="1723273"/>
            <a:ext cx="1" cy="3526755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8950B8-23D1-DD4C-950D-489C50563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3173783"/>
            <a:ext cx="5040000" cy="832971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F1DBBF2-C825-024D-8E2D-159FEF8C62EF}"/>
              </a:ext>
            </a:extLst>
          </p:cNvPr>
          <p:cNvCxnSpPr>
            <a:cxnSpLocks/>
            <a:stCxn id="2" idx="1"/>
            <a:endCxn id="13" idx="2"/>
          </p:cNvCxnSpPr>
          <p:nvPr/>
        </p:nvCxnSpPr>
        <p:spPr>
          <a:xfrm rot="10800000">
            <a:off x="1511151" y="2593134"/>
            <a:ext cx="3655230" cy="520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3BE9ED-6D44-0445-A724-81DBFE6BEE72}"/>
              </a:ext>
            </a:extLst>
          </p:cNvPr>
          <p:cNvSpPr txBox="1"/>
          <p:nvPr/>
        </p:nvSpPr>
        <p:spPr>
          <a:xfrm>
            <a:off x="127000" y="228600"/>
            <a:ext cx="44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600" dirty="0"/>
              <a:t>VIP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15664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35AC4-A199-BF48-9FDA-75E32693F554}"/>
              </a:ext>
            </a:extLst>
          </p:cNvPr>
          <p:cNvSpPr/>
          <p:nvPr/>
        </p:nvSpPr>
        <p:spPr>
          <a:xfrm>
            <a:off x="6868305" y="6134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9DF49-CC21-CC4E-BAED-EF7B986C9B6D}"/>
              </a:ext>
            </a:extLst>
          </p:cNvPr>
          <p:cNvSpPr/>
          <p:nvPr/>
        </p:nvSpPr>
        <p:spPr>
          <a:xfrm>
            <a:off x="8879852" y="62560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2C0F-2C94-FA4D-9D6B-6A28061DAC59}"/>
              </a:ext>
            </a:extLst>
          </p:cNvPr>
          <p:cNvSpPr/>
          <p:nvPr/>
        </p:nvSpPr>
        <p:spPr>
          <a:xfrm>
            <a:off x="7964450" y="124124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2DBC43C-0272-B24A-9D61-5D07C9BF72B9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16200000" flipH="1">
            <a:off x="8137989" y="-386255"/>
            <a:ext cx="12177" cy="2011547"/>
          </a:xfrm>
          <a:prstGeom prst="bentConnector3">
            <a:avLst>
              <a:gd name="adj1" fmla="val -187731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4E649-4E1D-6B40-AB8B-DAD0B0244B80}"/>
              </a:ext>
            </a:extLst>
          </p:cNvPr>
          <p:cNvSpPr/>
          <p:nvPr/>
        </p:nvSpPr>
        <p:spPr>
          <a:xfrm>
            <a:off x="5927771" y="61476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0D59246-E98C-FA4C-A671-5AAEAFEC5EAD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8654333" y="1015724"/>
            <a:ext cx="345637" cy="6454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3BE9ED-6D44-0445-A724-81DBFE6BEE72}"/>
              </a:ext>
            </a:extLst>
          </p:cNvPr>
          <p:cNvSpPr txBox="1"/>
          <p:nvPr/>
        </p:nvSpPr>
        <p:spPr>
          <a:xfrm>
            <a:off x="127000" y="228600"/>
            <a:ext cx="259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600" dirty="0"/>
              <a:t>Regular 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D151A-B220-7E49-8A54-61DBEF5B42C1}"/>
              </a:ext>
            </a:extLst>
          </p:cNvPr>
          <p:cNvSpPr/>
          <p:nvPr/>
        </p:nvSpPr>
        <p:spPr>
          <a:xfrm>
            <a:off x="7975086" y="613430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V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089739-AB60-A342-B549-A26D62E49140}"/>
              </a:ext>
            </a:extLst>
          </p:cNvPr>
          <p:cNvCxnSpPr>
            <a:stCxn id="2" idx="1"/>
            <a:endCxn id="13" idx="3"/>
          </p:cNvCxnSpPr>
          <p:nvPr/>
        </p:nvCxnSpPr>
        <p:spPr>
          <a:xfrm flipH="1">
            <a:off x="6467771" y="883430"/>
            <a:ext cx="400534" cy="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D942A52-EFD7-2E4A-A5CB-C6752445C0A8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7138306" y="1153430"/>
            <a:ext cx="826145" cy="3578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B2E2DD-9FED-9D4A-B6BD-3C68FD7C5CC2}"/>
              </a:ext>
            </a:extLst>
          </p:cNvPr>
          <p:cNvCxnSpPr>
            <a:stCxn id="15" idx="1"/>
            <a:endCxn id="2" idx="3"/>
          </p:cNvCxnSpPr>
          <p:nvPr/>
        </p:nvCxnSpPr>
        <p:spPr>
          <a:xfrm flipH="1">
            <a:off x="7408305" y="883430"/>
            <a:ext cx="5667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ame 78">
            <a:extLst>
              <a:ext uri="{FF2B5EF4-FFF2-40B4-BE49-F238E27FC236}">
                <a16:creationId xmlns:a16="http://schemas.microsoft.com/office/drawing/2014/main" id="{88614506-93CD-0644-922C-C3A92FEFB343}"/>
              </a:ext>
            </a:extLst>
          </p:cNvPr>
          <p:cNvSpPr/>
          <p:nvPr/>
        </p:nvSpPr>
        <p:spPr>
          <a:xfrm>
            <a:off x="5812149" y="261197"/>
            <a:ext cx="3735888" cy="1704424"/>
          </a:xfrm>
          <a:prstGeom prst="frame">
            <a:avLst>
              <a:gd name="adj1" fmla="val 3538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F4C872-AD3F-3F45-AE1C-9A971CF84C91}"/>
              </a:ext>
            </a:extLst>
          </p:cNvPr>
          <p:cNvSpPr txBox="1"/>
          <p:nvPr/>
        </p:nvSpPr>
        <p:spPr>
          <a:xfrm>
            <a:off x="5849147" y="15749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Sheme_X</a:t>
            </a:r>
          </a:p>
        </p:txBody>
      </p:sp>
      <p:sp>
        <p:nvSpPr>
          <p:cNvPr id="82" name="Frame 81">
            <a:extLst>
              <a:ext uri="{FF2B5EF4-FFF2-40B4-BE49-F238E27FC236}">
                <a16:creationId xmlns:a16="http://schemas.microsoft.com/office/drawing/2014/main" id="{5A5A5F79-3D5D-C14A-B0A2-DC5FE65FA9F0}"/>
              </a:ext>
            </a:extLst>
          </p:cNvPr>
          <p:cNvSpPr/>
          <p:nvPr/>
        </p:nvSpPr>
        <p:spPr>
          <a:xfrm>
            <a:off x="2884741" y="83403"/>
            <a:ext cx="1839760" cy="791528"/>
          </a:xfrm>
          <a:prstGeom prst="frame">
            <a:avLst>
              <a:gd name="adj1" fmla="val 6923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C12E4C-6BBA-6E4F-B44A-4078A76DAB3F}"/>
              </a:ext>
            </a:extLst>
          </p:cNvPr>
          <p:cNvSpPr txBox="1"/>
          <p:nvPr/>
        </p:nvSpPr>
        <p:spPr>
          <a:xfrm>
            <a:off x="3283008" y="272088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Sheme_Y</a:t>
            </a:r>
          </a:p>
        </p:txBody>
      </p:sp>
      <p:sp>
        <p:nvSpPr>
          <p:cNvPr id="84" name="Frame 83">
            <a:extLst>
              <a:ext uri="{FF2B5EF4-FFF2-40B4-BE49-F238E27FC236}">
                <a16:creationId xmlns:a16="http://schemas.microsoft.com/office/drawing/2014/main" id="{5EC791C1-3313-C144-8A57-F473CDB81DBA}"/>
              </a:ext>
            </a:extLst>
          </p:cNvPr>
          <p:cNvSpPr/>
          <p:nvPr/>
        </p:nvSpPr>
        <p:spPr>
          <a:xfrm>
            <a:off x="2906505" y="941330"/>
            <a:ext cx="1839760" cy="791528"/>
          </a:xfrm>
          <a:prstGeom prst="frame">
            <a:avLst>
              <a:gd name="adj1" fmla="val 6923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DE8651-39E5-7440-81DA-EE277F6A1C1C}"/>
              </a:ext>
            </a:extLst>
          </p:cNvPr>
          <p:cNvSpPr txBox="1"/>
          <p:nvPr/>
        </p:nvSpPr>
        <p:spPr>
          <a:xfrm>
            <a:off x="3336373" y="1118212"/>
            <a:ext cx="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Sheme_Z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99FA0EA-EB13-074C-86D4-4B7B7B3754EC}"/>
              </a:ext>
            </a:extLst>
          </p:cNvPr>
          <p:cNvCxnSpPr>
            <a:cxnSpLocks/>
            <a:stCxn id="13" idx="0"/>
            <a:endCxn id="82" idx="3"/>
          </p:cNvCxnSpPr>
          <p:nvPr/>
        </p:nvCxnSpPr>
        <p:spPr>
          <a:xfrm rot="16200000" flipV="1">
            <a:off x="5393336" y="-189668"/>
            <a:ext cx="135600" cy="14732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C5710E3-6C46-E84F-A7F5-33C321781355}"/>
              </a:ext>
            </a:extLst>
          </p:cNvPr>
          <p:cNvCxnSpPr>
            <a:cxnSpLocks/>
            <a:stCxn id="13" idx="2"/>
            <a:endCxn id="84" idx="3"/>
          </p:cNvCxnSpPr>
          <p:nvPr/>
        </p:nvCxnSpPr>
        <p:spPr>
          <a:xfrm rot="5400000">
            <a:off x="5380855" y="520177"/>
            <a:ext cx="182327" cy="1451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3F94BAE1-A72C-DD4B-8AE9-D2F0736E79D9}"/>
              </a:ext>
            </a:extLst>
          </p:cNvPr>
          <p:cNvCxnSpPr>
            <a:cxnSpLocks/>
            <a:stCxn id="6" idx="3"/>
            <a:endCxn id="139" idx="0"/>
          </p:cNvCxnSpPr>
          <p:nvPr/>
        </p:nvCxnSpPr>
        <p:spPr>
          <a:xfrm>
            <a:off x="9419852" y="895607"/>
            <a:ext cx="477214" cy="16432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C0876EE-6DD0-3445-8D32-DDDF90695AEC}"/>
              </a:ext>
            </a:extLst>
          </p:cNvPr>
          <p:cNvSpPr txBox="1"/>
          <p:nvPr/>
        </p:nvSpPr>
        <p:spPr>
          <a:xfrm>
            <a:off x="5782010" y="2066791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Managers</a:t>
            </a:r>
          </a:p>
        </p:txBody>
      </p:sp>
      <p:sp>
        <p:nvSpPr>
          <p:cNvPr id="139" name="Frame 138">
            <a:extLst>
              <a:ext uri="{FF2B5EF4-FFF2-40B4-BE49-F238E27FC236}">
                <a16:creationId xmlns:a16="http://schemas.microsoft.com/office/drawing/2014/main" id="{FA41C2EE-C57B-5643-9D7E-2A36D1F8AE12}"/>
              </a:ext>
            </a:extLst>
          </p:cNvPr>
          <p:cNvSpPr/>
          <p:nvPr/>
        </p:nvSpPr>
        <p:spPr>
          <a:xfrm>
            <a:off x="8657489" y="2538850"/>
            <a:ext cx="2479154" cy="1817884"/>
          </a:xfrm>
          <a:prstGeom prst="frame">
            <a:avLst>
              <a:gd name="adj1" fmla="val 2908"/>
            </a:avLst>
          </a:prstGeom>
          <a:solidFill>
            <a:schemeClr val="tx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737064C-E8FD-D749-8D53-DA66A1239610}"/>
              </a:ext>
            </a:extLst>
          </p:cNvPr>
          <p:cNvSpPr txBox="1"/>
          <p:nvPr/>
        </p:nvSpPr>
        <p:spPr>
          <a:xfrm>
            <a:off x="8202851" y="211587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UseCases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88E133A-D469-4141-9AAC-B464A8AA4796}"/>
              </a:ext>
            </a:extLst>
          </p:cNvPr>
          <p:cNvSpPr/>
          <p:nvPr/>
        </p:nvSpPr>
        <p:spPr>
          <a:xfrm>
            <a:off x="8793942" y="2730724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API_UseCase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3549AF-F913-3941-80AB-806C4D8D3D89}"/>
              </a:ext>
            </a:extLst>
          </p:cNvPr>
          <p:cNvSpPr/>
          <p:nvPr/>
        </p:nvSpPr>
        <p:spPr>
          <a:xfrm>
            <a:off x="8780187" y="3269332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BussineseUseCase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2F53A2-E8AB-864F-A7AB-CBD82BE60FD8}"/>
              </a:ext>
            </a:extLst>
          </p:cNvPr>
          <p:cNvSpPr/>
          <p:nvPr/>
        </p:nvSpPr>
        <p:spPr>
          <a:xfrm>
            <a:off x="8780187" y="3831983"/>
            <a:ext cx="2233758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….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99B6DAF-2993-2940-ADBD-0FD5F767233C}"/>
              </a:ext>
            </a:extLst>
          </p:cNvPr>
          <p:cNvSpPr/>
          <p:nvPr/>
        </p:nvSpPr>
        <p:spPr>
          <a:xfrm>
            <a:off x="7285372" y="4910022"/>
            <a:ext cx="1954685" cy="977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Cache Repository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90E8DD9-A7D8-564D-9E5E-F7F4B40DDBD7}"/>
              </a:ext>
            </a:extLst>
          </p:cNvPr>
          <p:cNvSpPr/>
          <p:nvPr/>
        </p:nvSpPr>
        <p:spPr>
          <a:xfrm>
            <a:off x="10145335" y="5630638"/>
            <a:ext cx="1922889" cy="927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API Repository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C379F78-C768-C343-AF0A-A31CA4E5BC30}"/>
              </a:ext>
            </a:extLst>
          </p:cNvPr>
          <p:cNvSpPr/>
          <p:nvPr/>
        </p:nvSpPr>
        <p:spPr>
          <a:xfrm>
            <a:off x="8657489" y="6066535"/>
            <a:ext cx="1387510" cy="674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…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4469A07-459D-974B-80B6-6425FAC491B1}"/>
              </a:ext>
            </a:extLst>
          </p:cNvPr>
          <p:cNvCxnSpPr>
            <a:cxnSpLocks/>
            <a:stCxn id="139" idx="2"/>
            <a:endCxn id="159" idx="0"/>
          </p:cNvCxnSpPr>
          <p:nvPr/>
        </p:nvCxnSpPr>
        <p:spPr>
          <a:xfrm flipH="1">
            <a:off x="8262715" y="4356734"/>
            <a:ext cx="1634351" cy="553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1405D49-CCA5-9642-B73D-BC347682FAA6}"/>
              </a:ext>
            </a:extLst>
          </p:cNvPr>
          <p:cNvCxnSpPr>
            <a:cxnSpLocks/>
            <a:stCxn id="139" idx="2"/>
            <a:endCxn id="160" idx="0"/>
          </p:cNvCxnSpPr>
          <p:nvPr/>
        </p:nvCxnSpPr>
        <p:spPr>
          <a:xfrm>
            <a:off x="9897066" y="4356734"/>
            <a:ext cx="1209714" cy="1273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36051D6-3C54-2346-84E2-CEB76BCA7E9E}"/>
              </a:ext>
            </a:extLst>
          </p:cNvPr>
          <p:cNvCxnSpPr>
            <a:cxnSpLocks/>
            <a:stCxn id="139" idx="2"/>
            <a:endCxn id="161" idx="0"/>
          </p:cNvCxnSpPr>
          <p:nvPr/>
        </p:nvCxnSpPr>
        <p:spPr>
          <a:xfrm flipH="1">
            <a:off x="9351244" y="4356734"/>
            <a:ext cx="545822" cy="170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B524401-FB3E-8C4E-B5A6-BBB998044640}"/>
              </a:ext>
            </a:extLst>
          </p:cNvPr>
          <p:cNvSpPr txBox="1"/>
          <p:nvPr/>
        </p:nvSpPr>
        <p:spPr>
          <a:xfrm>
            <a:off x="201568" y="1669612"/>
            <a:ext cx="55248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u="sng" dirty="0" err="1"/>
              <a:t>All</a:t>
            </a:r>
            <a:r>
              <a:rPr lang="pt-PT" sz="1200" u="sng" dirty="0"/>
              <a:t> </a:t>
            </a:r>
            <a:r>
              <a:rPr lang="pt-PT" sz="1200" u="sng" dirty="0" err="1"/>
              <a:t>the</a:t>
            </a:r>
            <a:r>
              <a:rPr lang="pt-PT" sz="1200" u="sng" dirty="0"/>
              <a:t> </a:t>
            </a:r>
            <a:r>
              <a:rPr lang="pt-PT" sz="1200" u="sng" dirty="0" err="1"/>
              <a:t>connections</a:t>
            </a:r>
            <a:r>
              <a:rPr lang="pt-PT" sz="1200" u="sng" dirty="0"/>
              <a:t> are </a:t>
            </a:r>
            <a:r>
              <a:rPr lang="pt-PT" sz="1200" u="sng" dirty="0" err="1"/>
              <a:t>protocols</a:t>
            </a:r>
            <a:r>
              <a:rPr lang="pt-PT" sz="1200" u="sng" dirty="0"/>
              <a:t>/interfaces</a:t>
            </a:r>
          </a:p>
          <a:p>
            <a:endParaRPr lang="pt-PT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knows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.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passive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should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 </a:t>
            </a:r>
            <a:r>
              <a:rPr lang="pt-PT" sz="1200" dirty="0" err="1"/>
              <a:t>tell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about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</a:t>
            </a:r>
            <a:r>
              <a:rPr lang="pt-PT" sz="1200" dirty="0" err="1"/>
              <a:t>interations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show data </a:t>
            </a:r>
            <a:r>
              <a:rPr lang="pt-PT" sz="1200" dirty="0" err="1"/>
              <a:t>sended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Presenter</a:t>
            </a:r>
            <a:r>
              <a:rPr lang="pt-PT" sz="1200" dirty="0"/>
              <a:t>.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has</a:t>
            </a:r>
            <a:r>
              <a:rPr lang="pt-PT" sz="1200" dirty="0"/>
              <a:t> no </a:t>
            </a:r>
            <a:r>
              <a:rPr lang="pt-PT" sz="1200" dirty="0" err="1"/>
              <a:t>state</a:t>
            </a:r>
            <a:r>
              <a:rPr lang="pt-PT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Presenter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Router </a:t>
            </a:r>
            <a:r>
              <a:rPr lang="pt-PT" sz="1200" dirty="0" err="1"/>
              <a:t>Protocol</a:t>
            </a:r>
            <a:r>
              <a:rPr lang="pt-PT" sz="1200" dirty="0"/>
              <a:t>. </a:t>
            </a:r>
            <a:r>
              <a:rPr lang="pt-PT" sz="1200" dirty="0" err="1"/>
              <a:t>Have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business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controls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handles</a:t>
            </a:r>
            <a:r>
              <a:rPr lang="pt-PT" sz="1200" dirty="0"/>
              <a:t>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Router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Protocol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navigation</a:t>
            </a:r>
            <a:r>
              <a:rPr lang="pt-PT" sz="1200" dirty="0"/>
              <a:t>.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 </a:t>
            </a:r>
            <a:r>
              <a:rPr lang="pt-PT" sz="1200" dirty="0" err="1"/>
              <a:t>way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getting</a:t>
            </a:r>
            <a:r>
              <a:rPr lang="pt-PT" sz="1200" dirty="0"/>
              <a:t> </a:t>
            </a:r>
            <a:r>
              <a:rPr lang="pt-PT" sz="1200" dirty="0" err="1"/>
              <a:t>from</a:t>
            </a:r>
            <a:r>
              <a:rPr lang="pt-PT" sz="1200" dirty="0"/>
              <a:t> um </a:t>
            </a:r>
            <a:r>
              <a:rPr lang="pt-PT" sz="1200" dirty="0" err="1"/>
              <a:t>View</a:t>
            </a:r>
            <a:r>
              <a:rPr lang="pt-PT" sz="1200" dirty="0"/>
              <a:t> to </a:t>
            </a:r>
            <a:r>
              <a:rPr lang="pt-PT" sz="1200" dirty="0" err="1"/>
              <a:t>other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Router (</a:t>
            </a:r>
            <a:r>
              <a:rPr lang="pt-PT" sz="1200" dirty="0" err="1"/>
              <a:t>exception</a:t>
            </a:r>
            <a:r>
              <a:rPr lang="pt-PT" sz="1200" dirty="0"/>
              <a:t>: </a:t>
            </a:r>
            <a:r>
              <a:rPr lang="pt-PT" sz="1200" dirty="0" err="1"/>
              <a:t>Logout</a:t>
            </a:r>
            <a:r>
              <a:rPr lang="pt-PT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Router, </a:t>
            </a:r>
            <a:r>
              <a:rPr lang="pt-PT" sz="1200" dirty="0" err="1"/>
              <a:t>View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Router are </a:t>
            </a:r>
            <a:r>
              <a:rPr lang="pt-PT" sz="1200" dirty="0" err="1"/>
              <a:t>glued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Assembly</a:t>
            </a:r>
            <a:r>
              <a:rPr lang="pt-PT" sz="1200" dirty="0"/>
              <a:t> </a:t>
            </a:r>
            <a:r>
              <a:rPr lang="pt-PT" sz="1200" dirty="0" err="1"/>
              <a:t>Container</a:t>
            </a:r>
            <a:r>
              <a:rPr lang="pt-PT" sz="1200" dirty="0"/>
              <a:t>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Presenter</a:t>
            </a:r>
            <a:r>
              <a:rPr lang="pt-PT" sz="1200" dirty="0"/>
              <a:t> can more </a:t>
            </a:r>
            <a:r>
              <a:rPr lang="pt-PT" sz="1200" dirty="0" err="1"/>
              <a:t>than</a:t>
            </a:r>
            <a:r>
              <a:rPr lang="pt-PT" sz="1200" dirty="0"/>
              <a:t> </a:t>
            </a:r>
            <a:r>
              <a:rPr lang="pt-PT" sz="1200" dirty="0" err="1"/>
              <a:t>UseCase</a:t>
            </a:r>
            <a:r>
              <a:rPr lang="pt-PT" sz="1200" dirty="0"/>
              <a:t> (P1)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UseCase</a:t>
            </a:r>
            <a:r>
              <a:rPr lang="pt-PT" sz="1200" dirty="0"/>
              <a:t> can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</a:t>
            </a:r>
            <a:r>
              <a:rPr lang="pt-PT" sz="1200" dirty="0" err="1"/>
              <a:t>Presenter</a:t>
            </a:r>
            <a:r>
              <a:rPr lang="pt-PT" sz="1200" dirty="0"/>
              <a:t> (UC_B)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brain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app</a:t>
            </a:r>
            <a:r>
              <a:rPr lang="pt-PT" sz="1200" dirty="0"/>
              <a:t>,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one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related</a:t>
            </a:r>
            <a:r>
              <a:rPr lang="pt-PT" sz="1200" dirty="0"/>
              <a:t> Network </a:t>
            </a:r>
            <a:r>
              <a:rPr lang="pt-PT" sz="1200" dirty="0" err="1"/>
              <a:t>Repository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UseCases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typically</a:t>
            </a:r>
            <a:r>
              <a:rPr lang="pt-PT" sz="1200" dirty="0"/>
              <a:t> </a:t>
            </a:r>
            <a:r>
              <a:rPr lang="pt-PT" sz="1200" dirty="0" err="1"/>
              <a:t>comunitace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1 </a:t>
            </a:r>
            <a:r>
              <a:rPr lang="pt-PT" sz="1200" dirty="0" err="1"/>
              <a:t>NetworkRepository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; </a:t>
            </a:r>
            <a:r>
              <a:rPr lang="pt-PT" sz="1200" dirty="0" err="1"/>
              <a:t>but</a:t>
            </a:r>
            <a:r>
              <a:rPr lang="pt-PT" sz="1200" dirty="0"/>
              <a:t> in some cases a </a:t>
            </a:r>
            <a:r>
              <a:rPr lang="pt-PT" sz="1200" dirty="0" err="1"/>
              <a:t>UseCase</a:t>
            </a:r>
            <a:r>
              <a:rPr lang="pt-PT" sz="1200" dirty="0"/>
              <a:t> </a:t>
            </a:r>
            <a:r>
              <a:rPr lang="pt-PT" sz="1200" dirty="0" err="1"/>
              <a:t>migth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NR. </a:t>
            </a:r>
            <a:r>
              <a:rPr lang="pt-PT" sz="1200" dirty="0" err="1"/>
              <a:t>Example</a:t>
            </a:r>
            <a:r>
              <a:rPr lang="pt-PT" sz="1200" dirty="0"/>
              <a:t> : “</a:t>
            </a:r>
            <a:r>
              <a:rPr lang="pt-PT" sz="1200" dirty="0" err="1"/>
              <a:t>Read</a:t>
            </a:r>
            <a:r>
              <a:rPr lang="pt-PT" sz="1200" dirty="0"/>
              <a:t> QRCode”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InstitutionEvent</a:t>
            </a:r>
            <a:r>
              <a:rPr lang="pt-PT" sz="1200" dirty="0"/>
              <a:t> NR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</a:t>
            </a:r>
            <a:r>
              <a:rPr lang="pt-PT" sz="1200" dirty="0" err="1"/>
              <a:t>there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sucess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comunicate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NR to </a:t>
            </a:r>
            <a:r>
              <a:rPr lang="pt-PT" sz="1200" dirty="0" err="1"/>
              <a:t>refresh</a:t>
            </a:r>
            <a:r>
              <a:rPr lang="pt-PT" sz="1200" dirty="0"/>
              <a:t> </a:t>
            </a:r>
            <a:r>
              <a:rPr lang="pt-PT" sz="1200" dirty="0" err="1"/>
              <a:t>user</a:t>
            </a:r>
            <a:r>
              <a:rPr lang="pt-PT" sz="1200" dirty="0"/>
              <a:t> </a:t>
            </a:r>
            <a:r>
              <a:rPr lang="pt-PT" sz="1200" dirty="0" err="1"/>
              <a:t>points</a:t>
            </a:r>
            <a:r>
              <a:rPr lang="pt-PT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Exists</a:t>
            </a:r>
            <a:r>
              <a:rPr lang="pt-PT" sz="1200" dirty="0"/>
              <a:t> 1 Network </a:t>
            </a:r>
            <a:r>
              <a:rPr lang="pt-PT" sz="1200" dirty="0" err="1"/>
              <a:t>Repository</a:t>
            </a:r>
            <a:r>
              <a:rPr lang="pt-PT" sz="1200" dirty="0"/>
              <a:t> for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WebAPI</a:t>
            </a:r>
            <a:r>
              <a:rPr lang="pt-PT" sz="1200" dirty="0"/>
              <a:t> </a:t>
            </a:r>
            <a:r>
              <a:rPr lang="pt-PT" sz="1200" dirty="0" err="1"/>
              <a:t>domain</a:t>
            </a:r>
            <a:r>
              <a:rPr lang="pt-PT" sz="1200" dirty="0"/>
              <a:t> (</a:t>
            </a:r>
            <a:r>
              <a:rPr lang="pt-PT" sz="1200" dirty="0" err="1"/>
              <a:t>Account</a:t>
            </a:r>
            <a:r>
              <a:rPr lang="pt-PT" sz="1200" dirty="0"/>
              <a:t>, Quis, Vouchers...)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NR can </a:t>
            </a:r>
            <a:r>
              <a:rPr lang="pt-PT" sz="1200" dirty="0" err="1"/>
              <a:t>have</a:t>
            </a:r>
            <a:r>
              <a:rPr lang="pt-PT" sz="1200" dirty="0"/>
              <a:t> more </a:t>
            </a:r>
            <a:r>
              <a:rPr lang="pt-PT" sz="1200" dirty="0" err="1"/>
              <a:t>than</a:t>
            </a:r>
            <a:r>
              <a:rPr lang="pt-PT" sz="1200" dirty="0"/>
              <a:t> 1 API </a:t>
            </a:r>
            <a:r>
              <a:rPr lang="pt-PT" sz="1200" dirty="0" err="1"/>
              <a:t>request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Its</a:t>
            </a:r>
            <a:r>
              <a:rPr lang="pt-PT" sz="1200" dirty="0"/>
              <a:t> </a:t>
            </a:r>
            <a:r>
              <a:rPr lang="pt-PT" sz="1200" dirty="0" err="1"/>
              <a:t>possible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we</a:t>
            </a:r>
            <a:r>
              <a:rPr lang="pt-PT" sz="1200" dirty="0"/>
              <a:t> can </a:t>
            </a:r>
            <a:r>
              <a:rPr lang="pt-PT" sz="1200" dirty="0" err="1"/>
              <a:t>have</a:t>
            </a:r>
            <a:r>
              <a:rPr lang="pt-PT" sz="1200" dirty="0"/>
              <a:t> Use Cases </a:t>
            </a:r>
            <a:r>
              <a:rPr lang="pt-PT" sz="1200" dirty="0" err="1"/>
              <a:t>that</a:t>
            </a:r>
            <a:r>
              <a:rPr lang="pt-PT" sz="1200" dirty="0"/>
              <a:t> are </a:t>
            </a:r>
            <a:r>
              <a:rPr lang="pt-PT" sz="1200" dirty="0" err="1"/>
              <a:t>not</a:t>
            </a:r>
            <a:r>
              <a:rPr lang="pt-PT" sz="1200" dirty="0"/>
              <a:t> </a:t>
            </a:r>
            <a:r>
              <a:rPr lang="pt-PT" sz="1200" dirty="0" err="1"/>
              <a:t>related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any</a:t>
            </a:r>
            <a:r>
              <a:rPr lang="pt-PT" sz="1200" dirty="0"/>
              <a:t> Network </a:t>
            </a:r>
            <a:r>
              <a:rPr lang="pt-PT" sz="1200" dirty="0" err="1"/>
              <a:t>Repository</a:t>
            </a:r>
            <a:r>
              <a:rPr lang="pt-PT" sz="1200" dirty="0"/>
              <a:t> (</a:t>
            </a:r>
            <a:r>
              <a:rPr lang="pt-PT" sz="1200" dirty="0" err="1"/>
              <a:t>cant</a:t>
            </a:r>
            <a:r>
              <a:rPr lang="pt-PT" sz="1200" dirty="0"/>
              <a:t> </a:t>
            </a:r>
            <a:r>
              <a:rPr lang="pt-PT" sz="1200" dirty="0" err="1"/>
              <a:t>give</a:t>
            </a:r>
            <a:r>
              <a:rPr lang="pt-PT" sz="1200" dirty="0"/>
              <a:t> na exemple </a:t>
            </a:r>
            <a:r>
              <a:rPr lang="pt-PT" sz="1200" dirty="0" err="1"/>
              <a:t>rigth</a:t>
            </a:r>
            <a:r>
              <a:rPr lang="pt-PT" sz="1200" dirty="0"/>
              <a:t> </a:t>
            </a:r>
            <a:r>
              <a:rPr lang="pt-PT" sz="1200" dirty="0" err="1"/>
              <a:t>now</a:t>
            </a:r>
            <a:r>
              <a:rPr lang="pt-PT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515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341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Santos</dc:creator>
  <cp:lastModifiedBy>Ricardo Santos</cp:lastModifiedBy>
  <cp:revision>17</cp:revision>
  <dcterms:created xsi:type="dcterms:W3CDTF">2020-01-19T12:40:47Z</dcterms:created>
  <dcterms:modified xsi:type="dcterms:W3CDTF">2020-05-15T00:23:53Z</dcterms:modified>
</cp:coreProperties>
</file>