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69" r:id="rId4"/>
    <p:sldId id="268" r:id="rId5"/>
    <p:sldId id="272" r:id="rId6"/>
    <p:sldId id="263" r:id="rId7"/>
    <p:sldId id="264" r:id="rId8"/>
    <p:sldId id="260" r:id="rId9"/>
    <p:sldId id="267" r:id="rId10"/>
    <p:sldId id="274" r:id="rId11"/>
    <p:sldId id="276" r:id="rId12"/>
    <p:sldId id="261" r:id="rId13"/>
    <p:sldId id="287" r:id="rId14"/>
    <p:sldId id="279" r:id="rId15"/>
    <p:sldId id="290" r:id="rId16"/>
    <p:sldId id="293" r:id="rId17"/>
    <p:sldId id="291" r:id="rId18"/>
    <p:sldId id="288"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447A"/>
    <a:srgbClr val="72AFE0"/>
    <a:srgbClr val="B3C6E7"/>
    <a:srgbClr val="769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796" autoAdjust="0"/>
  </p:normalViewPr>
  <p:slideViewPr>
    <p:cSldViewPr snapToGrid="0">
      <p:cViewPr varScale="1">
        <p:scale>
          <a:sx n="63" d="100"/>
          <a:sy n="63" d="100"/>
        </p:scale>
        <p:origin x="848"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F1264-9921-40CF-A1F2-67D6DED1978F}" type="datetimeFigureOut">
              <a:rPr lang="de-DE" smtClean="0"/>
              <a:t>13.07.2020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F21EE-7DF9-468B-A5AA-87E9AEC94EDA}" type="slidenum">
              <a:rPr lang="de-DE" smtClean="0"/>
              <a:t>‹Nr.›</a:t>
            </a:fld>
            <a:endParaRPr lang="de-DE"/>
          </a:p>
        </p:txBody>
      </p:sp>
    </p:spTree>
    <p:extLst>
      <p:ext uri="{BB962C8B-B14F-4D97-AF65-F5344CB8AC3E}">
        <p14:creationId xmlns:p14="http://schemas.microsoft.com/office/powerpoint/2010/main" val="428373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79F21EE-7DF9-468B-A5AA-87E9AEC94EDA}" type="slidenum">
              <a:rPr lang="de-DE" smtClean="0"/>
              <a:t>1</a:t>
            </a:fld>
            <a:endParaRPr lang="de-DE"/>
          </a:p>
        </p:txBody>
      </p:sp>
    </p:spTree>
    <p:extLst>
      <p:ext uri="{BB962C8B-B14F-4D97-AF65-F5344CB8AC3E}">
        <p14:creationId xmlns:p14="http://schemas.microsoft.com/office/powerpoint/2010/main" val="244899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79F21EE-7DF9-468B-A5AA-87E9AEC94EDA}" type="slidenum">
              <a:rPr lang="de-DE" smtClean="0"/>
              <a:t>2</a:t>
            </a:fld>
            <a:endParaRPr lang="de-DE"/>
          </a:p>
        </p:txBody>
      </p:sp>
    </p:spTree>
    <p:extLst>
      <p:ext uri="{BB962C8B-B14F-4D97-AF65-F5344CB8AC3E}">
        <p14:creationId xmlns:p14="http://schemas.microsoft.com/office/powerpoint/2010/main" val="148477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79F21EE-7DF9-468B-A5AA-87E9AEC94EDA}" type="slidenum">
              <a:rPr lang="de-DE" smtClean="0"/>
              <a:t>3</a:t>
            </a:fld>
            <a:endParaRPr lang="de-DE"/>
          </a:p>
        </p:txBody>
      </p:sp>
    </p:spTree>
    <p:extLst>
      <p:ext uri="{BB962C8B-B14F-4D97-AF65-F5344CB8AC3E}">
        <p14:creationId xmlns:p14="http://schemas.microsoft.com/office/powerpoint/2010/main" val="18835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79F21EE-7DF9-468B-A5AA-87E9AEC94EDA}" type="slidenum">
              <a:rPr lang="de-DE" smtClean="0"/>
              <a:t>4</a:t>
            </a:fld>
            <a:endParaRPr lang="de-DE"/>
          </a:p>
        </p:txBody>
      </p:sp>
    </p:spTree>
    <p:extLst>
      <p:ext uri="{BB962C8B-B14F-4D97-AF65-F5344CB8AC3E}">
        <p14:creationId xmlns:p14="http://schemas.microsoft.com/office/powerpoint/2010/main" val="1271796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79F21EE-7DF9-468B-A5AA-87E9AEC94EDA}" type="slidenum">
              <a:rPr lang="de-DE" smtClean="0"/>
              <a:t>5</a:t>
            </a:fld>
            <a:endParaRPr lang="de-DE"/>
          </a:p>
        </p:txBody>
      </p:sp>
    </p:spTree>
    <p:extLst>
      <p:ext uri="{BB962C8B-B14F-4D97-AF65-F5344CB8AC3E}">
        <p14:creationId xmlns:p14="http://schemas.microsoft.com/office/powerpoint/2010/main" val="296410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4419D5-9AEB-4AAC-AAD7-E99F9600D89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87C389E-61A1-4E68-8A26-254901C6C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2849411-05A8-48C9-90C5-54398451ED2E}"/>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5" name="Fußzeilenplatzhalter 4">
            <a:extLst>
              <a:ext uri="{FF2B5EF4-FFF2-40B4-BE49-F238E27FC236}">
                <a16:creationId xmlns:a16="http://schemas.microsoft.com/office/drawing/2014/main" id="{479213E4-DC27-45DF-84FD-91FAFCA976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C85607-7661-4AFE-8E9A-77C53EAE0E0A}"/>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122005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9A37D-3F7C-48BC-81E2-B3F8641C500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8763DE8-E392-47EE-8877-A699F17BEA9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D7F6B0-C558-4953-8C97-63FA10CB09A0}"/>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5" name="Fußzeilenplatzhalter 4">
            <a:extLst>
              <a:ext uri="{FF2B5EF4-FFF2-40B4-BE49-F238E27FC236}">
                <a16:creationId xmlns:a16="http://schemas.microsoft.com/office/drawing/2014/main" id="{2C3A917F-7D86-402F-B14B-799C01E89A4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63524D0-78BC-454E-A6FB-ACDB060A9BEB}"/>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872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0C9E5E-C8D4-40C2-94B9-1F51F69937D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AF50E23-9767-4B67-8104-17F4B3E6897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0236572-9B34-46FE-896F-D8133A8995AF}"/>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5" name="Fußzeilenplatzhalter 4">
            <a:extLst>
              <a:ext uri="{FF2B5EF4-FFF2-40B4-BE49-F238E27FC236}">
                <a16:creationId xmlns:a16="http://schemas.microsoft.com/office/drawing/2014/main" id="{7187D5AD-B9DD-4385-BF72-1A61F9F277D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16479A9-31AE-4238-8F75-495F311B04DC}"/>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1898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5E371-317F-4B61-9D0F-7845CF96B861}"/>
              </a:ext>
            </a:extLst>
          </p:cNvPr>
          <p:cNvSpPr>
            <a:spLocks noGrp="1"/>
          </p:cNvSpPr>
          <p:nvPr>
            <p:ph type="title"/>
          </p:nvPr>
        </p:nvSpPr>
        <p:spPr>
          <a:xfrm>
            <a:off x="838200" y="317500"/>
            <a:ext cx="10515600" cy="1325563"/>
          </a:xfrm>
        </p:spPr>
        <p:txBody>
          <a:bodyPr/>
          <a:lstStyle/>
          <a:p>
            <a:r>
              <a:rPr lang="de-DE"/>
              <a:t>Mastertitelformat bearbeiten</a:t>
            </a:r>
          </a:p>
        </p:txBody>
      </p:sp>
      <p:sp>
        <p:nvSpPr>
          <p:cNvPr id="3" name="Inhaltsplatzhalter 2">
            <a:extLst>
              <a:ext uri="{FF2B5EF4-FFF2-40B4-BE49-F238E27FC236}">
                <a16:creationId xmlns:a16="http://schemas.microsoft.com/office/drawing/2014/main" id="{076A2F47-E51E-4398-A33D-96D761EE082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299520-BEC3-4825-9457-C2AD1D3CAF81}"/>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5" name="Fußzeilenplatzhalter 4">
            <a:extLst>
              <a:ext uri="{FF2B5EF4-FFF2-40B4-BE49-F238E27FC236}">
                <a16:creationId xmlns:a16="http://schemas.microsoft.com/office/drawing/2014/main" id="{9E969410-F1EB-4FBD-A727-E6CE8BE8D9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E06B8E-3F34-4FCA-89B8-4A5DD3BD43BF}"/>
              </a:ext>
            </a:extLst>
          </p:cNvPr>
          <p:cNvSpPr>
            <a:spLocks noGrp="1"/>
          </p:cNvSpPr>
          <p:nvPr>
            <p:ph type="sldNum" sz="quarter" idx="12"/>
          </p:nvPr>
        </p:nvSpPr>
        <p:spPr/>
        <p:txBody>
          <a:bodyPr/>
          <a:lstStyle/>
          <a:p>
            <a:fld id="{7E02DCAD-0428-43EE-AC05-0B68B63FE9FD}" type="slidenum">
              <a:rPr lang="de-DE" smtClean="0"/>
              <a:t>‹Nr.›</a:t>
            </a:fld>
            <a:endParaRPr lang="de-DE"/>
          </a:p>
        </p:txBody>
      </p:sp>
      <p:pic>
        <p:nvPicPr>
          <p:cNvPr id="7" name="Grafik 6">
            <a:extLst>
              <a:ext uri="{FF2B5EF4-FFF2-40B4-BE49-F238E27FC236}">
                <a16:creationId xmlns:a16="http://schemas.microsoft.com/office/drawing/2014/main" id="{4BD17E93-9390-4191-84A6-945BDAA82CFA}"/>
              </a:ext>
            </a:extLst>
          </p:cNvPr>
          <p:cNvPicPr>
            <a:picLocks noChangeAspect="1"/>
          </p:cNvPicPr>
          <p:nvPr userDrawn="1"/>
        </p:nvPicPr>
        <p:blipFill rotWithShape="1">
          <a:blip r:embed="rId2"/>
          <a:srcRect t="7686" b="9161"/>
          <a:stretch/>
        </p:blipFill>
        <p:spPr>
          <a:xfrm rot="5400000">
            <a:off x="8539993" y="3227831"/>
            <a:ext cx="6884913" cy="419100"/>
          </a:xfrm>
          <a:prstGeom prst="rect">
            <a:avLst/>
          </a:prstGeom>
        </p:spPr>
      </p:pic>
    </p:spTree>
    <p:extLst>
      <p:ext uri="{BB962C8B-B14F-4D97-AF65-F5344CB8AC3E}">
        <p14:creationId xmlns:p14="http://schemas.microsoft.com/office/powerpoint/2010/main" val="299281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812B85-0641-44A1-BC10-10EBC84C1F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10C1797-B3CB-4A56-A5CE-E51F6A31E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A92915A-3AEC-4D0E-873B-A8F72FE1F668}"/>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5" name="Fußzeilenplatzhalter 4">
            <a:extLst>
              <a:ext uri="{FF2B5EF4-FFF2-40B4-BE49-F238E27FC236}">
                <a16:creationId xmlns:a16="http://schemas.microsoft.com/office/drawing/2014/main" id="{6DEC5D6D-323A-4ADA-8C64-3FA6F40AA0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BF107A-BD6F-4F70-A4B2-F8C2D2A8DB06}"/>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93640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99A7E4-7E45-427F-87D8-8BA459B16C8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4D8C1B7-97BB-45F1-9611-1BC0B9437D1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D89AB72-BDA5-4416-8904-9062BADF099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6F7A540-8DEA-435B-B270-B49DB1689197}"/>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6" name="Fußzeilenplatzhalter 5">
            <a:extLst>
              <a:ext uri="{FF2B5EF4-FFF2-40B4-BE49-F238E27FC236}">
                <a16:creationId xmlns:a16="http://schemas.microsoft.com/office/drawing/2014/main" id="{CFF205B6-3123-4681-BA19-AEC2D5E055C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07028C-1B1C-4F99-A590-219C99FD1883}"/>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96364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B9B8D-2DBC-41D8-BEFE-A1D8C4CDFEB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A687911-5EB5-404A-AEDA-E6B628F4F0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887B223-93C8-4854-B047-34558EB8F92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EB0568-77C0-4ED9-A0AF-947A93C62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D6F62A-12B3-463A-BB72-40D1EDD0C7E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15B84D5-4198-498D-A1AC-8211C4664276}"/>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8" name="Fußzeilenplatzhalter 7">
            <a:extLst>
              <a:ext uri="{FF2B5EF4-FFF2-40B4-BE49-F238E27FC236}">
                <a16:creationId xmlns:a16="http://schemas.microsoft.com/office/drawing/2014/main" id="{8418E167-6A99-4C41-BFAF-84F1B2C6D91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F200AA2-D140-461A-98B8-3AAD1697F924}"/>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28828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0BBC3-6E8D-4D58-BC93-BEE7B998DD9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0CA4B9F-63DB-4A0E-958A-A9746BB626F0}"/>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4" name="Fußzeilenplatzhalter 3">
            <a:extLst>
              <a:ext uri="{FF2B5EF4-FFF2-40B4-BE49-F238E27FC236}">
                <a16:creationId xmlns:a16="http://schemas.microsoft.com/office/drawing/2014/main" id="{54BCD485-6E30-439F-89F5-187BC029D0D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C31F2F2-538C-44C6-BC42-8CB1141DD521}"/>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264192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243070A-64F9-4DB9-AC7A-19F48709FD47}"/>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3" name="Fußzeilenplatzhalter 2">
            <a:extLst>
              <a:ext uri="{FF2B5EF4-FFF2-40B4-BE49-F238E27FC236}">
                <a16:creationId xmlns:a16="http://schemas.microsoft.com/office/drawing/2014/main" id="{D108761D-B3A2-4871-9D81-86373F1675C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E04BE32-0004-4DC3-9DD8-EA5B6A69DE58}"/>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21240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96F72-893A-47C3-AA26-6DFD8D0B6A9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07F941C-1C3F-4C5D-A906-6D5EDAED9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63B5E25-B002-4D3C-83F8-8845F9DD4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9B0C05-730C-4799-BB8B-D9D6D558E4C1}"/>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6" name="Fußzeilenplatzhalter 5">
            <a:extLst>
              <a:ext uri="{FF2B5EF4-FFF2-40B4-BE49-F238E27FC236}">
                <a16:creationId xmlns:a16="http://schemas.microsoft.com/office/drawing/2014/main" id="{21313C6F-7448-49B1-8FC4-E68FF4849C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64D2948-CB72-4AED-A845-938464B7F0A1}"/>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47064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90AE6-FDB4-4AFE-94D6-C19D6064345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4135CE3-B30F-4FC8-B49E-33BCF47DA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950324E-011C-4DAE-A288-23605AEF9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AF05053-DFCC-4E47-999B-6C16D9955DF9}"/>
              </a:ext>
            </a:extLst>
          </p:cNvPr>
          <p:cNvSpPr>
            <a:spLocks noGrp="1"/>
          </p:cNvSpPr>
          <p:nvPr>
            <p:ph type="dt" sz="half" idx="10"/>
          </p:nvPr>
        </p:nvSpPr>
        <p:spPr/>
        <p:txBody>
          <a:bodyPr/>
          <a:lstStyle/>
          <a:p>
            <a:fld id="{0EE32C99-E723-4987-880C-6F0644DFE877}" type="datetimeFigureOut">
              <a:rPr lang="de-DE" smtClean="0"/>
              <a:t>13.07.2020</a:t>
            </a:fld>
            <a:endParaRPr lang="de-DE"/>
          </a:p>
        </p:txBody>
      </p:sp>
      <p:sp>
        <p:nvSpPr>
          <p:cNvPr id="6" name="Fußzeilenplatzhalter 5">
            <a:extLst>
              <a:ext uri="{FF2B5EF4-FFF2-40B4-BE49-F238E27FC236}">
                <a16:creationId xmlns:a16="http://schemas.microsoft.com/office/drawing/2014/main" id="{851F0955-0D1F-4F7E-8DD9-CD6D1040FB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11BCAC7-2AD5-49E0-A572-0FECD55057F8}"/>
              </a:ext>
            </a:extLst>
          </p:cNvPr>
          <p:cNvSpPr>
            <a:spLocks noGrp="1"/>
          </p:cNvSpPr>
          <p:nvPr>
            <p:ph type="sldNum" sz="quarter" idx="12"/>
          </p:nvPr>
        </p:nvSpPr>
        <p:spPr/>
        <p:txBody>
          <a:bodyPr/>
          <a:lstStyle/>
          <a:p>
            <a:fld id="{7E02DCAD-0428-43EE-AC05-0B68B63FE9FD}" type="slidenum">
              <a:rPr lang="de-DE" smtClean="0"/>
              <a:t>‹Nr.›</a:t>
            </a:fld>
            <a:endParaRPr lang="de-DE"/>
          </a:p>
        </p:txBody>
      </p:sp>
    </p:spTree>
    <p:extLst>
      <p:ext uri="{BB962C8B-B14F-4D97-AF65-F5344CB8AC3E}">
        <p14:creationId xmlns:p14="http://schemas.microsoft.com/office/powerpoint/2010/main" val="222837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E158E35-4F15-4141-90B2-53D649893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3C7EB2B-8572-4977-863A-243D5D2EA6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135CAE2-5829-495E-894F-055130FA2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32C99-E723-4987-880C-6F0644DFE877}" type="datetimeFigureOut">
              <a:rPr lang="de-DE" smtClean="0"/>
              <a:t>13.07.2020</a:t>
            </a:fld>
            <a:endParaRPr lang="de-DE"/>
          </a:p>
        </p:txBody>
      </p:sp>
      <p:sp>
        <p:nvSpPr>
          <p:cNvPr id="5" name="Fußzeilenplatzhalter 4">
            <a:extLst>
              <a:ext uri="{FF2B5EF4-FFF2-40B4-BE49-F238E27FC236}">
                <a16:creationId xmlns:a16="http://schemas.microsoft.com/office/drawing/2014/main" id="{624614F6-AAE0-4FB7-A6D8-C9BB460BF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4C98E1C-00A4-4F9A-800F-6EDF7D415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2DCAD-0428-43EE-AC05-0B68B63FE9FD}" type="slidenum">
              <a:rPr lang="de-DE" smtClean="0"/>
              <a:t>‹Nr.›</a:t>
            </a:fld>
            <a:endParaRPr lang="de-DE"/>
          </a:p>
        </p:txBody>
      </p:sp>
    </p:spTree>
    <p:extLst>
      <p:ext uri="{BB962C8B-B14F-4D97-AF65-F5344CB8AC3E}">
        <p14:creationId xmlns:p14="http://schemas.microsoft.com/office/powerpoint/2010/main" val="119727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slide" Target="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cardopss/ibmcapstone"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help.sentiment140.com/for-studen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F6FB729-78B9-46FD-B122-8AB628F92D37}"/>
              </a:ext>
            </a:extLst>
          </p:cNvPr>
          <p:cNvSpPr>
            <a:spLocks noGrp="1"/>
          </p:cNvSpPr>
          <p:nvPr>
            <p:ph type="ctrTitle"/>
          </p:nvPr>
        </p:nvSpPr>
        <p:spPr>
          <a:xfrm>
            <a:off x="2988218" y="2043663"/>
            <a:ext cx="6105194" cy="2031055"/>
          </a:xfrm>
        </p:spPr>
        <p:txBody>
          <a:bodyPr>
            <a:normAutofit/>
          </a:bodyPr>
          <a:lstStyle/>
          <a:p>
            <a:r>
              <a:rPr lang="en-US" sz="2900">
                <a:solidFill>
                  <a:srgbClr val="FFFFFF"/>
                </a:solidFill>
                <a:latin typeface="Calibri Light (Überschriften)"/>
              </a:rPr>
              <a:t>IBM Advanced Data Science</a:t>
            </a:r>
            <a:br>
              <a:rPr lang="en-US" sz="2900">
                <a:solidFill>
                  <a:srgbClr val="FFFFFF"/>
                </a:solidFill>
                <a:latin typeface="Calibri Light (Überschriften)"/>
              </a:rPr>
            </a:br>
            <a:r>
              <a:rPr lang="en-US" sz="2900">
                <a:solidFill>
                  <a:srgbClr val="FFFFFF"/>
                </a:solidFill>
                <a:latin typeface="Calibri Light (Überschriften)"/>
              </a:rPr>
              <a:t>Capstone Project</a:t>
            </a:r>
            <a:br>
              <a:rPr lang="en-US" sz="2900">
                <a:solidFill>
                  <a:srgbClr val="FFFFFF"/>
                </a:solidFill>
                <a:latin typeface="Calibri Light (Überschriften)"/>
              </a:rPr>
            </a:br>
            <a:br>
              <a:rPr lang="en-US" sz="2900">
                <a:solidFill>
                  <a:srgbClr val="FFFFFF"/>
                </a:solidFill>
                <a:latin typeface="Calibri Light (Überschriften)"/>
              </a:rPr>
            </a:br>
            <a:r>
              <a:rPr lang="en-US" sz="2900">
                <a:solidFill>
                  <a:srgbClr val="FFFFFF"/>
                </a:solidFill>
                <a:latin typeface="Calibri Light (Überschriften)"/>
              </a:rPr>
              <a:t>System of mood classification</a:t>
            </a:r>
          </a:p>
        </p:txBody>
      </p:sp>
      <p:sp>
        <p:nvSpPr>
          <p:cNvPr id="3" name="Untertitel 2">
            <a:extLst>
              <a:ext uri="{FF2B5EF4-FFF2-40B4-BE49-F238E27FC236}">
                <a16:creationId xmlns:a16="http://schemas.microsoft.com/office/drawing/2014/main" id="{C003A939-E1B9-4BAB-8A68-201F8854AEC2}"/>
              </a:ext>
            </a:extLst>
          </p:cNvPr>
          <p:cNvSpPr>
            <a:spLocks noGrp="1"/>
          </p:cNvSpPr>
          <p:nvPr>
            <p:ph type="subTitle" idx="1"/>
          </p:nvPr>
        </p:nvSpPr>
        <p:spPr>
          <a:xfrm>
            <a:off x="2988218" y="4074718"/>
            <a:ext cx="6105194" cy="682079"/>
          </a:xfrm>
        </p:spPr>
        <p:txBody>
          <a:bodyPr>
            <a:normAutofit/>
          </a:bodyPr>
          <a:lstStyle/>
          <a:p>
            <a:r>
              <a:rPr lang="de-DE" dirty="0">
                <a:solidFill>
                  <a:srgbClr val="FFFFFF"/>
                </a:solidFill>
                <a:latin typeface="Calibri Light (Überschriften)"/>
              </a:rPr>
              <a:t>Ricardo Santos</a:t>
            </a:r>
          </a:p>
        </p:txBody>
      </p:sp>
    </p:spTree>
    <p:extLst>
      <p:ext uri="{BB962C8B-B14F-4D97-AF65-F5344CB8AC3E}">
        <p14:creationId xmlns:p14="http://schemas.microsoft.com/office/powerpoint/2010/main" val="323356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a:t>ETL </a:t>
            </a:r>
            <a:r>
              <a:rPr lang="de-DE" sz="3200" dirty="0" err="1"/>
              <a:t>overview</a:t>
            </a:r>
            <a:r>
              <a:rPr lang="de-DE" sz="3200" dirty="0"/>
              <a:t> </a:t>
            </a:r>
          </a:p>
        </p:txBody>
      </p:sp>
      <p:sp>
        <p:nvSpPr>
          <p:cNvPr id="11" name="Inhaltsplatzhalter 3">
            <a:extLst>
              <a:ext uri="{FF2B5EF4-FFF2-40B4-BE49-F238E27FC236}">
                <a16:creationId xmlns:a16="http://schemas.microsoft.com/office/drawing/2014/main" id="{8A3D857F-EE71-4A7F-8AD6-CDF723B5AB56}"/>
              </a:ext>
            </a:extLst>
          </p:cNvPr>
          <p:cNvSpPr txBox="1">
            <a:spLocks/>
          </p:cNvSpPr>
          <p:nvPr/>
        </p:nvSpPr>
        <p:spPr>
          <a:xfrm>
            <a:off x="187960" y="3688954"/>
            <a:ext cx="11508740" cy="196380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b="1" dirty="0">
                <a:latin typeface="+mj-lt"/>
              </a:rPr>
              <a:t>Transformations</a:t>
            </a:r>
            <a:r>
              <a:rPr lang="en-US" sz="1800" dirty="0">
                <a:latin typeface="+mj-lt"/>
              </a:rPr>
              <a:t>: the set of transformations executed are formed by:</a:t>
            </a:r>
          </a:p>
          <a:p>
            <a:pPr lvl="1">
              <a:lnSpc>
                <a:spcPts val="2000"/>
              </a:lnSpc>
              <a:spcBef>
                <a:spcPts val="800"/>
              </a:spcBef>
              <a:spcAft>
                <a:spcPts val="200"/>
              </a:spcAft>
            </a:pPr>
            <a:r>
              <a:rPr lang="en-US" sz="1600" u="sng" dirty="0">
                <a:latin typeface="+mj-lt"/>
              </a:rPr>
              <a:t>sentiment (re)tagging</a:t>
            </a:r>
            <a:r>
              <a:rPr lang="en-US" sz="1600" dirty="0">
                <a:latin typeface="+mj-lt"/>
              </a:rPr>
              <a:t>: to ensure that inputs labels will be in the domain 0 or 1, see </a:t>
            </a:r>
            <a:r>
              <a:rPr lang="en-US" sz="1600" dirty="0">
                <a:latin typeface="+mj-lt"/>
                <a:hlinkClick r:id="rId2" action="ppaction://hlinksldjump"/>
              </a:rPr>
              <a:t>slide</a:t>
            </a:r>
            <a:endParaRPr lang="en-US" sz="1600" dirty="0">
              <a:latin typeface="+mj-lt"/>
            </a:endParaRPr>
          </a:p>
          <a:p>
            <a:pPr lvl="1">
              <a:lnSpc>
                <a:spcPts val="2000"/>
              </a:lnSpc>
              <a:spcBef>
                <a:spcPts val="800"/>
              </a:spcBef>
              <a:spcAft>
                <a:spcPts val="200"/>
              </a:spcAft>
            </a:pPr>
            <a:r>
              <a:rPr lang="en-US" sz="1600" u="sng" dirty="0">
                <a:latin typeface="+mj-lt"/>
              </a:rPr>
              <a:t>tweets text treatment</a:t>
            </a:r>
            <a:r>
              <a:rPr lang="en-US" sz="1600" dirty="0">
                <a:latin typeface="+mj-lt"/>
              </a:rPr>
              <a:t>: data cleansing, removing </a:t>
            </a:r>
            <a:r>
              <a:rPr lang="en-US" sz="1600" i="1" dirty="0">
                <a:latin typeface="+mj-lt"/>
              </a:rPr>
              <a:t>noisy</a:t>
            </a:r>
            <a:r>
              <a:rPr lang="en-US" sz="1600" dirty="0">
                <a:latin typeface="+mj-lt"/>
              </a:rPr>
              <a:t> words, and non-essential information, see </a:t>
            </a:r>
            <a:r>
              <a:rPr lang="en-US" sz="1600" dirty="0">
                <a:latin typeface="+mj-lt"/>
                <a:hlinkClick r:id="rId3" action="ppaction://hlinksldjump"/>
              </a:rPr>
              <a:t>slide</a:t>
            </a:r>
            <a:endParaRPr lang="en-US" sz="1600" dirty="0">
              <a:latin typeface="+mj-lt"/>
            </a:endParaRPr>
          </a:p>
          <a:p>
            <a:pPr lvl="1">
              <a:lnSpc>
                <a:spcPts val="2000"/>
              </a:lnSpc>
              <a:spcBef>
                <a:spcPts val="800"/>
              </a:spcBef>
              <a:spcAft>
                <a:spcPts val="200"/>
              </a:spcAft>
            </a:pPr>
            <a:r>
              <a:rPr lang="en-US" sz="1600" u="sng" dirty="0">
                <a:latin typeface="+mj-lt"/>
              </a:rPr>
              <a:t>tokenization</a:t>
            </a:r>
            <a:r>
              <a:rPr lang="en-US" sz="1600" dirty="0">
                <a:latin typeface="+mj-lt"/>
              </a:rPr>
              <a:t>: converting each word in a tweet to a unique number (integer), called tokens, see </a:t>
            </a:r>
            <a:r>
              <a:rPr lang="en-US" sz="1600" dirty="0">
                <a:latin typeface="+mj-lt"/>
                <a:hlinkClick r:id="rId4" action="ppaction://hlinksldjump"/>
              </a:rPr>
              <a:t>next slide</a:t>
            </a:r>
            <a:endParaRPr lang="en-US" sz="1600" dirty="0">
              <a:latin typeface="+mj-lt"/>
            </a:endParaRPr>
          </a:p>
          <a:p>
            <a:pPr lvl="1">
              <a:lnSpc>
                <a:spcPts val="2000"/>
              </a:lnSpc>
              <a:spcBef>
                <a:spcPts val="800"/>
              </a:spcBef>
              <a:spcAft>
                <a:spcPts val="200"/>
              </a:spcAft>
            </a:pPr>
            <a:r>
              <a:rPr lang="en-US" sz="1600" u="sng" dirty="0">
                <a:latin typeface="+mj-lt"/>
              </a:rPr>
              <a:t>padding</a:t>
            </a:r>
            <a:r>
              <a:rPr lang="en-US" sz="1600" dirty="0">
                <a:latin typeface="+mj-lt"/>
              </a:rPr>
              <a:t>: process of normalizing the length for each tokenized tweet, see </a:t>
            </a:r>
            <a:r>
              <a:rPr lang="en-US" sz="1600" dirty="0">
                <a:hlinkClick r:id="rId4" action="ppaction://hlinksldjump"/>
              </a:rPr>
              <a:t>next slide</a:t>
            </a:r>
            <a:endParaRPr lang="en-US" sz="1600" dirty="0">
              <a:latin typeface="+mj-lt"/>
            </a:endParaRPr>
          </a:p>
        </p:txBody>
      </p:sp>
      <p:sp>
        <p:nvSpPr>
          <p:cNvPr id="12" name="Inhaltsplatzhalter 3">
            <a:extLst>
              <a:ext uri="{FF2B5EF4-FFF2-40B4-BE49-F238E27FC236}">
                <a16:creationId xmlns:a16="http://schemas.microsoft.com/office/drawing/2014/main" id="{F7B6C3FD-26B9-44F2-8DD4-F0F426CCD731}"/>
              </a:ext>
            </a:extLst>
          </p:cNvPr>
          <p:cNvSpPr txBox="1">
            <a:spLocks/>
          </p:cNvSpPr>
          <p:nvPr/>
        </p:nvSpPr>
        <p:spPr>
          <a:xfrm>
            <a:off x="187960" y="5928664"/>
            <a:ext cx="11508740" cy="4468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b="1" dirty="0">
                <a:latin typeface="+mj-lt"/>
              </a:rPr>
              <a:t>Loading:</a:t>
            </a:r>
            <a:r>
              <a:rPr lang="en-US" sz="1800" dirty="0">
                <a:latin typeface="+mj-lt"/>
              </a:rPr>
              <a:t> as best practice, dataset was </a:t>
            </a:r>
            <a:r>
              <a:rPr lang="en-US" sz="1800" dirty="0" err="1">
                <a:latin typeface="+mj-lt"/>
              </a:rPr>
              <a:t>splitted</a:t>
            </a:r>
            <a:r>
              <a:rPr lang="en-US" sz="1800" dirty="0">
                <a:latin typeface="+mj-lt"/>
              </a:rPr>
              <a:t> in </a:t>
            </a:r>
            <a:r>
              <a:rPr lang="en-US" sz="1800" i="1" dirty="0">
                <a:latin typeface="+mj-lt"/>
              </a:rPr>
              <a:t>training set</a:t>
            </a:r>
            <a:r>
              <a:rPr lang="en-US" sz="1800" dirty="0">
                <a:latin typeface="+mj-lt"/>
              </a:rPr>
              <a:t> (80%) and </a:t>
            </a:r>
            <a:r>
              <a:rPr lang="en-US" sz="1800" i="1" dirty="0">
                <a:latin typeface="+mj-lt"/>
              </a:rPr>
              <a:t>testing set</a:t>
            </a:r>
            <a:r>
              <a:rPr lang="en-US" sz="1800" dirty="0">
                <a:latin typeface="+mj-lt"/>
              </a:rPr>
              <a:t> (20%) before loading into the model.</a:t>
            </a:r>
          </a:p>
        </p:txBody>
      </p:sp>
      <p:grpSp>
        <p:nvGrpSpPr>
          <p:cNvPr id="41" name="Gruppieren 40">
            <a:extLst>
              <a:ext uri="{FF2B5EF4-FFF2-40B4-BE49-F238E27FC236}">
                <a16:creationId xmlns:a16="http://schemas.microsoft.com/office/drawing/2014/main" id="{AF4C66E2-16A3-435C-A483-4BFDC98D437E}"/>
              </a:ext>
            </a:extLst>
          </p:cNvPr>
          <p:cNvGrpSpPr/>
          <p:nvPr/>
        </p:nvGrpSpPr>
        <p:grpSpPr>
          <a:xfrm>
            <a:off x="187960" y="1019220"/>
            <a:ext cx="11508740" cy="2393831"/>
            <a:chOff x="187960" y="1019220"/>
            <a:chExt cx="11508740" cy="2393831"/>
          </a:xfrm>
        </p:grpSpPr>
        <p:sp>
          <p:nvSpPr>
            <p:cNvPr id="21" name="Inhaltsplatzhalter 3">
              <a:extLst>
                <a:ext uri="{FF2B5EF4-FFF2-40B4-BE49-F238E27FC236}">
                  <a16:creationId xmlns:a16="http://schemas.microsoft.com/office/drawing/2014/main" id="{4DEE0FFD-3009-461C-A5C8-D903F37E4705}"/>
                </a:ext>
              </a:extLst>
            </p:cNvPr>
            <p:cNvSpPr txBox="1">
              <a:spLocks/>
            </p:cNvSpPr>
            <p:nvPr/>
          </p:nvSpPr>
          <p:spPr>
            <a:xfrm>
              <a:off x="187960" y="1019220"/>
              <a:ext cx="11508740" cy="4468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b="1" dirty="0">
                  <a:latin typeface="+mj-lt"/>
                </a:rPr>
                <a:t>Extraction</a:t>
              </a:r>
              <a:r>
                <a:rPr lang="en-US" sz="1800" dirty="0">
                  <a:latin typeface="+mj-lt"/>
                </a:rPr>
                <a:t>: data was extracted to a file storage service (e.g. Google  Drive), but it could be extracted to an object storage (Google Cloud, AWS, etc.) as well.</a:t>
              </a:r>
            </a:p>
          </p:txBody>
        </p:sp>
        <p:grpSp>
          <p:nvGrpSpPr>
            <p:cNvPr id="40" name="Gruppieren 39">
              <a:extLst>
                <a:ext uri="{FF2B5EF4-FFF2-40B4-BE49-F238E27FC236}">
                  <a16:creationId xmlns:a16="http://schemas.microsoft.com/office/drawing/2014/main" id="{BE73C363-9D19-49D7-A9C4-F4EFA5D2D9CB}"/>
                </a:ext>
              </a:extLst>
            </p:cNvPr>
            <p:cNvGrpSpPr/>
            <p:nvPr/>
          </p:nvGrpSpPr>
          <p:grpSpPr>
            <a:xfrm>
              <a:off x="301544" y="1679412"/>
              <a:ext cx="11115239" cy="1733639"/>
              <a:chOff x="301544" y="1679412"/>
              <a:chExt cx="11115239" cy="1733639"/>
            </a:xfrm>
          </p:grpSpPr>
          <p:pic>
            <p:nvPicPr>
              <p:cNvPr id="3" name="Grafik 2">
                <a:extLst>
                  <a:ext uri="{FF2B5EF4-FFF2-40B4-BE49-F238E27FC236}">
                    <a16:creationId xmlns:a16="http://schemas.microsoft.com/office/drawing/2014/main" id="{BCC57AF1-F2D5-4B9F-9F8B-3CC196B711DA}"/>
                  </a:ext>
                </a:extLst>
              </p:cNvPr>
              <p:cNvPicPr>
                <a:picLocks noChangeAspect="1"/>
              </p:cNvPicPr>
              <p:nvPr/>
            </p:nvPicPr>
            <p:blipFill>
              <a:blip r:embed="rId5"/>
              <a:stretch>
                <a:fillRect/>
              </a:stretch>
            </p:blipFill>
            <p:spPr>
              <a:xfrm>
                <a:off x="301544" y="1679412"/>
                <a:ext cx="5677192" cy="1733639"/>
              </a:xfrm>
              <a:prstGeom prst="rect">
                <a:avLst/>
              </a:prstGeom>
            </p:spPr>
          </p:pic>
          <p:sp>
            <p:nvSpPr>
              <p:cNvPr id="15" name="Rechteck 14">
                <a:extLst>
                  <a:ext uri="{FF2B5EF4-FFF2-40B4-BE49-F238E27FC236}">
                    <a16:creationId xmlns:a16="http://schemas.microsoft.com/office/drawing/2014/main" id="{5BFB5C64-406A-4D54-9226-5BFCCA6CF58A}"/>
                  </a:ext>
                </a:extLst>
              </p:cNvPr>
              <p:cNvSpPr/>
              <p:nvPr/>
            </p:nvSpPr>
            <p:spPr>
              <a:xfrm>
                <a:off x="715892" y="3123000"/>
                <a:ext cx="2124000" cy="144000"/>
              </a:xfrm>
              <a:prstGeom prst="rect">
                <a:avLst/>
              </a:prstGeom>
              <a:noFill/>
              <a:ln>
                <a:solidFill>
                  <a:srgbClr val="FF0000"/>
                </a:solidFill>
              </a:ln>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18" name="Rechteck 17">
                <a:extLst>
                  <a:ext uri="{FF2B5EF4-FFF2-40B4-BE49-F238E27FC236}">
                    <a16:creationId xmlns:a16="http://schemas.microsoft.com/office/drawing/2014/main" id="{325E72D5-1218-48CF-8503-8639D882F625}"/>
                  </a:ext>
                </a:extLst>
              </p:cNvPr>
              <p:cNvSpPr/>
              <p:nvPr/>
            </p:nvSpPr>
            <p:spPr>
              <a:xfrm>
                <a:off x="6647489" y="1799561"/>
                <a:ext cx="2952000" cy="276999"/>
              </a:xfrm>
              <a:prstGeom prst="rect">
                <a:avLst/>
              </a:prstGeom>
              <a:solidFill>
                <a:schemeClr val="bg1">
                  <a:lumMod val="95000"/>
                </a:schemeClr>
              </a:solidFill>
            </p:spPr>
            <p:txBody>
              <a:bodyPr wrap="square">
                <a:spAutoFit/>
              </a:bodyPr>
              <a:lstStyle/>
              <a:p>
                <a:r>
                  <a:rPr lang="en-US" sz="1200" dirty="0">
                    <a:latin typeface="Calibri Light (Überschriften)"/>
                  </a:rPr>
                  <a:t>training.1600000.processed.noemoticon.csv</a:t>
                </a:r>
              </a:p>
            </p:txBody>
          </p:sp>
          <p:sp>
            <p:nvSpPr>
              <p:cNvPr id="19" name="Rechteck 18">
                <a:extLst>
                  <a:ext uri="{FF2B5EF4-FFF2-40B4-BE49-F238E27FC236}">
                    <a16:creationId xmlns:a16="http://schemas.microsoft.com/office/drawing/2014/main" id="{9E08D3E4-66DE-4904-A01D-B3D2D43D5E4D}"/>
                  </a:ext>
                </a:extLst>
              </p:cNvPr>
              <p:cNvSpPr/>
              <p:nvPr/>
            </p:nvSpPr>
            <p:spPr>
              <a:xfrm>
                <a:off x="6668969" y="2519383"/>
                <a:ext cx="2952000" cy="276999"/>
              </a:xfrm>
              <a:prstGeom prst="rect">
                <a:avLst/>
              </a:prstGeom>
              <a:solidFill>
                <a:schemeClr val="bg1">
                  <a:lumMod val="95000"/>
                </a:schemeClr>
              </a:solidFill>
            </p:spPr>
            <p:txBody>
              <a:bodyPr wrap="square">
                <a:spAutoFit/>
              </a:bodyPr>
              <a:lstStyle/>
              <a:p>
                <a:r>
                  <a:rPr lang="en-US" sz="1200" dirty="0">
                    <a:latin typeface="Calibri Light (Überschriften)"/>
                  </a:rPr>
                  <a:t>testdata.manual.2009.06.14.csv</a:t>
                </a:r>
              </a:p>
            </p:txBody>
          </p:sp>
          <p:cxnSp>
            <p:nvCxnSpPr>
              <p:cNvPr id="24" name="Verbinder: gewinkelt 23">
                <a:extLst>
                  <a:ext uri="{FF2B5EF4-FFF2-40B4-BE49-F238E27FC236}">
                    <a16:creationId xmlns:a16="http://schemas.microsoft.com/office/drawing/2014/main" id="{0AD392A7-501F-42AF-B432-591E13AED497}"/>
                  </a:ext>
                </a:extLst>
              </p:cNvPr>
              <p:cNvCxnSpPr>
                <a:stCxn id="15" idx="3"/>
                <a:endCxn id="18" idx="1"/>
              </p:cNvCxnSpPr>
              <p:nvPr/>
            </p:nvCxnSpPr>
            <p:spPr>
              <a:xfrm flipV="1">
                <a:off x="2839892" y="1938061"/>
                <a:ext cx="3807597" cy="1256939"/>
              </a:xfrm>
              <a:prstGeom prst="bentConnector3">
                <a:avLst>
                  <a:gd name="adj1" fmla="val 9049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winkelt 26">
                <a:extLst>
                  <a:ext uri="{FF2B5EF4-FFF2-40B4-BE49-F238E27FC236}">
                    <a16:creationId xmlns:a16="http://schemas.microsoft.com/office/drawing/2014/main" id="{8ECA8300-9428-45B2-9B11-52B64C8BC1C2}"/>
                  </a:ext>
                </a:extLst>
              </p:cNvPr>
              <p:cNvCxnSpPr>
                <a:endCxn id="19" idx="1"/>
              </p:cNvCxnSpPr>
              <p:nvPr/>
            </p:nvCxnSpPr>
            <p:spPr>
              <a:xfrm flipV="1">
                <a:off x="2839892" y="2657883"/>
                <a:ext cx="3829077" cy="537117"/>
              </a:xfrm>
              <a:prstGeom prst="bentConnector3">
                <a:avLst>
                  <a:gd name="adj1" fmla="val 89985"/>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989C728F-1A48-414B-8ED6-5A2440E5E75D}"/>
                  </a:ext>
                </a:extLst>
              </p:cNvPr>
              <p:cNvSpPr/>
              <p:nvPr/>
            </p:nvSpPr>
            <p:spPr>
              <a:xfrm>
                <a:off x="9698136" y="1794577"/>
                <a:ext cx="684000" cy="277200"/>
              </a:xfrm>
              <a:prstGeom prst="rect">
                <a:avLst/>
              </a:prstGeom>
              <a:solidFill>
                <a:schemeClr val="bg1">
                  <a:lumMod val="95000"/>
                </a:schemeClr>
              </a:solidFill>
            </p:spPr>
            <p:txBody>
              <a:bodyPr wrap="square">
                <a:spAutoFit/>
              </a:bodyPr>
              <a:lstStyle/>
              <a:p>
                <a:r>
                  <a:rPr lang="en-US" sz="1200" dirty="0">
                    <a:latin typeface="Calibri Light (Überschriften)"/>
                  </a:rPr>
                  <a:t>228 MB</a:t>
                </a:r>
              </a:p>
            </p:txBody>
          </p:sp>
          <p:sp>
            <p:nvSpPr>
              <p:cNvPr id="37" name="Rechteck 36">
                <a:extLst>
                  <a:ext uri="{FF2B5EF4-FFF2-40B4-BE49-F238E27FC236}">
                    <a16:creationId xmlns:a16="http://schemas.microsoft.com/office/drawing/2014/main" id="{684BFE0D-BCDC-48A0-851D-DE429C21B53E}"/>
                  </a:ext>
                </a:extLst>
              </p:cNvPr>
              <p:cNvSpPr/>
              <p:nvPr/>
            </p:nvSpPr>
            <p:spPr>
              <a:xfrm>
                <a:off x="10480783" y="1789594"/>
                <a:ext cx="936000" cy="277200"/>
              </a:xfrm>
              <a:prstGeom prst="rect">
                <a:avLst/>
              </a:prstGeom>
              <a:solidFill>
                <a:schemeClr val="accent1">
                  <a:lumMod val="20000"/>
                  <a:lumOff val="80000"/>
                </a:schemeClr>
              </a:solidFill>
            </p:spPr>
            <p:txBody>
              <a:bodyPr wrap="square">
                <a:spAutoFit/>
              </a:bodyPr>
              <a:lstStyle/>
              <a:p>
                <a:r>
                  <a:rPr lang="en-US" sz="1200" dirty="0">
                    <a:latin typeface="Calibri Light (Überschriften)"/>
                  </a:rPr>
                  <a:t>data source</a:t>
                </a:r>
              </a:p>
            </p:txBody>
          </p:sp>
          <p:sp>
            <p:nvSpPr>
              <p:cNvPr id="39" name="Rechteck 38">
                <a:extLst>
                  <a:ext uri="{FF2B5EF4-FFF2-40B4-BE49-F238E27FC236}">
                    <a16:creationId xmlns:a16="http://schemas.microsoft.com/office/drawing/2014/main" id="{B9C18F69-B4C1-4E36-8A83-4CED73057A0E}"/>
                  </a:ext>
                </a:extLst>
              </p:cNvPr>
              <p:cNvSpPr/>
              <p:nvPr/>
            </p:nvSpPr>
            <p:spPr>
              <a:xfrm>
                <a:off x="9698136" y="2521284"/>
                <a:ext cx="684000" cy="277200"/>
              </a:xfrm>
              <a:prstGeom prst="rect">
                <a:avLst/>
              </a:prstGeom>
              <a:solidFill>
                <a:schemeClr val="bg1">
                  <a:lumMod val="95000"/>
                </a:schemeClr>
              </a:solidFill>
            </p:spPr>
            <p:txBody>
              <a:bodyPr wrap="square">
                <a:spAutoFit/>
              </a:bodyPr>
              <a:lstStyle/>
              <a:p>
                <a:r>
                  <a:rPr lang="en-US" sz="1200" dirty="0">
                    <a:latin typeface="Calibri Light (Überschriften)"/>
                  </a:rPr>
                  <a:t>72 KB</a:t>
                </a:r>
              </a:p>
            </p:txBody>
          </p:sp>
        </p:grpSp>
      </p:grpSp>
    </p:spTree>
    <p:extLst>
      <p:ext uri="{BB962C8B-B14F-4D97-AF65-F5344CB8AC3E}">
        <p14:creationId xmlns:p14="http://schemas.microsoft.com/office/powerpoint/2010/main" val="250687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a:t>ETL </a:t>
            </a:r>
            <a:r>
              <a:rPr lang="de-DE" sz="3200" dirty="0" err="1"/>
              <a:t>overview</a:t>
            </a:r>
            <a:r>
              <a:rPr lang="de-DE" sz="3200" dirty="0"/>
              <a:t> </a:t>
            </a:r>
          </a:p>
        </p:txBody>
      </p:sp>
      <p:sp>
        <p:nvSpPr>
          <p:cNvPr id="12" name="Inhaltsplatzhalter 3">
            <a:extLst>
              <a:ext uri="{FF2B5EF4-FFF2-40B4-BE49-F238E27FC236}">
                <a16:creationId xmlns:a16="http://schemas.microsoft.com/office/drawing/2014/main" id="{F7B6C3FD-26B9-44F2-8DD4-F0F426CCD731}"/>
              </a:ext>
            </a:extLst>
          </p:cNvPr>
          <p:cNvSpPr txBox="1">
            <a:spLocks/>
          </p:cNvSpPr>
          <p:nvPr/>
        </p:nvSpPr>
        <p:spPr>
          <a:xfrm>
            <a:off x="187960" y="3976039"/>
            <a:ext cx="11213466" cy="59054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b="1" dirty="0">
                <a:latin typeface="+mj-lt"/>
              </a:rPr>
              <a:t>padding:</a:t>
            </a:r>
            <a:r>
              <a:rPr lang="en-US" sz="1800" dirty="0">
                <a:latin typeface="+mj-lt"/>
              </a:rPr>
              <a:t> some tweets have more words than others, and this is where the padding is necessary. Padding represents the process of normalizing the length for each tokenized tweet by completing it with </a:t>
            </a:r>
            <a:r>
              <a:rPr lang="en-US" sz="1800" dirty="0">
                <a:latin typeface="Courier New" panose="02070309020205020404" pitchFamily="49" charset="0"/>
                <a:cs typeface="Courier New" panose="02070309020205020404" pitchFamily="49" charset="0"/>
              </a:rPr>
              <a:t>0</a:t>
            </a:r>
            <a:r>
              <a:rPr lang="en-US" sz="1800" dirty="0">
                <a:latin typeface="+mj-lt"/>
              </a:rPr>
              <a:t>.</a:t>
            </a:r>
          </a:p>
          <a:p>
            <a:pPr marL="0" indent="0">
              <a:lnSpc>
                <a:spcPts val="2000"/>
              </a:lnSpc>
              <a:spcBef>
                <a:spcPts val="800"/>
              </a:spcBef>
              <a:spcAft>
                <a:spcPts val="200"/>
              </a:spcAft>
              <a:buNone/>
            </a:pPr>
            <a:endParaRPr lang="en-US" sz="1800" dirty="0">
              <a:latin typeface="+mj-lt"/>
            </a:endParaRPr>
          </a:p>
        </p:txBody>
      </p:sp>
      <p:sp>
        <p:nvSpPr>
          <p:cNvPr id="21" name="Inhaltsplatzhalter 3">
            <a:extLst>
              <a:ext uri="{FF2B5EF4-FFF2-40B4-BE49-F238E27FC236}">
                <a16:creationId xmlns:a16="http://schemas.microsoft.com/office/drawing/2014/main" id="{4DEE0FFD-3009-461C-A5C8-D903F37E4705}"/>
              </a:ext>
            </a:extLst>
          </p:cNvPr>
          <p:cNvSpPr txBox="1">
            <a:spLocks/>
          </p:cNvSpPr>
          <p:nvPr/>
        </p:nvSpPr>
        <p:spPr>
          <a:xfrm>
            <a:off x="187960" y="1019176"/>
            <a:ext cx="11508740" cy="59054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b="1" dirty="0">
                <a:latin typeface="+mj-lt"/>
              </a:rPr>
              <a:t>tokenization</a:t>
            </a:r>
            <a:r>
              <a:rPr lang="en-US" sz="1800" dirty="0">
                <a:latin typeface="+mj-lt"/>
              </a:rPr>
              <a:t>: is the process of converting each word in a text (tweet) to a unique number (integer), called </a:t>
            </a:r>
            <a:r>
              <a:rPr lang="en-US" sz="1800" i="1" dirty="0">
                <a:latin typeface="+mj-lt"/>
              </a:rPr>
              <a:t>token</a:t>
            </a:r>
            <a:r>
              <a:rPr lang="en-US" sz="1800" dirty="0">
                <a:latin typeface="+mj-lt"/>
              </a:rPr>
              <a:t>. This is a common task in NLP, since computers learn words from numbers, not characters.</a:t>
            </a:r>
          </a:p>
        </p:txBody>
      </p:sp>
      <p:pic>
        <p:nvPicPr>
          <p:cNvPr id="6" name="Grafik 5">
            <a:extLst>
              <a:ext uri="{FF2B5EF4-FFF2-40B4-BE49-F238E27FC236}">
                <a16:creationId xmlns:a16="http://schemas.microsoft.com/office/drawing/2014/main" id="{40C77027-BC4C-4E54-9070-E6AE5436CE27}"/>
              </a:ext>
            </a:extLst>
          </p:cNvPr>
          <p:cNvPicPr>
            <a:picLocks noChangeAspect="1"/>
          </p:cNvPicPr>
          <p:nvPr/>
        </p:nvPicPr>
        <p:blipFill>
          <a:blip r:embed="rId2"/>
          <a:stretch>
            <a:fillRect/>
          </a:stretch>
        </p:blipFill>
        <p:spPr>
          <a:xfrm>
            <a:off x="239733" y="1669739"/>
            <a:ext cx="5400000" cy="1306931"/>
          </a:xfrm>
          <a:prstGeom prst="rect">
            <a:avLst/>
          </a:prstGeom>
        </p:spPr>
      </p:pic>
      <p:sp>
        <p:nvSpPr>
          <p:cNvPr id="20" name="Rechteck 19">
            <a:extLst>
              <a:ext uri="{FF2B5EF4-FFF2-40B4-BE49-F238E27FC236}">
                <a16:creationId xmlns:a16="http://schemas.microsoft.com/office/drawing/2014/main" id="{566649B9-16C4-4D8A-9207-657BC00B61A5}"/>
              </a:ext>
            </a:extLst>
          </p:cNvPr>
          <p:cNvSpPr/>
          <p:nvPr/>
        </p:nvSpPr>
        <p:spPr>
          <a:xfrm>
            <a:off x="6241710" y="1742047"/>
            <a:ext cx="5125477" cy="1107996"/>
          </a:xfrm>
          <a:prstGeom prst="rect">
            <a:avLst/>
          </a:prstGeom>
          <a:solidFill>
            <a:schemeClr val="bg1">
              <a:lumMod val="95000"/>
            </a:schemeClr>
          </a:solidFill>
        </p:spPr>
        <p:txBody>
          <a:bodyPr wrap="square">
            <a:spAutoFit/>
          </a:bodyPr>
          <a:lstStyle/>
          <a:p>
            <a:pPr>
              <a:spcBef>
                <a:spcPts val="600"/>
              </a:spcBef>
            </a:pPr>
            <a:r>
              <a:rPr lang="en-US" sz="1400" dirty="0">
                <a:latin typeface="Calibri Light (Überschriften)"/>
              </a:rPr>
              <a:t>To execute this transformation, the following TensorFlow’s methods were used: </a:t>
            </a:r>
          </a:p>
          <a:p>
            <a:pPr>
              <a:spcBef>
                <a:spcPts val="1200"/>
              </a:spcBef>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text.SubwordTextEncoder.build_from_corpus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.encode()</a:t>
            </a:r>
          </a:p>
        </p:txBody>
      </p:sp>
      <p:sp>
        <p:nvSpPr>
          <p:cNvPr id="7" name="Rechteck 6">
            <a:extLst>
              <a:ext uri="{FF2B5EF4-FFF2-40B4-BE49-F238E27FC236}">
                <a16:creationId xmlns:a16="http://schemas.microsoft.com/office/drawing/2014/main" id="{105DE09A-6A6C-4247-8863-C56CC7E0B02A}"/>
              </a:ext>
            </a:extLst>
          </p:cNvPr>
          <p:cNvSpPr/>
          <p:nvPr/>
        </p:nvSpPr>
        <p:spPr>
          <a:xfrm>
            <a:off x="268309" y="3026930"/>
            <a:ext cx="11133117" cy="646331"/>
          </a:xfrm>
          <a:prstGeom prst="rect">
            <a:avLst/>
          </a:prstGeom>
          <a:solidFill>
            <a:schemeClr val="accent4">
              <a:lumMod val="40000"/>
              <a:lumOff val="60000"/>
            </a:schemeClr>
          </a:solidFill>
        </p:spPr>
        <p:txBody>
          <a:bodyPr wrap="square">
            <a:spAutoFit/>
          </a:bodyPr>
          <a:lstStyle/>
          <a:p>
            <a:pPr>
              <a:spcBef>
                <a:spcPts val="600"/>
              </a:spcBef>
            </a:pPr>
            <a:r>
              <a:rPr lang="en-US" sz="1200" b="1" dirty="0">
                <a:latin typeface="Calibri Light (Überschriften)"/>
              </a:rPr>
              <a:t>Point of decision:</a:t>
            </a:r>
            <a:r>
              <a:rPr lang="en-US" sz="1200" dirty="0">
                <a:latin typeface="Calibri Light (Überschriften)"/>
              </a:rPr>
              <a:t> the vocabulary size (</a:t>
            </a:r>
            <a:r>
              <a:rPr lang="en-US" sz="1100" dirty="0" err="1">
                <a:latin typeface="Courier New" panose="02070309020205020404" pitchFamily="49" charset="0"/>
                <a:cs typeface="Courier New" panose="02070309020205020404" pitchFamily="49" charset="0"/>
              </a:rPr>
              <a:t>targetVocab</a:t>
            </a:r>
            <a:r>
              <a:rPr lang="en-US" sz="1200" dirty="0">
                <a:latin typeface="Calibri Light (Überschriften)"/>
              </a:rPr>
              <a:t>) is a critical variable, as a large vocabulary size will result in a high number of word embedding parameters in the model, and therefore large storage or memory.  Searching in Google, we see that an average </a:t>
            </a:r>
            <a:r>
              <a:rPr lang="en-US" sz="1200" dirty="0" err="1">
                <a:latin typeface="Calibri Light (Überschriften)"/>
              </a:rPr>
              <a:t>Englisch</a:t>
            </a:r>
            <a:r>
              <a:rPr lang="en-US" sz="1200" dirty="0">
                <a:latin typeface="Calibri Light (Überschriften)"/>
              </a:rPr>
              <a:t> speaker knows around 20.000-40.000 words. For our experiment, we will use the </a:t>
            </a:r>
            <a:r>
              <a:rPr lang="en-US" sz="1100" dirty="0" err="1">
                <a:latin typeface="Courier New" panose="02070309020205020404" pitchFamily="49" charset="0"/>
                <a:cs typeface="Courier New" panose="02070309020205020404" pitchFamily="49" charset="0"/>
              </a:rPr>
              <a:t>targetVocab</a:t>
            </a:r>
            <a:r>
              <a:rPr lang="en-US" sz="1100" dirty="0">
                <a:latin typeface="Courier New" panose="02070309020205020404" pitchFamily="49" charset="0"/>
                <a:cs typeface="Courier New" panose="02070309020205020404" pitchFamily="49" charset="0"/>
              </a:rPr>
              <a:t> = 2**16</a:t>
            </a:r>
            <a:r>
              <a:rPr lang="en-US" sz="1200" dirty="0">
                <a:latin typeface="Calibri Light (Überschriften)"/>
              </a:rPr>
              <a:t>, or the most 65.536 important words.</a:t>
            </a:r>
          </a:p>
        </p:txBody>
      </p:sp>
      <p:sp>
        <p:nvSpPr>
          <p:cNvPr id="28" name="Rechteck 27">
            <a:extLst>
              <a:ext uri="{FF2B5EF4-FFF2-40B4-BE49-F238E27FC236}">
                <a16:creationId xmlns:a16="http://schemas.microsoft.com/office/drawing/2014/main" id="{92BB4137-1F29-4D85-BA21-C5C95E85C903}"/>
              </a:ext>
            </a:extLst>
          </p:cNvPr>
          <p:cNvSpPr/>
          <p:nvPr/>
        </p:nvSpPr>
        <p:spPr>
          <a:xfrm>
            <a:off x="325459" y="6164750"/>
            <a:ext cx="11075968" cy="523220"/>
          </a:xfrm>
          <a:prstGeom prst="rect">
            <a:avLst/>
          </a:prstGeom>
          <a:solidFill>
            <a:schemeClr val="bg1">
              <a:lumMod val="95000"/>
            </a:schemeClr>
          </a:solidFill>
        </p:spPr>
        <p:txBody>
          <a:bodyPr wrap="square">
            <a:spAutoFit/>
          </a:bodyPr>
          <a:lstStyle/>
          <a:p>
            <a:pPr>
              <a:spcBef>
                <a:spcPts val="600"/>
              </a:spcBef>
            </a:pPr>
            <a:r>
              <a:rPr lang="en-US" sz="1400" dirty="0" err="1">
                <a:latin typeface="Calibri Light (Überschriften)"/>
                <a:cs typeface="Courier New" panose="02070309020205020404" pitchFamily="49" charset="0"/>
              </a:rPr>
              <a:t>Keras’s</a:t>
            </a:r>
            <a:r>
              <a:rPr lang="en-US" sz="1400" dirty="0">
                <a:latin typeface="Calibri Light (Überschriften)"/>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sequence.pad_sequences</a:t>
            </a:r>
            <a:r>
              <a:rPr lang="en-US" sz="1200" dirty="0">
                <a:latin typeface="Courier New" panose="02070309020205020404" pitchFamily="49" charset="0"/>
                <a:cs typeface="Courier New" panose="02070309020205020404" pitchFamily="49" charset="0"/>
              </a:rPr>
              <a:t>()</a:t>
            </a:r>
            <a:r>
              <a:rPr lang="en-US" sz="1400" dirty="0">
                <a:latin typeface="Calibri Light (Überschriften)"/>
                <a:cs typeface="Courier New" panose="02070309020205020404" pitchFamily="49" charset="0"/>
              </a:rPr>
              <a:t> was used for padding. For common length (</a:t>
            </a:r>
            <a:r>
              <a:rPr lang="en-US" sz="1200" dirty="0" err="1">
                <a:latin typeface="Courier New" panose="02070309020205020404" pitchFamily="49" charset="0"/>
                <a:cs typeface="Courier New" panose="02070309020205020404" pitchFamily="49" charset="0"/>
              </a:rPr>
              <a:t>maxLength</a:t>
            </a:r>
            <a:r>
              <a:rPr lang="en-US" sz="1400" dirty="0">
                <a:latin typeface="Calibri Light (Überschriften)"/>
                <a:cs typeface="Courier New" panose="02070309020205020404" pitchFamily="49" charset="0"/>
              </a:rPr>
              <a:t>), the maximum length of the tokenized data found in the random sample was used.</a:t>
            </a:r>
          </a:p>
        </p:txBody>
      </p:sp>
      <p:grpSp>
        <p:nvGrpSpPr>
          <p:cNvPr id="22" name="Gruppieren 21">
            <a:extLst>
              <a:ext uri="{FF2B5EF4-FFF2-40B4-BE49-F238E27FC236}">
                <a16:creationId xmlns:a16="http://schemas.microsoft.com/office/drawing/2014/main" id="{0E80DA4F-8C34-446A-8DA8-E5F64D545F96}"/>
              </a:ext>
            </a:extLst>
          </p:cNvPr>
          <p:cNvGrpSpPr/>
          <p:nvPr/>
        </p:nvGrpSpPr>
        <p:grpSpPr>
          <a:xfrm>
            <a:off x="287358" y="4744302"/>
            <a:ext cx="11079829" cy="1184261"/>
            <a:chOff x="287358" y="4744302"/>
            <a:chExt cx="11079829" cy="1184261"/>
          </a:xfrm>
        </p:grpSpPr>
        <p:sp>
          <p:nvSpPr>
            <p:cNvPr id="25" name="Gleichschenkliges Dreieck 24">
              <a:extLst>
                <a:ext uri="{FF2B5EF4-FFF2-40B4-BE49-F238E27FC236}">
                  <a16:creationId xmlns:a16="http://schemas.microsoft.com/office/drawing/2014/main" id="{A163211A-09D0-4F21-899C-EFDBB0A4ED8F}"/>
                </a:ext>
              </a:extLst>
            </p:cNvPr>
            <p:cNvSpPr/>
            <p:nvPr/>
          </p:nvSpPr>
          <p:spPr>
            <a:xfrm rot="5400000">
              <a:off x="5478534" y="5168462"/>
              <a:ext cx="972000" cy="144000"/>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9" name="Grafik 28">
              <a:extLst>
                <a:ext uri="{FF2B5EF4-FFF2-40B4-BE49-F238E27FC236}">
                  <a16:creationId xmlns:a16="http://schemas.microsoft.com/office/drawing/2014/main" id="{2136F793-2863-4325-ACD1-C7A76127473C}"/>
                </a:ext>
              </a:extLst>
            </p:cNvPr>
            <p:cNvPicPr>
              <a:picLocks noChangeAspect="1"/>
            </p:cNvPicPr>
            <p:nvPr/>
          </p:nvPicPr>
          <p:blipFill rotWithShape="1">
            <a:blip r:embed="rId3"/>
            <a:srcRect b="3247"/>
            <a:stretch/>
          </p:blipFill>
          <p:spPr>
            <a:xfrm>
              <a:off x="6241710" y="4744302"/>
              <a:ext cx="3636655" cy="1184261"/>
            </a:xfrm>
            <a:prstGeom prst="rect">
              <a:avLst/>
            </a:prstGeom>
          </p:spPr>
        </p:pic>
        <p:pic>
          <p:nvPicPr>
            <p:cNvPr id="30" name="Grafik 29">
              <a:extLst>
                <a:ext uri="{FF2B5EF4-FFF2-40B4-BE49-F238E27FC236}">
                  <a16:creationId xmlns:a16="http://schemas.microsoft.com/office/drawing/2014/main" id="{CA9FB436-08BE-4F25-B1CE-39E14A91222B}"/>
                </a:ext>
              </a:extLst>
            </p:cNvPr>
            <p:cNvPicPr>
              <a:picLocks noChangeAspect="1"/>
            </p:cNvPicPr>
            <p:nvPr/>
          </p:nvPicPr>
          <p:blipFill rotWithShape="1">
            <a:blip r:embed="rId4"/>
            <a:srcRect b="18530"/>
            <a:stretch/>
          </p:blipFill>
          <p:spPr>
            <a:xfrm>
              <a:off x="287358" y="4744302"/>
              <a:ext cx="5400000" cy="1066673"/>
            </a:xfrm>
            <a:prstGeom prst="rect">
              <a:avLst/>
            </a:prstGeom>
          </p:spPr>
        </p:pic>
        <p:sp>
          <p:nvSpPr>
            <p:cNvPr id="33" name="Gleichschenkliges Dreieck 32">
              <a:extLst>
                <a:ext uri="{FF2B5EF4-FFF2-40B4-BE49-F238E27FC236}">
                  <a16:creationId xmlns:a16="http://schemas.microsoft.com/office/drawing/2014/main" id="{85EADB2E-037F-42F2-9F1A-8C7C1D042EF7}"/>
                </a:ext>
              </a:extLst>
            </p:cNvPr>
            <p:cNvSpPr/>
            <p:nvPr/>
          </p:nvSpPr>
          <p:spPr>
            <a:xfrm rot="5400000">
              <a:off x="9623814" y="5168462"/>
              <a:ext cx="972000" cy="144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Rechteck 33">
              <a:extLst>
                <a:ext uri="{FF2B5EF4-FFF2-40B4-BE49-F238E27FC236}">
                  <a16:creationId xmlns:a16="http://schemas.microsoft.com/office/drawing/2014/main" id="{862D8D79-FFBF-4F88-B85E-BE72B1CEFA73}"/>
                </a:ext>
              </a:extLst>
            </p:cNvPr>
            <p:cNvSpPr/>
            <p:nvPr/>
          </p:nvSpPr>
          <p:spPr>
            <a:xfrm>
              <a:off x="10293778" y="4917297"/>
              <a:ext cx="1073409" cy="646331"/>
            </a:xfrm>
            <a:prstGeom prst="rect">
              <a:avLst/>
            </a:prstGeom>
            <a:solidFill>
              <a:schemeClr val="accent1">
                <a:lumMod val="20000"/>
                <a:lumOff val="80000"/>
              </a:schemeClr>
            </a:solidFill>
          </p:spPr>
          <p:txBody>
            <a:bodyPr wrap="square">
              <a:spAutoFit/>
            </a:bodyPr>
            <a:lstStyle/>
            <a:p>
              <a:r>
                <a:rPr lang="en-US" sz="1200" dirty="0">
                  <a:latin typeface="Calibri Light (Überschriften)"/>
                </a:rPr>
                <a:t>input data used to train the model.</a:t>
              </a:r>
            </a:p>
          </p:txBody>
        </p:sp>
      </p:grpSp>
    </p:spTree>
    <p:extLst>
      <p:ext uri="{BB962C8B-B14F-4D97-AF65-F5344CB8AC3E}">
        <p14:creationId xmlns:p14="http://schemas.microsoft.com/office/powerpoint/2010/main" val="396766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Grafik 98">
            <a:extLst>
              <a:ext uri="{FF2B5EF4-FFF2-40B4-BE49-F238E27FC236}">
                <a16:creationId xmlns:a16="http://schemas.microsoft.com/office/drawing/2014/main" id="{D7BE67FB-161C-4353-9017-C4B29D4A936C}"/>
              </a:ext>
            </a:extLst>
          </p:cNvPr>
          <p:cNvPicPr>
            <a:picLocks noChangeAspect="1"/>
          </p:cNvPicPr>
          <p:nvPr/>
        </p:nvPicPr>
        <p:blipFill>
          <a:blip r:embed="rId2"/>
          <a:stretch>
            <a:fillRect/>
          </a:stretch>
        </p:blipFill>
        <p:spPr>
          <a:xfrm>
            <a:off x="6236371" y="3146522"/>
            <a:ext cx="2566800" cy="2883039"/>
          </a:xfrm>
          <a:prstGeom prst="rect">
            <a:avLst/>
          </a:prstGeom>
        </p:spPr>
      </p:pic>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51765"/>
            <a:ext cx="11648440" cy="691515"/>
          </a:xfrm>
        </p:spPr>
        <p:txBody>
          <a:bodyPr vert="horz" lIns="72000" tIns="45720" rIns="91440" bIns="45720" rtlCol="0" anchor="ctr">
            <a:normAutofit/>
          </a:bodyPr>
          <a:lstStyle/>
          <a:p>
            <a:r>
              <a:rPr lang="de-DE" sz="3200" dirty="0"/>
              <a:t>Sentiment Analysis Modelling: </a:t>
            </a:r>
            <a:r>
              <a:rPr lang="de-DE" sz="3200" i="1" dirty="0" err="1">
                <a:solidFill>
                  <a:srgbClr val="0070C0"/>
                </a:solidFill>
              </a:rPr>
              <a:t>specification</a:t>
            </a:r>
            <a:r>
              <a:rPr lang="de-DE" sz="3200" dirty="0"/>
              <a:t>, training and </a:t>
            </a:r>
            <a:r>
              <a:rPr lang="de-DE" sz="3200" dirty="0" err="1"/>
              <a:t>evaluation</a:t>
            </a:r>
            <a:endParaRPr lang="de-DE" sz="3200" dirty="0"/>
          </a:p>
        </p:txBody>
      </p:sp>
      <p:pic>
        <p:nvPicPr>
          <p:cNvPr id="83" name="Grafik 82">
            <a:extLst>
              <a:ext uri="{FF2B5EF4-FFF2-40B4-BE49-F238E27FC236}">
                <a16:creationId xmlns:a16="http://schemas.microsoft.com/office/drawing/2014/main" id="{B684814A-58AF-4D4A-B0C7-083171798FEF}"/>
              </a:ext>
            </a:extLst>
          </p:cNvPr>
          <p:cNvPicPr>
            <a:picLocks noChangeAspect="1"/>
          </p:cNvPicPr>
          <p:nvPr/>
        </p:nvPicPr>
        <p:blipFill>
          <a:blip r:embed="rId3"/>
          <a:stretch>
            <a:fillRect/>
          </a:stretch>
        </p:blipFill>
        <p:spPr>
          <a:xfrm>
            <a:off x="3260336" y="3139094"/>
            <a:ext cx="2203200" cy="2986114"/>
          </a:xfrm>
          <a:prstGeom prst="rect">
            <a:avLst/>
          </a:prstGeom>
        </p:spPr>
      </p:pic>
      <p:sp>
        <p:nvSpPr>
          <p:cNvPr id="7" name="Inhaltsplatzhalter 3">
            <a:extLst>
              <a:ext uri="{FF2B5EF4-FFF2-40B4-BE49-F238E27FC236}">
                <a16:creationId xmlns:a16="http://schemas.microsoft.com/office/drawing/2014/main" id="{96FFEF5F-9A79-41AA-A211-C7FA3900C236}"/>
              </a:ext>
            </a:extLst>
          </p:cNvPr>
          <p:cNvSpPr>
            <a:spLocks noGrp="1"/>
          </p:cNvSpPr>
          <p:nvPr>
            <p:ph idx="1"/>
          </p:nvPr>
        </p:nvSpPr>
        <p:spPr>
          <a:xfrm>
            <a:off x="187960" y="1019175"/>
            <a:ext cx="11508740" cy="1822813"/>
          </a:xfrm>
        </p:spPr>
        <p:txBody>
          <a:bodyPr vert="horz" lIns="91440" tIns="45720" rIns="91440" bIns="45720" rtlCol="0" anchor="t">
            <a:noAutofit/>
          </a:bodyPr>
          <a:lstStyle/>
          <a:p>
            <a:pPr marL="0" indent="0">
              <a:lnSpc>
                <a:spcPts val="2000"/>
              </a:lnSpc>
              <a:spcBef>
                <a:spcPts val="800"/>
              </a:spcBef>
              <a:spcAft>
                <a:spcPts val="200"/>
              </a:spcAft>
              <a:buNone/>
            </a:pPr>
            <a:r>
              <a:rPr lang="en-US" sz="1800" dirty="0">
                <a:latin typeface="+mj-lt"/>
              </a:rPr>
              <a:t>As a </a:t>
            </a:r>
            <a:r>
              <a:rPr lang="en-US" sz="1800" u="sng" dirty="0">
                <a:latin typeface="+mj-lt"/>
              </a:rPr>
              <a:t>baseline model</a:t>
            </a:r>
            <a:r>
              <a:rPr lang="en-US" sz="1800" dirty="0">
                <a:latin typeface="+mj-lt"/>
              </a:rPr>
              <a:t>, the Long Short-Term Memory networks (</a:t>
            </a:r>
            <a:r>
              <a:rPr lang="en-US" sz="1800" b="1" dirty="0">
                <a:latin typeface="+mj-lt"/>
              </a:rPr>
              <a:t>LSTM</a:t>
            </a:r>
            <a:r>
              <a:rPr lang="en-US" sz="1800" dirty="0">
                <a:latin typeface="+mj-lt"/>
              </a:rPr>
              <a:t>) was chosen. The LSTM are a special type of Recurrent Neural Networks (RNN). RNNs models for text classification take in consideration not only individual words, but also the order they appear in*.</a:t>
            </a:r>
          </a:p>
          <a:p>
            <a:pPr marL="0" indent="0">
              <a:lnSpc>
                <a:spcPts val="2000"/>
              </a:lnSpc>
              <a:spcBef>
                <a:spcPts val="800"/>
              </a:spcBef>
              <a:spcAft>
                <a:spcPts val="200"/>
              </a:spcAft>
              <a:buNone/>
            </a:pPr>
            <a:r>
              <a:rPr lang="en-US" sz="1800" dirty="0">
                <a:latin typeface="+mj-lt"/>
              </a:rPr>
              <a:t>To </a:t>
            </a:r>
            <a:r>
              <a:rPr lang="en-US" sz="1800" u="sng" dirty="0">
                <a:latin typeface="+mj-lt"/>
              </a:rPr>
              <a:t>challenge the baseline model</a:t>
            </a:r>
            <a:r>
              <a:rPr lang="en-US" sz="1800" dirty="0">
                <a:latin typeface="+mj-lt"/>
              </a:rPr>
              <a:t>, a Convolutional Neural Network (</a:t>
            </a:r>
            <a:r>
              <a:rPr lang="en-US" sz="1800" b="1" dirty="0">
                <a:latin typeface="+mj-lt"/>
              </a:rPr>
              <a:t>CNN</a:t>
            </a:r>
            <a:r>
              <a:rPr lang="en-US" sz="1800" dirty="0">
                <a:latin typeface="+mj-lt"/>
              </a:rPr>
              <a:t>) and a hybrid </a:t>
            </a:r>
            <a:r>
              <a:rPr lang="en-US" sz="1800" b="1" dirty="0">
                <a:latin typeface="+mj-lt"/>
              </a:rPr>
              <a:t>LSTM-CNN</a:t>
            </a:r>
            <a:r>
              <a:rPr lang="en-US" sz="1800" dirty="0">
                <a:latin typeface="+mj-lt"/>
              </a:rPr>
              <a:t> model was chosen. CNNs are a class of deep, feed-forward neural networks, and use a variation of multilayer </a:t>
            </a:r>
            <a:r>
              <a:rPr lang="en-US" sz="1800" i="1" dirty="0" err="1">
                <a:latin typeface="+mj-lt"/>
              </a:rPr>
              <a:t>perceptrons</a:t>
            </a:r>
            <a:r>
              <a:rPr lang="en-US" sz="1800" dirty="0">
                <a:latin typeface="+mj-lt"/>
              </a:rPr>
              <a:t> designed to require minimal preprocessing. </a:t>
            </a:r>
          </a:p>
        </p:txBody>
      </p:sp>
      <p:sp>
        <p:nvSpPr>
          <p:cNvPr id="10" name="Rechteck 9">
            <a:extLst>
              <a:ext uri="{FF2B5EF4-FFF2-40B4-BE49-F238E27FC236}">
                <a16:creationId xmlns:a16="http://schemas.microsoft.com/office/drawing/2014/main" id="{D7914640-3065-4972-B0F3-9B3E974EBD4F}"/>
              </a:ext>
            </a:extLst>
          </p:cNvPr>
          <p:cNvSpPr/>
          <p:nvPr/>
        </p:nvSpPr>
        <p:spPr>
          <a:xfrm>
            <a:off x="296097" y="6478770"/>
            <a:ext cx="11508740" cy="432000"/>
          </a:xfrm>
          <a:prstGeom prst="rect">
            <a:avLst/>
          </a:prstGeom>
        </p:spPr>
        <p:txBody>
          <a:bodyPr vert="horz" lIns="91440" tIns="45720" rIns="91440" bIns="45720" rtlCol="0" anchor="t">
            <a:normAutofit fontScale="92500" lnSpcReduction="10000"/>
          </a:bodyPr>
          <a:lstStyle/>
          <a:p>
            <a:pPr>
              <a:spcBef>
                <a:spcPts val="600"/>
              </a:spcBef>
            </a:pPr>
            <a:r>
              <a:rPr lang="en-US" sz="1000" dirty="0">
                <a:latin typeface="+mj-lt"/>
              </a:rPr>
              <a:t>* e.g. “</a:t>
            </a:r>
            <a:r>
              <a:rPr lang="en-US" sz="1000" i="1" dirty="0">
                <a:latin typeface="+mj-lt"/>
              </a:rPr>
              <a:t>I won’t say that I like it</a:t>
            </a:r>
            <a:r>
              <a:rPr lang="en-US" sz="1000" dirty="0">
                <a:latin typeface="+mj-lt"/>
              </a:rPr>
              <a:t>” has the words “</a:t>
            </a:r>
            <a:r>
              <a:rPr lang="en-US" sz="1000" i="1" dirty="0">
                <a:latin typeface="+mj-lt"/>
              </a:rPr>
              <a:t>like it</a:t>
            </a:r>
            <a:r>
              <a:rPr lang="en-US" sz="1000" dirty="0">
                <a:latin typeface="+mj-lt"/>
              </a:rPr>
              <a:t>”; a system that does not consider the “won’t” before might classify the sentence as positive.</a:t>
            </a:r>
          </a:p>
          <a:p>
            <a:pPr>
              <a:spcBef>
                <a:spcPts val="600"/>
              </a:spcBef>
            </a:pPr>
            <a:r>
              <a:rPr lang="en-US" sz="1000" dirty="0">
                <a:latin typeface="+mj-lt"/>
              </a:rPr>
              <a:t>** CNNs are best known for their breakthrough in Image Classification, though they also have performed well in NLP classification tasks such as Sentiment Analysis, Span Detection, Auto tagging of customer queries, and Topic Categorization.</a:t>
            </a:r>
            <a:endParaRPr lang="de-DE" sz="1000" dirty="0">
              <a:latin typeface="+mj-lt"/>
            </a:endParaRPr>
          </a:p>
        </p:txBody>
      </p:sp>
      <p:pic>
        <p:nvPicPr>
          <p:cNvPr id="96" name="Grafik 95">
            <a:extLst>
              <a:ext uri="{FF2B5EF4-FFF2-40B4-BE49-F238E27FC236}">
                <a16:creationId xmlns:a16="http://schemas.microsoft.com/office/drawing/2014/main" id="{661572A4-7D52-4C53-912C-B09D40B8321F}"/>
              </a:ext>
            </a:extLst>
          </p:cNvPr>
          <p:cNvPicPr>
            <a:picLocks noChangeAspect="1"/>
          </p:cNvPicPr>
          <p:nvPr/>
        </p:nvPicPr>
        <p:blipFill>
          <a:blip r:embed="rId4"/>
          <a:stretch>
            <a:fillRect/>
          </a:stretch>
        </p:blipFill>
        <p:spPr>
          <a:xfrm>
            <a:off x="290502" y="3139094"/>
            <a:ext cx="2203200" cy="1802168"/>
          </a:xfrm>
          <a:prstGeom prst="rect">
            <a:avLst/>
          </a:prstGeom>
        </p:spPr>
      </p:pic>
      <p:sp>
        <p:nvSpPr>
          <p:cNvPr id="11" name="Rechteck 10">
            <a:extLst>
              <a:ext uri="{FF2B5EF4-FFF2-40B4-BE49-F238E27FC236}">
                <a16:creationId xmlns:a16="http://schemas.microsoft.com/office/drawing/2014/main" id="{FA9766ED-8EF3-4B86-9C10-7627A5E6BAA9}"/>
              </a:ext>
            </a:extLst>
          </p:cNvPr>
          <p:cNvSpPr/>
          <p:nvPr/>
        </p:nvSpPr>
        <p:spPr>
          <a:xfrm>
            <a:off x="9175761" y="3142371"/>
            <a:ext cx="2452116" cy="1384995"/>
          </a:xfrm>
          <a:prstGeom prst="rect">
            <a:avLst/>
          </a:prstGeom>
          <a:solidFill>
            <a:schemeClr val="bg1">
              <a:lumMod val="95000"/>
            </a:schemeClr>
          </a:solidFill>
        </p:spPr>
        <p:txBody>
          <a:bodyPr wrap="square">
            <a:spAutoFit/>
          </a:bodyPr>
          <a:lstStyle/>
          <a:p>
            <a:r>
              <a:rPr lang="en-US" sz="1400" dirty="0">
                <a:latin typeface="Calibri Light (Überschriften)"/>
              </a:rPr>
              <a:t>CNNs** models are trained to recognize patterns across space, while the CNN-LSTM are a class of models that learn patterns both in space and time.</a:t>
            </a:r>
          </a:p>
        </p:txBody>
      </p:sp>
      <p:sp>
        <p:nvSpPr>
          <p:cNvPr id="23" name="Rechteck 22">
            <a:extLst>
              <a:ext uri="{FF2B5EF4-FFF2-40B4-BE49-F238E27FC236}">
                <a16:creationId xmlns:a16="http://schemas.microsoft.com/office/drawing/2014/main" id="{840FF10D-D0C4-43D1-A500-7427E5C48FB6}"/>
              </a:ext>
            </a:extLst>
          </p:cNvPr>
          <p:cNvSpPr/>
          <p:nvPr/>
        </p:nvSpPr>
        <p:spPr>
          <a:xfrm>
            <a:off x="286266" y="4620191"/>
            <a:ext cx="2232000" cy="324000"/>
          </a:xfrm>
          <a:prstGeom prst="rect">
            <a:avLst/>
          </a:prstGeom>
          <a:noFill/>
          <a:ln w="6350">
            <a:solidFill>
              <a:srgbClr val="0070C0"/>
            </a:solidFill>
          </a:ln>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24" name="Rechteck 23">
            <a:extLst>
              <a:ext uri="{FF2B5EF4-FFF2-40B4-BE49-F238E27FC236}">
                <a16:creationId xmlns:a16="http://schemas.microsoft.com/office/drawing/2014/main" id="{D4D66BE8-DBDF-4B7A-BA1C-8BC9F29AEF73}"/>
              </a:ext>
            </a:extLst>
          </p:cNvPr>
          <p:cNvSpPr/>
          <p:nvPr/>
        </p:nvSpPr>
        <p:spPr>
          <a:xfrm>
            <a:off x="3244962" y="5802339"/>
            <a:ext cx="2232000" cy="324000"/>
          </a:xfrm>
          <a:prstGeom prst="rect">
            <a:avLst/>
          </a:prstGeom>
          <a:noFill/>
          <a:ln w="6350">
            <a:solidFill>
              <a:srgbClr val="0070C0"/>
            </a:solidFill>
          </a:ln>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cxnSp>
        <p:nvCxnSpPr>
          <p:cNvPr id="28" name="Gerader Verbinder 27">
            <a:extLst>
              <a:ext uri="{FF2B5EF4-FFF2-40B4-BE49-F238E27FC236}">
                <a16:creationId xmlns:a16="http://schemas.microsoft.com/office/drawing/2014/main" id="{A56A5169-0AC7-480E-9CA1-49DF276ABB05}"/>
              </a:ext>
            </a:extLst>
          </p:cNvPr>
          <p:cNvCxnSpPr>
            <a:stCxn id="23" idx="3"/>
            <a:endCxn id="23" idx="3"/>
          </p:cNvCxnSpPr>
          <p:nvPr/>
        </p:nvCxnSpPr>
        <p:spPr>
          <a:xfrm>
            <a:off x="2518266" y="47821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Verbinder: gewinkelt 31">
            <a:extLst>
              <a:ext uri="{FF2B5EF4-FFF2-40B4-BE49-F238E27FC236}">
                <a16:creationId xmlns:a16="http://schemas.microsoft.com/office/drawing/2014/main" id="{E04D9454-EC85-40E5-81A0-4E907C24D626}"/>
              </a:ext>
            </a:extLst>
          </p:cNvPr>
          <p:cNvCxnSpPr>
            <a:stCxn id="23" idx="3"/>
            <a:endCxn id="24" idx="1"/>
          </p:cNvCxnSpPr>
          <p:nvPr/>
        </p:nvCxnSpPr>
        <p:spPr>
          <a:xfrm>
            <a:off x="2518266" y="4782191"/>
            <a:ext cx="726696" cy="1182148"/>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93673A45-F2D2-4981-B565-68F4068D7B31}"/>
              </a:ext>
            </a:extLst>
          </p:cNvPr>
          <p:cNvSpPr/>
          <p:nvPr/>
        </p:nvSpPr>
        <p:spPr>
          <a:xfrm>
            <a:off x="9175761" y="4995820"/>
            <a:ext cx="2452116" cy="1384995"/>
          </a:xfrm>
          <a:prstGeom prst="rect">
            <a:avLst/>
          </a:prstGeom>
          <a:solidFill>
            <a:schemeClr val="accent1">
              <a:lumMod val="20000"/>
              <a:lumOff val="80000"/>
            </a:schemeClr>
          </a:solidFill>
        </p:spPr>
        <p:txBody>
          <a:bodyPr wrap="square">
            <a:spAutoFit/>
          </a:bodyPr>
          <a:lstStyle/>
          <a:p>
            <a:r>
              <a:rPr lang="en-US" sz="1400" dirty="0">
                <a:latin typeface="Calibri Light (Überschriften)"/>
              </a:rPr>
              <a:t>For binary classification, the </a:t>
            </a:r>
            <a:r>
              <a:rPr lang="en-US" sz="1200" dirty="0">
                <a:latin typeface="Courier New" panose="02070309020205020404" pitchFamily="49" charset="0"/>
                <a:cs typeface="Courier New" panose="02070309020205020404" pitchFamily="49" charset="0"/>
              </a:rPr>
              <a:t>sigmoid</a:t>
            </a:r>
            <a:r>
              <a:rPr lang="en-US" sz="1400" dirty="0">
                <a:latin typeface="+mj-lt"/>
                <a:cs typeface="Courier New" panose="02070309020205020404" pitchFamily="49" charset="0"/>
              </a:rPr>
              <a:t> </a:t>
            </a:r>
            <a:r>
              <a:rPr lang="en-US" sz="1400" dirty="0">
                <a:latin typeface="Calibri Light (Überschriften)"/>
                <a:cs typeface="Courier New" panose="02070309020205020404" pitchFamily="49" charset="0"/>
              </a:rPr>
              <a:t>activation function </a:t>
            </a:r>
            <a:r>
              <a:rPr lang="en-US" sz="1400" dirty="0">
                <a:latin typeface="Calibri Light (Überschriften)"/>
              </a:rPr>
              <a:t>was chosen for the 3 models.</a:t>
            </a:r>
          </a:p>
          <a:p>
            <a:r>
              <a:rPr lang="en-US" sz="1400" dirty="0">
                <a:latin typeface="Calibri Light (Überschriften)"/>
              </a:rPr>
              <a:t>Therefore, the whole NN must be projected into a single unit output layer (</a:t>
            </a:r>
            <a:r>
              <a:rPr lang="en-US" sz="1200" dirty="0">
                <a:latin typeface="Courier New" panose="02070309020205020404" pitchFamily="49" charset="0"/>
                <a:cs typeface="Courier New" panose="02070309020205020404" pitchFamily="49" charset="0"/>
              </a:rPr>
              <a:t>Dense(1)</a:t>
            </a:r>
            <a:r>
              <a:rPr lang="en-US" sz="1400" dirty="0">
                <a:latin typeface="Calibri Light (Überschriften)"/>
              </a:rPr>
              <a:t>).</a:t>
            </a:r>
          </a:p>
        </p:txBody>
      </p:sp>
      <p:cxnSp>
        <p:nvCxnSpPr>
          <p:cNvPr id="50" name="Verbinder: gewinkelt 49">
            <a:extLst>
              <a:ext uri="{FF2B5EF4-FFF2-40B4-BE49-F238E27FC236}">
                <a16:creationId xmlns:a16="http://schemas.microsoft.com/office/drawing/2014/main" id="{C1F26BD1-6F81-4229-8470-77F365998260}"/>
              </a:ext>
            </a:extLst>
          </p:cNvPr>
          <p:cNvCxnSpPr>
            <a:stCxn id="25" idx="3"/>
            <a:endCxn id="47" idx="1"/>
          </p:cNvCxnSpPr>
          <p:nvPr/>
        </p:nvCxnSpPr>
        <p:spPr>
          <a:xfrm flipV="1">
            <a:off x="8803171" y="5688318"/>
            <a:ext cx="372590" cy="161777"/>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2" name="Inhaltsplatzhalter 3">
            <a:extLst>
              <a:ext uri="{FF2B5EF4-FFF2-40B4-BE49-F238E27FC236}">
                <a16:creationId xmlns:a16="http://schemas.microsoft.com/office/drawing/2014/main" id="{09ABD7B2-DAA7-451D-BBBC-59553BB508F0}"/>
              </a:ext>
            </a:extLst>
          </p:cNvPr>
          <p:cNvSpPr txBox="1">
            <a:spLocks/>
          </p:cNvSpPr>
          <p:nvPr/>
        </p:nvSpPr>
        <p:spPr>
          <a:xfrm>
            <a:off x="290502" y="2894472"/>
            <a:ext cx="2203200" cy="216000"/>
          </a:xfrm>
          <a:prstGeom prst="rect">
            <a:avLst/>
          </a:prstGeom>
          <a:solidFill>
            <a:schemeClr val="bg1">
              <a:lumMod val="85000"/>
            </a:schemeClr>
          </a:solidFill>
        </p:spPr>
        <p:txBody>
          <a:bodyPr vert="horz" lIns="36000" tIns="36000" rIns="36000" bIns="3600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050" dirty="0">
                <a:latin typeface="+mj-lt"/>
              </a:rPr>
              <a:t>Baseline Model</a:t>
            </a:r>
          </a:p>
        </p:txBody>
      </p:sp>
      <p:sp>
        <p:nvSpPr>
          <p:cNvPr id="63" name="Inhaltsplatzhalter 3">
            <a:extLst>
              <a:ext uri="{FF2B5EF4-FFF2-40B4-BE49-F238E27FC236}">
                <a16:creationId xmlns:a16="http://schemas.microsoft.com/office/drawing/2014/main" id="{40B68192-3E12-4A5D-BF1B-E4D934CAA9D6}"/>
              </a:ext>
            </a:extLst>
          </p:cNvPr>
          <p:cNvSpPr txBox="1">
            <a:spLocks/>
          </p:cNvSpPr>
          <p:nvPr/>
        </p:nvSpPr>
        <p:spPr>
          <a:xfrm>
            <a:off x="3251553" y="2894472"/>
            <a:ext cx="2203200" cy="216000"/>
          </a:xfrm>
          <a:prstGeom prst="rect">
            <a:avLst/>
          </a:prstGeom>
          <a:solidFill>
            <a:schemeClr val="bg1">
              <a:lumMod val="85000"/>
            </a:scheme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DE" dirty="0"/>
              <a:t>CNN Model</a:t>
            </a:r>
          </a:p>
        </p:txBody>
      </p:sp>
      <p:sp>
        <p:nvSpPr>
          <p:cNvPr id="65" name="Inhaltsplatzhalter 3">
            <a:extLst>
              <a:ext uri="{FF2B5EF4-FFF2-40B4-BE49-F238E27FC236}">
                <a16:creationId xmlns:a16="http://schemas.microsoft.com/office/drawing/2014/main" id="{70379FF5-59BD-47AC-90F6-108162D1B42B}"/>
              </a:ext>
            </a:extLst>
          </p:cNvPr>
          <p:cNvSpPr txBox="1">
            <a:spLocks/>
          </p:cNvSpPr>
          <p:nvPr/>
        </p:nvSpPr>
        <p:spPr>
          <a:xfrm>
            <a:off x="6227561" y="2894472"/>
            <a:ext cx="2566800" cy="216000"/>
          </a:xfrm>
          <a:prstGeom prst="rect">
            <a:avLst/>
          </a:prstGeom>
          <a:solidFill>
            <a:schemeClr val="bg1">
              <a:lumMod val="85000"/>
            </a:scheme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DE" dirty="0"/>
              <a:t>CNN-LSTM Model</a:t>
            </a:r>
          </a:p>
        </p:txBody>
      </p:sp>
      <p:cxnSp>
        <p:nvCxnSpPr>
          <p:cNvPr id="91" name="Verbinder: gewinkelt 90">
            <a:extLst>
              <a:ext uri="{FF2B5EF4-FFF2-40B4-BE49-F238E27FC236}">
                <a16:creationId xmlns:a16="http://schemas.microsoft.com/office/drawing/2014/main" id="{03D380A3-F5FE-4CDD-9C89-2B2ECFBA5C60}"/>
              </a:ext>
            </a:extLst>
          </p:cNvPr>
          <p:cNvCxnSpPr>
            <a:stCxn id="24" idx="3"/>
            <a:endCxn id="25" idx="1"/>
          </p:cNvCxnSpPr>
          <p:nvPr/>
        </p:nvCxnSpPr>
        <p:spPr>
          <a:xfrm flipV="1">
            <a:off x="5476962" y="5850095"/>
            <a:ext cx="734209" cy="11424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50B64AB4-60E3-4BA8-AACC-327CABA45E05}"/>
              </a:ext>
            </a:extLst>
          </p:cNvPr>
          <p:cNvSpPr/>
          <p:nvPr/>
        </p:nvSpPr>
        <p:spPr>
          <a:xfrm>
            <a:off x="6211171" y="5688095"/>
            <a:ext cx="2592000" cy="324000"/>
          </a:xfrm>
          <a:prstGeom prst="rect">
            <a:avLst/>
          </a:prstGeom>
          <a:noFill/>
          <a:ln w="6350">
            <a:solidFill>
              <a:srgbClr val="0070C0"/>
            </a:solidFill>
          </a:ln>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114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51765"/>
            <a:ext cx="11648440" cy="691515"/>
          </a:xfrm>
        </p:spPr>
        <p:txBody>
          <a:bodyPr vert="horz" lIns="72000" tIns="45720" rIns="91440" bIns="45720" rtlCol="0" anchor="ctr">
            <a:normAutofit/>
          </a:bodyPr>
          <a:lstStyle/>
          <a:p>
            <a:r>
              <a:rPr lang="de-DE" sz="3200" dirty="0"/>
              <a:t>Sentiment Analysis Modelling: </a:t>
            </a:r>
            <a:r>
              <a:rPr lang="de-DE" sz="3200" i="1" dirty="0" err="1">
                <a:solidFill>
                  <a:srgbClr val="0070C0"/>
                </a:solidFill>
              </a:rPr>
              <a:t>specification</a:t>
            </a:r>
            <a:r>
              <a:rPr lang="de-DE" sz="3200" dirty="0"/>
              <a:t>, training and </a:t>
            </a:r>
            <a:r>
              <a:rPr lang="de-DE" sz="3200" dirty="0" err="1"/>
              <a:t>evaluation</a:t>
            </a:r>
            <a:endParaRPr lang="de-DE" sz="3200" dirty="0"/>
          </a:p>
        </p:txBody>
      </p:sp>
      <p:pic>
        <p:nvPicPr>
          <p:cNvPr id="4" name="Grafik 3">
            <a:extLst>
              <a:ext uri="{FF2B5EF4-FFF2-40B4-BE49-F238E27FC236}">
                <a16:creationId xmlns:a16="http://schemas.microsoft.com/office/drawing/2014/main" id="{D660546E-76FB-4529-BB89-3C7FDD8F04A6}"/>
              </a:ext>
            </a:extLst>
          </p:cNvPr>
          <p:cNvPicPr>
            <a:picLocks noChangeAspect="1"/>
          </p:cNvPicPr>
          <p:nvPr/>
        </p:nvPicPr>
        <p:blipFill>
          <a:blip r:embed="rId2"/>
          <a:stretch>
            <a:fillRect/>
          </a:stretch>
        </p:blipFill>
        <p:spPr>
          <a:xfrm>
            <a:off x="277675" y="1421877"/>
            <a:ext cx="3060000" cy="756558"/>
          </a:xfrm>
          <a:prstGeom prst="rect">
            <a:avLst/>
          </a:prstGeom>
        </p:spPr>
      </p:pic>
      <p:sp>
        <p:nvSpPr>
          <p:cNvPr id="26" name="Rechteck 25">
            <a:extLst>
              <a:ext uri="{FF2B5EF4-FFF2-40B4-BE49-F238E27FC236}">
                <a16:creationId xmlns:a16="http://schemas.microsoft.com/office/drawing/2014/main" id="{887E98B2-BBC2-4D1F-8280-CD4ADD7335E3}"/>
              </a:ext>
            </a:extLst>
          </p:cNvPr>
          <p:cNvSpPr/>
          <p:nvPr/>
        </p:nvSpPr>
        <p:spPr>
          <a:xfrm>
            <a:off x="3703320" y="1417107"/>
            <a:ext cx="7845552" cy="1384995"/>
          </a:xfrm>
          <a:prstGeom prst="rect">
            <a:avLst/>
          </a:prstGeom>
          <a:solidFill>
            <a:schemeClr val="bg1">
              <a:lumMod val="95000"/>
            </a:schemeClr>
          </a:solidFill>
        </p:spPr>
        <p:txBody>
          <a:bodyPr wrap="square">
            <a:spAutoFit/>
          </a:bodyPr>
          <a:lstStyle/>
          <a:p>
            <a:r>
              <a:rPr lang="en-US" sz="1400" dirty="0">
                <a:latin typeface="Calibri Light (Überschriften)"/>
              </a:rPr>
              <a:t>As for the Loss function that the model seeks to minimize during training, the </a:t>
            </a:r>
            <a:r>
              <a:rPr lang="en-US" sz="1200" dirty="0" err="1">
                <a:solidFill>
                  <a:srgbClr val="0070C0"/>
                </a:solidFill>
                <a:latin typeface="Courier New" panose="02070309020205020404" pitchFamily="49" charset="0"/>
                <a:cs typeface="Courier New" panose="02070309020205020404" pitchFamily="49" charset="0"/>
              </a:rPr>
              <a:t>BinaryCrossentropy</a:t>
            </a:r>
            <a:r>
              <a:rPr lang="en-US" sz="1400" dirty="0">
                <a:latin typeface="Calibri Light (Überschriften)"/>
              </a:rPr>
              <a:t> class was used for the 3 models. It computes the cross-entropy loss between true labels and predicted labels.</a:t>
            </a:r>
          </a:p>
          <a:p>
            <a:endParaRPr lang="en-US" sz="1400" dirty="0">
              <a:latin typeface="Calibri Light (Überschriften)"/>
            </a:endParaRPr>
          </a:p>
          <a:p>
            <a:r>
              <a:rPr lang="en-US" sz="1400" dirty="0">
                <a:latin typeface="Calibri Light (Überschriften)"/>
              </a:rPr>
              <a:t>As for the Optimizer’s algorithm, the </a:t>
            </a:r>
            <a:r>
              <a:rPr lang="en-US" sz="1200" dirty="0">
                <a:solidFill>
                  <a:srgbClr val="0070C0"/>
                </a:solidFill>
                <a:latin typeface="Courier New" panose="02070309020205020404" pitchFamily="49" charset="0"/>
                <a:cs typeface="Courier New" panose="02070309020205020404" pitchFamily="49" charset="0"/>
              </a:rPr>
              <a:t>Adam</a:t>
            </a:r>
            <a:r>
              <a:rPr lang="en-US" sz="1400" dirty="0">
                <a:latin typeface="Calibri Light (Überschriften)"/>
              </a:rPr>
              <a:t> class was also used for the 3 models.</a:t>
            </a:r>
          </a:p>
          <a:p>
            <a:endParaRPr lang="en-US" sz="1400" dirty="0">
              <a:latin typeface="Calibri Light (Überschriften)"/>
            </a:endParaRPr>
          </a:p>
          <a:p>
            <a:r>
              <a:rPr lang="en-US" sz="1400" dirty="0">
                <a:latin typeface="Calibri Light (Überschriften)"/>
              </a:rPr>
              <a:t>The batch size was set to </a:t>
            </a:r>
            <a:r>
              <a:rPr lang="en-US" sz="1200" dirty="0">
                <a:solidFill>
                  <a:srgbClr val="0070C0"/>
                </a:solidFill>
                <a:latin typeface="Courier New" panose="02070309020205020404" pitchFamily="49" charset="0"/>
                <a:cs typeface="Courier New" panose="02070309020205020404" pitchFamily="49" charset="0"/>
              </a:rPr>
              <a:t>32</a:t>
            </a:r>
            <a:r>
              <a:rPr lang="en-US" sz="1400" dirty="0">
                <a:latin typeface="Calibri Light (Überschriften)"/>
              </a:rPr>
              <a:t> and </a:t>
            </a:r>
            <a:r>
              <a:rPr lang="en-US" sz="1200" dirty="0">
                <a:solidFill>
                  <a:srgbClr val="0070C0"/>
                </a:solidFill>
                <a:latin typeface="Courier New" panose="02070309020205020404" pitchFamily="49" charset="0"/>
                <a:cs typeface="Courier New" panose="02070309020205020404" pitchFamily="49" charset="0"/>
              </a:rPr>
              <a:t>10</a:t>
            </a:r>
            <a:r>
              <a:rPr lang="en-US" sz="1400" dirty="0">
                <a:latin typeface="Calibri Light (Überschriften)"/>
              </a:rPr>
              <a:t> epochs were used for each model.</a:t>
            </a:r>
          </a:p>
        </p:txBody>
      </p:sp>
      <p:pic>
        <p:nvPicPr>
          <p:cNvPr id="5" name="Grafik 4">
            <a:extLst>
              <a:ext uri="{FF2B5EF4-FFF2-40B4-BE49-F238E27FC236}">
                <a16:creationId xmlns:a16="http://schemas.microsoft.com/office/drawing/2014/main" id="{2D01FB8E-2C17-4639-8BC3-B92FF90B7DB6}"/>
              </a:ext>
            </a:extLst>
          </p:cNvPr>
          <p:cNvPicPr>
            <a:picLocks noChangeAspect="1"/>
          </p:cNvPicPr>
          <p:nvPr/>
        </p:nvPicPr>
        <p:blipFill>
          <a:blip r:embed="rId3"/>
          <a:stretch>
            <a:fillRect/>
          </a:stretch>
        </p:blipFill>
        <p:spPr>
          <a:xfrm>
            <a:off x="277675" y="2278235"/>
            <a:ext cx="3060000" cy="533395"/>
          </a:xfrm>
          <a:prstGeom prst="rect">
            <a:avLst/>
          </a:prstGeom>
        </p:spPr>
      </p:pic>
      <p:sp>
        <p:nvSpPr>
          <p:cNvPr id="29" name="Inhaltsplatzhalter 3">
            <a:extLst>
              <a:ext uri="{FF2B5EF4-FFF2-40B4-BE49-F238E27FC236}">
                <a16:creationId xmlns:a16="http://schemas.microsoft.com/office/drawing/2014/main" id="{71752BDD-AD43-4062-958B-36B2274BE7E1}"/>
              </a:ext>
            </a:extLst>
          </p:cNvPr>
          <p:cNvSpPr txBox="1">
            <a:spLocks/>
          </p:cNvSpPr>
          <p:nvPr/>
        </p:nvSpPr>
        <p:spPr>
          <a:xfrm>
            <a:off x="187960" y="1019175"/>
            <a:ext cx="11508740" cy="3524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Font typeface="Arial" panose="020B0604020202020204" pitchFamily="34" charset="0"/>
              <a:buNone/>
            </a:pPr>
            <a:r>
              <a:rPr lang="en-US" sz="1800" b="1" dirty="0">
                <a:latin typeface="+mj-lt"/>
              </a:rPr>
              <a:t>further common specifications:</a:t>
            </a:r>
            <a:endParaRPr lang="en-US" sz="1800" dirty="0">
              <a:latin typeface="+mj-lt"/>
            </a:endParaRPr>
          </a:p>
        </p:txBody>
      </p:sp>
      <p:sp>
        <p:nvSpPr>
          <p:cNvPr id="30" name="Inhaltsplatzhalter 3">
            <a:extLst>
              <a:ext uri="{FF2B5EF4-FFF2-40B4-BE49-F238E27FC236}">
                <a16:creationId xmlns:a16="http://schemas.microsoft.com/office/drawing/2014/main" id="{28298556-196D-46E6-8515-D47B1CD5DD7C}"/>
              </a:ext>
            </a:extLst>
          </p:cNvPr>
          <p:cNvSpPr txBox="1">
            <a:spLocks/>
          </p:cNvSpPr>
          <p:nvPr/>
        </p:nvSpPr>
        <p:spPr>
          <a:xfrm>
            <a:off x="187960" y="3043143"/>
            <a:ext cx="11508740" cy="3524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Font typeface="Arial" panose="020B0604020202020204" pitchFamily="34" charset="0"/>
              <a:buNone/>
            </a:pPr>
            <a:r>
              <a:rPr lang="en-US" sz="1800" b="1" dirty="0">
                <a:latin typeface="+mj-lt"/>
              </a:rPr>
              <a:t>model's summary:</a:t>
            </a:r>
            <a:endParaRPr lang="en-US" sz="1800" dirty="0">
              <a:latin typeface="+mj-lt"/>
            </a:endParaRPr>
          </a:p>
        </p:txBody>
      </p:sp>
      <p:sp>
        <p:nvSpPr>
          <p:cNvPr id="34" name="Rechteck 33">
            <a:extLst>
              <a:ext uri="{FF2B5EF4-FFF2-40B4-BE49-F238E27FC236}">
                <a16:creationId xmlns:a16="http://schemas.microsoft.com/office/drawing/2014/main" id="{E99BBD4E-118C-43DB-8320-D91BD8D09A54}"/>
              </a:ext>
            </a:extLst>
          </p:cNvPr>
          <p:cNvSpPr/>
          <p:nvPr/>
        </p:nvSpPr>
        <p:spPr>
          <a:xfrm>
            <a:off x="296034" y="5618229"/>
            <a:ext cx="3560375" cy="954107"/>
          </a:xfrm>
          <a:prstGeom prst="rect">
            <a:avLst/>
          </a:prstGeom>
          <a:solidFill>
            <a:schemeClr val="bg1">
              <a:lumMod val="95000"/>
            </a:schemeClr>
          </a:solidFill>
        </p:spPr>
        <p:txBody>
          <a:bodyPr wrap="square">
            <a:spAutoFit/>
          </a:bodyPr>
          <a:lstStyle/>
          <a:p>
            <a:r>
              <a:rPr lang="en-US" sz="1400" dirty="0">
                <a:latin typeface="Calibri Light (Überschriften)"/>
              </a:rPr>
              <a:t>The 3 models presented a relatively high number of parameters since its number of maximum features has the same size as the vocabulary size, </a:t>
            </a:r>
            <a:r>
              <a:rPr lang="en-US" sz="1400" dirty="0">
                <a:latin typeface="Calibri Light (Überschriften)"/>
                <a:hlinkClick r:id="rId4" action="ppaction://hlinksldjump"/>
              </a:rPr>
              <a:t>see slide</a:t>
            </a:r>
            <a:r>
              <a:rPr lang="en-US" sz="1400" dirty="0">
                <a:latin typeface="Calibri Light (Überschriften)"/>
              </a:rPr>
              <a:t>. </a:t>
            </a:r>
          </a:p>
        </p:txBody>
      </p:sp>
      <p:sp>
        <p:nvSpPr>
          <p:cNvPr id="35" name="Inhaltsplatzhalter 3">
            <a:extLst>
              <a:ext uri="{FF2B5EF4-FFF2-40B4-BE49-F238E27FC236}">
                <a16:creationId xmlns:a16="http://schemas.microsoft.com/office/drawing/2014/main" id="{16061CEB-ABA2-40D3-9A10-E696157B676E}"/>
              </a:ext>
            </a:extLst>
          </p:cNvPr>
          <p:cNvSpPr txBox="1">
            <a:spLocks/>
          </p:cNvSpPr>
          <p:nvPr/>
        </p:nvSpPr>
        <p:spPr>
          <a:xfrm>
            <a:off x="277675" y="3443947"/>
            <a:ext cx="2203200" cy="216000"/>
          </a:xfrm>
          <a:prstGeom prst="rect">
            <a:avLst/>
          </a:prstGeom>
          <a:noFill/>
        </p:spPr>
        <p:txBody>
          <a:bodyPr vert="horz" lIns="36000" tIns="36000" rIns="36000" bIns="3600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050" dirty="0">
                <a:latin typeface="+mj-lt"/>
              </a:rPr>
              <a:t>Baseline Model</a:t>
            </a:r>
          </a:p>
        </p:txBody>
      </p:sp>
      <p:sp>
        <p:nvSpPr>
          <p:cNvPr id="37" name="Inhaltsplatzhalter 3">
            <a:extLst>
              <a:ext uri="{FF2B5EF4-FFF2-40B4-BE49-F238E27FC236}">
                <a16:creationId xmlns:a16="http://schemas.microsoft.com/office/drawing/2014/main" id="{08336D67-DD2A-4350-9FDB-68E009385AB3}"/>
              </a:ext>
            </a:extLst>
          </p:cNvPr>
          <p:cNvSpPr txBox="1">
            <a:spLocks/>
          </p:cNvSpPr>
          <p:nvPr/>
        </p:nvSpPr>
        <p:spPr>
          <a:xfrm>
            <a:off x="4113274" y="3443947"/>
            <a:ext cx="2203200" cy="216000"/>
          </a:xfrm>
          <a:prstGeom prst="rect">
            <a:avLst/>
          </a:prstGeom>
          <a:no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DE" dirty="0"/>
              <a:t>CNN Model</a:t>
            </a:r>
          </a:p>
        </p:txBody>
      </p:sp>
      <p:sp>
        <p:nvSpPr>
          <p:cNvPr id="38" name="Inhaltsplatzhalter 3">
            <a:extLst>
              <a:ext uri="{FF2B5EF4-FFF2-40B4-BE49-F238E27FC236}">
                <a16:creationId xmlns:a16="http://schemas.microsoft.com/office/drawing/2014/main" id="{F512790D-7FE3-4EAE-A467-E1365323EB64}"/>
              </a:ext>
            </a:extLst>
          </p:cNvPr>
          <p:cNvSpPr txBox="1">
            <a:spLocks/>
          </p:cNvSpPr>
          <p:nvPr/>
        </p:nvSpPr>
        <p:spPr>
          <a:xfrm>
            <a:off x="7948872" y="3443947"/>
            <a:ext cx="2566800" cy="216000"/>
          </a:xfrm>
          <a:prstGeom prst="rect">
            <a:avLst/>
          </a:prstGeom>
          <a:no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DE" dirty="0"/>
              <a:t>CNN-LSTM Model</a:t>
            </a:r>
          </a:p>
        </p:txBody>
      </p:sp>
      <p:pic>
        <p:nvPicPr>
          <p:cNvPr id="15" name="Grafik 14">
            <a:extLst>
              <a:ext uri="{FF2B5EF4-FFF2-40B4-BE49-F238E27FC236}">
                <a16:creationId xmlns:a16="http://schemas.microsoft.com/office/drawing/2014/main" id="{DB3A7F33-888F-41D1-8FE0-C11E193AE3BA}"/>
              </a:ext>
            </a:extLst>
          </p:cNvPr>
          <p:cNvPicPr>
            <a:picLocks noChangeAspect="1"/>
          </p:cNvPicPr>
          <p:nvPr/>
        </p:nvPicPr>
        <p:blipFill>
          <a:blip r:embed="rId5"/>
          <a:stretch>
            <a:fillRect/>
          </a:stretch>
        </p:blipFill>
        <p:spPr>
          <a:xfrm>
            <a:off x="4113273" y="3666810"/>
            <a:ext cx="3600000" cy="2448837"/>
          </a:xfrm>
          <a:prstGeom prst="rect">
            <a:avLst/>
          </a:prstGeom>
        </p:spPr>
      </p:pic>
      <p:pic>
        <p:nvPicPr>
          <p:cNvPr id="16" name="Grafik 15">
            <a:extLst>
              <a:ext uri="{FF2B5EF4-FFF2-40B4-BE49-F238E27FC236}">
                <a16:creationId xmlns:a16="http://schemas.microsoft.com/office/drawing/2014/main" id="{A0ACDCD3-5D3A-4B13-861D-9C9603F0D181}"/>
              </a:ext>
            </a:extLst>
          </p:cNvPr>
          <p:cNvPicPr>
            <a:picLocks noChangeAspect="1"/>
          </p:cNvPicPr>
          <p:nvPr/>
        </p:nvPicPr>
        <p:blipFill>
          <a:blip r:embed="rId6"/>
          <a:stretch>
            <a:fillRect/>
          </a:stretch>
        </p:blipFill>
        <p:spPr>
          <a:xfrm>
            <a:off x="296034" y="3668170"/>
            <a:ext cx="3600000" cy="1703057"/>
          </a:xfrm>
          <a:prstGeom prst="rect">
            <a:avLst/>
          </a:prstGeom>
        </p:spPr>
      </p:pic>
      <p:pic>
        <p:nvPicPr>
          <p:cNvPr id="17" name="Grafik 16">
            <a:extLst>
              <a:ext uri="{FF2B5EF4-FFF2-40B4-BE49-F238E27FC236}">
                <a16:creationId xmlns:a16="http://schemas.microsoft.com/office/drawing/2014/main" id="{A358A8A2-39D9-4AD6-8CBE-319A5759B1E0}"/>
              </a:ext>
            </a:extLst>
          </p:cNvPr>
          <p:cNvPicPr>
            <a:picLocks noChangeAspect="1"/>
          </p:cNvPicPr>
          <p:nvPr/>
        </p:nvPicPr>
        <p:blipFill>
          <a:blip r:embed="rId7"/>
          <a:stretch>
            <a:fillRect/>
          </a:stretch>
        </p:blipFill>
        <p:spPr>
          <a:xfrm>
            <a:off x="7970137" y="3666810"/>
            <a:ext cx="3600000" cy="2221834"/>
          </a:xfrm>
          <a:prstGeom prst="rect">
            <a:avLst/>
          </a:prstGeom>
        </p:spPr>
      </p:pic>
    </p:spTree>
    <p:extLst>
      <p:ext uri="{BB962C8B-B14F-4D97-AF65-F5344CB8AC3E}">
        <p14:creationId xmlns:p14="http://schemas.microsoft.com/office/powerpoint/2010/main" val="347878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51765"/>
            <a:ext cx="11648440" cy="691515"/>
          </a:xfrm>
        </p:spPr>
        <p:txBody>
          <a:bodyPr vert="horz" lIns="72000" tIns="45720" rIns="91440" bIns="45720" rtlCol="0" anchor="ctr">
            <a:normAutofit/>
          </a:bodyPr>
          <a:lstStyle/>
          <a:p>
            <a:r>
              <a:rPr lang="de-DE" sz="3200" dirty="0"/>
              <a:t>Sentiment Analysis Modelling: </a:t>
            </a:r>
            <a:r>
              <a:rPr lang="de-DE" sz="3200" dirty="0" err="1"/>
              <a:t>specification</a:t>
            </a:r>
            <a:r>
              <a:rPr lang="de-DE" sz="3200" dirty="0"/>
              <a:t>, </a:t>
            </a:r>
            <a:r>
              <a:rPr lang="de-DE" sz="3200" i="1" dirty="0">
                <a:solidFill>
                  <a:srgbClr val="0070C0"/>
                </a:solidFill>
              </a:rPr>
              <a:t>training</a:t>
            </a:r>
            <a:r>
              <a:rPr lang="de-DE" sz="3200" dirty="0"/>
              <a:t> </a:t>
            </a:r>
            <a:r>
              <a:rPr lang="de-DE" sz="3200" i="1" dirty="0">
                <a:solidFill>
                  <a:srgbClr val="0070C0"/>
                </a:solidFill>
              </a:rPr>
              <a:t>and </a:t>
            </a:r>
            <a:r>
              <a:rPr lang="de-DE" sz="3200" i="1" dirty="0" err="1">
                <a:solidFill>
                  <a:srgbClr val="0070C0"/>
                </a:solidFill>
              </a:rPr>
              <a:t>evaluation</a:t>
            </a:r>
            <a:endParaRPr lang="de-DE" sz="3200" i="1" dirty="0">
              <a:solidFill>
                <a:srgbClr val="0070C0"/>
              </a:solidFill>
            </a:endParaRPr>
          </a:p>
        </p:txBody>
      </p:sp>
      <p:sp>
        <p:nvSpPr>
          <p:cNvPr id="7" name="Inhaltsplatzhalter 3">
            <a:extLst>
              <a:ext uri="{FF2B5EF4-FFF2-40B4-BE49-F238E27FC236}">
                <a16:creationId xmlns:a16="http://schemas.microsoft.com/office/drawing/2014/main" id="{96FFEF5F-9A79-41AA-A211-C7FA3900C236}"/>
              </a:ext>
            </a:extLst>
          </p:cNvPr>
          <p:cNvSpPr>
            <a:spLocks noGrp="1"/>
          </p:cNvSpPr>
          <p:nvPr>
            <p:ph idx="1"/>
          </p:nvPr>
        </p:nvSpPr>
        <p:spPr>
          <a:xfrm>
            <a:off x="187960" y="1019176"/>
            <a:ext cx="11508740" cy="600076"/>
          </a:xfrm>
        </p:spPr>
        <p:txBody>
          <a:bodyPr vert="horz" lIns="91440" tIns="45720" rIns="91440" bIns="45720" rtlCol="0" anchor="t">
            <a:noAutofit/>
          </a:bodyPr>
          <a:lstStyle/>
          <a:p>
            <a:pPr marL="0" indent="0">
              <a:lnSpc>
                <a:spcPts val="2000"/>
              </a:lnSpc>
              <a:spcBef>
                <a:spcPts val="800"/>
              </a:spcBef>
              <a:spcAft>
                <a:spcPts val="200"/>
              </a:spcAft>
              <a:buNone/>
            </a:pPr>
            <a:r>
              <a:rPr lang="en-US" sz="1800" b="1" dirty="0">
                <a:latin typeface="+mj-lt"/>
              </a:rPr>
              <a:t>Training and Testing results</a:t>
            </a:r>
            <a:r>
              <a:rPr lang="en-US" sz="1800" dirty="0">
                <a:latin typeface="+mj-lt"/>
              </a:rPr>
              <a:t>: accuracy and loss results in </a:t>
            </a:r>
            <a:r>
              <a:rPr lang="en-US" sz="1800" dirty="0">
                <a:solidFill>
                  <a:srgbClr val="0000FF"/>
                </a:solidFill>
                <a:latin typeface="+mj-lt"/>
              </a:rPr>
              <a:t>training</a:t>
            </a:r>
            <a:r>
              <a:rPr lang="en-US" sz="1800" dirty="0">
                <a:latin typeface="+mj-lt"/>
              </a:rPr>
              <a:t> and </a:t>
            </a:r>
            <a:r>
              <a:rPr lang="en-US" sz="1800" dirty="0">
                <a:solidFill>
                  <a:srgbClr val="FF0000"/>
                </a:solidFill>
                <a:latin typeface="+mj-lt"/>
              </a:rPr>
              <a:t>testing</a:t>
            </a:r>
            <a:r>
              <a:rPr lang="en-US" sz="1800" dirty="0">
                <a:latin typeface="+mj-lt"/>
              </a:rPr>
              <a:t> set</a:t>
            </a:r>
            <a:endParaRPr lang="de-DE" sz="1800" dirty="0">
              <a:latin typeface="+mj-lt"/>
            </a:endParaRPr>
          </a:p>
        </p:txBody>
      </p:sp>
      <p:sp>
        <p:nvSpPr>
          <p:cNvPr id="10" name="Inhaltsplatzhalter 3">
            <a:extLst>
              <a:ext uri="{FF2B5EF4-FFF2-40B4-BE49-F238E27FC236}">
                <a16:creationId xmlns:a16="http://schemas.microsoft.com/office/drawing/2014/main" id="{7D305BE0-7D6F-45F3-9DF8-E8A20E6A4280}"/>
              </a:ext>
            </a:extLst>
          </p:cNvPr>
          <p:cNvSpPr txBox="1">
            <a:spLocks/>
          </p:cNvSpPr>
          <p:nvPr/>
        </p:nvSpPr>
        <p:spPr>
          <a:xfrm>
            <a:off x="1541156" y="1459742"/>
            <a:ext cx="1152000" cy="216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400" b="1" dirty="0" err="1">
                <a:latin typeface="+mj-lt"/>
              </a:rPr>
              <a:t>Accuracy</a:t>
            </a:r>
            <a:endParaRPr lang="de-DE" sz="1400" b="1" dirty="0">
              <a:latin typeface="+mj-lt"/>
            </a:endParaRPr>
          </a:p>
        </p:txBody>
      </p:sp>
      <p:sp>
        <p:nvSpPr>
          <p:cNvPr id="14" name="Inhaltsplatzhalter 3">
            <a:extLst>
              <a:ext uri="{FF2B5EF4-FFF2-40B4-BE49-F238E27FC236}">
                <a16:creationId xmlns:a16="http://schemas.microsoft.com/office/drawing/2014/main" id="{9A474FCF-545C-46A7-847F-01F30D598E55}"/>
              </a:ext>
            </a:extLst>
          </p:cNvPr>
          <p:cNvSpPr txBox="1">
            <a:spLocks/>
          </p:cNvSpPr>
          <p:nvPr/>
        </p:nvSpPr>
        <p:spPr>
          <a:xfrm>
            <a:off x="4751986" y="1459742"/>
            <a:ext cx="1152000" cy="216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400" b="1" dirty="0">
                <a:latin typeface="+mj-lt"/>
              </a:rPr>
              <a:t>Loss</a:t>
            </a:r>
          </a:p>
        </p:txBody>
      </p:sp>
      <p:grpSp>
        <p:nvGrpSpPr>
          <p:cNvPr id="34" name="Gruppieren 33">
            <a:extLst>
              <a:ext uri="{FF2B5EF4-FFF2-40B4-BE49-F238E27FC236}">
                <a16:creationId xmlns:a16="http://schemas.microsoft.com/office/drawing/2014/main" id="{3B991F4B-18EE-4993-A5A1-E268350FF0B8}"/>
              </a:ext>
            </a:extLst>
          </p:cNvPr>
          <p:cNvGrpSpPr/>
          <p:nvPr/>
        </p:nvGrpSpPr>
        <p:grpSpPr>
          <a:xfrm>
            <a:off x="7338562" y="1686996"/>
            <a:ext cx="4193038" cy="4893647"/>
            <a:chOff x="7004266" y="1795148"/>
            <a:chExt cx="4193038" cy="4893647"/>
          </a:xfrm>
        </p:grpSpPr>
        <p:sp>
          <p:nvSpPr>
            <p:cNvPr id="25" name="Rechteck 24">
              <a:extLst>
                <a:ext uri="{FF2B5EF4-FFF2-40B4-BE49-F238E27FC236}">
                  <a16:creationId xmlns:a16="http://schemas.microsoft.com/office/drawing/2014/main" id="{9170F75F-BCA0-49A8-8A33-1711E2E24F12}"/>
                </a:ext>
              </a:extLst>
            </p:cNvPr>
            <p:cNvSpPr/>
            <p:nvPr/>
          </p:nvSpPr>
          <p:spPr>
            <a:xfrm>
              <a:off x="7004266" y="1795148"/>
              <a:ext cx="4193038" cy="4893647"/>
            </a:xfrm>
            <a:prstGeom prst="rect">
              <a:avLst/>
            </a:prstGeom>
            <a:solidFill>
              <a:schemeClr val="bg1">
                <a:lumMod val="95000"/>
              </a:schemeClr>
            </a:solidFill>
          </p:spPr>
          <p:txBody>
            <a:bodyPr wrap="square">
              <a:spAutoFit/>
            </a:bodyPr>
            <a:lstStyle/>
            <a:p>
              <a:r>
                <a:rPr lang="en-US" sz="1400" dirty="0">
                  <a:latin typeface="Calibri Light (Überschriften)"/>
                </a:rPr>
                <a:t>The models results shows that:</a:t>
              </a:r>
            </a:p>
            <a:p>
              <a:endParaRPr lang="en-US" sz="400" dirty="0">
                <a:latin typeface="Calibri Light (Überschriften)"/>
              </a:endParaRPr>
            </a:p>
            <a:p>
              <a:pPr marL="342900" indent="-342900">
                <a:buFont typeface="+mj-lt"/>
                <a:buAutoNum type="alphaLcParenR"/>
              </a:pPr>
              <a:r>
                <a:rPr lang="en-US" sz="1400" dirty="0">
                  <a:latin typeface="Calibri Light (Überschriften)"/>
                </a:rPr>
                <a:t>each model reaches a relatively high accuracy in the training set after just 2-4 epochs.</a:t>
              </a:r>
            </a:p>
            <a:p>
              <a:pPr marL="342900" indent="-342900">
                <a:buFont typeface="+mj-lt"/>
                <a:buAutoNum type="alphaLcParenR"/>
              </a:pPr>
              <a:r>
                <a:rPr lang="en-US" sz="1400" dirty="0">
                  <a:latin typeface="Calibri Light (Überschriften)"/>
                </a:rPr>
                <a:t>at a second moment, the models learn in the training set (accuracy gets higher) at cost of a higher loss in the testing set </a:t>
              </a:r>
            </a:p>
            <a:p>
              <a:endParaRPr lang="en-US" sz="1400" dirty="0">
                <a:latin typeface="Calibri Light (Überschriften)"/>
              </a:endParaRPr>
            </a:p>
            <a:p>
              <a:r>
                <a:rPr lang="en-US" sz="1400" dirty="0">
                  <a:latin typeface="Calibri Light (Überschriften)"/>
                </a:rPr>
                <a:t>The models’ results are satisfactory (~75-80%), although item (b) show a typical behavior of </a:t>
              </a:r>
              <a:r>
                <a:rPr lang="en-US" sz="1400" i="1" dirty="0">
                  <a:solidFill>
                    <a:srgbClr val="0070C0"/>
                  </a:solidFill>
                  <a:latin typeface="Calibri Light (Überschriften)"/>
                </a:rPr>
                <a:t>over-fitting</a:t>
              </a:r>
              <a:r>
                <a:rPr lang="en-US" sz="1400" dirty="0">
                  <a:latin typeface="Calibri Light (Überschriften)"/>
                </a:rPr>
                <a:t>.</a:t>
              </a:r>
            </a:p>
            <a:p>
              <a:endParaRPr lang="en-US" sz="1400" dirty="0">
                <a:latin typeface="Calibri Light (Überschriften)"/>
              </a:endParaRPr>
            </a:p>
            <a:p>
              <a:r>
                <a:rPr lang="en-US" sz="1400" dirty="0">
                  <a:latin typeface="Calibri Light (Überschriften)"/>
                </a:rPr>
                <a:t>Below the models’ results at the best epoch: </a:t>
              </a:r>
              <a:r>
                <a:rPr lang="en-US" sz="1400" u="sng" dirty="0">
                  <a:latin typeface="Calibri Light (Überschriften)"/>
                </a:rPr>
                <a:t> </a:t>
              </a:r>
            </a:p>
            <a:p>
              <a:endParaRPr lang="en-US" sz="1400" u="sng" dirty="0">
                <a:latin typeface="Calibri Light (Überschriften)"/>
              </a:endParaRPr>
            </a:p>
            <a:p>
              <a:endParaRPr lang="en-US" sz="1400" u="sng" dirty="0">
                <a:latin typeface="Calibri Light (Überschriften)"/>
              </a:endParaRPr>
            </a:p>
            <a:p>
              <a:endParaRPr lang="en-US" sz="1400" u="sng" dirty="0">
                <a:latin typeface="Calibri Light (Überschriften)"/>
              </a:endParaRPr>
            </a:p>
            <a:p>
              <a:endParaRPr lang="en-US" sz="1400" u="sng" dirty="0">
                <a:latin typeface="Calibri Light (Überschriften)"/>
              </a:endParaRPr>
            </a:p>
            <a:p>
              <a:endParaRPr lang="en-US" sz="1400" u="sng" dirty="0">
                <a:latin typeface="Calibri Light (Überschriften)"/>
              </a:endParaRPr>
            </a:p>
            <a:p>
              <a:endParaRPr lang="en-US" sz="1400" u="sng" dirty="0">
                <a:latin typeface="Calibri Light (Überschriften)"/>
              </a:endParaRPr>
            </a:p>
            <a:p>
              <a:endParaRPr lang="en-US" sz="1400" u="sng" dirty="0">
                <a:latin typeface="Calibri Light (Überschriften)"/>
              </a:endParaRPr>
            </a:p>
            <a:p>
              <a:endParaRPr lang="en-US" sz="1400" u="sng" dirty="0">
                <a:latin typeface="Calibri Light (Überschriften)"/>
              </a:endParaRPr>
            </a:p>
            <a:p>
              <a:endParaRPr lang="en-US" sz="1400" u="sng" dirty="0">
                <a:latin typeface="Calibri Light (Überschriften)"/>
              </a:endParaRPr>
            </a:p>
            <a:p>
              <a:r>
                <a:rPr lang="en-US" sz="1400" dirty="0">
                  <a:latin typeface="Calibri Light (Überschriften)"/>
                </a:rPr>
                <a:t>Overall, the results are very similar, but the CNN model excels for its </a:t>
              </a:r>
              <a:r>
                <a:rPr lang="en-US" sz="1400" u="sng" dirty="0">
                  <a:latin typeface="Calibri Light (Überschriften)"/>
                </a:rPr>
                <a:t>processing time</a:t>
              </a:r>
              <a:r>
                <a:rPr lang="en-US" sz="1400" dirty="0">
                  <a:latin typeface="Calibri Light (Überschriften)"/>
                </a:rPr>
                <a:t>.</a:t>
              </a:r>
            </a:p>
          </p:txBody>
        </p:sp>
        <p:grpSp>
          <p:nvGrpSpPr>
            <p:cNvPr id="33" name="Gruppieren 32">
              <a:extLst>
                <a:ext uri="{FF2B5EF4-FFF2-40B4-BE49-F238E27FC236}">
                  <a16:creationId xmlns:a16="http://schemas.microsoft.com/office/drawing/2014/main" id="{1DC514BA-1285-4EEA-9453-1DF825F74BC4}"/>
                </a:ext>
              </a:extLst>
            </p:cNvPr>
            <p:cNvGrpSpPr/>
            <p:nvPr/>
          </p:nvGrpSpPr>
          <p:grpSpPr>
            <a:xfrm>
              <a:off x="7016732" y="4308104"/>
              <a:ext cx="3747089" cy="1763803"/>
              <a:chOff x="7754152" y="4258941"/>
              <a:chExt cx="3747089" cy="1763803"/>
            </a:xfrm>
          </p:grpSpPr>
          <p:sp>
            <p:nvSpPr>
              <p:cNvPr id="29" name="Inhaltsplatzhalter 3">
                <a:extLst>
                  <a:ext uri="{FF2B5EF4-FFF2-40B4-BE49-F238E27FC236}">
                    <a16:creationId xmlns:a16="http://schemas.microsoft.com/office/drawing/2014/main" id="{C024B114-82CE-485E-B8E3-9B2420C47084}"/>
                  </a:ext>
                </a:extLst>
              </p:cNvPr>
              <p:cNvSpPr txBox="1">
                <a:spLocks/>
              </p:cNvSpPr>
              <p:nvPr/>
            </p:nvSpPr>
            <p:spPr>
              <a:xfrm>
                <a:off x="9121357" y="4258941"/>
                <a:ext cx="853200" cy="1763803"/>
              </a:xfrm>
              <a:prstGeom prst="rect">
                <a:avLst/>
              </a:prstGeom>
              <a:noFill/>
            </p:spPr>
            <p:txBody>
              <a:bodyPr vert="horz" lIns="36000" tIns="36000" rIns="36000" bIns="3600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u="sng" dirty="0">
                    <a:latin typeface="+mj-lt"/>
                  </a:rPr>
                  <a:t>Baseline</a:t>
                </a:r>
              </a:p>
              <a:p>
                <a:pPr marL="0" indent="0">
                  <a:buNone/>
                </a:pPr>
                <a:r>
                  <a:rPr lang="de-DE" sz="1400" dirty="0">
                    <a:latin typeface="+mj-lt"/>
                  </a:rPr>
                  <a:t>1st </a:t>
                </a:r>
                <a:r>
                  <a:rPr lang="de-DE" sz="1400" dirty="0" err="1">
                    <a:latin typeface="+mj-lt"/>
                  </a:rPr>
                  <a:t>ep</a:t>
                </a:r>
                <a:r>
                  <a:rPr lang="de-DE" sz="1400" dirty="0">
                    <a:latin typeface="+mj-lt"/>
                  </a:rPr>
                  <a:t>.</a:t>
                </a:r>
              </a:p>
              <a:p>
                <a:pPr marL="0" indent="0">
                  <a:buNone/>
                </a:pPr>
                <a:r>
                  <a:rPr lang="de-DE" sz="1400" dirty="0">
                    <a:latin typeface="+mj-lt"/>
                  </a:rPr>
                  <a:t>0.46</a:t>
                </a:r>
              </a:p>
              <a:p>
                <a:pPr marL="0" indent="0">
                  <a:buNone/>
                </a:pPr>
                <a:r>
                  <a:rPr lang="de-DE" sz="1400" dirty="0">
                    <a:latin typeface="+mj-lt"/>
                  </a:rPr>
                  <a:t>79.4%</a:t>
                </a:r>
              </a:p>
              <a:p>
                <a:pPr marL="0" indent="0">
                  <a:buNone/>
                </a:pPr>
                <a:r>
                  <a:rPr lang="de-DE" sz="1400" dirty="0">
                    <a:latin typeface="+mj-lt"/>
                  </a:rPr>
                  <a:t>733s  </a:t>
                </a:r>
              </a:p>
            </p:txBody>
          </p:sp>
          <p:sp>
            <p:nvSpPr>
              <p:cNvPr id="30" name="Inhaltsplatzhalter 3">
                <a:extLst>
                  <a:ext uri="{FF2B5EF4-FFF2-40B4-BE49-F238E27FC236}">
                    <a16:creationId xmlns:a16="http://schemas.microsoft.com/office/drawing/2014/main" id="{983EB719-BD3A-45BD-921A-16883416C5AC}"/>
                  </a:ext>
                </a:extLst>
              </p:cNvPr>
              <p:cNvSpPr txBox="1">
                <a:spLocks/>
              </p:cNvSpPr>
              <p:nvPr/>
            </p:nvSpPr>
            <p:spPr>
              <a:xfrm>
                <a:off x="9884317" y="4258941"/>
                <a:ext cx="853200" cy="1763803"/>
              </a:xfrm>
              <a:prstGeom prst="rect">
                <a:avLst/>
              </a:prstGeom>
              <a:noFill/>
            </p:spPr>
            <p:txBody>
              <a:bodyPr vert="horz" lIns="36000" tIns="36000" rIns="36000" bIns="3600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u="sng" dirty="0">
                    <a:latin typeface="+mj-lt"/>
                  </a:rPr>
                  <a:t>CNN</a:t>
                </a:r>
              </a:p>
              <a:p>
                <a:pPr marL="0" indent="0">
                  <a:buNone/>
                </a:pPr>
                <a:r>
                  <a:rPr lang="de-DE" sz="1400" dirty="0">
                    <a:latin typeface="+mj-lt"/>
                  </a:rPr>
                  <a:t>1st </a:t>
                </a:r>
                <a:r>
                  <a:rPr lang="de-DE" sz="1400" dirty="0" err="1">
                    <a:latin typeface="+mj-lt"/>
                  </a:rPr>
                  <a:t>ep</a:t>
                </a:r>
                <a:r>
                  <a:rPr lang="de-DE" sz="1400" dirty="0">
                    <a:latin typeface="+mj-lt"/>
                  </a:rPr>
                  <a:t>.</a:t>
                </a:r>
              </a:p>
              <a:p>
                <a:pPr marL="0" indent="0">
                  <a:buNone/>
                </a:pPr>
                <a:r>
                  <a:rPr lang="de-DE" sz="1400" dirty="0">
                    <a:latin typeface="+mj-lt"/>
                  </a:rPr>
                  <a:t>0.45</a:t>
                </a:r>
              </a:p>
              <a:p>
                <a:pPr marL="0" indent="0">
                  <a:buNone/>
                </a:pPr>
                <a:r>
                  <a:rPr lang="de-DE" sz="1400" dirty="0">
                    <a:latin typeface="+mj-lt"/>
                  </a:rPr>
                  <a:t>79.1%</a:t>
                </a:r>
              </a:p>
              <a:p>
                <a:pPr marL="0" indent="0">
                  <a:buNone/>
                </a:pPr>
                <a:r>
                  <a:rPr lang="de-DE" sz="1400" dirty="0">
                    <a:latin typeface="+mj-lt"/>
                  </a:rPr>
                  <a:t>60s  </a:t>
                </a:r>
              </a:p>
            </p:txBody>
          </p:sp>
          <p:sp>
            <p:nvSpPr>
              <p:cNvPr id="31" name="Inhaltsplatzhalter 3">
                <a:extLst>
                  <a:ext uri="{FF2B5EF4-FFF2-40B4-BE49-F238E27FC236}">
                    <a16:creationId xmlns:a16="http://schemas.microsoft.com/office/drawing/2014/main" id="{B8B8789D-308F-4B85-B2A2-20B436833927}"/>
                  </a:ext>
                </a:extLst>
              </p:cNvPr>
              <p:cNvSpPr txBox="1">
                <a:spLocks/>
              </p:cNvSpPr>
              <p:nvPr/>
            </p:nvSpPr>
            <p:spPr>
              <a:xfrm>
                <a:off x="10647277" y="4258941"/>
                <a:ext cx="853964" cy="1763803"/>
              </a:xfrm>
              <a:prstGeom prst="rect">
                <a:avLst/>
              </a:prstGeom>
              <a:noFill/>
            </p:spPr>
            <p:txBody>
              <a:bodyPr vert="horz" lIns="36000" tIns="36000" rIns="36000" bIns="3600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u="sng" dirty="0">
                    <a:latin typeface="+mj-lt"/>
                  </a:rPr>
                  <a:t>CNN-LSTM</a:t>
                </a:r>
              </a:p>
              <a:p>
                <a:pPr marL="0" indent="0">
                  <a:buNone/>
                </a:pPr>
                <a:r>
                  <a:rPr lang="de-DE" sz="1400" dirty="0">
                    <a:latin typeface="+mj-lt"/>
                  </a:rPr>
                  <a:t>1st </a:t>
                </a:r>
                <a:r>
                  <a:rPr lang="de-DE" sz="1400" dirty="0" err="1">
                    <a:latin typeface="+mj-lt"/>
                  </a:rPr>
                  <a:t>ep</a:t>
                </a:r>
                <a:r>
                  <a:rPr lang="de-DE" sz="1400" dirty="0">
                    <a:latin typeface="+mj-lt"/>
                  </a:rPr>
                  <a:t>.</a:t>
                </a:r>
              </a:p>
              <a:p>
                <a:pPr marL="0" indent="0">
                  <a:buNone/>
                </a:pPr>
                <a:r>
                  <a:rPr lang="de-DE" sz="1400" dirty="0">
                    <a:latin typeface="+mj-lt"/>
                  </a:rPr>
                  <a:t>0.51</a:t>
                </a:r>
              </a:p>
              <a:p>
                <a:pPr marL="0" indent="0">
                  <a:buNone/>
                </a:pPr>
                <a:r>
                  <a:rPr lang="de-DE" sz="1400" dirty="0">
                    <a:latin typeface="+mj-lt"/>
                  </a:rPr>
                  <a:t>75%</a:t>
                </a:r>
              </a:p>
              <a:p>
                <a:pPr marL="0" indent="0">
                  <a:buNone/>
                </a:pPr>
                <a:r>
                  <a:rPr lang="de-DE" sz="1400" dirty="0">
                    <a:latin typeface="+mj-lt"/>
                  </a:rPr>
                  <a:t>240s  </a:t>
                </a:r>
              </a:p>
            </p:txBody>
          </p:sp>
          <p:sp>
            <p:nvSpPr>
              <p:cNvPr id="32" name="Inhaltsplatzhalter 3">
                <a:extLst>
                  <a:ext uri="{FF2B5EF4-FFF2-40B4-BE49-F238E27FC236}">
                    <a16:creationId xmlns:a16="http://schemas.microsoft.com/office/drawing/2014/main" id="{34F5F50D-AB42-4E72-A6F3-878ED56883A3}"/>
                  </a:ext>
                </a:extLst>
              </p:cNvPr>
              <p:cNvSpPr txBox="1">
                <a:spLocks/>
              </p:cNvSpPr>
              <p:nvPr/>
            </p:nvSpPr>
            <p:spPr>
              <a:xfrm>
                <a:off x="7754152" y="4258941"/>
                <a:ext cx="1284471" cy="1763803"/>
              </a:xfrm>
              <a:prstGeom prst="rect">
                <a:avLst/>
              </a:prstGeom>
              <a:noFill/>
            </p:spPr>
            <p:txBody>
              <a:bodyPr vert="horz" lIns="36000" tIns="36000" rIns="36000" bIns="3600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de-DE" sz="1400" u="sng" dirty="0">
                  <a:latin typeface="+mj-lt"/>
                </a:endParaRPr>
              </a:p>
              <a:p>
                <a:pPr marL="0" indent="0" algn="r">
                  <a:buNone/>
                </a:pPr>
                <a:r>
                  <a:rPr lang="de-DE" sz="1400" u="sng" dirty="0">
                    <a:latin typeface="+mj-lt"/>
                  </a:rPr>
                  <a:t>Best </a:t>
                </a:r>
                <a:r>
                  <a:rPr lang="de-DE" sz="1400" u="sng" dirty="0" err="1">
                    <a:latin typeface="+mj-lt"/>
                  </a:rPr>
                  <a:t>result</a:t>
                </a:r>
                <a:r>
                  <a:rPr lang="de-DE" sz="1400" dirty="0">
                    <a:latin typeface="+mj-lt"/>
                  </a:rPr>
                  <a:t>:</a:t>
                </a:r>
              </a:p>
              <a:p>
                <a:pPr marL="0" indent="0" algn="r">
                  <a:buNone/>
                </a:pPr>
                <a:r>
                  <a:rPr lang="de-DE" sz="1400" u="sng" dirty="0">
                    <a:latin typeface="+mj-lt"/>
                  </a:rPr>
                  <a:t>Loss</a:t>
                </a:r>
                <a:r>
                  <a:rPr lang="de-DE" sz="1400" dirty="0">
                    <a:latin typeface="+mj-lt"/>
                  </a:rPr>
                  <a:t>:</a:t>
                </a:r>
              </a:p>
              <a:p>
                <a:pPr marL="0" indent="0" algn="r">
                  <a:buNone/>
                </a:pPr>
                <a:r>
                  <a:rPr lang="de-DE" sz="1400" u="sng" dirty="0" err="1">
                    <a:latin typeface="+mj-lt"/>
                  </a:rPr>
                  <a:t>Accuracy</a:t>
                </a:r>
                <a:r>
                  <a:rPr lang="de-DE" sz="1400" dirty="0">
                    <a:latin typeface="+mj-lt"/>
                  </a:rPr>
                  <a:t>:</a:t>
                </a:r>
              </a:p>
              <a:p>
                <a:pPr marL="0" indent="0" algn="r">
                  <a:buNone/>
                </a:pPr>
                <a:r>
                  <a:rPr lang="de-DE" sz="1400" u="sng" dirty="0">
                    <a:latin typeface="+mj-lt"/>
                  </a:rPr>
                  <a:t>Time p. </a:t>
                </a:r>
                <a:r>
                  <a:rPr lang="de-DE" sz="1400" u="sng" dirty="0" err="1">
                    <a:latin typeface="+mj-lt"/>
                  </a:rPr>
                  <a:t>epoch</a:t>
                </a:r>
                <a:r>
                  <a:rPr lang="de-DE" sz="1400" u="sng" dirty="0">
                    <a:latin typeface="+mj-lt"/>
                  </a:rPr>
                  <a:t>*</a:t>
                </a:r>
                <a:r>
                  <a:rPr lang="de-DE" sz="1400" dirty="0">
                    <a:latin typeface="+mj-lt"/>
                  </a:rPr>
                  <a:t>:</a:t>
                </a:r>
              </a:p>
            </p:txBody>
          </p:sp>
        </p:grpSp>
      </p:grpSp>
      <p:sp>
        <p:nvSpPr>
          <p:cNvPr id="36" name="Rechteck 35">
            <a:extLst>
              <a:ext uri="{FF2B5EF4-FFF2-40B4-BE49-F238E27FC236}">
                <a16:creationId xmlns:a16="http://schemas.microsoft.com/office/drawing/2014/main" id="{29B4BDE5-46E2-40F8-86FD-9E3986A54BFF}"/>
              </a:ext>
            </a:extLst>
          </p:cNvPr>
          <p:cNvSpPr/>
          <p:nvPr/>
        </p:nvSpPr>
        <p:spPr>
          <a:xfrm>
            <a:off x="7302313" y="6594905"/>
            <a:ext cx="2952000" cy="252000"/>
          </a:xfrm>
          <a:prstGeom prst="rect">
            <a:avLst/>
          </a:prstGeom>
        </p:spPr>
        <p:txBody>
          <a:bodyPr vert="horz" lIns="91440" tIns="45720" rIns="91440" bIns="45720" rtlCol="0" anchor="t">
            <a:normAutofit fontScale="92500"/>
          </a:bodyPr>
          <a:lstStyle/>
          <a:p>
            <a:pPr>
              <a:spcBef>
                <a:spcPts val="600"/>
              </a:spcBef>
            </a:pPr>
            <a:r>
              <a:rPr lang="en-US" sz="1000" dirty="0">
                <a:latin typeface="+mj-lt"/>
              </a:rPr>
              <a:t>* Using the </a:t>
            </a:r>
            <a:r>
              <a:rPr lang="de-DE" sz="1000" b="0" i="0" dirty="0">
                <a:solidFill>
                  <a:srgbClr val="292929"/>
                </a:solidFill>
                <a:effectLst/>
                <a:latin typeface="medium-content-serif-font"/>
              </a:rPr>
              <a:t>NVIDIA Tesla K80 GPU </a:t>
            </a:r>
            <a:r>
              <a:rPr lang="de-DE" sz="1000" b="0" i="0" dirty="0" err="1">
                <a:solidFill>
                  <a:srgbClr val="292929"/>
                </a:solidFill>
                <a:effectLst/>
                <a:latin typeface="medium-content-serif-font"/>
              </a:rPr>
              <a:t>provided</a:t>
            </a:r>
            <a:r>
              <a:rPr lang="de-DE" sz="1000" b="0" i="0" dirty="0">
                <a:solidFill>
                  <a:srgbClr val="292929"/>
                </a:solidFill>
                <a:effectLst/>
                <a:latin typeface="medium-content-serif-font"/>
              </a:rPr>
              <a:t> </a:t>
            </a:r>
            <a:r>
              <a:rPr lang="de-DE" sz="1000" b="0" i="0" dirty="0" err="1">
                <a:solidFill>
                  <a:srgbClr val="292929"/>
                </a:solidFill>
                <a:effectLst/>
                <a:latin typeface="medium-content-serif-font"/>
              </a:rPr>
              <a:t>by</a:t>
            </a:r>
            <a:r>
              <a:rPr lang="de-DE" sz="1000" b="0" i="0" dirty="0">
                <a:solidFill>
                  <a:srgbClr val="292929"/>
                </a:solidFill>
                <a:effectLst/>
                <a:latin typeface="medium-content-serif-font"/>
              </a:rPr>
              <a:t> Google</a:t>
            </a:r>
            <a:endParaRPr lang="en-US" sz="1000" dirty="0">
              <a:latin typeface="+mj-lt"/>
            </a:endParaRPr>
          </a:p>
        </p:txBody>
      </p:sp>
      <p:grpSp>
        <p:nvGrpSpPr>
          <p:cNvPr id="52" name="Gruppieren 51">
            <a:extLst>
              <a:ext uri="{FF2B5EF4-FFF2-40B4-BE49-F238E27FC236}">
                <a16:creationId xmlns:a16="http://schemas.microsoft.com/office/drawing/2014/main" id="{84ADAB3B-ADF1-4E5F-B97D-8CF920E88D11}"/>
              </a:ext>
            </a:extLst>
          </p:cNvPr>
          <p:cNvGrpSpPr/>
          <p:nvPr/>
        </p:nvGrpSpPr>
        <p:grpSpPr>
          <a:xfrm>
            <a:off x="295883" y="3356928"/>
            <a:ext cx="6616424" cy="1572636"/>
            <a:chOff x="306394" y="3356928"/>
            <a:chExt cx="6616424" cy="1572636"/>
          </a:xfrm>
        </p:grpSpPr>
        <p:sp>
          <p:nvSpPr>
            <p:cNvPr id="19" name="Inhaltsplatzhalter 3">
              <a:extLst>
                <a:ext uri="{FF2B5EF4-FFF2-40B4-BE49-F238E27FC236}">
                  <a16:creationId xmlns:a16="http://schemas.microsoft.com/office/drawing/2014/main" id="{7839D0C6-5376-4184-8413-59F9F3558898}"/>
                </a:ext>
              </a:extLst>
            </p:cNvPr>
            <p:cNvSpPr txBox="1">
              <a:spLocks/>
            </p:cNvSpPr>
            <p:nvPr/>
          </p:nvSpPr>
          <p:spPr>
            <a:xfrm rot="16200000">
              <a:off x="-269606" y="3952247"/>
              <a:ext cx="1368000" cy="216000"/>
            </a:xfrm>
            <a:prstGeom prst="rect">
              <a:avLst/>
            </a:prstGeom>
            <a:solidFill>
              <a:schemeClr val="tx2">
                <a:lumMod val="20000"/>
                <a:lumOff val="80000"/>
              </a:schemeClr>
            </a:solidFill>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050" dirty="0">
                  <a:latin typeface="+mj-lt"/>
                </a:rPr>
                <a:t>CNN</a:t>
              </a:r>
            </a:p>
          </p:txBody>
        </p:sp>
        <p:pic>
          <p:nvPicPr>
            <p:cNvPr id="38" name="Grafik 37" descr="Ein Bild, das Screenshot enthält.&#10;&#10;Automatisch generierte Beschreibung">
              <a:extLst>
                <a:ext uri="{FF2B5EF4-FFF2-40B4-BE49-F238E27FC236}">
                  <a16:creationId xmlns:a16="http://schemas.microsoft.com/office/drawing/2014/main" id="{8A2FB155-E41D-4D14-ABCA-B9C33FA13954}"/>
                </a:ext>
              </a:extLst>
            </p:cNvPr>
            <p:cNvPicPr>
              <a:picLocks noChangeAspect="1"/>
            </p:cNvPicPr>
            <p:nvPr/>
          </p:nvPicPr>
          <p:blipFill rotWithShape="1">
            <a:blip r:embed="rId2">
              <a:extLst>
                <a:ext uri="{28A0092B-C50C-407E-A947-70E740481C1C}">
                  <a14:useLocalDpi xmlns:a14="http://schemas.microsoft.com/office/drawing/2010/main" val="0"/>
                </a:ext>
              </a:extLst>
            </a:blip>
            <a:srcRect t="7120" r="52421"/>
            <a:stretch/>
          </p:blipFill>
          <p:spPr>
            <a:xfrm>
              <a:off x="588951" y="3365337"/>
              <a:ext cx="3128400" cy="1536965"/>
            </a:xfrm>
            <a:prstGeom prst="rect">
              <a:avLst/>
            </a:prstGeom>
          </p:spPr>
        </p:pic>
        <p:pic>
          <p:nvPicPr>
            <p:cNvPr id="39" name="Grafik 38" descr="Ein Bild, das Screenshot enthält.&#10;&#10;Automatisch generierte Beschreibung">
              <a:extLst>
                <a:ext uri="{FF2B5EF4-FFF2-40B4-BE49-F238E27FC236}">
                  <a16:creationId xmlns:a16="http://schemas.microsoft.com/office/drawing/2014/main" id="{1B6EC278-B640-4008-97BE-E6B2D257EBC3}"/>
                </a:ext>
              </a:extLst>
            </p:cNvPr>
            <p:cNvPicPr>
              <a:picLocks noChangeAspect="1"/>
            </p:cNvPicPr>
            <p:nvPr/>
          </p:nvPicPr>
          <p:blipFill rotWithShape="1">
            <a:blip r:embed="rId2">
              <a:extLst>
                <a:ext uri="{28A0092B-C50C-407E-A947-70E740481C1C}">
                  <a14:useLocalDpi xmlns:a14="http://schemas.microsoft.com/office/drawing/2010/main" val="0"/>
                </a:ext>
              </a:extLst>
            </a:blip>
            <a:srcRect l="53500" t="7120"/>
            <a:stretch/>
          </p:blipFill>
          <p:spPr>
            <a:xfrm>
              <a:off x="3794418" y="3356928"/>
              <a:ext cx="3128400" cy="1572636"/>
            </a:xfrm>
            <a:prstGeom prst="rect">
              <a:avLst/>
            </a:prstGeom>
          </p:spPr>
        </p:pic>
      </p:grpSp>
      <p:grpSp>
        <p:nvGrpSpPr>
          <p:cNvPr id="51" name="Gruppieren 50">
            <a:extLst>
              <a:ext uri="{FF2B5EF4-FFF2-40B4-BE49-F238E27FC236}">
                <a16:creationId xmlns:a16="http://schemas.microsoft.com/office/drawing/2014/main" id="{6933DC0A-3A10-4CAE-B119-9655A0A731A1}"/>
              </a:ext>
            </a:extLst>
          </p:cNvPr>
          <p:cNvGrpSpPr/>
          <p:nvPr/>
        </p:nvGrpSpPr>
        <p:grpSpPr>
          <a:xfrm>
            <a:off x="295883" y="5028570"/>
            <a:ext cx="6626783" cy="1579868"/>
            <a:chOff x="295883" y="5028570"/>
            <a:chExt cx="6626783" cy="1579868"/>
          </a:xfrm>
        </p:grpSpPr>
        <p:sp>
          <p:nvSpPr>
            <p:cNvPr id="20" name="Inhaltsplatzhalter 3">
              <a:extLst>
                <a:ext uri="{FF2B5EF4-FFF2-40B4-BE49-F238E27FC236}">
                  <a16:creationId xmlns:a16="http://schemas.microsoft.com/office/drawing/2014/main" id="{1F686271-157A-4D70-BAE6-342E373E8A6F}"/>
                </a:ext>
              </a:extLst>
            </p:cNvPr>
            <p:cNvSpPr txBox="1">
              <a:spLocks/>
            </p:cNvSpPr>
            <p:nvPr/>
          </p:nvSpPr>
          <p:spPr>
            <a:xfrm rot="16200000">
              <a:off x="-280117" y="5621297"/>
              <a:ext cx="1368000" cy="216000"/>
            </a:xfrm>
            <a:prstGeom prst="rect">
              <a:avLst/>
            </a:prstGeom>
            <a:solidFill>
              <a:schemeClr val="tx2">
                <a:lumMod val="20000"/>
                <a:lumOff val="80000"/>
              </a:schemeClr>
            </a:solidFill>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050" dirty="0">
                  <a:latin typeface="+mj-lt"/>
                </a:rPr>
                <a:t>CNN-LSTM</a:t>
              </a:r>
            </a:p>
          </p:txBody>
        </p:sp>
        <p:pic>
          <p:nvPicPr>
            <p:cNvPr id="46" name="Grafik 45" descr="Ein Bild, das Screenshot enthält.&#10;&#10;Automatisch generierte Beschreibung">
              <a:extLst>
                <a:ext uri="{FF2B5EF4-FFF2-40B4-BE49-F238E27FC236}">
                  <a16:creationId xmlns:a16="http://schemas.microsoft.com/office/drawing/2014/main" id="{DB85CB60-89B2-464F-8265-00E7F7023293}"/>
                </a:ext>
              </a:extLst>
            </p:cNvPr>
            <p:cNvPicPr>
              <a:picLocks noChangeAspect="1"/>
            </p:cNvPicPr>
            <p:nvPr/>
          </p:nvPicPr>
          <p:blipFill rotWithShape="1">
            <a:blip r:embed="rId3">
              <a:extLst>
                <a:ext uri="{28A0092B-C50C-407E-A947-70E740481C1C}">
                  <a14:useLocalDpi xmlns:a14="http://schemas.microsoft.com/office/drawing/2010/main" val="0"/>
                </a:ext>
              </a:extLst>
            </a:blip>
            <a:srcRect t="7120" r="52750"/>
            <a:stretch/>
          </p:blipFill>
          <p:spPr>
            <a:xfrm>
              <a:off x="573276" y="5032969"/>
              <a:ext cx="3128400" cy="1547674"/>
            </a:xfrm>
            <a:prstGeom prst="rect">
              <a:avLst/>
            </a:prstGeom>
          </p:spPr>
        </p:pic>
        <p:pic>
          <p:nvPicPr>
            <p:cNvPr id="47" name="Grafik 46" descr="Ein Bild, das Screenshot enthält.&#10;&#10;Automatisch generierte Beschreibung">
              <a:extLst>
                <a:ext uri="{FF2B5EF4-FFF2-40B4-BE49-F238E27FC236}">
                  <a16:creationId xmlns:a16="http://schemas.microsoft.com/office/drawing/2014/main" id="{E8494896-138B-4961-9405-53790DCDEDB8}"/>
                </a:ext>
              </a:extLst>
            </p:cNvPr>
            <p:cNvPicPr>
              <a:picLocks noChangeAspect="1"/>
            </p:cNvPicPr>
            <p:nvPr/>
          </p:nvPicPr>
          <p:blipFill rotWithShape="1">
            <a:blip r:embed="rId3">
              <a:extLst>
                <a:ext uri="{28A0092B-C50C-407E-A947-70E740481C1C}">
                  <a14:useLocalDpi xmlns:a14="http://schemas.microsoft.com/office/drawing/2010/main" val="0"/>
                </a:ext>
              </a:extLst>
            </a:blip>
            <a:srcRect l="53542" t="6777"/>
            <a:stretch/>
          </p:blipFill>
          <p:spPr>
            <a:xfrm>
              <a:off x="3794266" y="5028570"/>
              <a:ext cx="3128400" cy="1579868"/>
            </a:xfrm>
            <a:prstGeom prst="rect">
              <a:avLst/>
            </a:prstGeom>
          </p:spPr>
        </p:pic>
      </p:grpSp>
      <p:grpSp>
        <p:nvGrpSpPr>
          <p:cNvPr id="53" name="Gruppieren 52">
            <a:extLst>
              <a:ext uri="{FF2B5EF4-FFF2-40B4-BE49-F238E27FC236}">
                <a16:creationId xmlns:a16="http://schemas.microsoft.com/office/drawing/2014/main" id="{19D14286-5E8B-4026-A441-7B0362C91590}"/>
              </a:ext>
            </a:extLst>
          </p:cNvPr>
          <p:cNvGrpSpPr/>
          <p:nvPr/>
        </p:nvGrpSpPr>
        <p:grpSpPr>
          <a:xfrm>
            <a:off x="295883" y="1708317"/>
            <a:ext cx="6613756" cy="1602004"/>
            <a:chOff x="295883" y="1689463"/>
            <a:chExt cx="6613756" cy="1602004"/>
          </a:xfrm>
        </p:grpSpPr>
        <p:sp>
          <p:nvSpPr>
            <p:cNvPr id="17" name="Inhaltsplatzhalter 3">
              <a:extLst>
                <a:ext uri="{FF2B5EF4-FFF2-40B4-BE49-F238E27FC236}">
                  <a16:creationId xmlns:a16="http://schemas.microsoft.com/office/drawing/2014/main" id="{1748CCCE-76EA-4754-9A19-ADB276633DE0}"/>
                </a:ext>
              </a:extLst>
            </p:cNvPr>
            <p:cNvSpPr txBox="1">
              <a:spLocks/>
            </p:cNvSpPr>
            <p:nvPr/>
          </p:nvSpPr>
          <p:spPr>
            <a:xfrm rot="16200000">
              <a:off x="-280117" y="2265463"/>
              <a:ext cx="1368000" cy="216000"/>
            </a:xfrm>
            <a:prstGeom prst="rect">
              <a:avLst/>
            </a:prstGeom>
            <a:solidFill>
              <a:schemeClr val="tx2">
                <a:lumMod val="20000"/>
                <a:lumOff val="80000"/>
              </a:schemeClr>
            </a:solidFill>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050" dirty="0">
                  <a:latin typeface="+mj-lt"/>
                </a:rPr>
                <a:t>Baseline</a:t>
              </a:r>
            </a:p>
          </p:txBody>
        </p:sp>
        <p:pic>
          <p:nvPicPr>
            <p:cNvPr id="49" name="Grafik 48" descr="Ein Bild, das Screenshot enthält.&#10;&#10;Automatisch generierte Beschreibung">
              <a:extLst>
                <a:ext uri="{FF2B5EF4-FFF2-40B4-BE49-F238E27FC236}">
                  <a16:creationId xmlns:a16="http://schemas.microsoft.com/office/drawing/2014/main" id="{1B576693-459F-46C5-AAD5-FE49C0F03139}"/>
                </a:ext>
              </a:extLst>
            </p:cNvPr>
            <p:cNvPicPr>
              <a:picLocks noChangeAspect="1"/>
            </p:cNvPicPr>
            <p:nvPr/>
          </p:nvPicPr>
          <p:blipFill rotWithShape="1">
            <a:blip r:embed="rId4">
              <a:extLst>
                <a:ext uri="{28A0092B-C50C-407E-A947-70E740481C1C}">
                  <a14:useLocalDpi xmlns:a14="http://schemas.microsoft.com/office/drawing/2010/main" val="0"/>
                </a:ext>
              </a:extLst>
            </a:blip>
            <a:srcRect l="53500" t="7727" r="500"/>
            <a:stretch/>
          </p:blipFill>
          <p:spPr>
            <a:xfrm>
              <a:off x="3784839" y="1713947"/>
              <a:ext cx="3124800" cy="1577520"/>
            </a:xfrm>
            <a:prstGeom prst="rect">
              <a:avLst/>
            </a:prstGeom>
          </p:spPr>
        </p:pic>
        <p:pic>
          <p:nvPicPr>
            <p:cNvPr id="50" name="Grafik 49" descr="Ein Bild, das Screenshot enthält.&#10;&#10;Automatisch generierte Beschreibung">
              <a:extLst>
                <a:ext uri="{FF2B5EF4-FFF2-40B4-BE49-F238E27FC236}">
                  <a16:creationId xmlns:a16="http://schemas.microsoft.com/office/drawing/2014/main" id="{1B2DE5FA-3589-4AF5-AAF3-7EC283AB00A2}"/>
                </a:ext>
              </a:extLst>
            </p:cNvPr>
            <p:cNvPicPr>
              <a:picLocks noChangeAspect="1"/>
            </p:cNvPicPr>
            <p:nvPr/>
          </p:nvPicPr>
          <p:blipFill rotWithShape="1">
            <a:blip r:embed="rId4">
              <a:extLst>
                <a:ext uri="{28A0092B-C50C-407E-A947-70E740481C1C}">
                  <a14:useLocalDpi xmlns:a14="http://schemas.microsoft.com/office/drawing/2010/main" val="0"/>
                </a:ext>
              </a:extLst>
            </a:blip>
            <a:srcRect t="7069" r="52762" b="1"/>
            <a:stretch/>
          </p:blipFill>
          <p:spPr>
            <a:xfrm>
              <a:off x="588951" y="1691860"/>
              <a:ext cx="3128400" cy="1548905"/>
            </a:xfrm>
            <a:prstGeom prst="rect">
              <a:avLst/>
            </a:prstGeom>
          </p:spPr>
        </p:pic>
      </p:grpSp>
    </p:spTree>
    <p:extLst>
      <p:ext uri="{BB962C8B-B14F-4D97-AF65-F5344CB8AC3E}">
        <p14:creationId xmlns:p14="http://schemas.microsoft.com/office/powerpoint/2010/main" val="248426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51765"/>
            <a:ext cx="11648440" cy="691515"/>
          </a:xfrm>
        </p:spPr>
        <p:txBody>
          <a:bodyPr vert="horz" lIns="72000" tIns="45720" rIns="91440" bIns="45720" rtlCol="0" anchor="ctr">
            <a:normAutofit/>
          </a:bodyPr>
          <a:lstStyle/>
          <a:p>
            <a:r>
              <a:rPr lang="de-DE" sz="3200" dirty="0"/>
              <a:t>Sentiment Analysis Modelling: </a:t>
            </a:r>
            <a:r>
              <a:rPr lang="de-DE" sz="3200" dirty="0" err="1"/>
              <a:t>revisiting</a:t>
            </a:r>
            <a:r>
              <a:rPr lang="de-DE" sz="3200" dirty="0"/>
              <a:t> </a:t>
            </a:r>
            <a:r>
              <a:rPr lang="de-DE" sz="3200" dirty="0" err="1"/>
              <a:t>the</a:t>
            </a:r>
            <a:r>
              <a:rPr lang="de-DE" sz="3200" dirty="0"/>
              <a:t> CNN </a:t>
            </a:r>
            <a:r>
              <a:rPr lang="de-DE" sz="3200" dirty="0" err="1"/>
              <a:t>model</a:t>
            </a:r>
            <a:endParaRPr lang="de-DE" sz="3200" i="1" dirty="0">
              <a:solidFill>
                <a:srgbClr val="0070C0"/>
              </a:solidFill>
            </a:endParaRPr>
          </a:p>
        </p:txBody>
      </p:sp>
      <p:sp>
        <p:nvSpPr>
          <p:cNvPr id="26" name="Inhaltsplatzhalter 3">
            <a:extLst>
              <a:ext uri="{FF2B5EF4-FFF2-40B4-BE49-F238E27FC236}">
                <a16:creationId xmlns:a16="http://schemas.microsoft.com/office/drawing/2014/main" id="{8380BCAD-3315-40EE-A5C1-96DA4776516E}"/>
              </a:ext>
            </a:extLst>
          </p:cNvPr>
          <p:cNvSpPr>
            <a:spLocks noGrp="1"/>
          </p:cNvSpPr>
          <p:nvPr>
            <p:ph idx="1"/>
          </p:nvPr>
        </p:nvSpPr>
        <p:spPr>
          <a:xfrm>
            <a:off x="187960" y="1019175"/>
            <a:ext cx="11508740" cy="4389692"/>
          </a:xfrm>
        </p:spPr>
        <p:txBody>
          <a:bodyPr vert="horz" lIns="91440" tIns="45720" rIns="91440" bIns="45720" rtlCol="0" anchor="t">
            <a:noAutofit/>
          </a:bodyPr>
          <a:lstStyle/>
          <a:p>
            <a:pPr marL="0" indent="0">
              <a:lnSpc>
                <a:spcPts val="2000"/>
              </a:lnSpc>
              <a:spcBef>
                <a:spcPts val="800"/>
              </a:spcBef>
              <a:spcAft>
                <a:spcPts val="200"/>
              </a:spcAft>
              <a:buNone/>
            </a:pPr>
            <a:r>
              <a:rPr lang="en-US" sz="1800" dirty="0">
                <a:latin typeface="+mj-lt"/>
              </a:rPr>
              <a:t>In other to increase its performance, the CNN model was revisited:</a:t>
            </a:r>
          </a:p>
          <a:p>
            <a:pPr marL="0" indent="0">
              <a:lnSpc>
                <a:spcPts val="2000"/>
              </a:lnSpc>
              <a:spcBef>
                <a:spcPts val="800"/>
              </a:spcBef>
              <a:spcAft>
                <a:spcPts val="200"/>
              </a:spcAft>
              <a:buNone/>
            </a:pPr>
            <a:r>
              <a:rPr lang="en-US" sz="1800" b="1" dirty="0">
                <a:latin typeface="+mj-lt"/>
              </a:rPr>
              <a:t>final model's summary:</a:t>
            </a: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endParaRPr lang="en-US" sz="1800" b="1" dirty="0">
              <a:latin typeface="+mj-lt"/>
            </a:endParaRPr>
          </a:p>
          <a:p>
            <a:pPr marL="0" indent="0">
              <a:lnSpc>
                <a:spcPts val="2000"/>
              </a:lnSpc>
              <a:spcBef>
                <a:spcPts val="800"/>
              </a:spcBef>
              <a:spcAft>
                <a:spcPts val="200"/>
              </a:spcAft>
              <a:buNone/>
            </a:pPr>
            <a:r>
              <a:rPr lang="en-US" sz="1800" dirty="0">
                <a:latin typeface="+mj-lt"/>
              </a:rPr>
              <a:t>As a final exercise, to check if additional datapoints could further increase the model’s accuracy, the whole process was re-executed considering the whole 1.6MM tweets dataset:</a:t>
            </a: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endParaRPr lang="en-US" sz="1800" dirty="0">
              <a:latin typeface="+mj-lt"/>
            </a:endParaRPr>
          </a:p>
        </p:txBody>
      </p:sp>
      <p:sp>
        <p:nvSpPr>
          <p:cNvPr id="39" name="Inhaltsplatzhalter 3">
            <a:extLst>
              <a:ext uri="{FF2B5EF4-FFF2-40B4-BE49-F238E27FC236}">
                <a16:creationId xmlns:a16="http://schemas.microsoft.com/office/drawing/2014/main" id="{B702C1BB-8C53-498C-9416-A3C39B4173D6}"/>
              </a:ext>
            </a:extLst>
          </p:cNvPr>
          <p:cNvSpPr txBox="1">
            <a:spLocks/>
          </p:cNvSpPr>
          <p:nvPr/>
        </p:nvSpPr>
        <p:spPr>
          <a:xfrm rot="16200000">
            <a:off x="-219148" y="5978135"/>
            <a:ext cx="1242000" cy="216000"/>
          </a:xfrm>
          <a:prstGeom prst="rect">
            <a:avLst/>
          </a:prstGeom>
          <a:solidFill>
            <a:srgbClr val="0070C0"/>
          </a:solidFill>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050" dirty="0" err="1">
                <a:solidFill>
                  <a:schemeClr val="bg1"/>
                </a:solidFill>
                <a:latin typeface="+mj-lt"/>
              </a:rPr>
              <a:t>Process</a:t>
            </a:r>
            <a:r>
              <a:rPr lang="de-DE" sz="1050" dirty="0">
                <a:solidFill>
                  <a:schemeClr val="bg1"/>
                </a:solidFill>
                <a:latin typeface="+mj-lt"/>
              </a:rPr>
              <a:t> </a:t>
            </a:r>
            <a:r>
              <a:rPr lang="de-DE" sz="1050" dirty="0" err="1">
                <a:solidFill>
                  <a:schemeClr val="bg1"/>
                </a:solidFill>
                <a:latin typeface="+mj-lt"/>
              </a:rPr>
              <a:t>Overview</a:t>
            </a:r>
            <a:endParaRPr lang="de-DE" sz="1050" dirty="0">
              <a:solidFill>
                <a:schemeClr val="bg1"/>
              </a:solidFill>
              <a:latin typeface="+mj-lt"/>
            </a:endParaRPr>
          </a:p>
        </p:txBody>
      </p:sp>
      <p:sp>
        <p:nvSpPr>
          <p:cNvPr id="8" name="Rechteck 7">
            <a:extLst>
              <a:ext uri="{FF2B5EF4-FFF2-40B4-BE49-F238E27FC236}">
                <a16:creationId xmlns:a16="http://schemas.microsoft.com/office/drawing/2014/main" id="{FDC26EB4-7F02-4661-BF6A-92F3F5AD2871}"/>
              </a:ext>
            </a:extLst>
          </p:cNvPr>
          <p:cNvSpPr/>
          <p:nvPr/>
        </p:nvSpPr>
        <p:spPr>
          <a:xfrm>
            <a:off x="293852" y="5465135"/>
            <a:ext cx="9392408" cy="1241100"/>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a:extLst>
              <a:ext uri="{FF2B5EF4-FFF2-40B4-BE49-F238E27FC236}">
                <a16:creationId xmlns:a16="http://schemas.microsoft.com/office/drawing/2014/main" id="{A1BBEA27-B103-4CA3-A3C5-256AA8C9D59B}"/>
              </a:ext>
            </a:extLst>
          </p:cNvPr>
          <p:cNvGrpSpPr/>
          <p:nvPr/>
        </p:nvGrpSpPr>
        <p:grpSpPr>
          <a:xfrm>
            <a:off x="787148" y="5550661"/>
            <a:ext cx="8789898" cy="1070048"/>
            <a:chOff x="787148" y="5594280"/>
            <a:chExt cx="8789898" cy="1070048"/>
          </a:xfrm>
        </p:grpSpPr>
        <p:grpSp>
          <p:nvGrpSpPr>
            <p:cNvPr id="64" name="Gruppieren 63">
              <a:extLst>
                <a:ext uri="{FF2B5EF4-FFF2-40B4-BE49-F238E27FC236}">
                  <a16:creationId xmlns:a16="http://schemas.microsoft.com/office/drawing/2014/main" id="{AA000600-9545-46BB-99D3-B2A39DAE04FE}"/>
                </a:ext>
              </a:extLst>
            </p:cNvPr>
            <p:cNvGrpSpPr/>
            <p:nvPr/>
          </p:nvGrpSpPr>
          <p:grpSpPr>
            <a:xfrm>
              <a:off x="787148" y="5594786"/>
              <a:ext cx="1152000" cy="1069542"/>
              <a:chOff x="787148" y="5594786"/>
              <a:chExt cx="1152000" cy="1069542"/>
            </a:xfrm>
          </p:grpSpPr>
          <p:pic>
            <p:nvPicPr>
              <p:cNvPr id="40" name="Grafik 39">
                <a:extLst>
                  <a:ext uri="{FF2B5EF4-FFF2-40B4-BE49-F238E27FC236}">
                    <a16:creationId xmlns:a16="http://schemas.microsoft.com/office/drawing/2014/main" id="{21FD4CE5-0E6E-4F1D-853D-C031127C6319}"/>
                  </a:ext>
                </a:extLst>
              </p:cNvPr>
              <p:cNvPicPr>
                <a:picLocks noChangeAspect="1"/>
              </p:cNvPicPr>
              <p:nvPr/>
            </p:nvPicPr>
            <p:blipFill rotWithShape="1">
              <a:blip r:embed="rId2"/>
              <a:srcRect l="992" t="9163" b="6812"/>
              <a:stretch/>
            </p:blipFill>
            <p:spPr>
              <a:xfrm>
                <a:off x="787148" y="5594786"/>
                <a:ext cx="1152000" cy="719494"/>
              </a:xfrm>
              <a:prstGeom prst="rect">
                <a:avLst/>
              </a:prstGeom>
            </p:spPr>
          </p:pic>
          <p:sp>
            <p:nvSpPr>
              <p:cNvPr id="41" name="Rechteck 40">
                <a:extLst>
                  <a:ext uri="{FF2B5EF4-FFF2-40B4-BE49-F238E27FC236}">
                    <a16:creationId xmlns:a16="http://schemas.microsoft.com/office/drawing/2014/main" id="{AF79F13F-6917-4CD8-8EBF-2484E17E0C56}"/>
                  </a:ext>
                </a:extLst>
              </p:cNvPr>
              <p:cNvSpPr/>
              <p:nvPr/>
            </p:nvSpPr>
            <p:spPr>
              <a:xfrm>
                <a:off x="787148" y="6448328"/>
                <a:ext cx="1152000" cy="216000"/>
              </a:xfrm>
              <a:prstGeom prst="rect">
                <a:avLst/>
              </a:prstGeom>
              <a:solidFill>
                <a:schemeClr val="accent1">
                  <a:lumMod val="20000"/>
                  <a:lumOff val="80000"/>
                </a:schemeClr>
              </a:solidFill>
            </p:spPr>
            <p:txBody>
              <a:bodyPr wrap="square" anchor="ctr">
                <a:spAutoFit/>
              </a:bodyPr>
              <a:lstStyle/>
              <a:p>
                <a:pPr algn="ctr"/>
                <a:r>
                  <a:rPr lang="en-US" sz="1200" dirty="0">
                    <a:latin typeface="Calibri Light (Überschriften)"/>
                  </a:rPr>
                  <a:t>Full Dataset</a:t>
                </a:r>
              </a:p>
            </p:txBody>
          </p:sp>
        </p:grpSp>
        <p:grpSp>
          <p:nvGrpSpPr>
            <p:cNvPr id="65" name="Gruppieren 64">
              <a:extLst>
                <a:ext uri="{FF2B5EF4-FFF2-40B4-BE49-F238E27FC236}">
                  <a16:creationId xmlns:a16="http://schemas.microsoft.com/office/drawing/2014/main" id="{FD3B0AC3-DF74-4042-837A-B63BF53A4A4A}"/>
                </a:ext>
              </a:extLst>
            </p:cNvPr>
            <p:cNvGrpSpPr/>
            <p:nvPr/>
          </p:nvGrpSpPr>
          <p:grpSpPr>
            <a:xfrm>
              <a:off x="2053358" y="5594280"/>
              <a:ext cx="1152000" cy="1070048"/>
              <a:chOff x="2028920" y="5594280"/>
              <a:chExt cx="1152000" cy="1070048"/>
            </a:xfrm>
          </p:grpSpPr>
          <p:sp>
            <p:nvSpPr>
              <p:cNvPr id="42" name="Rechteck 41">
                <a:extLst>
                  <a:ext uri="{FF2B5EF4-FFF2-40B4-BE49-F238E27FC236}">
                    <a16:creationId xmlns:a16="http://schemas.microsoft.com/office/drawing/2014/main" id="{27D5F5ED-1CC1-46CF-8318-2804279FAF44}"/>
                  </a:ext>
                </a:extLst>
              </p:cNvPr>
              <p:cNvSpPr/>
              <p:nvPr/>
            </p:nvSpPr>
            <p:spPr>
              <a:xfrm>
                <a:off x="2028920" y="6448328"/>
                <a:ext cx="1152000" cy="216000"/>
              </a:xfrm>
              <a:prstGeom prst="rect">
                <a:avLst/>
              </a:prstGeom>
              <a:solidFill>
                <a:schemeClr val="accent1">
                  <a:lumMod val="20000"/>
                  <a:lumOff val="80000"/>
                </a:schemeClr>
              </a:solidFill>
            </p:spPr>
            <p:txBody>
              <a:bodyPr wrap="square" anchor="ctr">
                <a:spAutoFit/>
              </a:bodyPr>
              <a:lstStyle/>
              <a:p>
                <a:pPr algn="ctr"/>
                <a:r>
                  <a:rPr lang="en-US" sz="1200" dirty="0">
                    <a:latin typeface="Calibri Light (Überschriften)"/>
                  </a:rPr>
                  <a:t>retagging</a:t>
                </a:r>
              </a:p>
            </p:txBody>
          </p:sp>
          <p:sp>
            <p:nvSpPr>
              <p:cNvPr id="21" name="Rechteck 20">
                <a:extLst>
                  <a:ext uri="{FF2B5EF4-FFF2-40B4-BE49-F238E27FC236}">
                    <a16:creationId xmlns:a16="http://schemas.microsoft.com/office/drawing/2014/main" id="{AC8774D7-EB17-4F4E-BD2A-90E98811ACCC}"/>
                  </a:ext>
                </a:extLst>
              </p:cNvPr>
              <p:cNvSpPr/>
              <p:nvPr/>
            </p:nvSpPr>
            <p:spPr>
              <a:xfrm>
                <a:off x="2028920" y="5594280"/>
                <a:ext cx="1152000" cy="720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100" dirty="0">
                    <a:latin typeface="Calibri Light (Überschriften)"/>
                  </a:rPr>
                  <a:t>{trans-formation}</a:t>
                </a:r>
              </a:p>
            </p:txBody>
          </p:sp>
        </p:grpSp>
        <p:grpSp>
          <p:nvGrpSpPr>
            <p:cNvPr id="66" name="Gruppieren 65">
              <a:extLst>
                <a:ext uri="{FF2B5EF4-FFF2-40B4-BE49-F238E27FC236}">
                  <a16:creationId xmlns:a16="http://schemas.microsoft.com/office/drawing/2014/main" id="{AC823CBE-7B92-46AA-B438-7AC8F72DCEE4}"/>
                </a:ext>
              </a:extLst>
            </p:cNvPr>
            <p:cNvGrpSpPr/>
            <p:nvPr/>
          </p:nvGrpSpPr>
          <p:grpSpPr>
            <a:xfrm>
              <a:off x="3319568" y="5594280"/>
              <a:ext cx="1152000" cy="1070048"/>
              <a:chOff x="3319568" y="5594280"/>
              <a:chExt cx="1152000" cy="1070048"/>
            </a:xfrm>
          </p:grpSpPr>
          <p:sp>
            <p:nvSpPr>
              <p:cNvPr id="43" name="Rechteck 42">
                <a:extLst>
                  <a:ext uri="{FF2B5EF4-FFF2-40B4-BE49-F238E27FC236}">
                    <a16:creationId xmlns:a16="http://schemas.microsoft.com/office/drawing/2014/main" id="{6462C0C2-E06B-4A5B-9E03-BABE6B813792}"/>
                  </a:ext>
                </a:extLst>
              </p:cNvPr>
              <p:cNvSpPr/>
              <p:nvPr/>
            </p:nvSpPr>
            <p:spPr>
              <a:xfrm>
                <a:off x="3319568" y="6448328"/>
                <a:ext cx="1152000" cy="216000"/>
              </a:xfrm>
              <a:prstGeom prst="rect">
                <a:avLst/>
              </a:prstGeom>
              <a:solidFill>
                <a:schemeClr val="accent1">
                  <a:lumMod val="20000"/>
                  <a:lumOff val="80000"/>
                </a:schemeClr>
              </a:solidFill>
            </p:spPr>
            <p:txBody>
              <a:bodyPr wrap="square" anchor="ctr">
                <a:spAutoFit/>
              </a:bodyPr>
              <a:lstStyle/>
              <a:p>
                <a:pPr algn="ctr"/>
                <a:r>
                  <a:rPr lang="en-US" sz="1200" dirty="0">
                    <a:latin typeface="Calibri Light (Überschriften)"/>
                  </a:rPr>
                  <a:t>text cleansing</a:t>
                </a:r>
              </a:p>
            </p:txBody>
          </p:sp>
          <p:sp>
            <p:nvSpPr>
              <p:cNvPr id="48" name="Rechteck 47">
                <a:extLst>
                  <a:ext uri="{FF2B5EF4-FFF2-40B4-BE49-F238E27FC236}">
                    <a16:creationId xmlns:a16="http://schemas.microsoft.com/office/drawing/2014/main" id="{FEDC30D3-5621-4D84-BBB9-65E63B5AFE3D}"/>
                  </a:ext>
                </a:extLst>
              </p:cNvPr>
              <p:cNvSpPr/>
              <p:nvPr/>
            </p:nvSpPr>
            <p:spPr>
              <a:xfrm>
                <a:off x="3319568" y="5594280"/>
                <a:ext cx="1152000" cy="720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100" dirty="0">
                    <a:latin typeface="Calibri Light (Überschriften)"/>
                  </a:rPr>
                  <a:t>{trans-formation}</a:t>
                </a:r>
              </a:p>
            </p:txBody>
          </p:sp>
        </p:grpSp>
        <p:grpSp>
          <p:nvGrpSpPr>
            <p:cNvPr id="67" name="Gruppieren 66">
              <a:extLst>
                <a:ext uri="{FF2B5EF4-FFF2-40B4-BE49-F238E27FC236}">
                  <a16:creationId xmlns:a16="http://schemas.microsoft.com/office/drawing/2014/main" id="{AD7A7500-790C-4BBE-872E-CEB38D4EF0F9}"/>
                </a:ext>
              </a:extLst>
            </p:cNvPr>
            <p:cNvGrpSpPr/>
            <p:nvPr/>
          </p:nvGrpSpPr>
          <p:grpSpPr>
            <a:xfrm>
              <a:off x="4585778" y="5594280"/>
              <a:ext cx="1152000" cy="1070048"/>
              <a:chOff x="4585778" y="5594280"/>
              <a:chExt cx="1152000" cy="1070048"/>
            </a:xfrm>
          </p:grpSpPr>
          <p:sp>
            <p:nvSpPr>
              <p:cNvPr id="44" name="Rechteck 43">
                <a:extLst>
                  <a:ext uri="{FF2B5EF4-FFF2-40B4-BE49-F238E27FC236}">
                    <a16:creationId xmlns:a16="http://schemas.microsoft.com/office/drawing/2014/main" id="{896D561F-F416-4ED6-99C2-8B6C90210303}"/>
                  </a:ext>
                </a:extLst>
              </p:cNvPr>
              <p:cNvSpPr/>
              <p:nvPr/>
            </p:nvSpPr>
            <p:spPr>
              <a:xfrm>
                <a:off x="4585778" y="6448328"/>
                <a:ext cx="1152000" cy="216000"/>
              </a:xfrm>
              <a:prstGeom prst="rect">
                <a:avLst/>
              </a:prstGeom>
              <a:solidFill>
                <a:schemeClr val="accent1">
                  <a:lumMod val="20000"/>
                  <a:lumOff val="80000"/>
                </a:schemeClr>
              </a:solidFill>
            </p:spPr>
            <p:txBody>
              <a:bodyPr wrap="square" anchor="ctr">
                <a:spAutoFit/>
              </a:bodyPr>
              <a:lstStyle/>
              <a:p>
                <a:pPr algn="ctr"/>
                <a:r>
                  <a:rPr lang="en-US" sz="1200" dirty="0">
                    <a:latin typeface="Calibri Light (Überschriften)"/>
                  </a:rPr>
                  <a:t>tokenization</a:t>
                </a:r>
              </a:p>
            </p:txBody>
          </p:sp>
          <p:sp>
            <p:nvSpPr>
              <p:cNvPr id="49" name="Rechteck 48">
                <a:extLst>
                  <a:ext uri="{FF2B5EF4-FFF2-40B4-BE49-F238E27FC236}">
                    <a16:creationId xmlns:a16="http://schemas.microsoft.com/office/drawing/2014/main" id="{407A3222-C784-4401-9621-60F2BEA37E7E}"/>
                  </a:ext>
                </a:extLst>
              </p:cNvPr>
              <p:cNvSpPr/>
              <p:nvPr/>
            </p:nvSpPr>
            <p:spPr>
              <a:xfrm>
                <a:off x="4585778" y="5594280"/>
                <a:ext cx="1152000" cy="720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100" dirty="0">
                    <a:latin typeface="Calibri Light (Überschriften)"/>
                  </a:rPr>
                  <a:t>{trans-formation}</a:t>
                </a:r>
              </a:p>
            </p:txBody>
          </p:sp>
        </p:grpSp>
        <p:grpSp>
          <p:nvGrpSpPr>
            <p:cNvPr id="69" name="Gruppieren 68">
              <a:extLst>
                <a:ext uri="{FF2B5EF4-FFF2-40B4-BE49-F238E27FC236}">
                  <a16:creationId xmlns:a16="http://schemas.microsoft.com/office/drawing/2014/main" id="{EE5607B3-CB26-4FBB-A72B-481CB0FB2372}"/>
                </a:ext>
              </a:extLst>
            </p:cNvPr>
            <p:cNvGrpSpPr/>
            <p:nvPr/>
          </p:nvGrpSpPr>
          <p:grpSpPr>
            <a:xfrm>
              <a:off x="7118198" y="5599890"/>
              <a:ext cx="1152000" cy="1064438"/>
              <a:chOff x="7118198" y="5599890"/>
              <a:chExt cx="1152000" cy="1064438"/>
            </a:xfrm>
          </p:grpSpPr>
          <p:sp>
            <p:nvSpPr>
              <p:cNvPr id="46" name="Rechteck 45">
                <a:extLst>
                  <a:ext uri="{FF2B5EF4-FFF2-40B4-BE49-F238E27FC236}">
                    <a16:creationId xmlns:a16="http://schemas.microsoft.com/office/drawing/2014/main" id="{EE265AF4-1542-46C9-8419-AD7FCD2590DA}"/>
                  </a:ext>
                </a:extLst>
              </p:cNvPr>
              <p:cNvSpPr/>
              <p:nvPr/>
            </p:nvSpPr>
            <p:spPr>
              <a:xfrm>
                <a:off x="7118198" y="6448328"/>
                <a:ext cx="1152000" cy="216000"/>
              </a:xfrm>
              <a:prstGeom prst="rect">
                <a:avLst/>
              </a:prstGeom>
              <a:solidFill>
                <a:schemeClr val="accent1">
                  <a:lumMod val="20000"/>
                  <a:lumOff val="80000"/>
                </a:schemeClr>
              </a:solidFill>
            </p:spPr>
            <p:txBody>
              <a:bodyPr wrap="square" anchor="ctr">
                <a:spAutoFit/>
              </a:bodyPr>
              <a:lstStyle/>
              <a:p>
                <a:pPr algn="ctr"/>
                <a:r>
                  <a:rPr lang="en-US" sz="1200" dirty="0">
                    <a:latin typeface="Calibri Light (Überschriften)"/>
                  </a:rPr>
                  <a:t>data splitting</a:t>
                </a:r>
              </a:p>
            </p:txBody>
          </p:sp>
          <p:grpSp>
            <p:nvGrpSpPr>
              <p:cNvPr id="63" name="Gruppieren 62">
                <a:extLst>
                  <a:ext uri="{FF2B5EF4-FFF2-40B4-BE49-F238E27FC236}">
                    <a16:creationId xmlns:a16="http://schemas.microsoft.com/office/drawing/2014/main" id="{93739C59-8B80-4D10-9054-F9ECDD5C364C}"/>
                  </a:ext>
                </a:extLst>
              </p:cNvPr>
              <p:cNvGrpSpPr/>
              <p:nvPr/>
            </p:nvGrpSpPr>
            <p:grpSpPr>
              <a:xfrm>
                <a:off x="7118198" y="5599890"/>
                <a:ext cx="1152000" cy="714879"/>
                <a:chOff x="7118198" y="5657703"/>
                <a:chExt cx="1152000" cy="714879"/>
              </a:xfrm>
            </p:grpSpPr>
            <p:sp>
              <p:nvSpPr>
                <p:cNvPr id="59" name="Rechteck 58">
                  <a:extLst>
                    <a:ext uri="{FF2B5EF4-FFF2-40B4-BE49-F238E27FC236}">
                      <a16:creationId xmlns:a16="http://schemas.microsoft.com/office/drawing/2014/main" id="{FD4B1F8C-441C-4E1B-94E5-711C886B3078}"/>
                    </a:ext>
                  </a:extLst>
                </p:cNvPr>
                <p:cNvSpPr/>
                <p:nvPr/>
              </p:nvSpPr>
              <p:spPr>
                <a:xfrm>
                  <a:off x="7118198" y="5657703"/>
                  <a:ext cx="1152000" cy="504000"/>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Calibri Light (Überschriften)"/>
                    </a:rPr>
                    <a:t>training set (80%)</a:t>
                  </a:r>
                </a:p>
              </p:txBody>
            </p:sp>
            <p:sp>
              <p:nvSpPr>
                <p:cNvPr id="60" name="Rechteck 59">
                  <a:extLst>
                    <a:ext uri="{FF2B5EF4-FFF2-40B4-BE49-F238E27FC236}">
                      <a16:creationId xmlns:a16="http://schemas.microsoft.com/office/drawing/2014/main" id="{C374596A-B95C-469E-93E9-76FD17946FF5}"/>
                    </a:ext>
                  </a:extLst>
                </p:cNvPr>
                <p:cNvSpPr/>
                <p:nvPr/>
              </p:nvSpPr>
              <p:spPr>
                <a:xfrm>
                  <a:off x="7118198" y="6156582"/>
                  <a:ext cx="1152000" cy="216000"/>
                </a:xfrm>
                <a:prstGeom prst="rect">
                  <a:avLst/>
                </a:prstGeom>
                <a:solidFill>
                  <a:schemeClr val="tx2">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lIns="0" tIns="0" rIns="0" rtlCol="0" anchor="t"/>
                <a:lstStyle/>
                <a:p>
                  <a:pPr algn="ctr"/>
                  <a:r>
                    <a:rPr lang="en-US" sz="1200" dirty="0">
                      <a:solidFill>
                        <a:schemeClr val="bg1"/>
                      </a:solidFill>
                      <a:latin typeface="Calibri Light (Überschriften)"/>
                    </a:rPr>
                    <a:t>testing set (20%)</a:t>
                  </a:r>
                </a:p>
              </p:txBody>
            </p:sp>
          </p:grpSp>
        </p:grpSp>
        <p:grpSp>
          <p:nvGrpSpPr>
            <p:cNvPr id="68" name="Gruppieren 67">
              <a:extLst>
                <a:ext uri="{FF2B5EF4-FFF2-40B4-BE49-F238E27FC236}">
                  <a16:creationId xmlns:a16="http://schemas.microsoft.com/office/drawing/2014/main" id="{656008B5-6C0C-459C-A610-55B57C115737}"/>
                </a:ext>
              </a:extLst>
            </p:cNvPr>
            <p:cNvGrpSpPr/>
            <p:nvPr/>
          </p:nvGrpSpPr>
          <p:grpSpPr>
            <a:xfrm>
              <a:off x="5851988" y="5599890"/>
              <a:ext cx="1152000" cy="1064438"/>
              <a:chOff x="5851988" y="5599890"/>
              <a:chExt cx="1152000" cy="1064438"/>
            </a:xfrm>
          </p:grpSpPr>
          <p:sp>
            <p:nvSpPr>
              <p:cNvPr id="45" name="Rechteck 44">
                <a:extLst>
                  <a:ext uri="{FF2B5EF4-FFF2-40B4-BE49-F238E27FC236}">
                    <a16:creationId xmlns:a16="http://schemas.microsoft.com/office/drawing/2014/main" id="{69F5D7EF-3529-4DB3-8CE7-B107B706F94C}"/>
                  </a:ext>
                </a:extLst>
              </p:cNvPr>
              <p:cNvSpPr/>
              <p:nvPr/>
            </p:nvSpPr>
            <p:spPr>
              <a:xfrm>
                <a:off x="5851988" y="6448328"/>
                <a:ext cx="1152000" cy="216000"/>
              </a:xfrm>
              <a:prstGeom prst="rect">
                <a:avLst/>
              </a:prstGeom>
              <a:solidFill>
                <a:schemeClr val="accent1">
                  <a:lumMod val="20000"/>
                  <a:lumOff val="80000"/>
                </a:schemeClr>
              </a:solidFill>
            </p:spPr>
            <p:txBody>
              <a:bodyPr wrap="square" anchor="ctr">
                <a:spAutoFit/>
              </a:bodyPr>
              <a:lstStyle/>
              <a:p>
                <a:pPr algn="ctr"/>
                <a:r>
                  <a:rPr lang="en-US" sz="1200" dirty="0">
                    <a:latin typeface="Calibri Light (Überschriften)"/>
                  </a:rPr>
                  <a:t>padding</a:t>
                </a:r>
              </a:p>
            </p:txBody>
          </p:sp>
          <p:sp>
            <p:nvSpPr>
              <p:cNvPr id="50" name="Rechteck 49">
                <a:extLst>
                  <a:ext uri="{FF2B5EF4-FFF2-40B4-BE49-F238E27FC236}">
                    <a16:creationId xmlns:a16="http://schemas.microsoft.com/office/drawing/2014/main" id="{EFB5B3F9-7190-404B-AF0D-F00B1D9B6D3D}"/>
                  </a:ext>
                </a:extLst>
              </p:cNvPr>
              <p:cNvSpPr/>
              <p:nvPr/>
            </p:nvSpPr>
            <p:spPr>
              <a:xfrm>
                <a:off x="5851988" y="5599890"/>
                <a:ext cx="1152000" cy="720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100" dirty="0">
                    <a:latin typeface="Calibri Light (Überschriften)"/>
                  </a:rPr>
                  <a:t>{trans-formation}</a:t>
                </a:r>
              </a:p>
            </p:txBody>
          </p:sp>
        </p:grpSp>
        <p:sp>
          <p:nvSpPr>
            <p:cNvPr id="47" name="Rechteck 46">
              <a:extLst>
                <a:ext uri="{FF2B5EF4-FFF2-40B4-BE49-F238E27FC236}">
                  <a16:creationId xmlns:a16="http://schemas.microsoft.com/office/drawing/2014/main" id="{F36C4B00-1D88-4DB5-B640-E544F27BC3DD}"/>
                </a:ext>
              </a:extLst>
            </p:cNvPr>
            <p:cNvSpPr/>
            <p:nvPr/>
          </p:nvSpPr>
          <p:spPr>
            <a:xfrm>
              <a:off x="8425046" y="6448328"/>
              <a:ext cx="1152000" cy="216000"/>
            </a:xfrm>
            <a:prstGeom prst="rect">
              <a:avLst/>
            </a:prstGeom>
            <a:solidFill>
              <a:schemeClr val="accent1">
                <a:lumMod val="20000"/>
                <a:lumOff val="80000"/>
              </a:schemeClr>
            </a:solidFill>
          </p:spPr>
          <p:txBody>
            <a:bodyPr wrap="square" anchor="ctr">
              <a:spAutoFit/>
            </a:bodyPr>
            <a:lstStyle/>
            <a:p>
              <a:pPr algn="ctr"/>
              <a:r>
                <a:rPr lang="en-US" sz="1200" dirty="0">
                  <a:latin typeface="Calibri Light (Überschriften)"/>
                </a:rPr>
                <a:t>model training</a:t>
              </a:r>
            </a:p>
          </p:txBody>
        </p:sp>
        <p:sp>
          <p:nvSpPr>
            <p:cNvPr id="22" name="Pfeil: Chevron 21">
              <a:extLst>
                <a:ext uri="{FF2B5EF4-FFF2-40B4-BE49-F238E27FC236}">
                  <a16:creationId xmlns:a16="http://schemas.microsoft.com/office/drawing/2014/main" id="{73BB4539-FCD0-4ABB-8368-B00BD54EAAD5}"/>
                </a:ext>
              </a:extLst>
            </p:cNvPr>
            <p:cNvSpPr/>
            <p:nvPr/>
          </p:nvSpPr>
          <p:spPr>
            <a:xfrm>
              <a:off x="1921933" y="5896407"/>
              <a:ext cx="108000" cy="1080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1" name="Pfeil: Chevron 50">
              <a:extLst>
                <a:ext uri="{FF2B5EF4-FFF2-40B4-BE49-F238E27FC236}">
                  <a16:creationId xmlns:a16="http://schemas.microsoft.com/office/drawing/2014/main" id="{AE9C9C8E-6092-4543-B92C-9A96C26B8962}"/>
                </a:ext>
              </a:extLst>
            </p:cNvPr>
            <p:cNvSpPr/>
            <p:nvPr/>
          </p:nvSpPr>
          <p:spPr>
            <a:xfrm>
              <a:off x="3188143" y="5896407"/>
              <a:ext cx="108000" cy="1080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2" name="Pfeil: Chevron 51">
              <a:extLst>
                <a:ext uri="{FF2B5EF4-FFF2-40B4-BE49-F238E27FC236}">
                  <a16:creationId xmlns:a16="http://schemas.microsoft.com/office/drawing/2014/main" id="{E3BB8779-519A-48D1-B5A5-5C1B108D5F03}"/>
                </a:ext>
              </a:extLst>
            </p:cNvPr>
            <p:cNvSpPr/>
            <p:nvPr/>
          </p:nvSpPr>
          <p:spPr>
            <a:xfrm>
              <a:off x="4454353" y="5896407"/>
              <a:ext cx="108000" cy="1080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3" name="Pfeil: Chevron 52">
              <a:extLst>
                <a:ext uri="{FF2B5EF4-FFF2-40B4-BE49-F238E27FC236}">
                  <a16:creationId xmlns:a16="http://schemas.microsoft.com/office/drawing/2014/main" id="{A12DC9FE-1F4A-4663-A95E-E4229EEC551D}"/>
                </a:ext>
              </a:extLst>
            </p:cNvPr>
            <p:cNvSpPr/>
            <p:nvPr/>
          </p:nvSpPr>
          <p:spPr>
            <a:xfrm>
              <a:off x="5720563" y="5896407"/>
              <a:ext cx="108000" cy="1080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4" name="Pfeil: Chevron 53">
              <a:extLst>
                <a:ext uri="{FF2B5EF4-FFF2-40B4-BE49-F238E27FC236}">
                  <a16:creationId xmlns:a16="http://schemas.microsoft.com/office/drawing/2014/main" id="{A196798B-5D2B-4323-B1B6-760EC50D3C7F}"/>
                </a:ext>
              </a:extLst>
            </p:cNvPr>
            <p:cNvSpPr/>
            <p:nvPr/>
          </p:nvSpPr>
          <p:spPr>
            <a:xfrm>
              <a:off x="6986773" y="5896407"/>
              <a:ext cx="108000" cy="1080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0" name="Rechteck 69">
              <a:extLst>
                <a:ext uri="{FF2B5EF4-FFF2-40B4-BE49-F238E27FC236}">
                  <a16:creationId xmlns:a16="http://schemas.microsoft.com/office/drawing/2014/main" id="{B4960C26-A29D-472E-A965-57B0AFF04C0C}"/>
                </a:ext>
              </a:extLst>
            </p:cNvPr>
            <p:cNvSpPr/>
            <p:nvPr/>
          </p:nvSpPr>
          <p:spPr>
            <a:xfrm>
              <a:off x="8425046" y="5605282"/>
              <a:ext cx="1152000" cy="720000"/>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200" dirty="0">
                  <a:solidFill>
                    <a:schemeClr val="bg1"/>
                  </a:solidFill>
                  <a:latin typeface="Calibri Light (Überschriften)"/>
                </a:rPr>
                <a:t>Final </a:t>
              </a:r>
            </a:p>
            <a:p>
              <a:pPr algn="ctr"/>
              <a:r>
                <a:rPr lang="de-DE" sz="1200" dirty="0">
                  <a:solidFill>
                    <a:schemeClr val="bg1"/>
                  </a:solidFill>
                  <a:latin typeface="Calibri Light (Überschriften)"/>
                </a:rPr>
                <a:t>CNN </a:t>
              </a:r>
              <a:r>
                <a:rPr lang="en-US" sz="1200" dirty="0">
                  <a:solidFill>
                    <a:schemeClr val="bg1"/>
                  </a:solidFill>
                  <a:latin typeface="Calibri Light (Überschriften)"/>
                </a:rPr>
                <a:t>model</a:t>
              </a:r>
            </a:p>
          </p:txBody>
        </p:sp>
        <p:sp>
          <p:nvSpPr>
            <p:cNvPr id="71" name="Pfeil: Chevron 70">
              <a:extLst>
                <a:ext uri="{FF2B5EF4-FFF2-40B4-BE49-F238E27FC236}">
                  <a16:creationId xmlns:a16="http://schemas.microsoft.com/office/drawing/2014/main" id="{68B0B39E-CC5E-4AD0-B116-12123FFC0096}"/>
                </a:ext>
              </a:extLst>
            </p:cNvPr>
            <p:cNvSpPr/>
            <p:nvPr/>
          </p:nvSpPr>
          <p:spPr>
            <a:xfrm>
              <a:off x="8291125" y="5896407"/>
              <a:ext cx="108000" cy="1080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73" name="Rechteck 72">
            <a:extLst>
              <a:ext uri="{FF2B5EF4-FFF2-40B4-BE49-F238E27FC236}">
                <a16:creationId xmlns:a16="http://schemas.microsoft.com/office/drawing/2014/main" id="{6E18EF8D-5341-4AF5-8CC5-76C819178FA6}"/>
              </a:ext>
            </a:extLst>
          </p:cNvPr>
          <p:cNvSpPr/>
          <p:nvPr/>
        </p:nvSpPr>
        <p:spPr>
          <a:xfrm>
            <a:off x="9822254" y="5502310"/>
            <a:ext cx="1855592" cy="1169551"/>
          </a:xfrm>
          <a:prstGeom prst="rect">
            <a:avLst/>
          </a:prstGeom>
          <a:solidFill>
            <a:schemeClr val="bg1">
              <a:lumMod val="95000"/>
            </a:schemeClr>
          </a:solidFill>
        </p:spPr>
        <p:txBody>
          <a:bodyPr wrap="square">
            <a:spAutoFit/>
          </a:bodyPr>
          <a:lstStyle/>
          <a:p>
            <a:r>
              <a:rPr lang="en-US" sz="1400" dirty="0">
                <a:latin typeface="Calibri Light (Überschriften)"/>
              </a:rPr>
              <a:t>Final CNN model has shown no increase or loss of significant accuracy (~76.5%) in the testing set.</a:t>
            </a:r>
          </a:p>
        </p:txBody>
      </p:sp>
      <p:pic>
        <p:nvPicPr>
          <p:cNvPr id="74" name="Grafik 73">
            <a:extLst>
              <a:ext uri="{FF2B5EF4-FFF2-40B4-BE49-F238E27FC236}">
                <a16:creationId xmlns:a16="http://schemas.microsoft.com/office/drawing/2014/main" id="{848249E8-0FFC-4F88-93E8-0E3AD5C52448}"/>
              </a:ext>
            </a:extLst>
          </p:cNvPr>
          <p:cNvPicPr>
            <a:picLocks noChangeAspect="1"/>
          </p:cNvPicPr>
          <p:nvPr/>
        </p:nvPicPr>
        <p:blipFill>
          <a:blip r:embed="rId3"/>
          <a:stretch>
            <a:fillRect/>
          </a:stretch>
        </p:blipFill>
        <p:spPr>
          <a:xfrm>
            <a:off x="293852" y="1754749"/>
            <a:ext cx="2015437" cy="2952000"/>
          </a:xfrm>
          <a:prstGeom prst="rect">
            <a:avLst/>
          </a:prstGeom>
        </p:spPr>
      </p:pic>
      <p:pic>
        <p:nvPicPr>
          <p:cNvPr id="77" name="Grafik 76" descr="Ein Bild, das Screenshot enthält.&#10;&#10;Automatisch generierte Beschreibung">
            <a:extLst>
              <a:ext uri="{FF2B5EF4-FFF2-40B4-BE49-F238E27FC236}">
                <a16:creationId xmlns:a16="http://schemas.microsoft.com/office/drawing/2014/main" id="{B4530CDE-1115-4EFD-B96A-830642EFED0A}"/>
              </a:ext>
            </a:extLst>
          </p:cNvPr>
          <p:cNvPicPr>
            <a:picLocks noChangeAspect="1"/>
          </p:cNvPicPr>
          <p:nvPr/>
        </p:nvPicPr>
        <p:blipFill rotWithShape="1">
          <a:blip r:embed="rId4">
            <a:extLst>
              <a:ext uri="{28A0092B-C50C-407E-A947-70E740481C1C}">
                <a14:useLocalDpi xmlns:a14="http://schemas.microsoft.com/office/drawing/2010/main" val="0"/>
              </a:ext>
            </a:extLst>
          </a:blip>
          <a:srcRect l="408" r="52178"/>
          <a:stretch/>
        </p:blipFill>
        <p:spPr>
          <a:xfrm>
            <a:off x="2687738" y="1652336"/>
            <a:ext cx="2864868" cy="1512000"/>
          </a:xfrm>
          <a:prstGeom prst="rect">
            <a:avLst/>
          </a:prstGeom>
        </p:spPr>
      </p:pic>
      <p:pic>
        <p:nvPicPr>
          <p:cNvPr id="78" name="Grafik 77" descr="Ein Bild, das Screenshot enthält.&#10;&#10;Automatisch generierte Beschreibung">
            <a:extLst>
              <a:ext uri="{FF2B5EF4-FFF2-40B4-BE49-F238E27FC236}">
                <a16:creationId xmlns:a16="http://schemas.microsoft.com/office/drawing/2014/main" id="{06EDB2D6-181F-4175-B51E-E35FE959E734}"/>
              </a:ext>
            </a:extLst>
          </p:cNvPr>
          <p:cNvPicPr>
            <a:picLocks noChangeAspect="1"/>
          </p:cNvPicPr>
          <p:nvPr/>
        </p:nvPicPr>
        <p:blipFill rotWithShape="1">
          <a:blip r:embed="rId4">
            <a:extLst>
              <a:ext uri="{28A0092B-C50C-407E-A947-70E740481C1C}">
                <a14:useLocalDpi xmlns:a14="http://schemas.microsoft.com/office/drawing/2010/main" val="0"/>
              </a:ext>
            </a:extLst>
          </a:blip>
          <a:srcRect l="53602" r="71"/>
          <a:stretch/>
        </p:blipFill>
        <p:spPr>
          <a:xfrm>
            <a:off x="2718983" y="3296672"/>
            <a:ext cx="2799255" cy="1512000"/>
          </a:xfrm>
          <a:prstGeom prst="rect">
            <a:avLst/>
          </a:prstGeom>
        </p:spPr>
      </p:pic>
      <p:grpSp>
        <p:nvGrpSpPr>
          <p:cNvPr id="82" name="Gruppieren 81">
            <a:extLst>
              <a:ext uri="{FF2B5EF4-FFF2-40B4-BE49-F238E27FC236}">
                <a16:creationId xmlns:a16="http://schemas.microsoft.com/office/drawing/2014/main" id="{43816F8A-7EA4-4EC9-8D2A-D0736060B1C9}"/>
              </a:ext>
            </a:extLst>
          </p:cNvPr>
          <p:cNvGrpSpPr/>
          <p:nvPr/>
        </p:nvGrpSpPr>
        <p:grpSpPr>
          <a:xfrm>
            <a:off x="5883775" y="1758433"/>
            <a:ext cx="5426085" cy="2743977"/>
            <a:chOff x="5883775" y="2178842"/>
            <a:chExt cx="5426085" cy="2743977"/>
          </a:xfrm>
        </p:grpSpPr>
        <p:sp>
          <p:nvSpPr>
            <p:cNvPr id="35" name="Rechteck 34">
              <a:extLst>
                <a:ext uri="{FF2B5EF4-FFF2-40B4-BE49-F238E27FC236}">
                  <a16:creationId xmlns:a16="http://schemas.microsoft.com/office/drawing/2014/main" id="{6392A313-768C-418F-921F-80E353418420}"/>
                </a:ext>
              </a:extLst>
            </p:cNvPr>
            <p:cNvSpPr/>
            <p:nvPr/>
          </p:nvSpPr>
          <p:spPr>
            <a:xfrm>
              <a:off x="5942330" y="2178842"/>
              <a:ext cx="5367530" cy="2462213"/>
            </a:xfrm>
            <a:prstGeom prst="rect">
              <a:avLst/>
            </a:prstGeom>
            <a:solidFill>
              <a:schemeClr val="bg1">
                <a:lumMod val="95000"/>
              </a:schemeClr>
            </a:solidFill>
          </p:spPr>
          <p:txBody>
            <a:bodyPr wrap="square">
              <a:spAutoFit/>
            </a:bodyPr>
            <a:lstStyle/>
            <a:p>
              <a:r>
                <a:rPr lang="en-US" sz="1400" dirty="0">
                  <a:latin typeface="Calibri Light (Überschriften)"/>
                </a:rPr>
                <a:t>For the final model, was added:</a:t>
              </a:r>
            </a:p>
            <a:p>
              <a:pPr marL="285750" indent="-285750">
                <a:buFont typeface="Arial" panose="020B0604020202020204" pitchFamily="34" charset="0"/>
                <a:buChar char="•"/>
              </a:pPr>
              <a:r>
                <a:rPr lang="en-US" sz="1400" dirty="0">
                  <a:latin typeface="Calibri Light (Überschriften)"/>
                </a:rPr>
                <a:t>a </a:t>
              </a:r>
              <a:r>
                <a:rPr lang="en-US" sz="1200" dirty="0">
                  <a:solidFill>
                    <a:schemeClr val="accent1"/>
                  </a:solidFill>
                  <a:latin typeface="Courier New" panose="02070309020205020404" pitchFamily="49" charset="0"/>
                  <a:cs typeface="Courier New" panose="02070309020205020404" pitchFamily="49" charset="0"/>
                </a:rPr>
                <a:t>SpatialDropout1D(0.5)</a:t>
              </a:r>
              <a:r>
                <a:rPr lang="en-US" sz="1400" dirty="0">
                  <a:latin typeface="Calibri Light (Überschriften)"/>
                </a:rPr>
                <a:t> layer</a:t>
              </a:r>
            </a:p>
            <a:p>
              <a:pPr marL="285750" indent="-285750">
                <a:buFont typeface="Arial" panose="020B0604020202020204" pitchFamily="34" charset="0"/>
                <a:buChar char="•"/>
              </a:pPr>
              <a:r>
                <a:rPr lang="en-US" sz="1400" dirty="0">
                  <a:latin typeface="Calibri Light (Überschriften)"/>
                </a:rPr>
                <a:t>a </a:t>
              </a:r>
              <a:r>
                <a:rPr lang="en-US" sz="1200" dirty="0">
                  <a:solidFill>
                    <a:schemeClr val="accent1"/>
                  </a:solidFill>
                  <a:latin typeface="Courier New" panose="02070309020205020404" pitchFamily="49" charset="0"/>
                  <a:cs typeface="Courier New" panose="02070309020205020404" pitchFamily="49" charset="0"/>
                </a:rPr>
                <a:t>Dense(1024)</a:t>
              </a:r>
              <a:r>
                <a:rPr lang="en-US" sz="1400" dirty="0">
                  <a:latin typeface="Calibri Light (Überschriften)"/>
                </a:rPr>
                <a:t> plain vanilla layer</a:t>
              </a:r>
            </a:p>
            <a:p>
              <a:pPr marL="285750" indent="-285750">
                <a:buFont typeface="Arial" panose="020B0604020202020204" pitchFamily="34" charset="0"/>
                <a:buChar char="•"/>
              </a:pPr>
              <a:r>
                <a:rPr lang="en-US" sz="1400" dirty="0">
                  <a:latin typeface="Calibri Light (Überschriften)"/>
                </a:rPr>
                <a:t>a </a:t>
              </a:r>
              <a:r>
                <a:rPr lang="en-US" sz="1200" dirty="0">
                  <a:solidFill>
                    <a:schemeClr val="accent1"/>
                  </a:solidFill>
                  <a:latin typeface="Courier New" panose="02070309020205020404" pitchFamily="49" charset="0"/>
                  <a:cs typeface="Courier New" panose="02070309020205020404" pitchFamily="49" charset="0"/>
                </a:rPr>
                <a:t>Dropout(0.4)</a:t>
              </a:r>
              <a:r>
                <a:rPr lang="en-US" sz="1400" dirty="0">
                  <a:latin typeface="Calibri Light (Überschriften)"/>
                </a:rPr>
                <a:t> layer (in place the </a:t>
              </a:r>
              <a:r>
                <a:rPr lang="en-US" sz="1200" dirty="0">
                  <a:latin typeface="Courier New" panose="02070309020205020404" pitchFamily="49" charset="0"/>
                  <a:cs typeface="Courier New" panose="02070309020205020404" pitchFamily="49" charset="0"/>
                </a:rPr>
                <a:t>0.25</a:t>
              </a:r>
              <a:r>
                <a:rPr lang="en-US" sz="1400" dirty="0">
                  <a:latin typeface="Calibri Light (Überschriften)"/>
                </a:rPr>
                <a:t> from the older version)</a:t>
              </a:r>
            </a:p>
            <a:p>
              <a:pPr marL="285750" indent="-285750">
                <a:buFont typeface="Arial" panose="020B0604020202020204" pitchFamily="34" charset="0"/>
                <a:buChar char="•"/>
              </a:pPr>
              <a:endParaRPr lang="en-US" sz="1400" dirty="0">
                <a:latin typeface="Calibri Light (Überschriften)"/>
              </a:endParaRPr>
            </a:p>
            <a:p>
              <a:r>
                <a:rPr lang="en-US" sz="1400" dirty="0">
                  <a:latin typeface="Calibri Light (Überschriften)"/>
                </a:rPr>
                <a:t>The results show an increase in the accuracy in the testing set (</a:t>
              </a:r>
              <a:r>
                <a:rPr lang="en-US" sz="1400" u="sng" dirty="0">
                  <a:latin typeface="Calibri Light (Überschriften)"/>
                </a:rPr>
                <a:t>79.85%</a:t>
              </a:r>
              <a:r>
                <a:rPr lang="en-US" sz="1400" dirty="0">
                  <a:latin typeface="Calibri Light (Überschriften)"/>
                </a:rPr>
                <a:t>), in the 2</a:t>
              </a:r>
              <a:r>
                <a:rPr lang="en-US" sz="1400" baseline="30000" dirty="0">
                  <a:latin typeface="Calibri Light (Überschriften)"/>
                </a:rPr>
                <a:t>nd</a:t>
              </a:r>
              <a:r>
                <a:rPr lang="en-US" sz="1400" dirty="0">
                  <a:latin typeface="Calibri Light (Überschriften)"/>
                </a:rPr>
                <a:t> epoch. After that, the model starts only to memorize the training set.</a:t>
              </a:r>
            </a:p>
            <a:p>
              <a:endParaRPr lang="en-US" sz="1400" dirty="0">
                <a:latin typeface="Calibri Light (Überschriften)"/>
              </a:endParaRPr>
            </a:p>
            <a:p>
              <a:r>
                <a:rPr lang="en-US" sz="1400" dirty="0">
                  <a:latin typeface="Calibri Light (Überschriften)"/>
                </a:rPr>
                <a:t>The time to process has also outperformed the other models: 60s per epoch.</a:t>
              </a:r>
            </a:p>
          </p:txBody>
        </p:sp>
        <p:sp>
          <p:nvSpPr>
            <p:cNvPr id="80" name="Rechteck 79">
              <a:extLst>
                <a:ext uri="{FF2B5EF4-FFF2-40B4-BE49-F238E27FC236}">
                  <a16:creationId xmlns:a16="http://schemas.microsoft.com/office/drawing/2014/main" id="{F68C574C-1429-4A2D-A483-9943E4758A82}"/>
                </a:ext>
              </a:extLst>
            </p:cNvPr>
            <p:cNvSpPr/>
            <p:nvPr/>
          </p:nvSpPr>
          <p:spPr>
            <a:xfrm>
              <a:off x="5883775" y="4670819"/>
              <a:ext cx="2952000" cy="252000"/>
            </a:xfrm>
            <a:prstGeom prst="rect">
              <a:avLst/>
            </a:prstGeom>
          </p:spPr>
          <p:txBody>
            <a:bodyPr vert="horz" lIns="91440" tIns="45720" rIns="91440" bIns="45720" rtlCol="0" anchor="t">
              <a:normAutofit fontScale="92500"/>
            </a:bodyPr>
            <a:lstStyle/>
            <a:p>
              <a:pPr>
                <a:spcBef>
                  <a:spcPts val="600"/>
                </a:spcBef>
              </a:pPr>
              <a:r>
                <a:rPr lang="en-US" sz="1000" dirty="0">
                  <a:latin typeface="+mj-lt"/>
                </a:rPr>
                <a:t>* Using the </a:t>
              </a:r>
              <a:r>
                <a:rPr lang="de-DE" sz="1000" b="0" i="0" dirty="0">
                  <a:solidFill>
                    <a:srgbClr val="292929"/>
                  </a:solidFill>
                  <a:effectLst/>
                  <a:latin typeface="medium-content-serif-font"/>
                </a:rPr>
                <a:t>NVIDIA Tesla K80 GPU </a:t>
              </a:r>
              <a:r>
                <a:rPr lang="de-DE" sz="1000" b="0" i="0" dirty="0" err="1">
                  <a:solidFill>
                    <a:srgbClr val="292929"/>
                  </a:solidFill>
                  <a:effectLst/>
                  <a:latin typeface="medium-content-serif-font"/>
                </a:rPr>
                <a:t>provided</a:t>
              </a:r>
              <a:r>
                <a:rPr lang="de-DE" sz="1000" b="0" i="0" dirty="0">
                  <a:solidFill>
                    <a:srgbClr val="292929"/>
                  </a:solidFill>
                  <a:effectLst/>
                  <a:latin typeface="medium-content-serif-font"/>
                </a:rPr>
                <a:t> </a:t>
              </a:r>
              <a:r>
                <a:rPr lang="de-DE" sz="1000" b="0" i="0" dirty="0" err="1">
                  <a:solidFill>
                    <a:srgbClr val="292929"/>
                  </a:solidFill>
                  <a:effectLst/>
                  <a:latin typeface="medium-content-serif-font"/>
                </a:rPr>
                <a:t>by</a:t>
              </a:r>
              <a:r>
                <a:rPr lang="de-DE" sz="1000" b="0" i="0" dirty="0">
                  <a:solidFill>
                    <a:srgbClr val="292929"/>
                  </a:solidFill>
                  <a:effectLst/>
                  <a:latin typeface="medium-content-serif-font"/>
                </a:rPr>
                <a:t> Google</a:t>
              </a:r>
              <a:endParaRPr lang="en-US" sz="1000" dirty="0">
                <a:latin typeface="+mj-lt"/>
              </a:endParaRPr>
            </a:p>
          </p:txBody>
        </p:sp>
      </p:grpSp>
    </p:spTree>
    <p:extLst>
      <p:ext uri="{BB962C8B-B14F-4D97-AF65-F5344CB8AC3E}">
        <p14:creationId xmlns:p14="http://schemas.microsoft.com/office/powerpoint/2010/main" val="37571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51765"/>
            <a:ext cx="11520000" cy="691515"/>
          </a:xfrm>
        </p:spPr>
        <p:txBody>
          <a:bodyPr vert="horz" lIns="72000" tIns="45720" rIns="91440" bIns="45720" rtlCol="0" anchor="ctr">
            <a:normAutofit/>
          </a:bodyPr>
          <a:lstStyle/>
          <a:p>
            <a:r>
              <a:rPr lang="de-DE" sz="3200" dirty="0" err="1"/>
              <a:t>Deployment</a:t>
            </a:r>
            <a:r>
              <a:rPr lang="de-DE" sz="3200" dirty="0"/>
              <a:t> and </a:t>
            </a:r>
            <a:r>
              <a:rPr lang="de-DE" sz="3200" dirty="0" err="1"/>
              <a:t>bechmarking</a:t>
            </a:r>
            <a:endParaRPr lang="de-DE" sz="3200" dirty="0"/>
          </a:p>
        </p:txBody>
      </p:sp>
      <p:sp>
        <p:nvSpPr>
          <p:cNvPr id="26" name="Inhaltsplatzhalter 3">
            <a:extLst>
              <a:ext uri="{FF2B5EF4-FFF2-40B4-BE49-F238E27FC236}">
                <a16:creationId xmlns:a16="http://schemas.microsoft.com/office/drawing/2014/main" id="{C22649DD-0B3C-4E41-AB75-55384DC481B4}"/>
              </a:ext>
            </a:extLst>
          </p:cNvPr>
          <p:cNvSpPr>
            <a:spLocks noGrp="1"/>
          </p:cNvSpPr>
          <p:nvPr>
            <p:ph idx="1"/>
          </p:nvPr>
        </p:nvSpPr>
        <p:spPr>
          <a:xfrm>
            <a:off x="187960" y="1019175"/>
            <a:ext cx="11508740" cy="5273470"/>
          </a:xfrm>
        </p:spPr>
        <p:txBody>
          <a:bodyPr vert="horz" lIns="91440" tIns="45720" rIns="91440" bIns="45720" rtlCol="0" anchor="t">
            <a:noAutofit/>
          </a:bodyPr>
          <a:lstStyle/>
          <a:p>
            <a:pPr marL="0" indent="0">
              <a:lnSpc>
                <a:spcPts val="2000"/>
              </a:lnSpc>
              <a:spcBef>
                <a:spcPts val="800"/>
              </a:spcBef>
              <a:spcAft>
                <a:spcPts val="200"/>
              </a:spcAft>
              <a:buNone/>
            </a:pPr>
            <a:r>
              <a:rPr lang="en-US" sz="1800" dirty="0">
                <a:latin typeface="+mj-lt"/>
              </a:rPr>
              <a:t>As an application and, also to benchmark, the proposed system was compared with an on-market sentiment analysis tool. </a:t>
            </a:r>
          </a:p>
          <a:p>
            <a:pPr marL="0" indent="0">
              <a:lnSpc>
                <a:spcPts val="2000"/>
              </a:lnSpc>
              <a:spcBef>
                <a:spcPts val="800"/>
              </a:spcBef>
              <a:spcAft>
                <a:spcPts val="200"/>
              </a:spcAft>
              <a:buNone/>
            </a:pPr>
            <a:r>
              <a:rPr lang="en-US" sz="1800" dirty="0">
                <a:latin typeface="+mj-lt"/>
              </a:rPr>
              <a:t>The NLTK’s VADER (Valence Aware Dictionary and </a:t>
            </a:r>
            <a:r>
              <a:rPr lang="en-US" sz="1800" dirty="0" err="1">
                <a:latin typeface="+mj-lt"/>
              </a:rPr>
              <a:t>sEntiment</a:t>
            </a:r>
            <a:r>
              <a:rPr lang="en-US" sz="1800" dirty="0">
                <a:latin typeface="+mj-lt"/>
              </a:rPr>
              <a:t> Reasoner)* was used for benchmarking: for a sample of sentences, it was tested how both systems classify its sentiment.</a:t>
            </a: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endParaRPr lang="en-US" sz="1800" dirty="0">
              <a:latin typeface="+mj-lt"/>
            </a:endParaRPr>
          </a:p>
        </p:txBody>
      </p:sp>
      <p:sp>
        <p:nvSpPr>
          <p:cNvPr id="28" name="Rechteck 27">
            <a:extLst>
              <a:ext uri="{FF2B5EF4-FFF2-40B4-BE49-F238E27FC236}">
                <a16:creationId xmlns:a16="http://schemas.microsoft.com/office/drawing/2014/main" id="{042066D5-85D8-47D8-984C-A0925FEFA236}"/>
              </a:ext>
            </a:extLst>
          </p:cNvPr>
          <p:cNvSpPr/>
          <p:nvPr/>
        </p:nvSpPr>
        <p:spPr>
          <a:xfrm>
            <a:off x="187960" y="6553884"/>
            <a:ext cx="11232000" cy="252000"/>
          </a:xfrm>
          <a:prstGeom prst="rect">
            <a:avLst/>
          </a:prstGeom>
        </p:spPr>
        <p:txBody>
          <a:bodyPr vert="horz" lIns="91440" tIns="45720" rIns="91440" bIns="45720" rtlCol="0" anchor="t">
            <a:normAutofit/>
          </a:bodyPr>
          <a:lstStyle/>
          <a:p>
            <a:pPr>
              <a:lnSpc>
                <a:spcPct val="90000"/>
              </a:lnSpc>
              <a:spcBef>
                <a:spcPts val="1000"/>
              </a:spcBef>
            </a:pPr>
            <a:r>
              <a:rPr lang="en-US" sz="1000" dirty="0">
                <a:latin typeface="+mj-lt"/>
              </a:rPr>
              <a:t>* VADER is a lexicon and rule-based sentiment analysis tool that is specifically attuned to sentiments expressed in social media (https://github.com/cjhutto/vaderSentiment)</a:t>
            </a:r>
          </a:p>
        </p:txBody>
      </p:sp>
      <p:sp>
        <p:nvSpPr>
          <p:cNvPr id="3" name="Rechteck 2">
            <a:extLst>
              <a:ext uri="{FF2B5EF4-FFF2-40B4-BE49-F238E27FC236}">
                <a16:creationId xmlns:a16="http://schemas.microsoft.com/office/drawing/2014/main" id="{A6E2D84F-A62C-49D3-947B-4326181C53D9}"/>
              </a:ext>
            </a:extLst>
          </p:cNvPr>
          <p:cNvSpPr/>
          <p:nvPr/>
        </p:nvSpPr>
        <p:spPr>
          <a:xfrm>
            <a:off x="7195444" y="2448573"/>
            <a:ext cx="4348856" cy="3985706"/>
          </a:xfrm>
          <a:prstGeom prst="rect">
            <a:avLst/>
          </a:prstGeom>
          <a:solidFill>
            <a:schemeClr val="bg1">
              <a:lumMod val="95000"/>
            </a:schemeClr>
          </a:solidFill>
        </p:spPr>
        <p:txBody>
          <a:bodyPr wrap="square">
            <a:spAutoFit/>
          </a:bodyPr>
          <a:lstStyle/>
          <a:p>
            <a:r>
              <a:rPr lang="en-US" sz="1400" dirty="0">
                <a:latin typeface="Calibri Light (Überschriften)"/>
              </a:rPr>
              <a:t>For the proposed system of mood classification, the decision rule was: </a:t>
            </a:r>
          </a:p>
          <a:p>
            <a:pPr marL="177800" indent="-177800">
              <a:spcBef>
                <a:spcPts val="600"/>
              </a:spcBef>
              <a:buFont typeface="Arial" panose="020B0604020202020204" pitchFamily="34" charset="0"/>
              <a:buChar char="•"/>
            </a:pPr>
            <a:r>
              <a:rPr lang="en-US" sz="1400" dirty="0">
                <a:latin typeface="Calibri Light (Überschriften)"/>
              </a:rPr>
              <a:t>if the system predicted value is above </a:t>
            </a:r>
            <a:r>
              <a:rPr lang="en-US" sz="1200" dirty="0">
                <a:solidFill>
                  <a:srgbClr val="0070C0"/>
                </a:solidFill>
                <a:latin typeface="Courier New" panose="02070309020205020404" pitchFamily="49" charset="0"/>
                <a:cs typeface="Courier New" panose="02070309020205020404" pitchFamily="49" charset="0"/>
              </a:rPr>
              <a:t>0.5</a:t>
            </a:r>
            <a:r>
              <a:rPr lang="en-US" sz="1400" dirty="0">
                <a:latin typeface="Calibri Light (Überschriften)"/>
              </a:rPr>
              <a:t>, the sentiment is </a:t>
            </a:r>
            <a:r>
              <a:rPr lang="en-US" sz="1200" dirty="0">
                <a:solidFill>
                  <a:srgbClr val="0070C0"/>
                </a:solidFill>
                <a:latin typeface="Courier New" panose="02070309020205020404" pitchFamily="49" charset="0"/>
                <a:cs typeface="Courier New" panose="02070309020205020404" pitchFamily="49" charset="0"/>
              </a:rPr>
              <a:t>Positive </a:t>
            </a:r>
            <a:r>
              <a:rPr lang="en-US" sz="1400" dirty="0">
                <a:latin typeface="Calibri Light (Überschriften)"/>
              </a:rPr>
              <a:t>otherwise, it is </a:t>
            </a:r>
            <a:r>
              <a:rPr lang="en-US" sz="1200" dirty="0">
                <a:solidFill>
                  <a:srgbClr val="0070C0"/>
                </a:solidFill>
                <a:latin typeface="Courier New" panose="02070309020205020404" pitchFamily="49" charset="0"/>
                <a:cs typeface="Courier New" panose="02070309020205020404" pitchFamily="49" charset="0"/>
              </a:rPr>
              <a:t>Negative</a:t>
            </a:r>
            <a:r>
              <a:rPr lang="en-US" sz="1400" dirty="0">
                <a:latin typeface="Calibri Light (Überschriften)"/>
              </a:rPr>
              <a:t>.</a:t>
            </a:r>
          </a:p>
          <a:p>
            <a:endParaRPr lang="en-US" sz="1400" dirty="0">
              <a:latin typeface="Calibri Light (Überschriften)"/>
            </a:endParaRPr>
          </a:p>
          <a:p>
            <a:r>
              <a:rPr lang="en-US" sz="1400" dirty="0">
                <a:latin typeface="Calibri Light (Überschriften)"/>
              </a:rPr>
              <a:t>For the NLTK’s VADER, the decision rule is slightly more complex, as it is a multi-class classification system. </a:t>
            </a:r>
          </a:p>
          <a:p>
            <a:endParaRPr lang="en-US" sz="1400" dirty="0">
              <a:latin typeface="Calibri Light (Überschriften)"/>
            </a:endParaRPr>
          </a:p>
          <a:p>
            <a:r>
              <a:rPr lang="en-US" sz="1400" dirty="0">
                <a:latin typeface="Calibri Light (Überschriften)"/>
              </a:rPr>
              <a:t>VADERS algorithm outputs sentiment scores to 4 classes of sentiments: negative, neutral, positive, and compound.</a:t>
            </a:r>
          </a:p>
          <a:p>
            <a:endParaRPr lang="en-US" sz="1400" dirty="0">
              <a:latin typeface="Calibri Light (Überschriften)"/>
            </a:endParaRPr>
          </a:p>
          <a:p>
            <a:r>
              <a:rPr lang="en-US" sz="1400" dirty="0">
                <a:latin typeface="Calibri Light (Überschriften)"/>
              </a:rPr>
              <a:t>For VADER, the decision rule was:</a:t>
            </a:r>
          </a:p>
          <a:p>
            <a:pPr marL="177800" indent="-177800">
              <a:spcBef>
                <a:spcPts val="600"/>
              </a:spcBef>
              <a:buFont typeface="Arial" panose="020B0604020202020204" pitchFamily="34" charset="0"/>
              <a:buChar char="•"/>
            </a:pPr>
            <a:r>
              <a:rPr lang="en-US" sz="1400" dirty="0">
                <a:latin typeface="Calibri Light (Überschriften)"/>
              </a:rPr>
              <a:t>if the system compound predicted value is above </a:t>
            </a:r>
            <a:r>
              <a:rPr lang="en-US" sz="1200" dirty="0">
                <a:solidFill>
                  <a:srgbClr val="0070C0"/>
                </a:solidFill>
                <a:latin typeface="Courier New" panose="02070309020205020404" pitchFamily="49" charset="0"/>
                <a:cs typeface="Courier New" panose="02070309020205020404" pitchFamily="49" charset="0"/>
              </a:rPr>
              <a:t>0</a:t>
            </a:r>
            <a:r>
              <a:rPr lang="en-US" sz="1400" dirty="0">
                <a:latin typeface="Calibri Light (Überschriften)"/>
              </a:rPr>
              <a:t>, the sentiment is </a:t>
            </a:r>
            <a:r>
              <a:rPr lang="en-US" sz="1200" dirty="0">
                <a:solidFill>
                  <a:srgbClr val="0070C0"/>
                </a:solidFill>
                <a:latin typeface="Courier New" panose="02070309020205020404" pitchFamily="49" charset="0"/>
                <a:cs typeface="Courier New" panose="02070309020205020404" pitchFamily="49" charset="0"/>
              </a:rPr>
              <a:t>Positive</a:t>
            </a:r>
            <a:r>
              <a:rPr lang="en-US" sz="1400" dirty="0">
                <a:solidFill>
                  <a:srgbClr val="0070C0"/>
                </a:solidFill>
                <a:latin typeface="Calibri Light (Überschriften)"/>
                <a:cs typeface="Courier New" panose="02070309020205020404" pitchFamily="49" charset="0"/>
              </a:rPr>
              <a:t> </a:t>
            </a:r>
            <a:r>
              <a:rPr lang="en-US" sz="1400" dirty="0">
                <a:latin typeface="Calibri Light (Überschriften)"/>
              </a:rPr>
              <a:t>otherwise, it is </a:t>
            </a:r>
            <a:r>
              <a:rPr lang="en-US" sz="1200" dirty="0">
                <a:solidFill>
                  <a:srgbClr val="0070C0"/>
                </a:solidFill>
                <a:latin typeface="Courier New" panose="02070309020205020404" pitchFamily="49" charset="0"/>
                <a:cs typeface="Courier New" panose="02070309020205020404" pitchFamily="49" charset="0"/>
              </a:rPr>
              <a:t>Negative</a:t>
            </a:r>
            <a:r>
              <a:rPr lang="en-US" sz="1400" dirty="0">
                <a:latin typeface="Calibri Light (Überschriften)"/>
              </a:rPr>
              <a:t>.</a:t>
            </a:r>
          </a:p>
          <a:p>
            <a:pPr>
              <a:spcBef>
                <a:spcPts val="600"/>
              </a:spcBef>
            </a:pPr>
            <a:endParaRPr lang="en-US" sz="1400" dirty="0">
              <a:latin typeface="Calibri Light (Überschriften)"/>
            </a:endParaRPr>
          </a:p>
          <a:p>
            <a:r>
              <a:rPr lang="en-US" sz="1400" u="sng" dirty="0">
                <a:latin typeface="Calibri Light (Überschriften)"/>
              </a:rPr>
              <a:t>The </a:t>
            </a:r>
            <a:r>
              <a:rPr lang="en-US" sz="1400" i="1" u="sng" dirty="0">
                <a:latin typeface="Calibri Light (Überschriften)"/>
              </a:rPr>
              <a:t>proximity</a:t>
            </a:r>
            <a:r>
              <a:rPr lang="en-US" sz="1400" u="sng" dirty="0">
                <a:latin typeface="Calibri Light (Überschriften)"/>
              </a:rPr>
              <a:t> of sentiment between both systems is quite close</a:t>
            </a:r>
            <a:r>
              <a:rPr lang="en-US" sz="1400" dirty="0">
                <a:latin typeface="Calibri Light (Überschriften)"/>
              </a:rPr>
              <a:t>.</a:t>
            </a:r>
          </a:p>
        </p:txBody>
      </p:sp>
      <p:sp>
        <p:nvSpPr>
          <p:cNvPr id="8" name="Rechteck 7">
            <a:extLst>
              <a:ext uri="{FF2B5EF4-FFF2-40B4-BE49-F238E27FC236}">
                <a16:creationId xmlns:a16="http://schemas.microsoft.com/office/drawing/2014/main" id="{AE7C5991-89B9-4C92-B528-F4D3F02394E3}"/>
              </a:ext>
            </a:extLst>
          </p:cNvPr>
          <p:cNvSpPr/>
          <p:nvPr/>
        </p:nvSpPr>
        <p:spPr>
          <a:xfrm>
            <a:off x="4093570" y="2360508"/>
            <a:ext cx="1008000" cy="4133824"/>
          </a:xfrm>
          <a:prstGeom prst="rect">
            <a:avLst/>
          </a:prstGeom>
          <a:ln>
            <a:solidFill>
              <a:schemeClr val="bg1">
                <a:lumMod val="85000"/>
              </a:schemeClr>
            </a:solidFill>
          </a:ln>
        </p:spPr>
        <p:txBody>
          <a:bodyPr wrap="square">
            <a:spAutoFit/>
          </a:bodyPr>
          <a:lstStyle/>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Positive</a:t>
            </a:r>
          </a:p>
          <a:p>
            <a:pPr>
              <a:lnSpc>
                <a:spcPct val="150000"/>
              </a:lnSpc>
            </a:pPr>
            <a:r>
              <a:rPr lang="it-IT" sz="1100" dirty="0">
                <a:latin typeface="Courier New" panose="02070309020205020404" pitchFamily="49" charset="0"/>
                <a:cs typeface="Courier New" panose="02070309020205020404" pitchFamily="49" charset="0"/>
              </a:rPr>
              <a:t>Positive</a:t>
            </a:r>
          </a:p>
          <a:p>
            <a:pPr>
              <a:lnSpc>
                <a:spcPct val="150000"/>
              </a:lnSpc>
            </a:pPr>
            <a:r>
              <a:rPr lang="it-IT" sz="1100" dirty="0">
                <a:latin typeface="Courier New" panose="02070309020205020404" pitchFamily="49" charset="0"/>
                <a:cs typeface="Courier New" panose="02070309020205020404" pitchFamily="49" charset="0"/>
              </a:rPr>
              <a:t>Positive</a:t>
            </a:r>
          </a:p>
          <a:p>
            <a:pPr>
              <a:lnSpc>
                <a:spcPct val="150000"/>
              </a:lnSpc>
            </a:pPr>
            <a:r>
              <a:rPr lang="it-IT" sz="1100" dirty="0">
                <a:latin typeface="Courier New" panose="02070309020205020404" pitchFamily="49" charset="0"/>
                <a:cs typeface="Courier New" panose="02070309020205020404" pitchFamily="49" charset="0"/>
              </a:rPr>
              <a:t>Positive</a:t>
            </a:r>
          </a:p>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Positive</a:t>
            </a:r>
          </a:p>
          <a:p>
            <a:pPr>
              <a:lnSpc>
                <a:spcPct val="150000"/>
              </a:lnSpc>
            </a:pPr>
            <a:r>
              <a:rPr lang="it-IT" sz="1100" dirty="0">
                <a:latin typeface="Courier New" panose="02070309020205020404" pitchFamily="49" charset="0"/>
                <a:cs typeface="Courier New" panose="02070309020205020404" pitchFamily="49" charset="0"/>
              </a:rPr>
              <a:t>Positive</a:t>
            </a:r>
          </a:p>
          <a:p>
            <a:pPr>
              <a:lnSpc>
                <a:spcPct val="150000"/>
              </a:lnSpc>
            </a:pPr>
            <a:r>
              <a:rPr lang="it-IT" sz="1100" dirty="0">
                <a:latin typeface="Courier New" panose="02070309020205020404" pitchFamily="49" charset="0"/>
                <a:cs typeface="Courier New" panose="02070309020205020404" pitchFamily="49" charset="0"/>
              </a:rPr>
              <a:t>Positive</a:t>
            </a:r>
          </a:p>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Negative</a:t>
            </a:r>
          </a:p>
          <a:p>
            <a:pPr>
              <a:lnSpc>
                <a:spcPct val="150000"/>
              </a:lnSpc>
            </a:pPr>
            <a:r>
              <a:rPr lang="it-IT" sz="1100" dirty="0">
                <a:latin typeface="Courier New" panose="02070309020205020404" pitchFamily="49" charset="0"/>
                <a:cs typeface="Courier New" panose="02070309020205020404" pitchFamily="49" charset="0"/>
              </a:rPr>
              <a:t>Negative</a:t>
            </a:r>
          </a:p>
        </p:txBody>
      </p:sp>
      <p:grpSp>
        <p:nvGrpSpPr>
          <p:cNvPr id="5" name="Gruppieren 4">
            <a:extLst>
              <a:ext uri="{FF2B5EF4-FFF2-40B4-BE49-F238E27FC236}">
                <a16:creationId xmlns:a16="http://schemas.microsoft.com/office/drawing/2014/main" id="{02C3209E-0270-4326-A21C-5477EA5E64E4}"/>
              </a:ext>
            </a:extLst>
          </p:cNvPr>
          <p:cNvGrpSpPr/>
          <p:nvPr/>
        </p:nvGrpSpPr>
        <p:grpSpPr>
          <a:xfrm>
            <a:off x="279989" y="2075540"/>
            <a:ext cx="3600000" cy="4424968"/>
            <a:chOff x="366702" y="2107072"/>
            <a:chExt cx="3600000" cy="4424968"/>
          </a:xfrm>
        </p:grpSpPr>
        <p:sp>
          <p:nvSpPr>
            <p:cNvPr id="7" name="Rechteck 6">
              <a:extLst>
                <a:ext uri="{FF2B5EF4-FFF2-40B4-BE49-F238E27FC236}">
                  <a16:creationId xmlns:a16="http://schemas.microsoft.com/office/drawing/2014/main" id="{4C46ABF8-3D67-4B04-A69C-6157164286FF}"/>
                </a:ext>
              </a:extLst>
            </p:cNvPr>
            <p:cNvSpPr/>
            <p:nvPr/>
          </p:nvSpPr>
          <p:spPr>
            <a:xfrm>
              <a:off x="366702" y="2392040"/>
              <a:ext cx="3600000" cy="4140000"/>
            </a:xfrm>
            <a:prstGeom prst="rect">
              <a:avLst/>
            </a:prstGeom>
            <a:ln>
              <a:solidFill>
                <a:schemeClr val="bg1">
                  <a:lumMod val="85000"/>
                </a:schemeClr>
              </a:solidFill>
            </a:ln>
          </p:spPr>
          <p:txBody>
            <a:bodyPr wrap="square" lIns="36000" tIns="36000" rIns="36000" bIns="36000">
              <a:spAutoFit/>
            </a:bodyPr>
            <a:lstStyle/>
            <a:p>
              <a:pPr>
                <a:lnSpc>
                  <a:spcPct val="150000"/>
                </a:lnSpc>
              </a:pPr>
              <a:r>
                <a:rPr lang="en-US" sz="1100" i="1" dirty="0">
                  <a:latin typeface="Courier New" panose="02070309020205020404" pitchFamily="49" charset="0"/>
                  <a:cs typeface="Courier New" panose="02070309020205020404" pitchFamily="49" charset="0"/>
                </a:rPr>
                <a:t>That is not right </a:t>
              </a:r>
            </a:p>
            <a:p>
              <a:pPr>
                <a:lnSpc>
                  <a:spcPct val="150000"/>
                </a:lnSpc>
              </a:pPr>
              <a:r>
                <a:rPr lang="en-US" sz="1100" i="1" dirty="0">
                  <a:latin typeface="Courier New" panose="02070309020205020404" pitchFamily="49" charset="0"/>
                  <a:cs typeface="Courier New" panose="02070309020205020404" pitchFamily="49" charset="0"/>
                </a:rPr>
                <a:t>He is a nice guy </a:t>
              </a:r>
            </a:p>
            <a:p>
              <a:pPr>
                <a:lnSpc>
                  <a:spcPct val="150000"/>
                </a:lnSpc>
              </a:pPr>
              <a:r>
                <a:rPr lang="en-US" sz="1100" i="1" dirty="0">
                  <a:latin typeface="Courier New" panose="02070309020205020404" pitchFamily="49" charset="0"/>
                  <a:cs typeface="Courier New" panose="02070309020205020404" pitchFamily="49" charset="0"/>
                </a:rPr>
                <a:t>I like her voice </a:t>
              </a:r>
            </a:p>
            <a:p>
              <a:pPr>
                <a:lnSpc>
                  <a:spcPct val="150000"/>
                </a:lnSpc>
              </a:pPr>
              <a:r>
                <a:rPr lang="en-US" sz="1100" i="1" dirty="0">
                  <a:latin typeface="Courier New" panose="02070309020205020404" pitchFamily="49" charset="0"/>
                  <a:cs typeface="Courier New" panose="02070309020205020404" pitchFamily="49" charset="0"/>
                </a:rPr>
                <a:t>That is fair </a:t>
              </a:r>
            </a:p>
            <a:p>
              <a:pPr>
                <a:lnSpc>
                  <a:spcPct val="150000"/>
                </a:lnSpc>
              </a:pPr>
              <a:r>
                <a:rPr lang="en-US" sz="1100" i="1" dirty="0">
                  <a:latin typeface="Courier New" panose="02070309020205020404" pitchFamily="49" charset="0"/>
                  <a:cs typeface="Courier New" panose="02070309020205020404" pitchFamily="49" charset="0"/>
                </a:rPr>
                <a:t>Data Science is awesome </a:t>
              </a:r>
            </a:p>
            <a:p>
              <a:pPr>
                <a:lnSpc>
                  <a:spcPct val="150000"/>
                </a:lnSpc>
              </a:pPr>
              <a:r>
                <a:rPr lang="en-US" sz="1100" i="1" dirty="0">
                  <a:latin typeface="Courier New" panose="02070309020205020404" pitchFamily="49" charset="0"/>
                  <a:cs typeface="Courier New" panose="02070309020205020404" pitchFamily="49" charset="0"/>
                </a:rPr>
                <a:t>That was a big waste of my time </a:t>
              </a:r>
            </a:p>
            <a:p>
              <a:pPr>
                <a:lnSpc>
                  <a:spcPct val="150000"/>
                </a:lnSpc>
              </a:pPr>
              <a:r>
                <a:rPr lang="en-US" sz="1100" i="1" dirty="0">
                  <a:latin typeface="Courier New" panose="02070309020205020404" pitchFamily="49" charset="0"/>
                  <a:cs typeface="Courier New" panose="02070309020205020404" pitchFamily="49" charset="0"/>
                </a:rPr>
                <a:t>I cannot say that I liked this movie </a:t>
              </a:r>
            </a:p>
            <a:p>
              <a:pPr>
                <a:lnSpc>
                  <a:spcPct val="150000"/>
                </a:lnSpc>
              </a:pPr>
              <a:r>
                <a:rPr lang="en-US" sz="1100" i="1" dirty="0">
                  <a:latin typeface="Courier New" panose="02070309020205020404" pitchFamily="49" charset="0"/>
                  <a:cs typeface="Courier New" panose="02070309020205020404" pitchFamily="49" charset="0"/>
                </a:rPr>
                <a:t>He just does not care </a:t>
              </a:r>
            </a:p>
            <a:p>
              <a:pPr>
                <a:lnSpc>
                  <a:spcPct val="150000"/>
                </a:lnSpc>
              </a:pPr>
              <a:r>
                <a:rPr lang="en-US" sz="1100" i="1" dirty="0">
                  <a:latin typeface="Courier New" panose="02070309020205020404" pitchFamily="49" charset="0"/>
                  <a:cs typeface="Courier New" panose="02070309020205020404" pitchFamily="49" charset="0"/>
                </a:rPr>
                <a:t>She is getting on my nerves </a:t>
              </a:r>
            </a:p>
            <a:p>
              <a:pPr>
                <a:lnSpc>
                  <a:spcPct val="150000"/>
                </a:lnSpc>
              </a:pPr>
              <a:r>
                <a:rPr lang="en-US" sz="1100" i="1" dirty="0">
                  <a:latin typeface="Courier New" panose="02070309020205020404" pitchFamily="49" charset="0"/>
                  <a:cs typeface="Courier New" panose="02070309020205020404" pitchFamily="49" charset="0"/>
                </a:rPr>
                <a:t>His behavior is not acceptable </a:t>
              </a:r>
            </a:p>
            <a:p>
              <a:pPr>
                <a:lnSpc>
                  <a:spcPct val="150000"/>
                </a:lnSpc>
              </a:pPr>
              <a:r>
                <a:rPr lang="en-US" sz="1100" i="1" dirty="0">
                  <a:latin typeface="Courier New" panose="02070309020205020404" pitchFamily="49" charset="0"/>
                  <a:cs typeface="Courier New" panose="02070309020205020404" pitchFamily="49" charset="0"/>
                </a:rPr>
                <a:t>Deep Learning is cool </a:t>
              </a:r>
            </a:p>
            <a:p>
              <a:pPr>
                <a:lnSpc>
                  <a:spcPct val="150000"/>
                </a:lnSpc>
              </a:pPr>
              <a:r>
                <a:rPr lang="en-US" sz="1100" i="1" dirty="0">
                  <a:latin typeface="Courier New" panose="02070309020205020404" pitchFamily="49" charset="0"/>
                  <a:cs typeface="Courier New" panose="02070309020205020404" pitchFamily="49" charset="0"/>
                </a:rPr>
                <a:t>Big Tech will save the financial markets </a:t>
              </a:r>
            </a:p>
            <a:p>
              <a:pPr>
                <a:lnSpc>
                  <a:spcPct val="150000"/>
                </a:lnSpc>
              </a:pPr>
              <a:r>
                <a:rPr lang="en-US" sz="1100" i="1" dirty="0">
                  <a:latin typeface="Courier New" panose="02070309020205020404" pitchFamily="49" charset="0"/>
                  <a:cs typeface="Courier New" panose="02070309020205020404" pitchFamily="49" charset="0"/>
                </a:rPr>
                <a:t>She is trustful </a:t>
              </a:r>
            </a:p>
            <a:p>
              <a:pPr>
                <a:lnSpc>
                  <a:spcPct val="150000"/>
                </a:lnSpc>
              </a:pPr>
              <a:r>
                <a:rPr lang="en-US" sz="1100" i="1" dirty="0">
                  <a:latin typeface="Courier New" panose="02070309020205020404" pitchFamily="49" charset="0"/>
                  <a:cs typeface="Courier New" panose="02070309020205020404" pitchFamily="49" charset="0"/>
                </a:rPr>
                <a:t>Big Tech will cause the next market crash </a:t>
              </a:r>
            </a:p>
            <a:p>
              <a:pPr>
                <a:lnSpc>
                  <a:spcPct val="150000"/>
                </a:lnSpc>
              </a:pPr>
              <a:r>
                <a:rPr lang="en-US" sz="1100" i="1" dirty="0">
                  <a:latin typeface="Courier New" panose="02070309020205020404" pitchFamily="49" charset="0"/>
                  <a:cs typeface="Courier New" panose="02070309020205020404" pitchFamily="49" charset="0"/>
                </a:rPr>
                <a:t>He is cheating on me </a:t>
              </a:r>
            </a:p>
            <a:p>
              <a:pPr>
                <a:lnSpc>
                  <a:spcPct val="150000"/>
                </a:lnSpc>
              </a:pPr>
              <a:r>
                <a:rPr lang="en-US" sz="1100" i="1" dirty="0">
                  <a:latin typeface="Courier New" panose="02070309020205020404" pitchFamily="49" charset="0"/>
                  <a:cs typeface="Courier New" panose="02070309020205020404" pitchFamily="49" charset="0"/>
                </a:rPr>
                <a:t>He’s absolutely terrified of them </a:t>
              </a:r>
            </a:p>
          </p:txBody>
        </p:sp>
        <p:sp>
          <p:nvSpPr>
            <p:cNvPr id="10" name="Inhaltsplatzhalter 3">
              <a:extLst>
                <a:ext uri="{FF2B5EF4-FFF2-40B4-BE49-F238E27FC236}">
                  <a16:creationId xmlns:a16="http://schemas.microsoft.com/office/drawing/2014/main" id="{AE6E053D-E4BF-4712-A079-970D7534D48B}"/>
                </a:ext>
              </a:extLst>
            </p:cNvPr>
            <p:cNvSpPr txBox="1">
              <a:spLocks/>
            </p:cNvSpPr>
            <p:nvPr/>
          </p:nvSpPr>
          <p:spPr>
            <a:xfrm>
              <a:off x="366702" y="2107072"/>
              <a:ext cx="3600000" cy="288000"/>
            </a:xfrm>
            <a:prstGeom prst="rect">
              <a:avLst/>
            </a:prstGeom>
            <a:solidFill>
              <a:schemeClr val="bg1">
                <a:lumMod val="85000"/>
              </a:schemeClr>
            </a:solidFill>
            <a:ln>
              <a:solidFill>
                <a:schemeClr val="bg1">
                  <a:lumMod val="85000"/>
                </a:schemeClr>
              </a:solidFill>
            </a:ln>
          </p:spPr>
          <p:txBody>
            <a:bodyPr vert="horz" lIns="36000" tIns="36000" rIns="36000" bIns="36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dirty="0" err="1">
                  <a:latin typeface="+mj-lt"/>
                </a:rPr>
                <a:t>Sentence</a:t>
              </a:r>
              <a:endParaRPr lang="de-DE" sz="1400" dirty="0">
                <a:latin typeface="+mj-lt"/>
              </a:endParaRPr>
            </a:p>
          </p:txBody>
        </p:sp>
      </p:grpSp>
      <p:sp>
        <p:nvSpPr>
          <p:cNvPr id="11" name="Inhaltsplatzhalter 3">
            <a:extLst>
              <a:ext uri="{FF2B5EF4-FFF2-40B4-BE49-F238E27FC236}">
                <a16:creationId xmlns:a16="http://schemas.microsoft.com/office/drawing/2014/main" id="{7819D30B-C3B0-4B38-B3BB-F8251C5FB317}"/>
              </a:ext>
            </a:extLst>
          </p:cNvPr>
          <p:cNvSpPr txBox="1">
            <a:spLocks/>
          </p:cNvSpPr>
          <p:nvPr/>
        </p:nvSpPr>
        <p:spPr>
          <a:xfrm>
            <a:off x="4132010" y="2443164"/>
            <a:ext cx="936000" cy="216000"/>
          </a:xfrm>
          <a:prstGeom prst="rect">
            <a:avLst/>
          </a:prstGeom>
          <a:solidFill>
            <a:srgbClr val="72AFE0">
              <a:alpha val="20000"/>
            </a:srgbClr>
          </a:solidFill>
        </p:spPr>
        <p:txBody>
          <a:bodyPr vert="horz" lIns="36000" tIns="36000" rIns="36000" bIns="3600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1050" dirty="0">
              <a:latin typeface="+mj-lt"/>
            </a:endParaRPr>
          </a:p>
        </p:txBody>
      </p:sp>
      <p:sp>
        <p:nvSpPr>
          <p:cNvPr id="31" name="Inhaltsplatzhalter 3">
            <a:extLst>
              <a:ext uri="{FF2B5EF4-FFF2-40B4-BE49-F238E27FC236}">
                <a16:creationId xmlns:a16="http://schemas.microsoft.com/office/drawing/2014/main" id="{9F4967E4-8FE5-45EF-86A8-6DB4DA52D5B7}"/>
              </a:ext>
            </a:extLst>
          </p:cNvPr>
          <p:cNvSpPr txBox="1">
            <a:spLocks/>
          </p:cNvSpPr>
          <p:nvPr/>
        </p:nvSpPr>
        <p:spPr>
          <a:xfrm>
            <a:off x="4093570" y="2075540"/>
            <a:ext cx="1008000" cy="288000"/>
          </a:xfrm>
          <a:prstGeom prst="rect">
            <a:avLst/>
          </a:prstGeom>
          <a:solidFill>
            <a:schemeClr val="bg1">
              <a:lumMod val="85000"/>
            </a:schemeClr>
          </a:solidFill>
          <a:ln>
            <a:solidFill>
              <a:schemeClr val="bg1">
                <a:lumMod val="85000"/>
              </a:schemeClr>
            </a:solidFill>
          </a:ln>
        </p:spPr>
        <p:txBody>
          <a:bodyPr vert="horz" lIns="36000" tIns="36000" rIns="36000" bIns="36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dirty="0">
                <a:latin typeface="+mj-lt"/>
              </a:rPr>
              <a:t>Prototype</a:t>
            </a:r>
          </a:p>
        </p:txBody>
      </p:sp>
      <p:grpSp>
        <p:nvGrpSpPr>
          <p:cNvPr id="6" name="Gruppieren 5">
            <a:extLst>
              <a:ext uri="{FF2B5EF4-FFF2-40B4-BE49-F238E27FC236}">
                <a16:creationId xmlns:a16="http://schemas.microsoft.com/office/drawing/2014/main" id="{009BCBE8-4356-466F-BA11-37488E6E2FA1}"/>
              </a:ext>
            </a:extLst>
          </p:cNvPr>
          <p:cNvGrpSpPr/>
          <p:nvPr/>
        </p:nvGrpSpPr>
        <p:grpSpPr>
          <a:xfrm>
            <a:off x="5315150" y="2075540"/>
            <a:ext cx="1548000" cy="4424968"/>
            <a:chOff x="5401863" y="2107072"/>
            <a:chExt cx="1548000" cy="4424968"/>
          </a:xfrm>
        </p:grpSpPr>
        <p:sp>
          <p:nvSpPr>
            <p:cNvPr id="9" name="Rechteck 8">
              <a:extLst>
                <a:ext uri="{FF2B5EF4-FFF2-40B4-BE49-F238E27FC236}">
                  <a16:creationId xmlns:a16="http://schemas.microsoft.com/office/drawing/2014/main" id="{738A9668-B109-482C-905E-8FEC191CA8CD}"/>
                </a:ext>
              </a:extLst>
            </p:cNvPr>
            <p:cNvSpPr/>
            <p:nvPr/>
          </p:nvSpPr>
          <p:spPr>
            <a:xfrm>
              <a:off x="5401863" y="2392040"/>
              <a:ext cx="1548000" cy="4140000"/>
            </a:xfrm>
            <a:prstGeom prst="rect">
              <a:avLst/>
            </a:prstGeom>
            <a:ln>
              <a:solidFill>
                <a:schemeClr val="bg1">
                  <a:lumMod val="85000"/>
                </a:schemeClr>
              </a:solidFill>
            </a:ln>
          </p:spPr>
          <p:txBody>
            <a:bodyPr wrap="square">
              <a:spAutoFit/>
            </a:bodyPr>
            <a:lstStyle/>
            <a:p>
              <a:pPr>
                <a:lnSpc>
                  <a:spcPct val="150000"/>
                </a:lnSpc>
              </a:pPr>
              <a:r>
                <a:rPr lang="it-IT" sz="1100" dirty="0" err="1">
                  <a:latin typeface="Courier New" panose="02070309020205020404" pitchFamily="49" charset="0"/>
                  <a:cs typeface="Courier New" panose="02070309020205020404" pitchFamily="49" charset="0"/>
                </a:rPr>
                <a:t>Neutral</a:t>
              </a:r>
              <a:r>
                <a:rPr lang="it-IT" sz="1100" dirty="0">
                  <a:latin typeface="Courier New" panose="02070309020205020404" pitchFamily="49" charset="0"/>
                  <a:cs typeface="Courier New" panose="02070309020205020404" pitchFamily="49" charset="0"/>
                </a:rPr>
                <a:t>  (0.00)</a:t>
              </a:r>
            </a:p>
            <a:p>
              <a:pPr>
                <a:lnSpc>
                  <a:spcPct val="150000"/>
                </a:lnSpc>
              </a:pPr>
              <a:r>
                <a:rPr lang="it-IT" sz="1100" dirty="0">
                  <a:latin typeface="Courier New" panose="02070309020205020404" pitchFamily="49" charset="0"/>
                  <a:cs typeface="Courier New" panose="02070309020205020404" pitchFamily="49" charset="0"/>
                </a:rPr>
                <a:t>Positive (0.42)</a:t>
              </a:r>
            </a:p>
            <a:p>
              <a:pPr>
                <a:lnSpc>
                  <a:spcPct val="150000"/>
                </a:lnSpc>
              </a:pPr>
              <a:r>
                <a:rPr lang="it-IT" sz="1100" dirty="0">
                  <a:latin typeface="Courier New" panose="02070309020205020404" pitchFamily="49" charset="0"/>
                  <a:cs typeface="Courier New" panose="02070309020205020404" pitchFamily="49" charset="0"/>
                </a:rPr>
                <a:t>Positive (0.36)</a:t>
              </a:r>
            </a:p>
            <a:p>
              <a:pPr>
                <a:lnSpc>
                  <a:spcPct val="150000"/>
                </a:lnSpc>
              </a:pPr>
              <a:r>
                <a:rPr lang="it-IT" sz="1100" dirty="0">
                  <a:latin typeface="Courier New" panose="02070309020205020404" pitchFamily="49" charset="0"/>
                  <a:cs typeface="Courier New" panose="02070309020205020404" pitchFamily="49" charset="0"/>
                </a:rPr>
                <a:t>Positive (0.31)</a:t>
              </a:r>
            </a:p>
            <a:p>
              <a:pPr>
                <a:lnSpc>
                  <a:spcPct val="150000"/>
                </a:lnSpc>
              </a:pPr>
              <a:r>
                <a:rPr lang="it-IT" sz="1100" dirty="0">
                  <a:latin typeface="Courier New" panose="02070309020205020404" pitchFamily="49" charset="0"/>
                  <a:cs typeface="Courier New" panose="02070309020205020404" pitchFamily="49" charset="0"/>
                </a:rPr>
                <a:t>Positive (0.62)</a:t>
              </a:r>
            </a:p>
            <a:p>
              <a:pPr>
                <a:lnSpc>
                  <a:spcPct val="150000"/>
                </a:lnSpc>
              </a:pPr>
              <a:r>
                <a:rPr lang="it-IT" sz="1100" dirty="0">
                  <a:latin typeface="Courier New" panose="02070309020205020404" pitchFamily="49" charset="0"/>
                  <a:cs typeface="Courier New" panose="02070309020205020404" pitchFamily="49" charset="0"/>
                </a:rPr>
                <a:t>Negative (-0.42)</a:t>
              </a:r>
            </a:p>
            <a:p>
              <a:pPr>
                <a:lnSpc>
                  <a:spcPct val="150000"/>
                </a:lnSpc>
              </a:pPr>
              <a:r>
                <a:rPr lang="it-IT" sz="1100" dirty="0">
                  <a:latin typeface="Courier New" panose="02070309020205020404" pitchFamily="49" charset="0"/>
                  <a:cs typeface="Courier New" panose="02070309020205020404" pitchFamily="49" charset="0"/>
                </a:rPr>
                <a:t>Negative (-0.32)</a:t>
              </a:r>
            </a:p>
            <a:p>
              <a:pPr>
                <a:lnSpc>
                  <a:spcPct val="150000"/>
                </a:lnSpc>
              </a:pPr>
              <a:r>
                <a:rPr lang="it-IT" sz="1100" dirty="0">
                  <a:latin typeface="Courier New" panose="02070309020205020404" pitchFamily="49" charset="0"/>
                  <a:cs typeface="Courier New" panose="02070309020205020404" pitchFamily="49" charset="0"/>
                </a:rPr>
                <a:t>Negative (-0.38)</a:t>
              </a:r>
            </a:p>
            <a:p>
              <a:pPr>
                <a:lnSpc>
                  <a:spcPct val="150000"/>
                </a:lnSpc>
              </a:pPr>
              <a:r>
                <a:rPr lang="it-IT" sz="1100" dirty="0">
                  <a:latin typeface="Courier New" panose="02070309020205020404" pitchFamily="49" charset="0"/>
                  <a:cs typeface="Courier New" panose="02070309020205020404" pitchFamily="49" charset="0"/>
                </a:rPr>
                <a:t>Negative (-0.10)</a:t>
              </a:r>
            </a:p>
            <a:p>
              <a:pPr>
                <a:lnSpc>
                  <a:spcPct val="150000"/>
                </a:lnSpc>
              </a:pPr>
              <a:r>
                <a:rPr lang="it-IT" sz="1100" dirty="0">
                  <a:latin typeface="Courier New" panose="02070309020205020404" pitchFamily="49" charset="0"/>
                  <a:cs typeface="Courier New" panose="02070309020205020404" pitchFamily="49" charset="0"/>
                </a:rPr>
                <a:t>Negative (-0.24)</a:t>
              </a:r>
            </a:p>
            <a:p>
              <a:pPr>
                <a:lnSpc>
                  <a:spcPct val="150000"/>
                </a:lnSpc>
              </a:pPr>
              <a:r>
                <a:rPr lang="it-IT" sz="1100" dirty="0">
                  <a:latin typeface="Courier New" panose="02070309020205020404" pitchFamily="49" charset="0"/>
                  <a:cs typeface="Courier New" panose="02070309020205020404" pitchFamily="49" charset="0"/>
                </a:rPr>
                <a:t>Positive (0.31)</a:t>
              </a:r>
            </a:p>
            <a:p>
              <a:pPr>
                <a:lnSpc>
                  <a:spcPct val="150000"/>
                </a:lnSpc>
              </a:pPr>
              <a:r>
                <a:rPr lang="it-IT" sz="1100" dirty="0">
                  <a:latin typeface="Courier New" panose="02070309020205020404" pitchFamily="49" charset="0"/>
                  <a:cs typeface="Courier New" panose="02070309020205020404" pitchFamily="49" charset="0"/>
                </a:rPr>
                <a:t>Positive (0.49)</a:t>
              </a:r>
            </a:p>
            <a:p>
              <a:pPr>
                <a:lnSpc>
                  <a:spcPct val="150000"/>
                </a:lnSpc>
              </a:pPr>
              <a:r>
                <a:rPr lang="it-IT" sz="1100" dirty="0">
                  <a:latin typeface="Courier New" panose="02070309020205020404" pitchFamily="49" charset="0"/>
                  <a:cs typeface="Courier New" panose="02070309020205020404" pitchFamily="49" charset="0"/>
                </a:rPr>
                <a:t>Positive (0.47)</a:t>
              </a:r>
            </a:p>
            <a:p>
              <a:pPr>
                <a:lnSpc>
                  <a:spcPct val="150000"/>
                </a:lnSpc>
              </a:pPr>
              <a:r>
                <a:rPr lang="it-IT" sz="1100" dirty="0">
                  <a:latin typeface="Courier New" panose="02070309020205020404" pitchFamily="49" charset="0"/>
                  <a:cs typeface="Courier New" panose="02070309020205020404" pitchFamily="49" charset="0"/>
                </a:rPr>
                <a:t>Negative (-0.40)</a:t>
              </a:r>
            </a:p>
            <a:p>
              <a:pPr>
                <a:lnSpc>
                  <a:spcPct val="150000"/>
                </a:lnSpc>
              </a:pPr>
              <a:r>
                <a:rPr lang="it-IT" sz="1100" dirty="0">
                  <a:latin typeface="Courier New" panose="02070309020205020404" pitchFamily="49" charset="0"/>
                  <a:cs typeface="Courier New" panose="02070309020205020404" pitchFamily="49" charset="0"/>
                </a:rPr>
                <a:t>Negative (-0.55)</a:t>
              </a:r>
            </a:p>
            <a:p>
              <a:pPr>
                <a:lnSpc>
                  <a:spcPct val="150000"/>
                </a:lnSpc>
              </a:pPr>
              <a:r>
                <a:rPr lang="it-IT" sz="1100" dirty="0">
                  <a:latin typeface="Courier New" panose="02070309020205020404" pitchFamily="49" charset="0"/>
                  <a:cs typeface="Courier New" panose="02070309020205020404" pitchFamily="49" charset="0"/>
                </a:rPr>
                <a:t>Negative (-0.64)</a:t>
              </a:r>
            </a:p>
          </p:txBody>
        </p:sp>
        <p:sp>
          <p:nvSpPr>
            <p:cNvPr id="32" name="Inhaltsplatzhalter 3">
              <a:extLst>
                <a:ext uri="{FF2B5EF4-FFF2-40B4-BE49-F238E27FC236}">
                  <a16:creationId xmlns:a16="http://schemas.microsoft.com/office/drawing/2014/main" id="{B2DF284F-0181-4072-82F9-31181934029B}"/>
                </a:ext>
              </a:extLst>
            </p:cNvPr>
            <p:cNvSpPr txBox="1">
              <a:spLocks/>
            </p:cNvSpPr>
            <p:nvPr/>
          </p:nvSpPr>
          <p:spPr>
            <a:xfrm>
              <a:off x="5401863" y="2107072"/>
              <a:ext cx="1548000" cy="288000"/>
            </a:xfrm>
            <a:prstGeom prst="rect">
              <a:avLst/>
            </a:prstGeom>
            <a:solidFill>
              <a:schemeClr val="bg1">
                <a:lumMod val="85000"/>
              </a:schemeClr>
            </a:solidFill>
            <a:ln>
              <a:solidFill>
                <a:schemeClr val="bg1">
                  <a:lumMod val="85000"/>
                </a:schemeClr>
              </a:solidFill>
            </a:ln>
          </p:spPr>
          <p:txBody>
            <a:bodyPr vert="horz" lIns="36000" tIns="36000" rIns="36000" bIns="36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dirty="0" err="1">
                  <a:latin typeface="+mj-lt"/>
                </a:rPr>
                <a:t>NLTK‘s</a:t>
              </a:r>
              <a:r>
                <a:rPr lang="de-DE" sz="1400" dirty="0">
                  <a:latin typeface="+mj-lt"/>
                </a:rPr>
                <a:t> VADER</a:t>
              </a:r>
            </a:p>
          </p:txBody>
        </p:sp>
      </p:grpSp>
      <p:sp>
        <p:nvSpPr>
          <p:cNvPr id="34" name="Inhaltsplatzhalter 3">
            <a:extLst>
              <a:ext uri="{FF2B5EF4-FFF2-40B4-BE49-F238E27FC236}">
                <a16:creationId xmlns:a16="http://schemas.microsoft.com/office/drawing/2014/main" id="{94954C92-3228-41BC-8B73-968F829B03BD}"/>
              </a:ext>
            </a:extLst>
          </p:cNvPr>
          <p:cNvSpPr txBox="1">
            <a:spLocks/>
          </p:cNvSpPr>
          <p:nvPr/>
        </p:nvSpPr>
        <p:spPr>
          <a:xfrm>
            <a:off x="4132010" y="2694890"/>
            <a:ext cx="936000" cy="216000"/>
          </a:xfrm>
          <a:prstGeom prst="rect">
            <a:avLst/>
          </a:prstGeom>
          <a:solidFill>
            <a:srgbClr val="00447A">
              <a:alpha val="20000"/>
            </a:srgbClr>
          </a:solidFill>
        </p:spPr>
        <p:txBody>
          <a:bodyPr vert="horz" lIns="36000" tIns="36000" rIns="36000" bIns="3600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1050" dirty="0">
              <a:latin typeface="+mj-lt"/>
            </a:endParaRPr>
          </a:p>
        </p:txBody>
      </p:sp>
      <p:sp>
        <p:nvSpPr>
          <p:cNvPr id="35" name="Inhaltsplatzhalter 3">
            <a:extLst>
              <a:ext uri="{FF2B5EF4-FFF2-40B4-BE49-F238E27FC236}">
                <a16:creationId xmlns:a16="http://schemas.microsoft.com/office/drawing/2014/main" id="{37BC516F-339A-4A2F-AC4F-8086A2D1B770}"/>
              </a:ext>
            </a:extLst>
          </p:cNvPr>
          <p:cNvSpPr txBox="1">
            <a:spLocks/>
          </p:cNvSpPr>
          <p:nvPr/>
        </p:nvSpPr>
        <p:spPr>
          <a:xfrm>
            <a:off x="4132010" y="2946616"/>
            <a:ext cx="93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37" name="Inhaltsplatzhalter 3">
            <a:extLst>
              <a:ext uri="{FF2B5EF4-FFF2-40B4-BE49-F238E27FC236}">
                <a16:creationId xmlns:a16="http://schemas.microsoft.com/office/drawing/2014/main" id="{F2A2A9B2-20DD-4FA1-B0CB-6DD4476DE360}"/>
              </a:ext>
            </a:extLst>
          </p:cNvPr>
          <p:cNvSpPr txBox="1">
            <a:spLocks/>
          </p:cNvSpPr>
          <p:nvPr/>
        </p:nvSpPr>
        <p:spPr>
          <a:xfrm>
            <a:off x="4132010" y="3198342"/>
            <a:ext cx="93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38" name="Inhaltsplatzhalter 3">
            <a:extLst>
              <a:ext uri="{FF2B5EF4-FFF2-40B4-BE49-F238E27FC236}">
                <a16:creationId xmlns:a16="http://schemas.microsoft.com/office/drawing/2014/main" id="{48406006-8786-405B-8E7D-6457C452F7D6}"/>
              </a:ext>
            </a:extLst>
          </p:cNvPr>
          <p:cNvSpPr txBox="1">
            <a:spLocks/>
          </p:cNvSpPr>
          <p:nvPr/>
        </p:nvSpPr>
        <p:spPr>
          <a:xfrm>
            <a:off x="4132010" y="3450068"/>
            <a:ext cx="93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39" name="Inhaltsplatzhalter 3">
            <a:extLst>
              <a:ext uri="{FF2B5EF4-FFF2-40B4-BE49-F238E27FC236}">
                <a16:creationId xmlns:a16="http://schemas.microsoft.com/office/drawing/2014/main" id="{0C515F3D-4A6B-45B5-93C6-7B7E9DE35E63}"/>
              </a:ext>
            </a:extLst>
          </p:cNvPr>
          <p:cNvSpPr txBox="1">
            <a:spLocks/>
          </p:cNvSpPr>
          <p:nvPr/>
        </p:nvSpPr>
        <p:spPr>
          <a:xfrm>
            <a:off x="4132010" y="3701794"/>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0" name="Inhaltsplatzhalter 3">
            <a:extLst>
              <a:ext uri="{FF2B5EF4-FFF2-40B4-BE49-F238E27FC236}">
                <a16:creationId xmlns:a16="http://schemas.microsoft.com/office/drawing/2014/main" id="{EF29DDAE-64D6-4F69-9608-1318012C461D}"/>
              </a:ext>
            </a:extLst>
          </p:cNvPr>
          <p:cNvSpPr txBox="1">
            <a:spLocks/>
          </p:cNvSpPr>
          <p:nvPr/>
        </p:nvSpPr>
        <p:spPr>
          <a:xfrm>
            <a:off x="4132010" y="3953520"/>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1" name="Inhaltsplatzhalter 3">
            <a:extLst>
              <a:ext uri="{FF2B5EF4-FFF2-40B4-BE49-F238E27FC236}">
                <a16:creationId xmlns:a16="http://schemas.microsoft.com/office/drawing/2014/main" id="{4AECC543-0620-41C9-9C62-E9F909221FED}"/>
              </a:ext>
            </a:extLst>
          </p:cNvPr>
          <p:cNvSpPr txBox="1">
            <a:spLocks/>
          </p:cNvSpPr>
          <p:nvPr/>
        </p:nvSpPr>
        <p:spPr>
          <a:xfrm>
            <a:off x="4132010" y="4205246"/>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2" name="Inhaltsplatzhalter 3">
            <a:extLst>
              <a:ext uri="{FF2B5EF4-FFF2-40B4-BE49-F238E27FC236}">
                <a16:creationId xmlns:a16="http://schemas.microsoft.com/office/drawing/2014/main" id="{CC18934E-7BA9-49BC-A6F2-C92570310365}"/>
              </a:ext>
            </a:extLst>
          </p:cNvPr>
          <p:cNvSpPr txBox="1">
            <a:spLocks/>
          </p:cNvSpPr>
          <p:nvPr/>
        </p:nvSpPr>
        <p:spPr>
          <a:xfrm>
            <a:off x="4132010" y="4456972"/>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3" name="Inhaltsplatzhalter 3">
            <a:extLst>
              <a:ext uri="{FF2B5EF4-FFF2-40B4-BE49-F238E27FC236}">
                <a16:creationId xmlns:a16="http://schemas.microsoft.com/office/drawing/2014/main" id="{4127EB61-B080-4607-9816-6C9B22ED7A98}"/>
              </a:ext>
            </a:extLst>
          </p:cNvPr>
          <p:cNvSpPr txBox="1">
            <a:spLocks/>
          </p:cNvSpPr>
          <p:nvPr/>
        </p:nvSpPr>
        <p:spPr>
          <a:xfrm>
            <a:off x="4132010" y="4708698"/>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4" name="Inhaltsplatzhalter 3">
            <a:extLst>
              <a:ext uri="{FF2B5EF4-FFF2-40B4-BE49-F238E27FC236}">
                <a16:creationId xmlns:a16="http://schemas.microsoft.com/office/drawing/2014/main" id="{918C302F-17FA-4941-92BA-C751F6DEC10A}"/>
              </a:ext>
            </a:extLst>
          </p:cNvPr>
          <p:cNvSpPr txBox="1">
            <a:spLocks/>
          </p:cNvSpPr>
          <p:nvPr/>
        </p:nvSpPr>
        <p:spPr>
          <a:xfrm>
            <a:off x="4132010" y="4960424"/>
            <a:ext cx="93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5" name="Inhaltsplatzhalter 3">
            <a:extLst>
              <a:ext uri="{FF2B5EF4-FFF2-40B4-BE49-F238E27FC236}">
                <a16:creationId xmlns:a16="http://schemas.microsoft.com/office/drawing/2014/main" id="{99D844DB-664E-4886-8A3B-CFFBCAEF6B1C}"/>
              </a:ext>
            </a:extLst>
          </p:cNvPr>
          <p:cNvSpPr txBox="1">
            <a:spLocks/>
          </p:cNvSpPr>
          <p:nvPr/>
        </p:nvSpPr>
        <p:spPr>
          <a:xfrm>
            <a:off x="4132010" y="5212150"/>
            <a:ext cx="93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6" name="Inhaltsplatzhalter 3">
            <a:extLst>
              <a:ext uri="{FF2B5EF4-FFF2-40B4-BE49-F238E27FC236}">
                <a16:creationId xmlns:a16="http://schemas.microsoft.com/office/drawing/2014/main" id="{EED3D1DE-3151-44AF-BE1D-A0F78F73B401}"/>
              </a:ext>
            </a:extLst>
          </p:cNvPr>
          <p:cNvSpPr txBox="1">
            <a:spLocks/>
          </p:cNvSpPr>
          <p:nvPr/>
        </p:nvSpPr>
        <p:spPr>
          <a:xfrm>
            <a:off x="4132010" y="5463876"/>
            <a:ext cx="93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7" name="Inhaltsplatzhalter 3">
            <a:extLst>
              <a:ext uri="{FF2B5EF4-FFF2-40B4-BE49-F238E27FC236}">
                <a16:creationId xmlns:a16="http://schemas.microsoft.com/office/drawing/2014/main" id="{17E7EC71-B347-4C87-864A-CCF89F057F9C}"/>
              </a:ext>
            </a:extLst>
          </p:cNvPr>
          <p:cNvSpPr txBox="1">
            <a:spLocks/>
          </p:cNvSpPr>
          <p:nvPr/>
        </p:nvSpPr>
        <p:spPr>
          <a:xfrm>
            <a:off x="4132010" y="5717668"/>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8" name="Inhaltsplatzhalter 3">
            <a:extLst>
              <a:ext uri="{FF2B5EF4-FFF2-40B4-BE49-F238E27FC236}">
                <a16:creationId xmlns:a16="http://schemas.microsoft.com/office/drawing/2014/main" id="{6C67F8E9-BEB6-4282-850C-FAB0048F5331}"/>
              </a:ext>
            </a:extLst>
          </p:cNvPr>
          <p:cNvSpPr txBox="1">
            <a:spLocks/>
          </p:cNvSpPr>
          <p:nvPr/>
        </p:nvSpPr>
        <p:spPr>
          <a:xfrm>
            <a:off x="4132010" y="5969668"/>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49" name="Inhaltsplatzhalter 3">
            <a:extLst>
              <a:ext uri="{FF2B5EF4-FFF2-40B4-BE49-F238E27FC236}">
                <a16:creationId xmlns:a16="http://schemas.microsoft.com/office/drawing/2014/main" id="{070EC04A-CEAF-42A9-9E15-BA3D3C4BEDFA}"/>
              </a:ext>
            </a:extLst>
          </p:cNvPr>
          <p:cNvSpPr txBox="1">
            <a:spLocks/>
          </p:cNvSpPr>
          <p:nvPr/>
        </p:nvSpPr>
        <p:spPr>
          <a:xfrm>
            <a:off x="4132010" y="6221668"/>
            <a:ext cx="93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1" name="Inhaltsplatzhalter 3">
            <a:extLst>
              <a:ext uri="{FF2B5EF4-FFF2-40B4-BE49-F238E27FC236}">
                <a16:creationId xmlns:a16="http://schemas.microsoft.com/office/drawing/2014/main" id="{E27822D7-9AE8-4408-861B-5C414F957AEC}"/>
              </a:ext>
            </a:extLst>
          </p:cNvPr>
          <p:cNvSpPr txBox="1">
            <a:spLocks/>
          </p:cNvSpPr>
          <p:nvPr/>
        </p:nvSpPr>
        <p:spPr>
          <a:xfrm>
            <a:off x="5364350" y="2697516"/>
            <a:ext cx="756000" cy="216000"/>
          </a:xfrm>
          <a:prstGeom prst="rect">
            <a:avLst/>
          </a:prstGeom>
          <a:solidFill>
            <a:srgbClr val="00447A">
              <a:alpha val="20000"/>
            </a:srgbClr>
          </a:solidFill>
        </p:spPr>
        <p:txBody>
          <a:bodyPr vert="horz" lIns="36000" tIns="36000" rIns="36000" bIns="3600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1050" dirty="0">
              <a:latin typeface="+mj-lt"/>
            </a:endParaRPr>
          </a:p>
        </p:txBody>
      </p:sp>
      <p:sp>
        <p:nvSpPr>
          <p:cNvPr id="52" name="Inhaltsplatzhalter 3">
            <a:extLst>
              <a:ext uri="{FF2B5EF4-FFF2-40B4-BE49-F238E27FC236}">
                <a16:creationId xmlns:a16="http://schemas.microsoft.com/office/drawing/2014/main" id="{70C9269F-66BD-4FC7-A60E-171749CBF733}"/>
              </a:ext>
            </a:extLst>
          </p:cNvPr>
          <p:cNvSpPr txBox="1">
            <a:spLocks/>
          </p:cNvSpPr>
          <p:nvPr/>
        </p:nvSpPr>
        <p:spPr>
          <a:xfrm>
            <a:off x="5364350" y="2949242"/>
            <a:ext cx="75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3" name="Inhaltsplatzhalter 3">
            <a:extLst>
              <a:ext uri="{FF2B5EF4-FFF2-40B4-BE49-F238E27FC236}">
                <a16:creationId xmlns:a16="http://schemas.microsoft.com/office/drawing/2014/main" id="{04752441-E423-4D7D-8FFA-67DBCAF7EBFE}"/>
              </a:ext>
            </a:extLst>
          </p:cNvPr>
          <p:cNvSpPr txBox="1">
            <a:spLocks/>
          </p:cNvSpPr>
          <p:nvPr/>
        </p:nvSpPr>
        <p:spPr>
          <a:xfrm>
            <a:off x="5364350" y="3200968"/>
            <a:ext cx="75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4" name="Inhaltsplatzhalter 3">
            <a:extLst>
              <a:ext uri="{FF2B5EF4-FFF2-40B4-BE49-F238E27FC236}">
                <a16:creationId xmlns:a16="http://schemas.microsoft.com/office/drawing/2014/main" id="{4CD0E180-8761-4655-BADF-14798E365157}"/>
              </a:ext>
            </a:extLst>
          </p:cNvPr>
          <p:cNvSpPr txBox="1">
            <a:spLocks/>
          </p:cNvSpPr>
          <p:nvPr/>
        </p:nvSpPr>
        <p:spPr>
          <a:xfrm>
            <a:off x="5364350" y="3452694"/>
            <a:ext cx="75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5" name="Inhaltsplatzhalter 3">
            <a:extLst>
              <a:ext uri="{FF2B5EF4-FFF2-40B4-BE49-F238E27FC236}">
                <a16:creationId xmlns:a16="http://schemas.microsoft.com/office/drawing/2014/main" id="{F8496C8C-5CAC-4A71-9F6F-B10B70E8FCEB}"/>
              </a:ext>
            </a:extLst>
          </p:cNvPr>
          <p:cNvSpPr txBox="1">
            <a:spLocks/>
          </p:cNvSpPr>
          <p:nvPr/>
        </p:nvSpPr>
        <p:spPr>
          <a:xfrm>
            <a:off x="5364350" y="3704420"/>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6" name="Inhaltsplatzhalter 3">
            <a:extLst>
              <a:ext uri="{FF2B5EF4-FFF2-40B4-BE49-F238E27FC236}">
                <a16:creationId xmlns:a16="http://schemas.microsoft.com/office/drawing/2014/main" id="{D7148305-B4D2-4EA4-8B9D-8BD83947D84D}"/>
              </a:ext>
            </a:extLst>
          </p:cNvPr>
          <p:cNvSpPr txBox="1">
            <a:spLocks/>
          </p:cNvSpPr>
          <p:nvPr/>
        </p:nvSpPr>
        <p:spPr>
          <a:xfrm>
            <a:off x="5364350" y="3956146"/>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7" name="Inhaltsplatzhalter 3">
            <a:extLst>
              <a:ext uri="{FF2B5EF4-FFF2-40B4-BE49-F238E27FC236}">
                <a16:creationId xmlns:a16="http://schemas.microsoft.com/office/drawing/2014/main" id="{1C5D50F8-73BC-4948-B6FC-B030AF3252BE}"/>
              </a:ext>
            </a:extLst>
          </p:cNvPr>
          <p:cNvSpPr txBox="1">
            <a:spLocks/>
          </p:cNvSpPr>
          <p:nvPr/>
        </p:nvSpPr>
        <p:spPr>
          <a:xfrm>
            <a:off x="5364350" y="4207872"/>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8" name="Inhaltsplatzhalter 3">
            <a:extLst>
              <a:ext uri="{FF2B5EF4-FFF2-40B4-BE49-F238E27FC236}">
                <a16:creationId xmlns:a16="http://schemas.microsoft.com/office/drawing/2014/main" id="{FA4CB616-B767-4D13-84E2-52124804B29E}"/>
              </a:ext>
            </a:extLst>
          </p:cNvPr>
          <p:cNvSpPr txBox="1">
            <a:spLocks/>
          </p:cNvSpPr>
          <p:nvPr/>
        </p:nvSpPr>
        <p:spPr>
          <a:xfrm>
            <a:off x="5364350" y="4459598"/>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59" name="Inhaltsplatzhalter 3">
            <a:extLst>
              <a:ext uri="{FF2B5EF4-FFF2-40B4-BE49-F238E27FC236}">
                <a16:creationId xmlns:a16="http://schemas.microsoft.com/office/drawing/2014/main" id="{A7764547-A58E-449D-A63C-29DB1A75F148}"/>
              </a:ext>
            </a:extLst>
          </p:cNvPr>
          <p:cNvSpPr txBox="1">
            <a:spLocks/>
          </p:cNvSpPr>
          <p:nvPr/>
        </p:nvSpPr>
        <p:spPr>
          <a:xfrm>
            <a:off x="5364350" y="4711324"/>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60" name="Inhaltsplatzhalter 3">
            <a:extLst>
              <a:ext uri="{FF2B5EF4-FFF2-40B4-BE49-F238E27FC236}">
                <a16:creationId xmlns:a16="http://schemas.microsoft.com/office/drawing/2014/main" id="{49C1DC9C-D05D-4F5E-9C5C-21F67489F494}"/>
              </a:ext>
            </a:extLst>
          </p:cNvPr>
          <p:cNvSpPr txBox="1">
            <a:spLocks/>
          </p:cNvSpPr>
          <p:nvPr/>
        </p:nvSpPr>
        <p:spPr>
          <a:xfrm>
            <a:off x="5364350" y="4963050"/>
            <a:ext cx="75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61" name="Inhaltsplatzhalter 3">
            <a:extLst>
              <a:ext uri="{FF2B5EF4-FFF2-40B4-BE49-F238E27FC236}">
                <a16:creationId xmlns:a16="http://schemas.microsoft.com/office/drawing/2014/main" id="{6A8C25E2-5287-4E68-BDBD-C35178D8AF21}"/>
              </a:ext>
            </a:extLst>
          </p:cNvPr>
          <p:cNvSpPr txBox="1">
            <a:spLocks/>
          </p:cNvSpPr>
          <p:nvPr/>
        </p:nvSpPr>
        <p:spPr>
          <a:xfrm>
            <a:off x="5364350" y="5214776"/>
            <a:ext cx="75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62" name="Inhaltsplatzhalter 3">
            <a:extLst>
              <a:ext uri="{FF2B5EF4-FFF2-40B4-BE49-F238E27FC236}">
                <a16:creationId xmlns:a16="http://schemas.microsoft.com/office/drawing/2014/main" id="{57BD2809-7024-408C-90DE-D2D1DE70DBA7}"/>
              </a:ext>
            </a:extLst>
          </p:cNvPr>
          <p:cNvSpPr txBox="1">
            <a:spLocks/>
          </p:cNvSpPr>
          <p:nvPr/>
        </p:nvSpPr>
        <p:spPr>
          <a:xfrm>
            <a:off x="5364350" y="5466502"/>
            <a:ext cx="756000" cy="216000"/>
          </a:xfrm>
          <a:prstGeom prst="rect">
            <a:avLst/>
          </a:prstGeom>
          <a:solidFill>
            <a:srgbClr val="00447A">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63" name="Inhaltsplatzhalter 3">
            <a:extLst>
              <a:ext uri="{FF2B5EF4-FFF2-40B4-BE49-F238E27FC236}">
                <a16:creationId xmlns:a16="http://schemas.microsoft.com/office/drawing/2014/main" id="{00D01535-1ACD-40E7-A763-5F986FB4DA9E}"/>
              </a:ext>
            </a:extLst>
          </p:cNvPr>
          <p:cNvSpPr txBox="1">
            <a:spLocks/>
          </p:cNvSpPr>
          <p:nvPr/>
        </p:nvSpPr>
        <p:spPr>
          <a:xfrm>
            <a:off x="5364350" y="5720294"/>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64" name="Inhaltsplatzhalter 3">
            <a:extLst>
              <a:ext uri="{FF2B5EF4-FFF2-40B4-BE49-F238E27FC236}">
                <a16:creationId xmlns:a16="http://schemas.microsoft.com/office/drawing/2014/main" id="{DD88DA5C-93B1-4FC4-89F2-06E41FD3F215}"/>
              </a:ext>
            </a:extLst>
          </p:cNvPr>
          <p:cNvSpPr txBox="1">
            <a:spLocks/>
          </p:cNvSpPr>
          <p:nvPr/>
        </p:nvSpPr>
        <p:spPr>
          <a:xfrm>
            <a:off x="5364350" y="5972294"/>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
        <p:nvSpPr>
          <p:cNvPr id="65" name="Inhaltsplatzhalter 3">
            <a:extLst>
              <a:ext uri="{FF2B5EF4-FFF2-40B4-BE49-F238E27FC236}">
                <a16:creationId xmlns:a16="http://schemas.microsoft.com/office/drawing/2014/main" id="{E36F9435-4514-4D2B-BC0E-A3A5C8D3BFDA}"/>
              </a:ext>
            </a:extLst>
          </p:cNvPr>
          <p:cNvSpPr txBox="1">
            <a:spLocks/>
          </p:cNvSpPr>
          <p:nvPr/>
        </p:nvSpPr>
        <p:spPr>
          <a:xfrm>
            <a:off x="5364350" y="6224294"/>
            <a:ext cx="756000" cy="216000"/>
          </a:xfrm>
          <a:prstGeom prst="rect">
            <a:avLst/>
          </a:prstGeom>
          <a:solidFill>
            <a:srgbClr val="72AFE0">
              <a:alpha val="20000"/>
            </a:srgbClr>
          </a:solidFill>
        </p:spPr>
        <p:txBody>
          <a:bodyPr vert="horz" lIns="36000" tIns="36000" rIns="36000" bIns="36000" rtlCol="0" anchor="ctr">
            <a:normAutofit lnSpcReduction="10000"/>
          </a:bodyPr>
          <a:lstStyle>
            <a:defPPr>
              <a:defRPr lang="de-DE"/>
            </a:defPPr>
            <a:lvl1pPr indent="0">
              <a:lnSpc>
                <a:spcPct val="90000"/>
              </a:lnSpc>
              <a:spcBef>
                <a:spcPts val="1000"/>
              </a:spcBef>
              <a:buFont typeface="Arial" panose="020B0604020202020204" pitchFamily="34" charset="0"/>
              <a:buNone/>
              <a:defRPr sz="105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de-DE" dirty="0"/>
          </a:p>
        </p:txBody>
      </p:sp>
    </p:spTree>
    <p:extLst>
      <p:ext uri="{BB962C8B-B14F-4D97-AF65-F5344CB8AC3E}">
        <p14:creationId xmlns:p14="http://schemas.microsoft.com/office/powerpoint/2010/main" val="241307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51765"/>
            <a:ext cx="11520000" cy="691515"/>
          </a:xfrm>
        </p:spPr>
        <p:txBody>
          <a:bodyPr vert="horz" lIns="72000" tIns="45720" rIns="91440" bIns="45720" rtlCol="0" anchor="ctr">
            <a:normAutofit/>
          </a:bodyPr>
          <a:lstStyle/>
          <a:p>
            <a:r>
              <a:rPr lang="en-US" sz="3200" dirty="0"/>
              <a:t>Final Comments and Future Developments</a:t>
            </a:r>
          </a:p>
        </p:txBody>
      </p:sp>
      <mc:AlternateContent xmlns:mc="http://schemas.openxmlformats.org/markup-compatibility/2006">
        <mc:Choice xmlns:a14="http://schemas.microsoft.com/office/drawing/2010/main" Requires="a14">
          <p:sp>
            <p:nvSpPr>
              <p:cNvPr id="26" name="Inhaltsplatzhalter 3">
                <a:extLst>
                  <a:ext uri="{FF2B5EF4-FFF2-40B4-BE49-F238E27FC236}">
                    <a16:creationId xmlns:a16="http://schemas.microsoft.com/office/drawing/2014/main" id="{C22649DD-0B3C-4E41-AB75-55384DC481B4}"/>
                  </a:ext>
                </a:extLst>
              </p:cNvPr>
              <p:cNvSpPr>
                <a:spLocks noGrp="1"/>
              </p:cNvSpPr>
              <p:nvPr>
                <p:ph idx="1"/>
              </p:nvPr>
            </p:nvSpPr>
            <p:spPr>
              <a:xfrm>
                <a:off x="187960" y="1019175"/>
                <a:ext cx="11508740" cy="5273470"/>
              </a:xfrm>
            </p:spPr>
            <p:txBody>
              <a:bodyPr vert="horz" lIns="91440" tIns="45720" rIns="91440" bIns="45720" rtlCol="0" anchor="t">
                <a:noAutofit/>
              </a:bodyPr>
              <a:lstStyle/>
              <a:p>
                <a:pPr marL="0" indent="0">
                  <a:lnSpc>
                    <a:spcPts val="2000"/>
                  </a:lnSpc>
                  <a:spcBef>
                    <a:spcPts val="800"/>
                  </a:spcBef>
                  <a:spcAft>
                    <a:spcPts val="200"/>
                  </a:spcAft>
                  <a:buNone/>
                </a:pPr>
                <a:r>
                  <a:rPr lang="en-US" sz="1800" dirty="0">
                    <a:latin typeface="+mj-lt"/>
                  </a:rPr>
                  <a:t>The system of mood’s classification prototype presented satisfactory results, with an accuracy of ~ 80%.</a:t>
                </a: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r>
                  <a:rPr lang="en-US" sz="1800" dirty="0">
                    <a:latin typeface="+mj-lt"/>
                  </a:rPr>
                  <a:t>Much of the computer’s ability to learn will depend on the </a:t>
                </a:r>
                <a:r>
                  <a:rPr lang="en-US" sz="1800" i="1" dirty="0">
                    <a:latin typeface="+mj-lt"/>
                  </a:rPr>
                  <a:t>quality of inputs</a:t>
                </a:r>
                <a:r>
                  <a:rPr lang="en-US" sz="1800" dirty="0">
                    <a:latin typeface="+mj-lt"/>
                  </a:rPr>
                  <a:t>. The less noisy they are, the better will the machine learn (</a:t>
                </a:r>
                <a:r>
                  <a:rPr lang="en-US" sz="1800" i="1" dirty="0">
                    <a:latin typeface="+mj-lt"/>
                  </a:rPr>
                  <a:t>garbage in</a:t>
                </a:r>
                <a:r>
                  <a:rPr lang="en-US" sz="1800" dirty="0">
                    <a:latin typeface="+mj-lt"/>
                  </a:rPr>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 </m:t>
                    </m:r>
                  </m:oMath>
                </a14:m>
                <a:r>
                  <a:rPr lang="en-US" sz="1800" i="1" dirty="0">
                    <a:latin typeface="+mj-lt"/>
                  </a:rPr>
                  <a:t>garbage out</a:t>
                </a:r>
                <a:r>
                  <a:rPr lang="en-US" sz="1800" dirty="0">
                    <a:latin typeface="+mj-lt"/>
                  </a:rPr>
                  <a:t>)</a:t>
                </a: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r>
                  <a:rPr lang="en-US" sz="1800" dirty="0">
                    <a:latin typeface="+mj-lt"/>
                  </a:rPr>
                  <a:t>Proposed future further system’s developments include:</a:t>
                </a:r>
              </a:p>
              <a:p>
                <a:pPr>
                  <a:lnSpc>
                    <a:spcPts val="2000"/>
                  </a:lnSpc>
                  <a:spcBef>
                    <a:spcPts val="800"/>
                  </a:spcBef>
                  <a:spcAft>
                    <a:spcPts val="200"/>
                  </a:spcAft>
                </a:pPr>
                <a:r>
                  <a:rPr lang="en-US" sz="1800" dirty="0">
                    <a:latin typeface="+mj-lt"/>
                  </a:rPr>
                  <a:t>Model refinement (through </a:t>
                </a:r>
                <a:r>
                  <a:rPr lang="en-US" sz="1800" dirty="0" err="1">
                    <a:latin typeface="+mj-lt"/>
                  </a:rPr>
                  <a:t>tunning</a:t>
                </a:r>
                <a:r>
                  <a:rPr lang="en-US" sz="1800" dirty="0">
                    <a:latin typeface="+mj-lt"/>
                  </a:rPr>
                  <a:t> hyperparameters, testing different layers)</a:t>
                </a:r>
              </a:p>
              <a:p>
                <a:pPr>
                  <a:lnSpc>
                    <a:spcPts val="2000"/>
                  </a:lnSpc>
                  <a:spcBef>
                    <a:spcPts val="800"/>
                  </a:spcBef>
                  <a:spcAft>
                    <a:spcPts val="200"/>
                  </a:spcAft>
                </a:pPr>
                <a:r>
                  <a:rPr lang="en-US" sz="1800" dirty="0">
                    <a:latin typeface="+mj-lt"/>
                  </a:rPr>
                  <a:t>Implement sentiment intensity classification, through multi-classes system</a:t>
                </a:r>
              </a:p>
              <a:p>
                <a:pPr>
                  <a:lnSpc>
                    <a:spcPts val="2000"/>
                  </a:lnSpc>
                  <a:spcBef>
                    <a:spcPts val="800"/>
                  </a:spcBef>
                  <a:spcAft>
                    <a:spcPts val="200"/>
                  </a:spcAft>
                </a:pPr>
                <a:r>
                  <a:rPr lang="en-US" sz="1800" dirty="0">
                    <a:latin typeface="+mj-lt"/>
                  </a:rPr>
                  <a:t>Training model to learn text’s context, or irony</a:t>
                </a:r>
              </a:p>
              <a:p>
                <a:pPr>
                  <a:lnSpc>
                    <a:spcPts val="2000"/>
                  </a:lnSpc>
                  <a:spcBef>
                    <a:spcPts val="800"/>
                  </a:spcBef>
                  <a:spcAft>
                    <a:spcPts val="200"/>
                  </a:spcAft>
                </a:pPr>
                <a:r>
                  <a:rPr lang="en-US" sz="1800" dirty="0">
                    <a:latin typeface="+mj-lt"/>
                  </a:rPr>
                  <a:t>Solutions for supporting scalability (e.g. </a:t>
                </a:r>
                <a:r>
                  <a:rPr lang="en-US" sz="1800" dirty="0" err="1">
                    <a:latin typeface="+mj-lt"/>
                  </a:rPr>
                  <a:t>PySpark</a:t>
                </a:r>
                <a:r>
                  <a:rPr lang="en-US" sz="1800" dirty="0">
                    <a:latin typeface="+mj-lt"/>
                  </a:rPr>
                  <a:t> framework)</a:t>
                </a:r>
              </a:p>
              <a:p>
                <a:pPr marL="0" indent="0">
                  <a:lnSpc>
                    <a:spcPts val="2000"/>
                  </a:lnSpc>
                  <a:spcBef>
                    <a:spcPts val="800"/>
                  </a:spcBef>
                  <a:spcAft>
                    <a:spcPts val="200"/>
                  </a:spcAft>
                  <a:buNone/>
                </a:pPr>
                <a:endParaRPr lang="en-US" sz="1800" dirty="0">
                  <a:latin typeface="+mj-lt"/>
                </a:endParaRPr>
              </a:p>
              <a:p>
                <a:pPr marL="0" indent="0">
                  <a:lnSpc>
                    <a:spcPts val="2000"/>
                  </a:lnSpc>
                  <a:spcBef>
                    <a:spcPts val="800"/>
                  </a:spcBef>
                  <a:spcAft>
                    <a:spcPts val="200"/>
                  </a:spcAft>
                  <a:buNone/>
                </a:pPr>
                <a:endParaRPr lang="en-US" sz="1800" dirty="0">
                  <a:latin typeface="+mj-lt"/>
                </a:endParaRPr>
              </a:p>
            </p:txBody>
          </p:sp>
        </mc:Choice>
        <mc:Fallback>
          <p:sp>
            <p:nvSpPr>
              <p:cNvPr id="26" name="Inhaltsplatzhalter 3">
                <a:extLst>
                  <a:ext uri="{FF2B5EF4-FFF2-40B4-BE49-F238E27FC236}">
                    <a16:creationId xmlns:a16="http://schemas.microsoft.com/office/drawing/2014/main" id="{C22649DD-0B3C-4E41-AB75-55384DC481B4}"/>
                  </a:ext>
                </a:extLst>
              </p:cNvPr>
              <p:cNvSpPr>
                <a:spLocks noGrp="1" noRot="1" noChangeAspect="1" noMove="1" noResize="1" noEditPoints="1" noAdjustHandles="1" noChangeArrowheads="1" noChangeShapeType="1" noTextEdit="1"/>
              </p:cNvSpPr>
              <p:nvPr>
                <p:ph idx="1"/>
              </p:nvPr>
            </p:nvSpPr>
            <p:spPr>
              <a:xfrm>
                <a:off x="187960" y="1019175"/>
                <a:ext cx="11508740" cy="5273470"/>
              </a:xfrm>
              <a:blipFill>
                <a:blip r:embed="rId2"/>
                <a:stretch>
                  <a:fillRect l="-477" t="-925"/>
                </a:stretch>
              </a:blipFill>
            </p:spPr>
            <p:txBody>
              <a:bodyPr/>
              <a:lstStyle/>
              <a:p>
                <a:r>
                  <a:rPr lang="de-DE">
                    <a:noFill/>
                  </a:rPr>
                  <a:t> </a:t>
                </a:r>
              </a:p>
            </p:txBody>
          </p:sp>
        </mc:Fallback>
      </mc:AlternateContent>
    </p:spTree>
    <p:extLst>
      <p:ext uri="{BB962C8B-B14F-4D97-AF65-F5344CB8AC3E}">
        <p14:creationId xmlns:p14="http://schemas.microsoft.com/office/powerpoint/2010/main" val="384747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640079" y="2053641"/>
            <a:ext cx="3669161" cy="2760098"/>
          </a:xfrm>
        </p:spPr>
        <p:txBody>
          <a:bodyPr vert="horz" lIns="72000" tIns="45720" rIns="91440" bIns="45720" rtlCol="0">
            <a:normAutofit/>
          </a:bodyPr>
          <a:lstStyle/>
          <a:p>
            <a:r>
              <a:rPr lang="de-DE" sz="4000" dirty="0" err="1">
                <a:solidFill>
                  <a:srgbClr val="FFFFFF"/>
                </a:solidFill>
              </a:rPr>
              <a:t>Thank</a:t>
            </a:r>
            <a:r>
              <a:rPr lang="de-DE" sz="4000" dirty="0">
                <a:solidFill>
                  <a:srgbClr val="FFFFFF"/>
                </a:solidFill>
              </a:rPr>
              <a:t> </a:t>
            </a:r>
            <a:r>
              <a:rPr lang="de-DE" sz="4000" dirty="0" err="1">
                <a:solidFill>
                  <a:srgbClr val="FFFFFF"/>
                </a:solidFill>
              </a:rPr>
              <a:t>you</a:t>
            </a:r>
            <a:r>
              <a:rPr lang="de-DE" sz="4000" dirty="0">
                <a:solidFill>
                  <a:srgbClr val="FFFFFF"/>
                </a:solidFill>
              </a:rPr>
              <a:t>!</a:t>
            </a:r>
            <a:endParaRPr lang="de-DE" sz="4000" i="1" dirty="0">
              <a:solidFill>
                <a:srgbClr val="FFFFFF"/>
              </a:solidFill>
            </a:endParaRPr>
          </a:p>
        </p:txBody>
      </p:sp>
      <p:sp>
        <p:nvSpPr>
          <p:cNvPr id="7" name="Inhaltsplatzhalter 3">
            <a:extLst>
              <a:ext uri="{FF2B5EF4-FFF2-40B4-BE49-F238E27FC236}">
                <a16:creationId xmlns:a16="http://schemas.microsoft.com/office/drawing/2014/main" id="{96FFEF5F-9A79-41AA-A211-C7FA3900C236}"/>
              </a:ext>
            </a:extLst>
          </p:cNvPr>
          <p:cNvSpPr>
            <a:spLocks noGrp="1"/>
          </p:cNvSpPr>
          <p:nvPr>
            <p:ph idx="1"/>
          </p:nvPr>
        </p:nvSpPr>
        <p:spPr>
          <a:xfrm>
            <a:off x="6082111" y="2731690"/>
            <a:ext cx="5806458" cy="1404000"/>
          </a:xfrm>
        </p:spPr>
        <p:txBody>
          <a:bodyPr vert="horz" lIns="91440" tIns="45720" rIns="91440" bIns="45720" rtlCol="0" anchor="t">
            <a:normAutofit/>
          </a:bodyPr>
          <a:lstStyle/>
          <a:p>
            <a:pPr marL="0" indent="0">
              <a:lnSpc>
                <a:spcPct val="150000"/>
              </a:lnSpc>
              <a:spcBef>
                <a:spcPts val="800"/>
              </a:spcBef>
              <a:spcAft>
                <a:spcPts val="200"/>
              </a:spcAft>
              <a:buNone/>
            </a:pPr>
            <a:r>
              <a:rPr lang="en-US" sz="2400" dirty="0">
                <a:latin typeface="+mj-lt"/>
              </a:rPr>
              <a:t>reach me: </a:t>
            </a:r>
            <a:r>
              <a:rPr lang="de-DE" sz="2400" dirty="0">
                <a:latin typeface="+mj-lt"/>
                <a:hlinkClick r:id="rId3">
                  <a:extLst>
                    <a:ext uri="{A12FA001-AC4F-418D-AE19-62706E023703}">
                      <ahyp:hlinkClr xmlns:ahyp="http://schemas.microsoft.com/office/drawing/2018/hyperlinkcolor" val="tx"/>
                    </a:ext>
                  </a:extLst>
                </a:hlinkClick>
              </a:rPr>
              <a:t>https://github.com/ricardopss/ibmcapstone</a:t>
            </a:r>
            <a:endParaRPr lang="de-DE" sz="2400" dirty="0">
              <a:latin typeface="+mj-lt"/>
            </a:endParaRPr>
          </a:p>
        </p:txBody>
      </p:sp>
    </p:spTree>
    <p:extLst>
      <p:ext uri="{BB962C8B-B14F-4D97-AF65-F5344CB8AC3E}">
        <p14:creationId xmlns:p14="http://schemas.microsoft.com/office/powerpoint/2010/main" val="52899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a:t>Agenda:</a:t>
            </a:r>
          </a:p>
        </p:txBody>
      </p:sp>
      <p:sp>
        <p:nvSpPr>
          <p:cNvPr id="8" name="Inhaltsplatzhalter 3">
            <a:extLst>
              <a:ext uri="{FF2B5EF4-FFF2-40B4-BE49-F238E27FC236}">
                <a16:creationId xmlns:a16="http://schemas.microsoft.com/office/drawing/2014/main" id="{94710848-75D2-4240-B810-1CFAEF004118}"/>
              </a:ext>
            </a:extLst>
          </p:cNvPr>
          <p:cNvSpPr txBox="1">
            <a:spLocks/>
          </p:cNvSpPr>
          <p:nvPr/>
        </p:nvSpPr>
        <p:spPr>
          <a:xfrm>
            <a:off x="187960" y="2665096"/>
            <a:ext cx="11508740" cy="505650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endParaRPr lang="en-US" sz="2000" dirty="0">
              <a:latin typeface="+mj-lt"/>
            </a:endParaRPr>
          </a:p>
        </p:txBody>
      </p:sp>
      <p:sp>
        <p:nvSpPr>
          <p:cNvPr id="9" name="Inhaltsplatzhalter 3">
            <a:extLst>
              <a:ext uri="{FF2B5EF4-FFF2-40B4-BE49-F238E27FC236}">
                <a16:creationId xmlns:a16="http://schemas.microsoft.com/office/drawing/2014/main" id="{8FBF399A-BD20-4C36-8625-A29D8B53D648}"/>
              </a:ext>
            </a:extLst>
          </p:cNvPr>
          <p:cNvSpPr>
            <a:spLocks noGrp="1"/>
          </p:cNvSpPr>
          <p:nvPr>
            <p:ph idx="1"/>
          </p:nvPr>
        </p:nvSpPr>
        <p:spPr>
          <a:xfrm>
            <a:off x="187960" y="1019175"/>
            <a:ext cx="11508740" cy="5342295"/>
          </a:xfrm>
        </p:spPr>
        <p:txBody>
          <a:bodyPr anchor="t">
            <a:noAutofit/>
          </a:bodyPr>
          <a:lstStyle/>
          <a:p>
            <a:pPr>
              <a:spcBef>
                <a:spcPts val="1600"/>
              </a:spcBef>
              <a:buFont typeface="Wingdings" panose="05000000000000000000" pitchFamily="2" charset="2"/>
              <a:buChar char="§"/>
            </a:pPr>
            <a:r>
              <a:rPr lang="en-US" sz="2000" dirty="0">
                <a:latin typeface="+mj-lt"/>
              </a:rPr>
              <a:t>Use case</a:t>
            </a:r>
          </a:p>
          <a:p>
            <a:pPr>
              <a:spcBef>
                <a:spcPts val="1600"/>
              </a:spcBef>
              <a:buFont typeface="Wingdings" panose="05000000000000000000" pitchFamily="2" charset="2"/>
              <a:buChar char="§"/>
            </a:pPr>
            <a:r>
              <a:rPr lang="en-US" sz="2000" dirty="0">
                <a:latin typeface="+mj-lt"/>
              </a:rPr>
              <a:t>Data source</a:t>
            </a:r>
          </a:p>
          <a:p>
            <a:pPr>
              <a:spcBef>
                <a:spcPts val="1600"/>
              </a:spcBef>
              <a:buFont typeface="Wingdings" panose="05000000000000000000" pitchFamily="2" charset="2"/>
              <a:buChar char="§"/>
            </a:pPr>
            <a:r>
              <a:rPr lang="en-US" sz="2000" dirty="0">
                <a:latin typeface="+mj-lt"/>
              </a:rPr>
              <a:t>Exploratory Data Analysis (EDA): sentiments &amp; tweets text</a:t>
            </a:r>
          </a:p>
          <a:p>
            <a:pPr>
              <a:spcBef>
                <a:spcPts val="1600"/>
              </a:spcBef>
              <a:buFont typeface="Wingdings" panose="05000000000000000000" pitchFamily="2" charset="2"/>
              <a:buChar char="§"/>
            </a:pPr>
            <a:r>
              <a:rPr lang="en-US" sz="2000" dirty="0">
                <a:latin typeface="+mj-lt"/>
              </a:rPr>
              <a:t>ETL overview</a:t>
            </a:r>
          </a:p>
          <a:p>
            <a:pPr>
              <a:spcBef>
                <a:spcPts val="1600"/>
              </a:spcBef>
              <a:buFont typeface="Wingdings" panose="05000000000000000000" pitchFamily="2" charset="2"/>
              <a:buChar char="§"/>
            </a:pPr>
            <a:r>
              <a:rPr lang="en-US" sz="2000" dirty="0">
                <a:latin typeface="+mj-lt"/>
              </a:rPr>
              <a:t>Sentiment Analysis Modelling: specification, training &amp; evaluation</a:t>
            </a:r>
          </a:p>
          <a:p>
            <a:pPr>
              <a:spcBef>
                <a:spcPts val="1600"/>
              </a:spcBef>
              <a:buFont typeface="Wingdings" panose="05000000000000000000" pitchFamily="2" charset="2"/>
              <a:buChar char="§"/>
            </a:pPr>
            <a:r>
              <a:rPr lang="en-US" sz="2000" dirty="0">
                <a:latin typeface="+mj-lt"/>
              </a:rPr>
              <a:t>Deployment and benchmarking</a:t>
            </a:r>
          </a:p>
          <a:p>
            <a:pPr>
              <a:spcBef>
                <a:spcPts val="1600"/>
              </a:spcBef>
              <a:buFont typeface="Wingdings" panose="05000000000000000000" pitchFamily="2" charset="2"/>
              <a:buChar char="§"/>
            </a:pPr>
            <a:r>
              <a:rPr lang="de-DE" sz="2000" dirty="0">
                <a:latin typeface="+mj-lt"/>
              </a:rPr>
              <a:t>Final Comments and Future </a:t>
            </a:r>
            <a:r>
              <a:rPr lang="de-DE" sz="2000" dirty="0" err="1">
                <a:latin typeface="+mj-lt"/>
              </a:rPr>
              <a:t>Developments</a:t>
            </a:r>
            <a:endParaRPr lang="de-DE" sz="2000" dirty="0">
              <a:latin typeface="+mj-lt"/>
            </a:endParaRPr>
          </a:p>
        </p:txBody>
      </p:sp>
    </p:spTree>
    <p:extLst>
      <p:ext uri="{BB962C8B-B14F-4D97-AF65-F5344CB8AC3E}">
        <p14:creationId xmlns:p14="http://schemas.microsoft.com/office/powerpoint/2010/main" val="10972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3">
            <a:extLst>
              <a:ext uri="{FF2B5EF4-FFF2-40B4-BE49-F238E27FC236}">
                <a16:creationId xmlns:a16="http://schemas.microsoft.com/office/drawing/2014/main" id="{A448B919-1394-4E0D-A18B-F6C26F366154}"/>
              </a:ext>
            </a:extLst>
          </p:cNvPr>
          <p:cNvSpPr>
            <a:spLocks noGrp="1"/>
          </p:cNvSpPr>
          <p:nvPr>
            <p:ph idx="1"/>
          </p:nvPr>
        </p:nvSpPr>
        <p:spPr>
          <a:xfrm>
            <a:off x="187200" y="1036799"/>
            <a:ext cx="11498832" cy="2585405"/>
          </a:xfrm>
        </p:spPr>
        <p:txBody>
          <a:bodyPr anchor="t">
            <a:noAutofit/>
          </a:bodyPr>
          <a:lstStyle/>
          <a:p>
            <a:pPr marL="0" indent="0">
              <a:buNone/>
            </a:pPr>
            <a:r>
              <a:rPr lang="en-US" sz="1800" dirty="0">
                <a:latin typeface="+mj-lt"/>
              </a:rPr>
              <a:t>Every day millions of people share their opinions on social media. The content can vary from product reviews to points of view, analysis, or plain comments about politics, healthcare, financial markets conditions, climate change, and other subjects. This opens a vast opportunity to use information technologies to mine, track down, and understand these sentiments.	 </a:t>
            </a: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p:txBody>
      </p:sp>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a:t>Use </a:t>
            </a:r>
            <a:r>
              <a:rPr lang="de-DE" sz="3200" dirty="0" err="1"/>
              <a:t>case</a:t>
            </a:r>
            <a:r>
              <a:rPr lang="de-DE" sz="3200" dirty="0"/>
              <a:t>:</a:t>
            </a:r>
          </a:p>
        </p:txBody>
      </p:sp>
      <p:grpSp>
        <p:nvGrpSpPr>
          <p:cNvPr id="565" name="Gruppieren 564">
            <a:extLst>
              <a:ext uri="{FF2B5EF4-FFF2-40B4-BE49-F238E27FC236}">
                <a16:creationId xmlns:a16="http://schemas.microsoft.com/office/drawing/2014/main" id="{4443D97E-0FA3-465F-B8A9-65EA1F4742D8}"/>
              </a:ext>
            </a:extLst>
          </p:cNvPr>
          <p:cNvGrpSpPr/>
          <p:nvPr/>
        </p:nvGrpSpPr>
        <p:grpSpPr>
          <a:xfrm>
            <a:off x="2058726" y="4569667"/>
            <a:ext cx="7800228" cy="1401981"/>
            <a:chOff x="1671630" y="5081731"/>
            <a:chExt cx="7800228" cy="1401981"/>
          </a:xfrm>
        </p:grpSpPr>
        <p:sp>
          <p:nvSpPr>
            <p:cNvPr id="540" name="Sprechblase: oval 539">
              <a:extLst>
                <a:ext uri="{FF2B5EF4-FFF2-40B4-BE49-F238E27FC236}">
                  <a16:creationId xmlns:a16="http://schemas.microsoft.com/office/drawing/2014/main" id="{8D40E7CC-5A31-465C-BF07-9A8A4D612BD2}"/>
                </a:ext>
              </a:extLst>
            </p:cNvPr>
            <p:cNvSpPr/>
            <p:nvPr/>
          </p:nvSpPr>
          <p:spPr>
            <a:xfrm>
              <a:off x="7648443" y="5081731"/>
              <a:ext cx="1823415" cy="1224963"/>
            </a:xfrm>
            <a:prstGeom prst="wedgeEllipseCallout">
              <a:avLst>
                <a:gd name="adj1" fmla="val -77501"/>
                <a:gd name="adj2" fmla="val 23818"/>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17" name="Grafik 516" descr="Lachendes Gesicht mit einfarbiger Füllung">
              <a:extLst>
                <a:ext uri="{FF2B5EF4-FFF2-40B4-BE49-F238E27FC236}">
                  <a16:creationId xmlns:a16="http://schemas.microsoft.com/office/drawing/2014/main" id="{0D520067-344D-4A47-9B54-3AD3C412BD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2426" y="5957888"/>
              <a:ext cx="193261" cy="197958"/>
            </a:xfrm>
            <a:prstGeom prst="rect">
              <a:avLst/>
            </a:prstGeom>
          </p:spPr>
        </p:pic>
        <p:pic>
          <p:nvPicPr>
            <p:cNvPr id="519" name="Grafik 518" descr="Trauriges Gesicht mit einfarbiger Füllung">
              <a:extLst>
                <a:ext uri="{FF2B5EF4-FFF2-40B4-BE49-F238E27FC236}">
                  <a16:creationId xmlns:a16="http://schemas.microsoft.com/office/drawing/2014/main" id="{340CE343-2D52-47A6-B144-26F22BAB4A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6925" y="5255021"/>
              <a:ext cx="193259" cy="197958"/>
            </a:xfrm>
            <a:prstGeom prst="rect">
              <a:avLst/>
            </a:prstGeom>
          </p:spPr>
        </p:pic>
        <p:pic>
          <p:nvPicPr>
            <p:cNvPr id="520" name="Grafik 519" descr="Lachendes Gesicht mit einfarbiger Füllung">
              <a:extLst>
                <a:ext uri="{FF2B5EF4-FFF2-40B4-BE49-F238E27FC236}">
                  <a16:creationId xmlns:a16="http://schemas.microsoft.com/office/drawing/2014/main" id="{C97A35C0-3EB7-47E7-8D94-6C209722E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7919" y="5208212"/>
              <a:ext cx="193261" cy="197958"/>
            </a:xfrm>
            <a:prstGeom prst="rect">
              <a:avLst/>
            </a:prstGeom>
          </p:spPr>
        </p:pic>
        <p:pic>
          <p:nvPicPr>
            <p:cNvPr id="521" name="Grafik 520" descr="Trauriges Gesicht mit einfarbiger Füllung">
              <a:extLst>
                <a:ext uri="{FF2B5EF4-FFF2-40B4-BE49-F238E27FC236}">
                  <a16:creationId xmlns:a16="http://schemas.microsoft.com/office/drawing/2014/main" id="{53E71BE7-1487-4DF3-A4C6-61C4FAE699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66892" y="5447558"/>
              <a:ext cx="193259" cy="197958"/>
            </a:xfrm>
            <a:prstGeom prst="rect">
              <a:avLst/>
            </a:prstGeom>
          </p:spPr>
        </p:pic>
        <p:pic>
          <p:nvPicPr>
            <p:cNvPr id="522" name="Grafik 521" descr="Lachendes Gesicht mit einfarbiger Füllung">
              <a:extLst>
                <a:ext uri="{FF2B5EF4-FFF2-40B4-BE49-F238E27FC236}">
                  <a16:creationId xmlns:a16="http://schemas.microsoft.com/office/drawing/2014/main" id="{5B72C794-88C2-4E8B-895D-CF71AEAF67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2779" y="5982254"/>
              <a:ext cx="193261" cy="197958"/>
            </a:xfrm>
            <a:prstGeom prst="rect">
              <a:avLst/>
            </a:prstGeom>
          </p:spPr>
        </p:pic>
        <p:pic>
          <p:nvPicPr>
            <p:cNvPr id="523" name="Grafik 522" descr="Trauriges Gesicht mit einfarbiger Füllung">
              <a:extLst>
                <a:ext uri="{FF2B5EF4-FFF2-40B4-BE49-F238E27FC236}">
                  <a16:creationId xmlns:a16="http://schemas.microsoft.com/office/drawing/2014/main" id="{4D6E675A-4E94-4C06-8B6D-7AEF71920E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07551" y="5389361"/>
              <a:ext cx="193259" cy="197958"/>
            </a:xfrm>
            <a:prstGeom prst="rect">
              <a:avLst/>
            </a:prstGeom>
          </p:spPr>
        </p:pic>
        <p:pic>
          <p:nvPicPr>
            <p:cNvPr id="524" name="Grafik 523" descr="Lachendes Gesicht mit einfarbiger Füllung">
              <a:extLst>
                <a:ext uri="{FF2B5EF4-FFF2-40B4-BE49-F238E27FC236}">
                  <a16:creationId xmlns:a16="http://schemas.microsoft.com/office/drawing/2014/main" id="{9F1F9DAC-214D-42A8-BBB4-4B4B14F1B7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4851" y="5231479"/>
              <a:ext cx="193261" cy="197958"/>
            </a:xfrm>
            <a:prstGeom prst="rect">
              <a:avLst/>
            </a:prstGeom>
          </p:spPr>
        </p:pic>
        <p:pic>
          <p:nvPicPr>
            <p:cNvPr id="525" name="Grafik 524" descr="Trauriges Gesicht mit einfarbiger Füllung">
              <a:extLst>
                <a:ext uri="{FF2B5EF4-FFF2-40B4-BE49-F238E27FC236}">
                  <a16:creationId xmlns:a16="http://schemas.microsoft.com/office/drawing/2014/main" id="{0FF70EA2-F297-4239-9AA1-916AFCE1CB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31710" y="5434587"/>
              <a:ext cx="193259" cy="197958"/>
            </a:xfrm>
            <a:prstGeom prst="rect">
              <a:avLst/>
            </a:prstGeom>
          </p:spPr>
        </p:pic>
        <p:pic>
          <p:nvPicPr>
            <p:cNvPr id="526" name="Grafik 525" descr="Lachendes Gesicht mit einfarbiger Füllung">
              <a:extLst>
                <a:ext uri="{FF2B5EF4-FFF2-40B4-BE49-F238E27FC236}">
                  <a16:creationId xmlns:a16="http://schemas.microsoft.com/office/drawing/2014/main" id="{04861B7D-F30F-4B17-ABFD-2E6523CE18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0215" y="5513564"/>
              <a:ext cx="193261" cy="197958"/>
            </a:xfrm>
            <a:prstGeom prst="rect">
              <a:avLst/>
            </a:prstGeom>
          </p:spPr>
        </p:pic>
        <p:pic>
          <p:nvPicPr>
            <p:cNvPr id="527" name="Grafik 526" descr="Trauriges Gesicht mit einfarbiger Füllung">
              <a:extLst>
                <a:ext uri="{FF2B5EF4-FFF2-40B4-BE49-F238E27FC236}">
                  <a16:creationId xmlns:a16="http://schemas.microsoft.com/office/drawing/2014/main" id="{9D3B5849-0A36-45EF-99F3-0787D47F94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84488" y="5728145"/>
              <a:ext cx="193259" cy="197958"/>
            </a:xfrm>
            <a:prstGeom prst="rect">
              <a:avLst/>
            </a:prstGeom>
          </p:spPr>
        </p:pic>
        <p:pic>
          <p:nvPicPr>
            <p:cNvPr id="528" name="Grafik 527" descr="Lachendes Gesicht mit einfarbiger Füllung">
              <a:extLst>
                <a:ext uri="{FF2B5EF4-FFF2-40B4-BE49-F238E27FC236}">
                  <a16:creationId xmlns:a16="http://schemas.microsoft.com/office/drawing/2014/main" id="{776574F2-145F-4330-A2FF-6DFC4BC9E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1934" y="5445183"/>
              <a:ext cx="193261" cy="197958"/>
            </a:xfrm>
            <a:prstGeom prst="rect">
              <a:avLst/>
            </a:prstGeom>
          </p:spPr>
        </p:pic>
        <p:pic>
          <p:nvPicPr>
            <p:cNvPr id="529" name="Grafik 528" descr="Trauriges Gesicht mit einfarbiger Füllung">
              <a:extLst>
                <a:ext uri="{FF2B5EF4-FFF2-40B4-BE49-F238E27FC236}">
                  <a16:creationId xmlns:a16="http://schemas.microsoft.com/office/drawing/2014/main" id="{73FE5753-29C9-4330-9447-72000B1755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0268" y="5714085"/>
              <a:ext cx="193259" cy="197958"/>
            </a:xfrm>
            <a:prstGeom prst="rect">
              <a:avLst/>
            </a:prstGeom>
          </p:spPr>
        </p:pic>
        <p:pic>
          <p:nvPicPr>
            <p:cNvPr id="530" name="Grafik 529" descr="Lachendes Gesicht mit einfarbiger Füllung">
              <a:extLst>
                <a:ext uri="{FF2B5EF4-FFF2-40B4-BE49-F238E27FC236}">
                  <a16:creationId xmlns:a16="http://schemas.microsoft.com/office/drawing/2014/main" id="{DD50AF4D-5440-45AD-834C-D82D336743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2850" y="5651474"/>
              <a:ext cx="193261" cy="197958"/>
            </a:xfrm>
            <a:prstGeom prst="rect">
              <a:avLst/>
            </a:prstGeom>
          </p:spPr>
        </p:pic>
        <p:pic>
          <p:nvPicPr>
            <p:cNvPr id="531" name="Grafik 530" descr="Trauriges Gesicht mit einfarbiger Füllung">
              <a:extLst>
                <a:ext uri="{FF2B5EF4-FFF2-40B4-BE49-F238E27FC236}">
                  <a16:creationId xmlns:a16="http://schemas.microsoft.com/office/drawing/2014/main" id="{1BB6B156-DE9F-46BB-8712-A777590A8E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69519" y="5826665"/>
              <a:ext cx="193259" cy="197958"/>
            </a:xfrm>
            <a:prstGeom prst="rect">
              <a:avLst/>
            </a:prstGeom>
          </p:spPr>
        </p:pic>
        <p:pic>
          <p:nvPicPr>
            <p:cNvPr id="532" name="Grafik 531" descr="Lachendes Gesicht mit einfarbiger Füllung">
              <a:extLst>
                <a:ext uri="{FF2B5EF4-FFF2-40B4-BE49-F238E27FC236}">
                  <a16:creationId xmlns:a16="http://schemas.microsoft.com/office/drawing/2014/main" id="{FE94CB0F-F343-4B18-88B4-B2D6F72F71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2612" y="5541111"/>
              <a:ext cx="193261" cy="197958"/>
            </a:xfrm>
            <a:prstGeom prst="rect">
              <a:avLst/>
            </a:prstGeom>
          </p:spPr>
        </p:pic>
        <p:pic>
          <p:nvPicPr>
            <p:cNvPr id="533" name="Grafik 532" descr="Trauriges Gesicht mit einfarbiger Füllung">
              <a:extLst>
                <a:ext uri="{FF2B5EF4-FFF2-40B4-BE49-F238E27FC236}">
                  <a16:creationId xmlns:a16="http://schemas.microsoft.com/office/drawing/2014/main" id="{3878263E-0FA7-4007-BA44-EDD300B148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08983" y="5764459"/>
              <a:ext cx="193259" cy="197958"/>
            </a:xfrm>
            <a:prstGeom prst="rect">
              <a:avLst/>
            </a:prstGeom>
          </p:spPr>
        </p:pic>
        <p:pic>
          <p:nvPicPr>
            <p:cNvPr id="535" name="Grafik 534" descr="Trauriges Gesicht mit einfarbiger Füllung">
              <a:extLst>
                <a:ext uri="{FF2B5EF4-FFF2-40B4-BE49-F238E27FC236}">
                  <a16:creationId xmlns:a16="http://schemas.microsoft.com/office/drawing/2014/main" id="{FC2882EF-F88A-4E99-8219-7CACC95011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0675" y="5665480"/>
              <a:ext cx="193259" cy="197958"/>
            </a:xfrm>
            <a:prstGeom prst="rect">
              <a:avLst/>
            </a:prstGeom>
          </p:spPr>
        </p:pic>
        <p:pic>
          <p:nvPicPr>
            <p:cNvPr id="536" name="Grafik 535" descr="Lachendes Gesicht mit einfarbiger Füllung">
              <a:extLst>
                <a:ext uri="{FF2B5EF4-FFF2-40B4-BE49-F238E27FC236}">
                  <a16:creationId xmlns:a16="http://schemas.microsoft.com/office/drawing/2014/main" id="{A00CED55-90B9-4A45-87D0-7974B8FA12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8303" y="5946328"/>
              <a:ext cx="193261" cy="197958"/>
            </a:xfrm>
            <a:prstGeom prst="rect">
              <a:avLst/>
            </a:prstGeom>
          </p:spPr>
        </p:pic>
        <p:pic>
          <p:nvPicPr>
            <p:cNvPr id="537" name="Grafik 536" descr="Trauriges Gesicht mit einfarbiger Füllung">
              <a:extLst>
                <a:ext uri="{FF2B5EF4-FFF2-40B4-BE49-F238E27FC236}">
                  <a16:creationId xmlns:a16="http://schemas.microsoft.com/office/drawing/2014/main" id="{D1609989-03BC-44D6-8FB2-56676626A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2283" y="5912043"/>
              <a:ext cx="193259" cy="197958"/>
            </a:xfrm>
            <a:prstGeom prst="rect">
              <a:avLst/>
            </a:prstGeom>
          </p:spPr>
        </p:pic>
        <p:pic>
          <p:nvPicPr>
            <p:cNvPr id="511" name="Grafik 510" descr="Gehirn">
              <a:extLst>
                <a:ext uri="{FF2B5EF4-FFF2-40B4-BE49-F238E27FC236}">
                  <a16:creationId xmlns:a16="http://schemas.microsoft.com/office/drawing/2014/main" id="{6B8E2526-F71A-4792-A56F-15999EB112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28664" y="5524385"/>
              <a:ext cx="914400" cy="914400"/>
            </a:xfrm>
            <a:prstGeom prst="rect">
              <a:avLst/>
            </a:prstGeom>
          </p:spPr>
        </p:pic>
        <p:grpSp>
          <p:nvGrpSpPr>
            <p:cNvPr id="509" name="Gruppieren 508">
              <a:extLst>
                <a:ext uri="{FF2B5EF4-FFF2-40B4-BE49-F238E27FC236}">
                  <a16:creationId xmlns:a16="http://schemas.microsoft.com/office/drawing/2014/main" id="{A4F85A96-CBEC-42FD-B8FE-AD6F48882E4B}"/>
                </a:ext>
              </a:extLst>
            </p:cNvPr>
            <p:cNvGrpSpPr/>
            <p:nvPr/>
          </p:nvGrpSpPr>
          <p:grpSpPr>
            <a:xfrm>
              <a:off x="1671630" y="5479458"/>
              <a:ext cx="1730818" cy="1004254"/>
              <a:chOff x="6407827" y="5334354"/>
              <a:chExt cx="1730818" cy="1004254"/>
            </a:xfrm>
            <a:solidFill>
              <a:srgbClr val="B3C6E7"/>
            </a:solidFill>
          </p:grpSpPr>
          <p:grpSp>
            <p:nvGrpSpPr>
              <p:cNvPr id="471" name="Gruppieren 470">
                <a:extLst>
                  <a:ext uri="{FF2B5EF4-FFF2-40B4-BE49-F238E27FC236}">
                    <a16:creationId xmlns:a16="http://schemas.microsoft.com/office/drawing/2014/main" id="{81D46B3A-A334-4D05-8604-97F2909B00A8}"/>
                  </a:ext>
                </a:extLst>
              </p:cNvPr>
              <p:cNvGrpSpPr/>
              <p:nvPr/>
            </p:nvGrpSpPr>
            <p:grpSpPr>
              <a:xfrm>
                <a:off x="6407827" y="5334354"/>
                <a:ext cx="1730818" cy="541787"/>
                <a:chOff x="8067437" y="4497638"/>
                <a:chExt cx="1730818" cy="541787"/>
              </a:xfrm>
              <a:grpFill/>
            </p:grpSpPr>
            <p:pic>
              <p:nvPicPr>
                <p:cNvPr id="482" name="Grafik 481" descr="Benutzer">
                  <a:extLst>
                    <a:ext uri="{FF2B5EF4-FFF2-40B4-BE49-F238E27FC236}">
                      <a16:creationId xmlns:a16="http://schemas.microsoft.com/office/drawing/2014/main" id="{B68147E7-28BF-4070-BF40-D54460D655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67437" y="4497638"/>
                  <a:ext cx="511618" cy="541787"/>
                </a:xfrm>
                <a:prstGeom prst="rect">
                  <a:avLst/>
                </a:prstGeom>
              </p:spPr>
            </p:pic>
            <p:pic>
              <p:nvPicPr>
                <p:cNvPr id="483" name="Grafik 482" descr="Benutzer">
                  <a:extLst>
                    <a:ext uri="{FF2B5EF4-FFF2-40B4-BE49-F238E27FC236}">
                      <a16:creationId xmlns:a16="http://schemas.microsoft.com/office/drawing/2014/main" id="{E2ED15C7-E612-47EE-AC59-10524242B0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19837" y="4497638"/>
                  <a:ext cx="511618" cy="541787"/>
                </a:xfrm>
                <a:prstGeom prst="rect">
                  <a:avLst/>
                </a:prstGeom>
              </p:spPr>
            </p:pic>
            <p:pic>
              <p:nvPicPr>
                <p:cNvPr id="484" name="Grafik 483" descr="Benutzer">
                  <a:extLst>
                    <a:ext uri="{FF2B5EF4-FFF2-40B4-BE49-F238E27FC236}">
                      <a16:creationId xmlns:a16="http://schemas.microsoft.com/office/drawing/2014/main" id="{01F5DE3F-D64A-49AF-97E3-363CB758A8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72237" y="4497638"/>
                  <a:ext cx="511618" cy="541787"/>
                </a:xfrm>
                <a:prstGeom prst="rect">
                  <a:avLst/>
                </a:prstGeom>
              </p:spPr>
            </p:pic>
            <p:pic>
              <p:nvPicPr>
                <p:cNvPr id="485" name="Grafik 484" descr="Benutzer">
                  <a:extLst>
                    <a:ext uri="{FF2B5EF4-FFF2-40B4-BE49-F238E27FC236}">
                      <a16:creationId xmlns:a16="http://schemas.microsoft.com/office/drawing/2014/main" id="{C22A3C2F-3CA4-481D-948D-A4AF124099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24637" y="4497638"/>
                  <a:ext cx="511618" cy="541787"/>
                </a:xfrm>
                <a:prstGeom prst="rect">
                  <a:avLst/>
                </a:prstGeom>
              </p:spPr>
            </p:pic>
            <p:pic>
              <p:nvPicPr>
                <p:cNvPr id="486" name="Grafik 485" descr="Benutzer">
                  <a:extLst>
                    <a:ext uri="{FF2B5EF4-FFF2-40B4-BE49-F238E27FC236}">
                      <a16:creationId xmlns:a16="http://schemas.microsoft.com/office/drawing/2014/main" id="{88748F85-1BD2-4474-A6D8-9314222FEF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77037" y="4497638"/>
                  <a:ext cx="511618" cy="541787"/>
                </a:xfrm>
                <a:prstGeom prst="rect">
                  <a:avLst/>
                </a:prstGeom>
              </p:spPr>
            </p:pic>
            <p:pic>
              <p:nvPicPr>
                <p:cNvPr id="487" name="Grafik 486" descr="Benutzer">
                  <a:extLst>
                    <a:ext uri="{FF2B5EF4-FFF2-40B4-BE49-F238E27FC236}">
                      <a16:creationId xmlns:a16="http://schemas.microsoft.com/office/drawing/2014/main" id="{D929C78A-AB1A-4313-B793-A4A431D843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9437" y="4497638"/>
                  <a:ext cx="511618" cy="541787"/>
                </a:xfrm>
                <a:prstGeom prst="rect">
                  <a:avLst/>
                </a:prstGeom>
              </p:spPr>
            </p:pic>
            <p:pic>
              <p:nvPicPr>
                <p:cNvPr id="488" name="Grafik 487" descr="Benutzer">
                  <a:extLst>
                    <a:ext uri="{FF2B5EF4-FFF2-40B4-BE49-F238E27FC236}">
                      <a16:creationId xmlns:a16="http://schemas.microsoft.com/office/drawing/2014/main" id="{FD89C701-DE80-407D-AC69-EE4746A5EB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81837" y="4497638"/>
                  <a:ext cx="511618" cy="541787"/>
                </a:xfrm>
                <a:prstGeom prst="rect">
                  <a:avLst/>
                </a:prstGeom>
              </p:spPr>
            </p:pic>
            <p:pic>
              <p:nvPicPr>
                <p:cNvPr id="489" name="Grafik 488" descr="Benutzer">
                  <a:extLst>
                    <a:ext uri="{FF2B5EF4-FFF2-40B4-BE49-F238E27FC236}">
                      <a16:creationId xmlns:a16="http://schemas.microsoft.com/office/drawing/2014/main" id="{C1A7C381-0E2A-498D-A9A7-220411A707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4237" y="4497638"/>
                  <a:ext cx="511618" cy="541787"/>
                </a:xfrm>
                <a:prstGeom prst="rect">
                  <a:avLst/>
                </a:prstGeom>
              </p:spPr>
            </p:pic>
            <p:pic>
              <p:nvPicPr>
                <p:cNvPr id="490" name="Grafik 489" descr="Benutzer">
                  <a:extLst>
                    <a:ext uri="{FF2B5EF4-FFF2-40B4-BE49-F238E27FC236}">
                      <a16:creationId xmlns:a16="http://schemas.microsoft.com/office/drawing/2014/main" id="{3D5FFD54-6D0D-44BF-A666-7A961AB7BE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86637" y="4497638"/>
                  <a:ext cx="511618" cy="541787"/>
                </a:xfrm>
                <a:prstGeom prst="rect">
                  <a:avLst/>
                </a:prstGeom>
              </p:spPr>
            </p:pic>
          </p:grpSp>
          <p:grpSp>
            <p:nvGrpSpPr>
              <p:cNvPr id="472" name="Gruppieren 471">
                <a:extLst>
                  <a:ext uri="{FF2B5EF4-FFF2-40B4-BE49-F238E27FC236}">
                    <a16:creationId xmlns:a16="http://schemas.microsoft.com/office/drawing/2014/main" id="{203D95BD-EAF7-4394-A690-C52E4209F550}"/>
                  </a:ext>
                </a:extLst>
              </p:cNvPr>
              <p:cNvGrpSpPr/>
              <p:nvPr/>
            </p:nvGrpSpPr>
            <p:grpSpPr>
              <a:xfrm>
                <a:off x="6407827" y="5796821"/>
                <a:ext cx="1730818" cy="541787"/>
                <a:chOff x="8067437" y="4497638"/>
                <a:chExt cx="1730818" cy="541787"/>
              </a:xfrm>
              <a:grpFill/>
            </p:grpSpPr>
            <p:pic>
              <p:nvPicPr>
                <p:cNvPr id="473" name="Grafik 472" descr="Benutzer">
                  <a:extLst>
                    <a:ext uri="{FF2B5EF4-FFF2-40B4-BE49-F238E27FC236}">
                      <a16:creationId xmlns:a16="http://schemas.microsoft.com/office/drawing/2014/main" id="{764B86E1-C367-4D8F-A061-FC6816DEA5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67437" y="4497638"/>
                  <a:ext cx="511618" cy="541787"/>
                </a:xfrm>
                <a:prstGeom prst="rect">
                  <a:avLst/>
                </a:prstGeom>
              </p:spPr>
            </p:pic>
            <p:pic>
              <p:nvPicPr>
                <p:cNvPr id="474" name="Grafik 473" descr="Benutzer">
                  <a:extLst>
                    <a:ext uri="{FF2B5EF4-FFF2-40B4-BE49-F238E27FC236}">
                      <a16:creationId xmlns:a16="http://schemas.microsoft.com/office/drawing/2014/main" id="{4BC8BD37-80D6-4ACC-BA2E-99A208FB0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19837" y="4497638"/>
                  <a:ext cx="511618" cy="541787"/>
                </a:xfrm>
                <a:prstGeom prst="rect">
                  <a:avLst/>
                </a:prstGeom>
              </p:spPr>
            </p:pic>
            <p:pic>
              <p:nvPicPr>
                <p:cNvPr id="475" name="Grafik 474" descr="Benutzer">
                  <a:extLst>
                    <a:ext uri="{FF2B5EF4-FFF2-40B4-BE49-F238E27FC236}">
                      <a16:creationId xmlns:a16="http://schemas.microsoft.com/office/drawing/2014/main" id="{E813D596-C0E1-4CBF-A1D5-A9E7576C5F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72237" y="4497638"/>
                  <a:ext cx="511618" cy="541787"/>
                </a:xfrm>
                <a:prstGeom prst="rect">
                  <a:avLst/>
                </a:prstGeom>
              </p:spPr>
            </p:pic>
            <p:pic>
              <p:nvPicPr>
                <p:cNvPr id="476" name="Grafik 475" descr="Benutzer">
                  <a:extLst>
                    <a:ext uri="{FF2B5EF4-FFF2-40B4-BE49-F238E27FC236}">
                      <a16:creationId xmlns:a16="http://schemas.microsoft.com/office/drawing/2014/main" id="{7653447A-F82E-4BEF-99C4-916A76FB00D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24637" y="4497638"/>
                  <a:ext cx="511618" cy="541787"/>
                </a:xfrm>
                <a:prstGeom prst="rect">
                  <a:avLst/>
                </a:prstGeom>
              </p:spPr>
            </p:pic>
            <p:pic>
              <p:nvPicPr>
                <p:cNvPr id="477" name="Grafik 476" descr="Benutzer">
                  <a:extLst>
                    <a:ext uri="{FF2B5EF4-FFF2-40B4-BE49-F238E27FC236}">
                      <a16:creationId xmlns:a16="http://schemas.microsoft.com/office/drawing/2014/main" id="{EF798DCC-F5AE-41BA-992C-A072A5EAA3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77037" y="4497638"/>
                  <a:ext cx="511618" cy="541787"/>
                </a:xfrm>
                <a:prstGeom prst="rect">
                  <a:avLst/>
                </a:prstGeom>
              </p:spPr>
            </p:pic>
            <p:pic>
              <p:nvPicPr>
                <p:cNvPr id="478" name="Grafik 477" descr="Benutzer">
                  <a:extLst>
                    <a:ext uri="{FF2B5EF4-FFF2-40B4-BE49-F238E27FC236}">
                      <a16:creationId xmlns:a16="http://schemas.microsoft.com/office/drawing/2014/main" id="{1B51E6B1-AFA6-462E-8B1E-D13A390D3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9437" y="4497638"/>
                  <a:ext cx="511618" cy="541787"/>
                </a:xfrm>
                <a:prstGeom prst="rect">
                  <a:avLst/>
                </a:prstGeom>
              </p:spPr>
            </p:pic>
            <p:pic>
              <p:nvPicPr>
                <p:cNvPr id="479" name="Grafik 478" descr="Benutzer">
                  <a:extLst>
                    <a:ext uri="{FF2B5EF4-FFF2-40B4-BE49-F238E27FC236}">
                      <a16:creationId xmlns:a16="http://schemas.microsoft.com/office/drawing/2014/main" id="{6F574BE6-88B6-449A-8F75-814C3F192E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81837" y="4497638"/>
                  <a:ext cx="511618" cy="541787"/>
                </a:xfrm>
                <a:prstGeom prst="rect">
                  <a:avLst/>
                </a:prstGeom>
              </p:spPr>
            </p:pic>
            <p:pic>
              <p:nvPicPr>
                <p:cNvPr id="480" name="Grafik 479" descr="Benutzer">
                  <a:extLst>
                    <a:ext uri="{FF2B5EF4-FFF2-40B4-BE49-F238E27FC236}">
                      <a16:creationId xmlns:a16="http://schemas.microsoft.com/office/drawing/2014/main" id="{2D58B8DF-78C4-4545-A904-4DEF229058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4237" y="4497638"/>
                  <a:ext cx="511618" cy="541787"/>
                </a:xfrm>
                <a:prstGeom prst="rect">
                  <a:avLst/>
                </a:prstGeom>
              </p:spPr>
            </p:pic>
            <p:pic>
              <p:nvPicPr>
                <p:cNvPr id="481" name="Grafik 480" descr="Benutzer">
                  <a:extLst>
                    <a:ext uri="{FF2B5EF4-FFF2-40B4-BE49-F238E27FC236}">
                      <a16:creationId xmlns:a16="http://schemas.microsoft.com/office/drawing/2014/main" id="{A7DE2AA6-DF9D-41B0-98DE-FA51AA5F22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86637" y="4497638"/>
                  <a:ext cx="511618" cy="541787"/>
                </a:xfrm>
                <a:prstGeom prst="rect">
                  <a:avLst/>
                </a:prstGeom>
              </p:spPr>
            </p:pic>
          </p:grpSp>
        </p:grpSp>
        <p:grpSp>
          <p:nvGrpSpPr>
            <p:cNvPr id="555" name="Gruppieren 554">
              <a:extLst>
                <a:ext uri="{FF2B5EF4-FFF2-40B4-BE49-F238E27FC236}">
                  <a16:creationId xmlns:a16="http://schemas.microsoft.com/office/drawing/2014/main" id="{D3BD3591-C69E-41E7-AE83-66153D102169}"/>
                </a:ext>
              </a:extLst>
            </p:cNvPr>
            <p:cNvGrpSpPr/>
            <p:nvPr/>
          </p:nvGrpSpPr>
          <p:grpSpPr>
            <a:xfrm>
              <a:off x="3501556" y="5513585"/>
              <a:ext cx="2628000" cy="936000"/>
              <a:chOff x="3702673" y="4618933"/>
              <a:chExt cx="2628000" cy="936000"/>
            </a:xfrm>
          </p:grpSpPr>
          <p:sp>
            <p:nvSpPr>
              <p:cNvPr id="551" name="Pfeil: nach rechts 550">
                <a:extLst>
                  <a:ext uri="{FF2B5EF4-FFF2-40B4-BE49-F238E27FC236}">
                    <a16:creationId xmlns:a16="http://schemas.microsoft.com/office/drawing/2014/main" id="{809E9EE6-FD38-402B-ADC3-D1B681CAD519}"/>
                  </a:ext>
                </a:extLst>
              </p:cNvPr>
              <p:cNvSpPr/>
              <p:nvPr/>
            </p:nvSpPr>
            <p:spPr>
              <a:xfrm>
                <a:off x="3702673" y="4618933"/>
                <a:ext cx="2628000" cy="936000"/>
              </a:xfrm>
              <a:prstGeom prst="rightArrow">
                <a:avLst/>
              </a:prstGeom>
              <a:gradFill flip="none" rotWithShape="1">
                <a:gsLst>
                  <a:gs pos="0">
                    <a:srgbClr val="B3C6E7"/>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50" name="Grafik 549">
                <a:extLst>
                  <a:ext uri="{FF2B5EF4-FFF2-40B4-BE49-F238E27FC236}">
                    <a16:creationId xmlns:a16="http://schemas.microsoft.com/office/drawing/2014/main" id="{574B88BD-14BF-40C4-8271-DE52510AB9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99865" y="4816933"/>
                <a:ext cx="492572" cy="540000"/>
              </a:xfrm>
              <a:prstGeom prst="rect">
                <a:avLst/>
              </a:prstGeom>
              <a:noFill/>
            </p:spPr>
          </p:pic>
        </p:grpSp>
      </p:grpSp>
      <p:sp>
        <p:nvSpPr>
          <p:cNvPr id="562" name="Inhaltsplatzhalter 3">
            <a:extLst>
              <a:ext uri="{FF2B5EF4-FFF2-40B4-BE49-F238E27FC236}">
                <a16:creationId xmlns:a16="http://schemas.microsoft.com/office/drawing/2014/main" id="{897CC146-7F2E-4EB4-8DD1-ABA5E872EF35}"/>
              </a:ext>
            </a:extLst>
          </p:cNvPr>
          <p:cNvSpPr txBox="1">
            <a:spLocks/>
          </p:cNvSpPr>
          <p:nvPr/>
        </p:nvSpPr>
        <p:spPr>
          <a:xfrm>
            <a:off x="184152" y="2146271"/>
            <a:ext cx="6884160" cy="258540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mj-lt"/>
              </a:rPr>
              <a:t>Given the high volume of such knowledge, it is humanly impossible to analyze the content of each thought. </a:t>
            </a:r>
          </a:p>
          <a:p>
            <a:pPr marL="0" indent="0">
              <a:spcBef>
                <a:spcPts val="1600"/>
              </a:spcBef>
              <a:buFont typeface="Arial" panose="020B0604020202020204" pitchFamily="34" charset="0"/>
              <a:buNone/>
            </a:pPr>
            <a:r>
              <a:rPr lang="en-US" sz="1800" u="sng" dirty="0">
                <a:latin typeface="+mj-lt"/>
              </a:rPr>
              <a:t>Here is where Sentiment Analysis adds its value</a:t>
            </a:r>
            <a:r>
              <a:rPr lang="en-US" sz="1800" dirty="0">
                <a:latin typeface="+mj-lt"/>
              </a:rPr>
              <a:t>.</a:t>
            </a:r>
          </a:p>
        </p:txBody>
      </p:sp>
      <p:sp>
        <p:nvSpPr>
          <p:cNvPr id="563" name="Rechteck 562">
            <a:extLst>
              <a:ext uri="{FF2B5EF4-FFF2-40B4-BE49-F238E27FC236}">
                <a16:creationId xmlns:a16="http://schemas.microsoft.com/office/drawing/2014/main" id="{6A0AD78C-4419-4084-9B70-5FFA2D08C578}"/>
              </a:ext>
            </a:extLst>
          </p:cNvPr>
          <p:cNvSpPr/>
          <p:nvPr/>
        </p:nvSpPr>
        <p:spPr>
          <a:xfrm>
            <a:off x="6914464" y="1975583"/>
            <a:ext cx="4396664" cy="1015663"/>
          </a:xfrm>
          <a:prstGeom prst="rect">
            <a:avLst/>
          </a:prstGeom>
          <a:solidFill>
            <a:schemeClr val="bg1">
              <a:lumMod val="95000"/>
            </a:schemeClr>
          </a:solidFill>
        </p:spPr>
        <p:txBody>
          <a:bodyPr wrap="square">
            <a:spAutoFit/>
          </a:bodyPr>
          <a:lstStyle/>
          <a:p>
            <a:r>
              <a:rPr lang="en-US" sz="1200" u="sng" dirty="0">
                <a:latin typeface="Calibri Light (Überschriften)"/>
              </a:rPr>
              <a:t>Social media statistics*</a:t>
            </a:r>
            <a:r>
              <a:rPr lang="en-US" sz="1200" dirty="0">
                <a:latin typeface="Calibri Light (Überschriften)"/>
              </a:rPr>
              <a:t>:</a:t>
            </a:r>
          </a:p>
          <a:p>
            <a:pPr marL="182563" indent="-182563">
              <a:buFont typeface="Arial" panose="020B0604020202020204" pitchFamily="34" charset="0"/>
              <a:buChar char="•"/>
            </a:pPr>
            <a:r>
              <a:rPr lang="en-US" sz="1200" dirty="0">
                <a:latin typeface="Calibri Light (Überschriften)"/>
              </a:rPr>
              <a:t>500 million tweets are sent per day.</a:t>
            </a:r>
          </a:p>
          <a:p>
            <a:pPr marL="182563" indent="-182563">
              <a:buFont typeface="Arial" panose="020B0604020202020204" pitchFamily="34" charset="0"/>
              <a:buChar char="•"/>
            </a:pPr>
            <a:r>
              <a:rPr lang="en-US" sz="1200" dirty="0">
                <a:latin typeface="Calibri Light (Überschriften)"/>
              </a:rPr>
              <a:t>500 million people use Instagram Stories every day.</a:t>
            </a:r>
          </a:p>
          <a:p>
            <a:pPr marL="182563" indent="-182563">
              <a:buFont typeface="Arial" panose="020B0604020202020204" pitchFamily="34" charset="0"/>
              <a:buChar char="•"/>
            </a:pPr>
            <a:r>
              <a:rPr lang="en-US" sz="1200" dirty="0">
                <a:latin typeface="Calibri Light (Überschriften)"/>
              </a:rPr>
              <a:t>7 million businesses use Facebook for advertising.</a:t>
            </a:r>
          </a:p>
          <a:p>
            <a:pPr marL="182563" indent="-182563">
              <a:buFont typeface="Arial" panose="020B0604020202020204" pitchFamily="34" charset="0"/>
              <a:buChar char="•"/>
            </a:pPr>
            <a:r>
              <a:rPr lang="en-US" sz="1200" dirty="0">
                <a:latin typeface="Calibri Light (Überschriften)"/>
              </a:rPr>
              <a:t>More than 30 million companies are listed on LinkedIn.</a:t>
            </a:r>
          </a:p>
        </p:txBody>
      </p:sp>
      <p:sp>
        <p:nvSpPr>
          <p:cNvPr id="564" name="Inhaltsplatzhalter 3">
            <a:extLst>
              <a:ext uri="{FF2B5EF4-FFF2-40B4-BE49-F238E27FC236}">
                <a16:creationId xmlns:a16="http://schemas.microsoft.com/office/drawing/2014/main" id="{FE3AD09E-3BFD-4C1F-8F8F-60582EA077C0}"/>
              </a:ext>
            </a:extLst>
          </p:cNvPr>
          <p:cNvSpPr txBox="1">
            <a:spLocks/>
          </p:cNvSpPr>
          <p:nvPr/>
        </p:nvSpPr>
        <p:spPr>
          <a:xfrm>
            <a:off x="187200" y="3200879"/>
            <a:ext cx="11498832" cy="10800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mj-lt"/>
              </a:rPr>
              <a:t>Sentiment Analysis is the process of computationally identifying and categorizing (e.g. negative, positive) such opinions expressed in a piece of text.</a:t>
            </a:r>
          </a:p>
          <a:p>
            <a:pPr marL="0" indent="0">
              <a:buFont typeface="Arial" panose="020B0604020202020204" pitchFamily="34" charset="0"/>
              <a:buNone/>
            </a:pPr>
            <a:r>
              <a:rPr lang="en-US" sz="1800" dirty="0">
                <a:latin typeface="+mj-lt"/>
              </a:rPr>
              <a:t>The present project proposes a system of mood classification prototype learned from sentiments on Twitter’s posts.</a:t>
            </a:r>
          </a:p>
          <a:p>
            <a:pPr marL="0" indent="0">
              <a:buFont typeface="Arial" panose="020B0604020202020204" pitchFamily="34" charset="0"/>
              <a:buNone/>
            </a:pPr>
            <a:endParaRPr lang="en-US" sz="1800" dirty="0">
              <a:latin typeface="+mj-lt"/>
            </a:endParaRPr>
          </a:p>
        </p:txBody>
      </p:sp>
      <p:sp>
        <p:nvSpPr>
          <p:cNvPr id="567" name="Rechteck 566">
            <a:extLst>
              <a:ext uri="{FF2B5EF4-FFF2-40B4-BE49-F238E27FC236}">
                <a16:creationId xmlns:a16="http://schemas.microsoft.com/office/drawing/2014/main" id="{C02F4C6C-5585-4D80-BF54-76FEB7269CE0}"/>
              </a:ext>
            </a:extLst>
          </p:cNvPr>
          <p:cNvSpPr/>
          <p:nvPr/>
        </p:nvSpPr>
        <p:spPr>
          <a:xfrm>
            <a:off x="187960" y="6553884"/>
            <a:ext cx="11232000" cy="252000"/>
          </a:xfrm>
          <a:prstGeom prst="rect">
            <a:avLst/>
          </a:prstGeom>
        </p:spPr>
        <p:txBody>
          <a:bodyPr vert="horz" lIns="91440" tIns="45720" rIns="91440" bIns="45720" rtlCol="0" anchor="t">
            <a:normAutofit/>
          </a:bodyPr>
          <a:lstStyle/>
          <a:p>
            <a:pPr>
              <a:lnSpc>
                <a:spcPct val="90000"/>
              </a:lnSpc>
              <a:spcBef>
                <a:spcPts val="1000"/>
              </a:spcBef>
            </a:pPr>
            <a:r>
              <a:rPr lang="en-US" sz="1000" dirty="0">
                <a:latin typeface="+mj-lt"/>
              </a:rPr>
              <a:t>* source: http://socialpilot.co/blog/social-media-statistics.</a:t>
            </a:r>
          </a:p>
          <a:p>
            <a:pPr>
              <a:lnSpc>
                <a:spcPct val="90000"/>
              </a:lnSpc>
              <a:spcBef>
                <a:spcPts val="1000"/>
              </a:spcBef>
            </a:pPr>
            <a:endParaRPr lang="de-DE" sz="1000" dirty="0">
              <a:latin typeface="+mj-lt"/>
            </a:endParaRPr>
          </a:p>
        </p:txBody>
      </p:sp>
    </p:spTree>
    <p:extLst>
      <p:ext uri="{BB962C8B-B14F-4D97-AF65-F5344CB8AC3E}">
        <p14:creationId xmlns:p14="http://schemas.microsoft.com/office/powerpoint/2010/main" val="219703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nhaltsplatzhalter 3">
            <a:extLst>
              <a:ext uri="{FF2B5EF4-FFF2-40B4-BE49-F238E27FC236}">
                <a16:creationId xmlns:a16="http://schemas.microsoft.com/office/drawing/2014/main" id="{C621B808-A961-4860-8DD4-8797E2EA955B}"/>
              </a:ext>
            </a:extLst>
          </p:cNvPr>
          <p:cNvSpPr txBox="1">
            <a:spLocks/>
          </p:cNvSpPr>
          <p:nvPr/>
        </p:nvSpPr>
        <p:spPr>
          <a:xfrm>
            <a:off x="187960" y="1018800"/>
            <a:ext cx="11444270" cy="58578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dirty="0">
                <a:latin typeface="+mj-lt"/>
              </a:rPr>
              <a:t>The system of mood classification here proposed was developed using the </a:t>
            </a:r>
            <a:r>
              <a:rPr lang="de-DE" altLang="de-DE" sz="1800" dirty="0">
                <a:solidFill>
                  <a:srgbClr val="212121"/>
                </a:solidFill>
                <a:latin typeface="Calibri Light (Überschriften)"/>
                <a:hlinkClick r:id="rId3"/>
              </a:rPr>
              <a:t>Sentiment140</a:t>
            </a:r>
            <a:r>
              <a:rPr lang="en-US" sz="1800" dirty="0">
                <a:latin typeface="+mj-lt"/>
              </a:rPr>
              <a:t> dataset.</a:t>
            </a:r>
          </a:p>
          <a:p>
            <a:pPr marL="0" indent="0">
              <a:lnSpc>
                <a:spcPts val="2000"/>
              </a:lnSpc>
              <a:spcBef>
                <a:spcPts val="800"/>
              </a:spcBef>
              <a:spcAft>
                <a:spcPts val="200"/>
              </a:spcAft>
              <a:buNone/>
            </a:pPr>
            <a:r>
              <a:rPr lang="en-US" sz="1800" dirty="0">
                <a:latin typeface="+mj-lt"/>
              </a:rPr>
              <a:t>The dataset </a:t>
            </a:r>
            <a:r>
              <a:rPr lang="de-DE" altLang="de-DE" sz="1800" dirty="0">
                <a:solidFill>
                  <a:srgbClr val="212121"/>
                </a:solidFill>
                <a:latin typeface="Calibri Light (Überschriften)"/>
                <a:hlinkClick r:id="rId3"/>
              </a:rPr>
              <a:t>Sentiment140</a:t>
            </a:r>
            <a:r>
              <a:rPr lang="en-US" sz="1800" dirty="0">
                <a:latin typeface="+mj-lt"/>
              </a:rPr>
              <a:t> contains 1.600.000 tweets, extracted using the Twitter API, where the tweets have been computationally tagged as:</a:t>
            </a:r>
            <a:endParaRPr lang="en-US" sz="2000" dirty="0">
              <a:latin typeface="+mj-lt"/>
            </a:endParaRPr>
          </a:p>
          <a:p>
            <a:pPr lvl="1">
              <a:lnSpc>
                <a:spcPts val="2000"/>
              </a:lnSpc>
              <a:spcBef>
                <a:spcPts val="800"/>
              </a:spcBef>
              <a:spcAft>
                <a:spcPts val="200"/>
              </a:spcAft>
            </a:pPr>
            <a:r>
              <a:rPr lang="en-US" sz="1600" dirty="0">
                <a:latin typeface="Courier New" panose="02070309020205020404" pitchFamily="49" charset="0"/>
                <a:cs typeface="Courier New" panose="02070309020205020404" pitchFamily="49" charset="0"/>
              </a:rPr>
              <a:t>0</a:t>
            </a:r>
            <a:r>
              <a:rPr lang="en-US" sz="1600" dirty="0">
                <a:latin typeface="+mj-lt"/>
              </a:rPr>
              <a:t>  = negative sentiment</a:t>
            </a:r>
          </a:p>
          <a:p>
            <a:pPr lvl="1">
              <a:lnSpc>
                <a:spcPts val="2000"/>
              </a:lnSpc>
              <a:spcBef>
                <a:spcPts val="800"/>
              </a:spcBef>
              <a:spcAft>
                <a:spcPts val="200"/>
              </a:spcAft>
            </a:pPr>
            <a:r>
              <a:rPr lang="en-US" sz="1600" dirty="0">
                <a:latin typeface="Courier New" panose="02070309020205020404" pitchFamily="49" charset="0"/>
                <a:cs typeface="Courier New" panose="02070309020205020404" pitchFamily="49" charset="0"/>
              </a:rPr>
              <a:t>2</a:t>
            </a:r>
            <a:r>
              <a:rPr lang="en-US" sz="1600" dirty="0">
                <a:latin typeface="+mj-lt"/>
              </a:rPr>
              <a:t> = neutral sentiment*</a:t>
            </a:r>
          </a:p>
          <a:p>
            <a:pPr lvl="1">
              <a:lnSpc>
                <a:spcPts val="2000"/>
              </a:lnSpc>
              <a:spcBef>
                <a:spcPts val="800"/>
              </a:spcBef>
              <a:spcAft>
                <a:spcPts val="200"/>
              </a:spcAft>
            </a:pPr>
            <a:r>
              <a:rPr lang="en-US" sz="1600" dirty="0">
                <a:latin typeface="Courier New" panose="02070309020205020404" pitchFamily="49" charset="0"/>
                <a:cs typeface="Courier New" panose="02070309020205020404" pitchFamily="49" charset="0"/>
              </a:rPr>
              <a:t>4</a:t>
            </a:r>
            <a:r>
              <a:rPr lang="en-US" sz="1600" dirty="0">
                <a:latin typeface="+mj-lt"/>
              </a:rPr>
              <a:t> = positive sentiment</a:t>
            </a:r>
            <a:endParaRPr lang="en-US" sz="500" dirty="0">
              <a:latin typeface="+mj-lt"/>
            </a:endParaRPr>
          </a:p>
          <a:p>
            <a:pPr marL="0" indent="0">
              <a:lnSpc>
                <a:spcPts val="2000"/>
              </a:lnSpc>
              <a:spcBef>
                <a:spcPts val="800"/>
              </a:spcBef>
              <a:spcAft>
                <a:spcPts val="200"/>
              </a:spcAft>
              <a:buNone/>
            </a:pPr>
            <a:r>
              <a:rPr lang="de-DE" sz="1800" dirty="0">
                <a:latin typeface="+mj-lt"/>
              </a:rPr>
              <a:t>The </a:t>
            </a:r>
            <a:r>
              <a:rPr lang="de-DE" altLang="de-DE" sz="1800" dirty="0">
                <a:solidFill>
                  <a:srgbClr val="212121"/>
                </a:solidFill>
                <a:latin typeface="Calibri Light (Überschriften)"/>
                <a:hlinkClick r:id="rId3"/>
              </a:rPr>
              <a:t>Sentiment140</a:t>
            </a:r>
            <a:r>
              <a:rPr lang="de-DE" altLang="de-DE" sz="1800" dirty="0">
                <a:solidFill>
                  <a:srgbClr val="212121"/>
                </a:solidFill>
                <a:latin typeface="Calibri Light (Überschriften)"/>
              </a:rPr>
              <a:t> </a:t>
            </a:r>
            <a:r>
              <a:rPr lang="de-DE" altLang="de-DE" sz="1800" dirty="0" err="1">
                <a:solidFill>
                  <a:srgbClr val="212121"/>
                </a:solidFill>
                <a:latin typeface="Calibri Light (Überschriften)"/>
              </a:rPr>
              <a:t>contains</a:t>
            </a:r>
            <a:r>
              <a:rPr lang="de-DE" altLang="de-DE" sz="1800" dirty="0">
                <a:solidFill>
                  <a:srgbClr val="212121"/>
                </a:solidFill>
                <a:latin typeface="Calibri Light (Überschriften)"/>
              </a:rPr>
              <a:t> 6 </a:t>
            </a:r>
            <a:r>
              <a:rPr lang="de-DE" altLang="de-DE" sz="1800" dirty="0" err="1">
                <a:solidFill>
                  <a:srgbClr val="212121"/>
                </a:solidFill>
                <a:latin typeface="Calibri Light (Überschriften)"/>
              </a:rPr>
              <a:t>features</a:t>
            </a:r>
            <a:r>
              <a:rPr lang="de-DE" altLang="de-DE" sz="1800" dirty="0">
                <a:solidFill>
                  <a:srgbClr val="212121"/>
                </a:solidFill>
                <a:latin typeface="Calibri Light (Überschriften)"/>
              </a:rPr>
              <a:t>, </a:t>
            </a:r>
            <a:r>
              <a:rPr lang="de-DE" altLang="de-DE" sz="1800" dirty="0" err="1">
                <a:solidFill>
                  <a:srgbClr val="212121"/>
                </a:solidFill>
                <a:latin typeface="Calibri Light (Überschriften)"/>
              </a:rPr>
              <a:t>recorded</a:t>
            </a:r>
            <a:r>
              <a:rPr lang="de-DE" altLang="de-DE" sz="1800" dirty="0">
                <a:solidFill>
                  <a:srgbClr val="212121"/>
                </a:solidFill>
                <a:latin typeface="Calibri Light (Überschriften)"/>
              </a:rPr>
              <a:t> </a:t>
            </a:r>
            <a:r>
              <a:rPr lang="de-DE" altLang="de-DE" sz="1800" dirty="0" err="1">
                <a:solidFill>
                  <a:srgbClr val="212121"/>
                </a:solidFill>
                <a:latin typeface="Calibri Light (Überschriften)"/>
              </a:rPr>
              <a:t>respectively</a:t>
            </a:r>
            <a:r>
              <a:rPr lang="de-DE" altLang="de-DE" sz="1800" dirty="0">
                <a:solidFill>
                  <a:srgbClr val="212121"/>
                </a:solidFill>
                <a:latin typeface="Calibri Light (Überschriften)"/>
              </a:rPr>
              <a:t> in </a:t>
            </a:r>
            <a:r>
              <a:rPr lang="de-DE" altLang="de-DE" sz="1800" dirty="0" err="1">
                <a:solidFill>
                  <a:srgbClr val="212121"/>
                </a:solidFill>
                <a:latin typeface="Calibri Light (Überschriften)"/>
              </a:rPr>
              <a:t>the</a:t>
            </a:r>
            <a:r>
              <a:rPr lang="de-DE" altLang="de-DE" sz="1800" dirty="0">
                <a:solidFill>
                  <a:srgbClr val="212121"/>
                </a:solidFill>
                <a:latin typeface="Calibri Light (Überschriften)"/>
              </a:rPr>
              <a:t> </a:t>
            </a:r>
            <a:r>
              <a:rPr lang="de-DE" altLang="de-DE" sz="1800" dirty="0" err="1">
                <a:solidFill>
                  <a:srgbClr val="212121"/>
                </a:solidFill>
                <a:latin typeface="Calibri Light (Überschriften)"/>
              </a:rPr>
              <a:t>order</a:t>
            </a:r>
            <a:r>
              <a:rPr lang="de-DE" altLang="de-DE" sz="1800" dirty="0">
                <a:solidFill>
                  <a:srgbClr val="212121"/>
                </a:solidFill>
                <a:latin typeface="Calibri Light (Überschriften)"/>
              </a:rPr>
              <a:t>: </a:t>
            </a:r>
            <a:r>
              <a:rPr lang="de-DE" sz="1800" dirty="0">
                <a:latin typeface="+mj-lt"/>
              </a:rPr>
              <a:t> </a:t>
            </a:r>
            <a:endParaRPr lang="de-DE" sz="2000" dirty="0">
              <a:latin typeface="+mj-lt"/>
            </a:endParaRPr>
          </a:p>
          <a:p>
            <a:pPr lvl="1">
              <a:lnSpc>
                <a:spcPts val="2000"/>
              </a:lnSpc>
              <a:spcBef>
                <a:spcPts val="800"/>
              </a:spcBef>
              <a:spcAft>
                <a:spcPts val="200"/>
              </a:spcAft>
            </a:pPr>
            <a:r>
              <a:rPr lang="de-DE" sz="1600" dirty="0" err="1">
                <a:latin typeface="+mj-lt"/>
              </a:rPr>
              <a:t>the</a:t>
            </a:r>
            <a:r>
              <a:rPr lang="de-DE" sz="1600" dirty="0">
                <a:latin typeface="+mj-lt"/>
              </a:rPr>
              <a:t> </a:t>
            </a:r>
            <a:r>
              <a:rPr lang="de-DE" sz="1600" dirty="0" err="1">
                <a:latin typeface="+mj-lt"/>
              </a:rPr>
              <a:t>polarity</a:t>
            </a:r>
            <a:r>
              <a:rPr lang="de-DE" sz="1600" dirty="0">
                <a:latin typeface="+mj-lt"/>
              </a:rPr>
              <a:t> </a:t>
            </a:r>
            <a:r>
              <a:rPr lang="de-DE" sz="1600" dirty="0" err="1">
                <a:latin typeface="+mj-lt"/>
              </a:rPr>
              <a:t>of</a:t>
            </a:r>
            <a:r>
              <a:rPr lang="de-DE" sz="1600" dirty="0">
                <a:latin typeface="+mj-lt"/>
              </a:rPr>
              <a:t> </a:t>
            </a:r>
            <a:r>
              <a:rPr lang="de-DE" sz="1600" dirty="0" err="1">
                <a:latin typeface="+mj-lt"/>
              </a:rPr>
              <a:t>the</a:t>
            </a:r>
            <a:r>
              <a:rPr lang="de-DE" sz="1600" dirty="0">
                <a:latin typeface="+mj-lt"/>
              </a:rPr>
              <a:t> tweet (</a:t>
            </a:r>
            <a:r>
              <a:rPr lang="de-DE" sz="1400" dirty="0">
                <a:solidFill>
                  <a:srgbClr val="0070C0"/>
                </a:solidFill>
                <a:latin typeface="Courier New" panose="02070309020205020404" pitchFamily="49" charset="0"/>
                <a:cs typeface="Courier New" panose="02070309020205020404" pitchFamily="49" charset="0"/>
              </a:rPr>
              <a:t>0</a:t>
            </a:r>
            <a:r>
              <a:rPr lang="de-DE" sz="1600" dirty="0">
                <a:latin typeface="+mj-lt"/>
              </a:rPr>
              <a:t>, </a:t>
            </a:r>
            <a:r>
              <a:rPr lang="de-DE" sz="1400" dirty="0">
                <a:solidFill>
                  <a:srgbClr val="0070C0"/>
                </a:solidFill>
                <a:latin typeface="Courier New" panose="02070309020205020404" pitchFamily="49" charset="0"/>
                <a:cs typeface="Courier New" panose="02070309020205020404" pitchFamily="49" charset="0"/>
              </a:rPr>
              <a:t>2</a:t>
            </a:r>
            <a:r>
              <a:rPr lang="de-DE" sz="1600" dirty="0">
                <a:latin typeface="+mj-lt"/>
              </a:rPr>
              <a:t> </a:t>
            </a:r>
            <a:r>
              <a:rPr lang="de-DE" sz="1600" dirty="0" err="1">
                <a:latin typeface="+mj-lt"/>
              </a:rPr>
              <a:t>or</a:t>
            </a:r>
            <a:r>
              <a:rPr lang="de-DE" sz="1600" dirty="0">
                <a:latin typeface="+mj-lt"/>
              </a:rPr>
              <a:t> </a:t>
            </a:r>
            <a:r>
              <a:rPr lang="de-DE" sz="1400" dirty="0">
                <a:solidFill>
                  <a:srgbClr val="0070C0"/>
                </a:solidFill>
                <a:latin typeface="Courier New" panose="02070309020205020404" pitchFamily="49" charset="0"/>
                <a:cs typeface="Courier New" panose="02070309020205020404" pitchFamily="49" charset="0"/>
              </a:rPr>
              <a:t>4</a:t>
            </a:r>
            <a:r>
              <a:rPr lang="de-DE" sz="1600" dirty="0">
                <a:latin typeface="+mj-lt"/>
              </a:rPr>
              <a:t>), </a:t>
            </a:r>
            <a:r>
              <a:rPr lang="de-DE" sz="1600" dirty="0" err="1">
                <a:latin typeface="+mj-lt"/>
              </a:rPr>
              <a:t>here</a:t>
            </a:r>
            <a:r>
              <a:rPr lang="de-DE" sz="1600" dirty="0">
                <a:latin typeface="+mj-lt"/>
              </a:rPr>
              <a:t> </a:t>
            </a:r>
            <a:r>
              <a:rPr lang="de-DE" sz="1600" dirty="0" err="1">
                <a:latin typeface="+mj-lt"/>
              </a:rPr>
              <a:t>named</a:t>
            </a:r>
            <a:r>
              <a:rPr lang="de-DE" sz="1600" dirty="0">
                <a:latin typeface="+mj-lt"/>
              </a:rPr>
              <a:t> </a:t>
            </a:r>
            <a:r>
              <a:rPr lang="de-DE" sz="1600" dirty="0" err="1">
                <a:latin typeface="+mj-lt"/>
              </a:rPr>
              <a:t>as</a:t>
            </a:r>
            <a:r>
              <a:rPr lang="de-DE" sz="1600" dirty="0">
                <a:latin typeface="+mj-lt"/>
              </a:rPr>
              <a:t> </a:t>
            </a:r>
            <a:r>
              <a:rPr lang="de-DE" sz="1400" dirty="0" err="1">
                <a:latin typeface="Courier New" panose="02070309020205020404" pitchFamily="49" charset="0"/>
                <a:cs typeface="Courier New" panose="02070309020205020404" pitchFamily="49" charset="0"/>
              </a:rPr>
              <a:t>sentiment</a:t>
            </a:r>
            <a:endParaRPr lang="de-DE" sz="1600" dirty="0">
              <a:latin typeface="Courier New" panose="02070309020205020404" pitchFamily="49" charset="0"/>
              <a:cs typeface="Courier New" panose="02070309020205020404" pitchFamily="49" charset="0"/>
            </a:endParaRPr>
          </a:p>
          <a:p>
            <a:pPr lvl="1">
              <a:lnSpc>
                <a:spcPts val="2000"/>
              </a:lnSpc>
              <a:spcBef>
                <a:spcPts val="800"/>
              </a:spcBef>
              <a:spcAft>
                <a:spcPts val="200"/>
              </a:spcAft>
            </a:pPr>
            <a:r>
              <a:rPr lang="de-DE" sz="1600" dirty="0" err="1">
                <a:latin typeface="+mj-lt"/>
              </a:rPr>
              <a:t>the</a:t>
            </a:r>
            <a:r>
              <a:rPr lang="de-DE" sz="1600" dirty="0">
                <a:latin typeface="+mj-lt"/>
              </a:rPr>
              <a:t> </a:t>
            </a:r>
            <a:r>
              <a:rPr lang="de-DE" sz="1600" dirty="0" err="1">
                <a:latin typeface="+mj-lt"/>
              </a:rPr>
              <a:t>id</a:t>
            </a:r>
            <a:r>
              <a:rPr lang="de-DE" sz="1600" dirty="0">
                <a:latin typeface="+mj-lt"/>
              </a:rPr>
              <a:t> </a:t>
            </a:r>
            <a:r>
              <a:rPr lang="de-DE" sz="1600" dirty="0" err="1">
                <a:latin typeface="+mj-lt"/>
              </a:rPr>
              <a:t>of</a:t>
            </a:r>
            <a:r>
              <a:rPr lang="de-DE" sz="1600" dirty="0">
                <a:latin typeface="+mj-lt"/>
              </a:rPr>
              <a:t> </a:t>
            </a:r>
            <a:r>
              <a:rPr lang="de-DE" sz="1600" dirty="0" err="1">
                <a:latin typeface="+mj-lt"/>
              </a:rPr>
              <a:t>the</a:t>
            </a:r>
            <a:r>
              <a:rPr lang="de-DE" sz="1600" dirty="0">
                <a:latin typeface="+mj-lt"/>
              </a:rPr>
              <a:t> tweet (e.g. </a:t>
            </a:r>
            <a:r>
              <a:rPr lang="de-DE" sz="1400" dirty="0">
                <a:solidFill>
                  <a:srgbClr val="0070C0"/>
                </a:solidFill>
                <a:latin typeface="Courier New" panose="02070309020205020404" pitchFamily="49" charset="0"/>
                <a:cs typeface="Courier New" panose="02070309020205020404" pitchFamily="49" charset="0"/>
              </a:rPr>
              <a:t>2087</a:t>
            </a:r>
            <a:r>
              <a:rPr lang="de-DE" sz="1600" dirty="0">
                <a:latin typeface="+mj-lt"/>
              </a:rPr>
              <a:t>), </a:t>
            </a:r>
            <a:r>
              <a:rPr lang="de-DE" sz="1600" dirty="0" err="1">
                <a:latin typeface="+mj-lt"/>
              </a:rPr>
              <a:t>here</a:t>
            </a:r>
            <a:r>
              <a:rPr lang="de-DE" sz="1600" dirty="0">
                <a:latin typeface="+mj-lt"/>
              </a:rPr>
              <a:t> </a:t>
            </a:r>
            <a:r>
              <a:rPr lang="de-DE" sz="1600" dirty="0" err="1">
                <a:latin typeface="+mj-lt"/>
              </a:rPr>
              <a:t>named</a:t>
            </a:r>
            <a:r>
              <a:rPr lang="de-DE" sz="1600" dirty="0">
                <a:latin typeface="+mj-lt"/>
              </a:rPr>
              <a:t> </a:t>
            </a:r>
            <a:r>
              <a:rPr lang="de-DE" sz="1600" dirty="0" err="1">
                <a:latin typeface="+mj-lt"/>
              </a:rPr>
              <a:t>as</a:t>
            </a:r>
            <a:r>
              <a:rPr lang="de-DE" sz="1600" dirty="0">
                <a:latin typeface="+mj-lt"/>
              </a:rPr>
              <a:t> </a:t>
            </a:r>
            <a:r>
              <a:rPr lang="de-DE" sz="1400" dirty="0" err="1">
                <a:latin typeface="Courier New" panose="02070309020205020404" pitchFamily="49" charset="0"/>
                <a:cs typeface="Courier New" panose="02070309020205020404" pitchFamily="49" charset="0"/>
              </a:rPr>
              <a:t>id</a:t>
            </a:r>
            <a:endParaRPr lang="de-DE" sz="1600" dirty="0">
              <a:latin typeface="Courier New" panose="02070309020205020404" pitchFamily="49" charset="0"/>
              <a:cs typeface="Courier New" panose="02070309020205020404" pitchFamily="49" charset="0"/>
            </a:endParaRPr>
          </a:p>
          <a:p>
            <a:pPr lvl="1">
              <a:lnSpc>
                <a:spcPts val="2000"/>
              </a:lnSpc>
              <a:spcBef>
                <a:spcPts val="800"/>
              </a:spcBef>
              <a:spcAft>
                <a:spcPts val="200"/>
              </a:spcAft>
            </a:pPr>
            <a:r>
              <a:rPr lang="de-DE" sz="1600" dirty="0" err="1">
                <a:latin typeface="+mj-lt"/>
              </a:rPr>
              <a:t>the</a:t>
            </a:r>
            <a:r>
              <a:rPr lang="de-DE" sz="1600" dirty="0">
                <a:latin typeface="+mj-lt"/>
              </a:rPr>
              <a:t> date </a:t>
            </a:r>
            <a:r>
              <a:rPr lang="de-DE" sz="1600" dirty="0" err="1">
                <a:latin typeface="+mj-lt"/>
              </a:rPr>
              <a:t>of</a:t>
            </a:r>
            <a:r>
              <a:rPr lang="de-DE" sz="1600" dirty="0">
                <a:latin typeface="+mj-lt"/>
              </a:rPr>
              <a:t> </a:t>
            </a:r>
            <a:r>
              <a:rPr lang="de-DE" sz="1600" dirty="0" err="1">
                <a:latin typeface="+mj-lt"/>
              </a:rPr>
              <a:t>the</a:t>
            </a:r>
            <a:r>
              <a:rPr lang="de-DE" sz="1600" dirty="0">
                <a:latin typeface="+mj-lt"/>
              </a:rPr>
              <a:t> tweet (e.g. </a:t>
            </a:r>
            <a:r>
              <a:rPr lang="de-DE" altLang="de-DE" sz="1400" dirty="0">
                <a:solidFill>
                  <a:srgbClr val="0070C0"/>
                </a:solidFill>
                <a:latin typeface="Courier New" panose="02070309020205020404" pitchFamily="49" charset="0"/>
                <a:cs typeface="Courier New" panose="02070309020205020404" pitchFamily="49" charset="0"/>
              </a:rPr>
              <a:t>Sat May 16 23:58:44 UTC 2009</a:t>
            </a:r>
            <a:r>
              <a:rPr lang="de-DE" sz="1600" dirty="0">
                <a:latin typeface="+mj-lt"/>
              </a:rPr>
              <a:t>), </a:t>
            </a:r>
            <a:r>
              <a:rPr lang="de-DE" sz="1600" dirty="0" err="1">
                <a:latin typeface="+mj-lt"/>
              </a:rPr>
              <a:t>here</a:t>
            </a:r>
            <a:r>
              <a:rPr lang="de-DE" sz="1600" dirty="0">
                <a:latin typeface="+mj-lt"/>
              </a:rPr>
              <a:t> </a:t>
            </a:r>
            <a:r>
              <a:rPr lang="de-DE" sz="1600" dirty="0" err="1">
                <a:latin typeface="+mj-lt"/>
              </a:rPr>
              <a:t>named</a:t>
            </a:r>
            <a:r>
              <a:rPr lang="de-DE" sz="1600" dirty="0">
                <a:latin typeface="+mj-lt"/>
              </a:rPr>
              <a:t> </a:t>
            </a:r>
            <a:r>
              <a:rPr lang="de-DE" sz="1600" dirty="0" err="1">
                <a:latin typeface="+mj-lt"/>
              </a:rPr>
              <a:t>as</a:t>
            </a:r>
            <a:r>
              <a:rPr lang="de-DE" sz="1600" dirty="0">
                <a:latin typeface="+mj-lt"/>
              </a:rPr>
              <a:t> </a:t>
            </a:r>
            <a:r>
              <a:rPr lang="de-DE" sz="1400" dirty="0">
                <a:latin typeface="Courier New" panose="02070309020205020404" pitchFamily="49" charset="0"/>
                <a:cs typeface="Courier New" panose="02070309020205020404" pitchFamily="49" charset="0"/>
              </a:rPr>
              <a:t>date</a:t>
            </a:r>
            <a:endParaRPr lang="de-DE" sz="1600" dirty="0">
              <a:latin typeface="Courier New" panose="02070309020205020404" pitchFamily="49" charset="0"/>
              <a:cs typeface="Courier New" panose="02070309020205020404" pitchFamily="49" charset="0"/>
            </a:endParaRPr>
          </a:p>
          <a:p>
            <a:pPr lvl="1">
              <a:lnSpc>
                <a:spcPts val="2000"/>
              </a:lnSpc>
              <a:spcBef>
                <a:spcPts val="800"/>
              </a:spcBef>
              <a:spcAft>
                <a:spcPts val="200"/>
              </a:spcAft>
            </a:pPr>
            <a:r>
              <a:rPr lang="de-DE" sz="1600" dirty="0" err="1">
                <a:latin typeface="+mj-lt"/>
              </a:rPr>
              <a:t>the</a:t>
            </a:r>
            <a:r>
              <a:rPr lang="de-DE" sz="1600" dirty="0">
                <a:latin typeface="+mj-lt"/>
              </a:rPr>
              <a:t> </a:t>
            </a:r>
            <a:r>
              <a:rPr lang="de-DE" sz="1600" dirty="0" err="1">
                <a:latin typeface="+mj-lt"/>
              </a:rPr>
              <a:t>query</a:t>
            </a:r>
            <a:r>
              <a:rPr lang="de-DE" sz="1600" dirty="0">
                <a:latin typeface="+mj-lt"/>
              </a:rPr>
              <a:t> (</a:t>
            </a:r>
            <a:r>
              <a:rPr lang="de-DE" altLang="de-DE" sz="1400" dirty="0" err="1">
                <a:solidFill>
                  <a:srgbClr val="0070C0"/>
                </a:solidFill>
                <a:latin typeface="Courier New" panose="02070309020205020404" pitchFamily="49" charset="0"/>
                <a:cs typeface="Courier New" panose="02070309020205020404" pitchFamily="49" charset="0"/>
              </a:rPr>
              <a:t>lyx</a:t>
            </a:r>
            <a:r>
              <a:rPr lang="de-DE" sz="1600" dirty="0">
                <a:latin typeface="+mj-lt"/>
              </a:rPr>
              <a:t>), </a:t>
            </a:r>
            <a:r>
              <a:rPr lang="de-DE" sz="1600" dirty="0" err="1">
                <a:latin typeface="+mj-lt"/>
              </a:rPr>
              <a:t>here</a:t>
            </a:r>
            <a:r>
              <a:rPr lang="de-DE" sz="1600" dirty="0">
                <a:latin typeface="+mj-lt"/>
              </a:rPr>
              <a:t> </a:t>
            </a:r>
            <a:r>
              <a:rPr lang="de-DE" sz="1600" dirty="0" err="1">
                <a:latin typeface="+mj-lt"/>
              </a:rPr>
              <a:t>named</a:t>
            </a:r>
            <a:r>
              <a:rPr lang="de-DE" sz="1600" dirty="0">
                <a:latin typeface="+mj-lt"/>
              </a:rPr>
              <a:t> </a:t>
            </a:r>
            <a:r>
              <a:rPr lang="de-DE" sz="1600" dirty="0" err="1">
                <a:latin typeface="+mj-lt"/>
              </a:rPr>
              <a:t>as</a:t>
            </a:r>
            <a:r>
              <a:rPr lang="de-DE" sz="1600" dirty="0">
                <a:latin typeface="+mj-lt"/>
              </a:rPr>
              <a:t> </a:t>
            </a:r>
            <a:r>
              <a:rPr lang="de-DE" sz="1400" dirty="0" err="1">
                <a:latin typeface="Courier New" panose="02070309020205020404" pitchFamily="49" charset="0"/>
                <a:cs typeface="Courier New" panose="02070309020205020404" pitchFamily="49" charset="0"/>
              </a:rPr>
              <a:t>query</a:t>
            </a:r>
            <a:r>
              <a:rPr lang="de-DE" sz="1600" dirty="0">
                <a:latin typeface="+mj-lt"/>
                <a:cs typeface="Courier New" panose="02070309020205020404" pitchFamily="49" charset="0"/>
              </a:rPr>
              <a:t>.</a:t>
            </a:r>
            <a:endParaRPr lang="de-DE" sz="1600" dirty="0">
              <a:latin typeface="+mj-lt"/>
            </a:endParaRPr>
          </a:p>
          <a:p>
            <a:pPr lvl="1">
              <a:lnSpc>
                <a:spcPts val="2000"/>
              </a:lnSpc>
              <a:spcBef>
                <a:spcPts val="800"/>
              </a:spcBef>
              <a:spcAft>
                <a:spcPts val="200"/>
              </a:spcAft>
            </a:pPr>
            <a:r>
              <a:rPr lang="de-DE" sz="1600" dirty="0" err="1">
                <a:latin typeface="+mj-lt"/>
              </a:rPr>
              <a:t>the</a:t>
            </a:r>
            <a:r>
              <a:rPr lang="de-DE" sz="1600" dirty="0">
                <a:latin typeface="+mj-lt"/>
              </a:rPr>
              <a:t> </a:t>
            </a:r>
            <a:r>
              <a:rPr lang="de-DE" sz="1600" dirty="0" err="1">
                <a:latin typeface="+mj-lt"/>
              </a:rPr>
              <a:t>user</a:t>
            </a:r>
            <a:r>
              <a:rPr lang="de-DE" sz="1600" dirty="0">
                <a:latin typeface="+mj-lt"/>
              </a:rPr>
              <a:t> </a:t>
            </a:r>
            <a:r>
              <a:rPr lang="de-DE" sz="1600" dirty="0" err="1">
                <a:latin typeface="+mj-lt"/>
              </a:rPr>
              <a:t>that</a:t>
            </a:r>
            <a:r>
              <a:rPr lang="de-DE" sz="1600" dirty="0">
                <a:latin typeface="+mj-lt"/>
              </a:rPr>
              <a:t> </a:t>
            </a:r>
            <a:r>
              <a:rPr lang="de-DE" sz="1600" dirty="0" err="1">
                <a:latin typeface="+mj-lt"/>
              </a:rPr>
              <a:t>tweeted</a:t>
            </a:r>
            <a:r>
              <a:rPr lang="de-DE" sz="1600" dirty="0">
                <a:latin typeface="+mj-lt"/>
              </a:rPr>
              <a:t> (e.g. </a:t>
            </a:r>
            <a:r>
              <a:rPr lang="de-DE" altLang="de-DE" sz="1400" dirty="0" err="1">
                <a:solidFill>
                  <a:srgbClr val="0070C0"/>
                </a:solidFill>
                <a:latin typeface="Courier New" panose="02070309020205020404" pitchFamily="49" charset="0"/>
                <a:cs typeface="Courier New" panose="02070309020205020404" pitchFamily="49" charset="0"/>
              </a:rPr>
              <a:t>robotickilldozr</a:t>
            </a:r>
            <a:r>
              <a:rPr lang="de-DE" sz="1600" dirty="0">
                <a:latin typeface="+mj-lt"/>
              </a:rPr>
              <a:t>), </a:t>
            </a:r>
            <a:r>
              <a:rPr lang="de-DE" sz="1600" dirty="0" err="1">
                <a:latin typeface="+mj-lt"/>
              </a:rPr>
              <a:t>here</a:t>
            </a:r>
            <a:r>
              <a:rPr lang="de-DE" sz="1600" dirty="0">
                <a:latin typeface="+mj-lt"/>
              </a:rPr>
              <a:t> </a:t>
            </a:r>
            <a:r>
              <a:rPr lang="de-DE" sz="1600" dirty="0" err="1">
                <a:latin typeface="+mj-lt"/>
              </a:rPr>
              <a:t>named</a:t>
            </a:r>
            <a:r>
              <a:rPr lang="de-DE" sz="1600" dirty="0">
                <a:latin typeface="+mj-lt"/>
              </a:rPr>
              <a:t> </a:t>
            </a:r>
            <a:r>
              <a:rPr lang="de-DE" sz="1600" dirty="0" err="1">
                <a:latin typeface="+mj-lt"/>
              </a:rPr>
              <a:t>as</a:t>
            </a:r>
            <a:r>
              <a:rPr lang="de-DE" sz="1600" dirty="0">
                <a:latin typeface="+mj-lt"/>
              </a:rPr>
              <a:t> </a:t>
            </a:r>
            <a:r>
              <a:rPr lang="de-DE" sz="1400" dirty="0" err="1">
                <a:latin typeface="Courier New" panose="02070309020205020404" pitchFamily="49" charset="0"/>
                <a:cs typeface="Courier New" panose="02070309020205020404" pitchFamily="49" charset="0"/>
              </a:rPr>
              <a:t>user</a:t>
            </a:r>
            <a:endParaRPr lang="de-DE" sz="1600" dirty="0">
              <a:latin typeface="Courier New" panose="02070309020205020404" pitchFamily="49" charset="0"/>
              <a:cs typeface="Courier New" panose="02070309020205020404" pitchFamily="49" charset="0"/>
            </a:endParaRPr>
          </a:p>
          <a:p>
            <a:pPr lvl="1">
              <a:lnSpc>
                <a:spcPts val="2000"/>
              </a:lnSpc>
              <a:spcBef>
                <a:spcPts val="800"/>
              </a:spcBef>
              <a:spcAft>
                <a:spcPts val="200"/>
              </a:spcAft>
            </a:pPr>
            <a:r>
              <a:rPr lang="de-DE" sz="1600" dirty="0" err="1">
                <a:latin typeface="+mj-lt"/>
              </a:rPr>
              <a:t>the</a:t>
            </a:r>
            <a:r>
              <a:rPr lang="de-DE" sz="1600" dirty="0">
                <a:latin typeface="+mj-lt"/>
              </a:rPr>
              <a:t> </a:t>
            </a:r>
            <a:r>
              <a:rPr lang="de-DE" sz="1600" dirty="0" err="1">
                <a:latin typeface="+mj-lt"/>
              </a:rPr>
              <a:t>text</a:t>
            </a:r>
            <a:r>
              <a:rPr lang="de-DE" sz="1600" dirty="0">
                <a:latin typeface="+mj-lt"/>
              </a:rPr>
              <a:t>, </a:t>
            </a:r>
            <a:r>
              <a:rPr lang="de-DE" sz="1600" dirty="0" err="1">
                <a:latin typeface="+mj-lt"/>
              </a:rPr>
              <a:t>content</a:t>
            </a:r>
            <a:r>
              <a:rPr lang="de-DE" sz="1600" dirty="0">
                <a:latin typeface="+mj-lt"/>
              </a:rPr>
              <a:t> </a:t>
            </a:r>
            <a:r>
              <a:rPr lang="de-DE" sz="1600" dirty="0" err="1">
                <a:latin typeface="+mj-lt"/>
              </a:rPr>
              <a:t>of</a:t>
            </a:r>
            <a:r>
              <a:rPr lang="de-DE" sz="1600" dirty="0">
                <a:latin typeface="+mj-lt"/>
              </a:rPr>
              <a:t> </a:t>
            </a:r>
            <a:r>
              <a:rPr lang="de-DE" sz="1600" dirty="0" err="1">
                <a:latin typeface="+mj-lt"/>
              </a:rPr>
              <a:t>the</a:t>
            </a:r>
            <a:r>
              <a:rPr lang="de-DE" sz="1600" dirty="0">
                <a:latin typeface="+mj-lt"/>
              </a:rPr>
              <a:t> tweet (e.g. </a:t>
            </a:r>
            <a:r>
              <a:rPr lang="de-DE" sz="1400" dirty="0" err="1">
                <a:solidFill>
                  <a:srgbClr val="0070C0"/>
                </a:solidFill>
                <a:latin typeface="Courier New" panose="02070309020205020404" pitchFamily="49" charset="0"/>
                <a:cs typeface="Courier New" panose="02070309020205020404" pitchFamily="49" charset="0"/>
              </a:rPr>
              <a:t>Lyx</a:t>
            </a:r>
            <a:r>
              <a:rPr lang="de-DE" sz="1400" dirty="0">
                <a:solidFill>
                  <a:srgbClr val="0070C0"/>
                </a:solidFill>
                <a:latin typeface="Courier New" panose="02070309020205020404" pitchFamily="49" charset="0"/>
                <a:cs typeface="Courier New" panose="02070309020205020404" pitchFamily="49" charset="0"/>
              </a:rPr>
              <a:t> </a:t>
            </a:r>
            <a:r>
              <a:rPr lang="de-DE" sz="1400" dirty="0" err="1">
                <a:solidFill>
                  <a:srgbClr val="0070C0"/>
                </a:solidFill>
                <a:latin typeface="Courier New" panose="02070309020205020404" pitchFamily="49" charset="0"/>
                <a:cs typeface="Courier New" panose="02070309020205020404" pitchFamily="49" charset="0"/>
              </a:rPr>
              <a:t>is</a:t>
            </a:r>
            <a:r>
              <a:rPr lang="de-DE" sz="1400" dirty="0">
                <a:solidFill>
                  <a:srgbClr val="0070C0"/>
                </a:solidFill>
                <a:latin typeface="Courier New" panose="02070309020205020404" pitchFamily="49" charset="0"/>
                <a:cs typeface="Courier New" panose="02070309020205020404" pitchFamily="49" charset="0"/>
              </a:rPr>
              <a:t> cool</a:t>
            </a:r>
            <a:r>
              <a:rPr lang="de-DE" sz="1600" dirty="0">
                <a:latin typeface="+mj-lt"/>
              </a:rPr>
              <a:t>), </a:t>
            </a:r>
            <a:r>
              <a:rPr lang="de-DE" sz="1600" dirty="0" err="1">
                <a:latin typeface="+mj-lt"/>
              </a:rPr>
              <a:t>here</a:t>
            </a:r>
            <a:r>
              <a:rPr lang="de-DE" sz="1600" dirty="0">
                <a:latin typeface="+mj-lt"/>
              </a:rPr>
              <a:t> </a:t>
            </a:r>
            <a:r>
              <a:rPr lang="de-DE" sz="1600" dirty="0" err="1">
                <a:latin typeface="+mj-lt"/>
              </a:rPr>
              <a:t>named</a:t>
            </a:r>
            <a:r>
              <a:rPr lang="de-DE" sz="1600" dirty="0">
                <a:latin typeface="+mj-lt"/>
              </a:rPr>
              <a:t> </a:t>
            </a:r>
            <a:r>
              <a:rPr lang="de-DE" sz="1600" dirty="0" err="1">
                <a:latin typeface="+mj-lt"/>
              </a:rPr>
              <a:t>as</a:t>
            </a:r>
            <a:r>
              <a:rPr lang="de-DE" sz="1600" dirty="0">
                <a:latin typeface="+mj-lt"/>
              </a:rPr>
              <a:t> </a:t>
            </a:r>
            <a:r>
              <a:rPr lang="de-DE" sz="1400" dirty="0" err="1">
                <a:latin typeface="Courier New" panose="02070309020205020404" pitchFamily="49" charset="0"/>
                <a:cs typeface="Courier New" panose="02070309020205020404" pitchFamily="49" charset="0"/>
              </a:rPr>
              <a:t>post</a:t>
            </a:r>
            <a:r>
              <a:rPr lang="de-DE" sz="1600" dirty="0">
                <a:latin typeface="Courier New" panose="02070309020205020404" pitchFamily="49" charset="0"/>
                <a:cs typeface="Courier New" panose="02070309020205020404" pitchFamily="49" charset="0"/>
              </a:rPr>
              <a:t> </a:t>
            </a:r>
          </a:p>
          <a:p>
            <a:pPr marL="0" indent="0">
              <a:lnSpc>
                <a:spcPts val="2000"/>
              </a:lnSpc>
              <a:spcBef>
                <a:spcPts val="800"/>
              </a:spcBef>
              <a:spcAft>
                <a:spcPts val="200"/>
              </a:spcAft>
              <a:buNone/>
            </a:pPr>
            <a:r>
              <a:rPr lang="en-US" sz="1800" dirty="0">
                <a:latin typeface="+mj-lt"/>
              </a:rPr>
              <a:t>In order to gain time efficiency, a random sample (10%) was extracted from the 1.6MM</a:t>
            </a:r>
          </a:p>
          <a:p>
            <a:pPr marL="0" indent="0">
              <a:lnSpc>
                <a:spcPts val="2000"/>
              </a:lnSpc>
              <a:spcBef>
                <a:spcPts val="800"/>
              </a:spcBef>
              <a:spcAft>
                <a:spcPts val="200"/>
              </a:spcAft>
              <a:buNone/>
            </a:pPr>
            <a:r>
              <a:rPr lang="en-US" sz="1800" dirty="0">
                <a:latin typeface="+mj-lt"/>
              </a:rPr>
              <a:t>datapoints sets.</a:t>
            </a:r>
            <a:endParaRPr lang="de-DE" sz="2000" dirty="0">
              <a:latin typeface="+mj-lt"/>
            </a:endParaRPr>
          </a:p>
        </p:txBody>
      </p:sp>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a:t>Data source:</a:t>
            </a:r>
          </a:p>
        </p:txBody>
      </p:sp>
      <p:sp>
        <p:nvSpPr>
          <p:cNvPr id="16" name="Rechteck 15">
            <a:extLst>
              <a:ext uri="{FF2B5EF4-FFF2-40B4-BE49-F238E27FC236}">
                <a16:creationId xmlns:a16="http://schemas.microsoft.com/office/drawing/2014/main" id="{0C21C1A7-B80F-4747-8872-21ADBDF26A33}"/>
              </a:ext>
            </a:extLst>
          </p:cNvPr>
          <p:cNvSpPr/>
          <p:nvPr/>
        </p:nvSpPr>
        <p:spPr>
          <a:xfrm>
            <a:off x="216535" y="6630084"/>
            <a:ext cx="11268000" cy="216000"/>
          </a:xfrm>
          <a:prstGeom prst="rect">
            <a:avLst/>
          </a:prstGeom>
        </p:spPr>
        <p:txBody>
          <a:bodyPr vert="horz" lIns="91440" tIns="45720" rIns="91440" bIns="45720" rtlCol="0" anchor="t">
            <a:normAutofit fontScale="92500" lnSpcReduction="20000"/>
          </a:bodyPr>
          <a:lstStyle/>
          <a:p>
            <a:pPr>
              <a:lnSpc>
                <a:spcPct val="90000"/>
              </a:lnSpc>
              <a:spcBef>
                <a:spcPts val="1000"/>
              </a:spcBef>
            </a:pPr>
            <a:r>
              <a:rPr lang="en-US" sz="1050" dirty="0">
                <a:latin typeface="+mj-lt"/>
              </a:rPr>
              <a:t>*though none was founded in the training dataset</a:t>
            </a:r>
            <a:endParaRPr lang="de-DE" sz="1050" dirty="0">
              <a:latin typeface="+mj-lt"/>
            </a:endParaRPr>
          </a:p>
        </p:txBody>
      </p:sp>
      <p:grpSp>
        <p:nvGrpSpPr>
          <p:cNvPr id="50" name="Gruppieren 49">
            <a:extLst>
              <a:ext uri="{FF2B5EF4-FFF2-40B4-BE49-F238E27FC236}">
                <a16:creationId xmlns:a16="http://schemas.microsoft.com/office/drawing/2014/main" id="{EF96A220-0A26-4C2D-8A0B-B9E51DBCD608}"/>
              </a:ext>
            </a:extLst>
          </p:cNvPr>
          <p:cNvGrpSpPr/>
          <p:nvPr/>
        </p:nvGrpSpPr>
        <p:grpSpPr>
          <a:xfrm>
            <a:off x="8547926" y="1920424"/>
            <a:ext cx="2982704" cy="4647801"/>
            <a:chOff x="8619046" y="1903914"/>
            <a:chExt cx="2982704" cy="4647801"/>
          </a:xfrm>
        </p:grpSpPr>
        <p:pic>
          <p:nvPicPr>
            <p:cNvPr id="17" name="Grafik 16">
              <a:extLst>
                <a:ext uri="{FF2B5EF4-FFF2-40B4-BE49-F238E27FC236}">
                  <a16:creationId xmlns:a16="http://schemas.microsoft.com/office/drawing/2014/main" id="{926A3CF5-A0E4-45C1-BE99-9D6460B11453}"/>
                </a:ext>
              </a:extLst>
            </p:cNvPr>
            <p:cNvPicPr>
              <a:picLocks noChangeAspect="1"/>
            </p:cNvPicPr>
            <p:nvPr/>
          </p:nvPicPr>
          <p:blipFill rotWithShape="1">
            <a:blip r:embed="rId4"/>
            <a:srcRect l="992" t="9163" b="6812"/>
            <a:stretch/>
          </p:blipFill>
          <p:spPr>
            <a:xfrm>
              <a:off x="8619046" y="2547277"/>
              <a:ext cx="2851425" cy="1780883"/>
            </a:xfrm>
            <a:prstGeom prst="rect">
              <a:avLst/>
            </a:prstGeom>
          </p:spPr>
        </p:pic>
        <p:sp>
          <p:nvSpPr>
            <p:cNvPr id="18" name="Rechteck 17">
              <a:extLst>
                <a:ext uri="{FF2B5EF4-FFF2-40B4-BE49-F238E27FC236}">
                  <a16:creationId xmlns:a16="http://schemas.microsoft.com/office/drawing/2014/main" id="{E126D24B-D9CA-470F-A6B5-0D03AD3A7C67}"/>
                </a:ext>
              </a:extLst>
            </p:cNvPr>
            <p:cNvSpPr/>
            <p:nvPr/>
          </p:nvSpPr>
          <p:spPr>
            <a:xfrm>
              <a:off x="8619047" y="1903914"/>
              <a:ext cx="2860527" cy="523220"/>
            </a:xfrm>
            <a:prstGeom prst="rect">
              <a:avLst/>
            </a:prstGeom>
            <a:solidFill>
              <a:schemeClr val="bg1">
                <a:lumMod val="95000"/>
              </a:schemeClr>
            </a:solidFill>
          </p:spPr>
          <p:txBody>
            <a:bodyPr wrap="square">
              <a:spAutoFit/>
            </a:bodyPr>
            <a:lstStyle/>
            <a:p>
              <a:r>
                <a:rPr lang="en-US" sz="1400" dirty="0">
                  <a:latin typeface="Calibri Light (Überschriften)"/>
                </a:rPr>
                <a:t>The dataset was read into memory from a 228MB csv file.</a:t>
              </a:r>
            </a:p>
          </p:txBody>
        </p:sp>
        <p:sp>
          <p:nvSpPr>
            <p:cNvPr id="19" name="Gleichschenkliges Dreieck 18">
              <a:extLst>
                <a:ext uri="{FF2B5EF4-FFF2-40B4-BE49-F238E27FC236}">
                  <a16:creationId xmlns:a16="http://schemas.microsoft.com/office/drawing/2014/main" id="{EFD3A829-5C53-4A7E-A220-59FCF427C069}"/>
                </a:ext>
              </a:extLst>
            </p:cNvPr>
            <p:cNvSpPr/>
            <p:nvPr/>
          </p:nvSpPr>
          <p:spPr>
            <a:xfrm rot="10800000">
              <a:off x="8906521" y="4470292"/>
              <a:ext cx="2276475" cy="15017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Grafik 19">
              <a:extLst>
                <a:ext uri="{FF2B5EF4-FFF2-40B4-BE49-F238E27FC236}">
                  <a16:creationId xmlns:a16="http://schemas.microsoft.com/office/drawing/2014/main" id="{7939E872-91EE-4734-9A4A-F94E964D169A}"/>
                </a:ext>
              </a:extLst>
            </p:cNvPr>
            <p:cNvPicPr>
              <a:picLocks noChangeAspect="1"/>
            </p:cNvPicPr>
            <p:nvPr/>
          </p:nvPicPr>
          <p:blipFill rotWithShape="1">
            <a:blip r:embed="rId5"/>
            <a:srcRect b="7535"/>
            <a:stretch/>
          </p:blipFill>
          <p:spPr>
            <a:xfrm>
              <a:off x="8628571" y="4770832"/>
              <a:ext cx="2624096" cy="1780883"/>
            </a:xfrm>
            <a:prstGeom prst="rect">
              <a:avLst/>
            </a:prstGeom>
          </p:spPr>
        </p:pic>
        <p:sp>
          <p:nvSpPr>
            <p:cNvPr id="48" name="Rechteck 47">
              <a:extLst>
                <a:ext uri="{FF2B5EF4-FFF2-40B4-BE49-F238E27FC236}">
                  <a16:creationId xmlns:a16="http://schemas.microsoft.com/office/drawing/2014/main" id="{DAB87E48-9433-4D73-9EE0-DE21B9590553}"/>
                </a:ext>
              </a:extLst>
            </p:cNvPr>
            <p:cNvSpPr/>
            <p:nvPr/>
          </p:nvSpPr>
          <p:spPr>
            <a:xfrm>
              <a:off x="11418870" y="5070924"/>
              <a:ext cx="182880" cy="1180699"/>
            </a:xfrm>
            <a:prstGeom prst="rect">
              <a:avLst/>
            </a:prstGeom>
            <a:solidFill>
              <a:schemeClr val="bg1">
                <a:lumMod val="95000"/>
              </a:schemeClr>
            </a:solidFill>
          </p:spPr>
          <p:txBody>
            <a:bodyPr wrap="square" lIns="36000" tIns="36000" rIns="36000" bIns="36000">
              <a:spAutoFit/>
            </a:bodyPr>
            <a:lstStyle/>
            <a:p>
              <a:r>
                <a:rPr lang="en-US" sz="1200" b="1" dirty="0">
                  <a:latin typeface="Calibri Light (Überschriften)"/>
                </a:rPr>
                <a:t>SAMPLE</a:t>
              </a:r>
              <a:endParaRPr lang="en-US" sz="1200" b="1" dirty="0">
                <a:latin typeface="Courier New" panose="02070309020205020404" pitchFamily="49" charset="0"/>
                <a:cs typeface="Courier New" panose="02070309020205020404" pitchFamily="49" charset="0"/>
              </a:endParaRPr>
            </a:p>
          </p:txBody>
        </p:sp>
        <p:sp>
          <p:nvSpPr>
            <p:cNvPr id="49" name="Rechteck 48">
              <a:extLst>
                <a:ext uri="{FF2B5EF4-FFF2-40B4-BE49-F238E27FC236}">
                  <a16:creationId xmlns:a16="http://schemas.microsoft.com/office/drawing/2014/main" id="{76BF6A48-AF1A-4BD5-B788-6B4C0324D7A2}"/>
                </a:ext>
              </a:extLst>
            </p:cNvPr>
            <p:cNvSpPr/>
            <p:nvPr/>
          </p:nvSpPr>
          <p:spPr>
            <a:xfrm>
              <a:off x="11388134" y="2755036"/>
              <a:ext cx="182880" cy="1365365"/>
            </a:xfrm>
            <a:prstGeom prst="rect">
              <a:avLst/>
            </a:prstGeom>
            <a:solidFill>
              <a:schemeClr val="bg1">
                <a:lumMod val="95000"/>
              </a:schemeClr>
            </a:solidFill>
          </p:spPr>
          <p:txBody>
            <a:bodyPr wrap="square" lIns="36000" tIns="36000" rIns="36000" bIns="36000">
              <a:spAutoFit/>
            </a:bodyPr>
            <a:lstStyle/>
            <a:p>
              <a:r>
                <a:rPr lang="en-US" sz="1200" b="1" dirty="0">
                  <a:latin typeface="Calibri Light (Überschriften)"/>
                </a:rPr>
                <a:t>DATASET</a:t>
              </a:r>
              <a:endParaRPr lang="en-US" sz="1200" b="1" dirty="0">
                <a:latin typeface="Courier New" panose="02070309020205020404" pitchFamily="49" charset="0"/>
                <a:cs typeface="Courier New" panose="02070309020205020404" pitchFamily="49" charset="0"/>
              </a:endParaRPr>
            </a:p>
          </p:txBody>
        </p:sp>
      </p:grpSp>
      <p:grpSp>
        <p:nvGrpSpPr>
          <p:cNvPr id="57" name="Gruppieren 56">
            <a:extLst>
              <a:ext uri="{FF2B5EF4-FFF2-40B4-BE49-F238E27FC236}">
                <a16:creationId xmlns:a16="http://schemas.microsoft.com/office/drawing/2014/main" id="{7EE288A4-ADAA-4C3C-9509-7323D22B4D0E}"/>
              </a:ext>
            </a:extLst>
          </p:cNvPr>
          <p:cNvGrpSpPr/>
          <p:nvPr/>
        </p:nvGrpSpPr>
        <p:grpSpPr>
          <a:xfrm>
            <a:off x="4886949" y="5876749"/>
            <a:ext cx="2550181" cy="829722"/>
            <a:chOff x="5368523" y="5868906"/>
            <a:chExt cx="2550181" cy="829722"/>
          </a:xfrm>
        </p:grpSpPr>
        <p:sp>
          <p:nvSpPr>
            <p:cNvPr id="52" name="Rechteck 51">
              <a:extLst>
                <a:ext uri="{FF2B5EF4-FFF2-40B4-BE49-F238E27FC236}">
                  <a16:creationId xmlns:a16="http://schemas.microsoft.com/office/drawing/2014/main" id="{08E5C294-74F5-4D5F-BCE8-6EA0FC0CDF70}"/>
                </a:ext>
              </a:extLst>
            </p:cNvPr>
            <p:cNvSpPr/>
            <p:nvPr/>
          </p:nvSpPr>
          <p:spPr>
            <a:xfrm>
              <a:off x="6047122" y="6267741"/>
              <a:ext cx="1871582" cy="430887"/>
            </a:xfrm>
            <a:prstGeom prst="rect">
              <a:avLst/>
            </a:prstGeom>
            <a:solidFill>
              <a:schemeClr val="accent1">
                <a:alpha val="10000"/>
              </a:schemeClr>
            </a:solidFill>
          </p:spPr>
          <p:txBody>
            <a:bodyPr wrap="square">
              <a:spAutoFit/>
            </a:bodyPr>
            <a:lstStyle/>
            <a:p>
              <a:r>
                <a:rPr lang="en-US" sz="1100" dirty="0">
                  <a:latin typeface="Calibri Light (Überschriften)"/>
                </a:rPr>
                <a:t>working sample with 160.000 tweets and sentiments</a:t>
              </a:r>
            </a:p>
          </p:txBody>
        </p:sp>
        <p:sp>
          <p:nvSpPr>
            <p:cNvPr id="55" name="Rechteck 54">
              <a:extLst>
                <a:ext uri="{FF2B5EF4-FFF2-40B4-BE49-F238E27FC236}">
                  <a16:creationId xmlns:a16="http://schemas.microsoft.com/office/drawing/2014/main" id="{FD35F0C1-9A20-47BF-96CA-E4E33E949D9E}"/>
                </a:ext>
              </a:extLst>
            </p:cNvPr>
            <p:cNvSpPr/>
            <p:nvPr/>
          </p:nvSpPr>
          <p:spPr>
            <a:xfrm>
              <a:off x="5368523" y="5868906"/>
              <a:ext cx="396000" cy="252000"/>
            </a:xfrm>
            <a:prstGeom prst="rect">
              <a:avLst/>
            </a:prstGeom>
            <a:solidFill>
              <a:schemeClr val="accent1">
                <a:alpha val="7000"/>
              </a:schemeClr>
            </a:solidFill>
            <a:ln>
              <a:solidFill>
                <a:schemeClr val="accent1">
                  <a:alpha val="7000"/>
                </a:schemeClr>
              </a:solidFill>
            </a:ln>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cxnSp>
          <p:nvCxnSpPr>
            <p:cNvPr id="56" name="Verbinder: gewinkelt 55">
              <a:extLst>
                <a:ext uri="{FF2B5EF4-FFF2-40B4-BE49-F238E27FC236}">
                  <a16:creationId xmlns:a16="http://schemas.microsoft.com/office/drawing/2014/main" id="{E063F0B4-68C3-4FAA-A8E1-C9D2F20C08BA}"/>
                </a:ext>
              </a:extLst>
            </p:cNvPr>
            <p:cNvCxnSpPr>
              <a:stCxn id="55" idx="2"/>
            </p:cNvCxnSpPr>
            <p:nvPr/>
          </p:nvCxnSpPr>
          <p:spPr>
            <a:xfrm rot="16200000" flipH="1">
              <a:off x="5608213" y="6079216"/>
              <a:ext cx="362278" cy="445658"/>
            </a:xfrm>
            <a:prstGeom prst="bentConnector2">
              <a:avLst/>
            </a:prstGeom>
            <a:ln w="31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512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err="1"/>
              <a:t>Exploratory</a:t>
            </a:r>
            <a:r>
              <a:rPr lang="de-DE" sz="3200" dirty="0"/>
              <a:t> Data Analysis (EDA): </a:t>
            </a:r>
            <a:r>
              <a:rPr lang="de-DE" sz="3200" dirty="0" err="1"/>
              <a:t>tweets</a:t>
            </a:r>
            <a:r>
              <a:rPr lang="de-DE" sz="3200" dirty="0"/>
              <a:t> </a:t>
            </a:r>
            <a:r>
              <a:rPr lang="de-DE" sz="3200" i="1" dirty="0" err="1">
                <a:solidFill>
                  <a:srgbClr val="0070C0"/>
                </a:solidFill>
              </a:rPr>
              <a:t>sentiment</a:t>
            </a:r>
            <a:r>
              <a:rPr lang="de-DE" sz="3200" dirty="0"/>
              <a:t> </a:t>
            </a:r>
            <a:r>
              <a:rPr lang="de-DE" sz="3200" dirty="0" err="1"/>
              <a:t>overview</a:t>
            </a:r>
            <a:r>
              <a:rPr lang="de-DE" sz="3200" dirty="0"/>
              <a:t> </a:t>
            </a:r>
          </a:p>
        </p:txBody>
      </p:sp>
      <p:pic>
        <p:nvPicPr>
          <p:cNvPr id="6" name="Grafik 5">
            <a:extLst>
              <a:ext uri="{FF2B5EF4-FFF2-40B4-BE49-F238E27FC236}">
                <a16:creationId xmlns:a16="http://schemas.microsoft.com/office/drawing/2014/main" id="{3FCBE66F-351A-4FDE-977A-CA31C84EB6EA}"/>
              </a:ext>
            </a:extLst>
          </p:cNvPr>
          <p:cNvPicPr>
            <a:picLocks noChangeAspect="1"/>
          </p:cNvPicPr>
          <p:nvPr/>
        </p:nvPicPr>
        <p:blipFill>
          <a:blip r:embed="rId3"/>
          <a:stretch>
            <a:fillRect/>
          </a:stretch>
        </p:blipFill>
        <p:spPr>
          <a:xfrm>
            <a:off x="269240" y="1941361"/>
            <a:ext cx="6083613" cy="596931"/>
          </a:xfrm>
          <a:prstGeom prst="rect">
            <a:avLst/>
          </a:prstGeom>
        </p:spPr>
      </p:pic>
      <p:sp>
        <p:nvSpPr>
          <p:cNvPr id="16" name="Inhaltsplatzhalter 3">
            <a:extLst>
              <a:ext uri="{FF2B5EF4-FFF2-40B4-BE49-F238E27FC236}">
                <a16:creationId xmlns:a16="http://schemas.microsoft.com/office/drawing/2014/main" id="{FFA37D67-3EF0-428E-89E9-D850DA27B381}"/>
              </a:ext>
            </a:extLst>
          </p:cNvPr>
          <p:cNvSpPr txBox="1">
            <a:spLocks/>
          </p:cNvSpPr>
          <p:nvPr/>
        </p:nvSpPr>
        <p:spPr>
          <a:xfrm>
            <a:off x="187960" y="1018800"/>
            <a:ext cx="11508740" cy="60007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dirty="0">
                <a:latin typeface="+mj-lt"/>
              </a:rPr>
              <a:t>Positive-sentiment tweets were firstly re-tagged, in order to feed the model with an input label in the domain </a:t>
            </a:r>
            <a:r>
              <a:rPr lang="en-US" sz="1800" dirty="0">
                <a:latin typeface="Courier New" panose="02070309020205020404" pitchFamily="49" charset="0"/>
                <a:cs typeface="Courier New" panose="02070309020205020404" pitchFamily="49" charset="0"/>
              </a:rPr>
              <a:t>0</a:t>
            </a:r>
            <a:r>
              <a:rPr lang="en-US" sz="1800" dirty="0">
                <a:latin typeface="+mj-lt"/>
              </a:rPr>
              <a:t> (negative) or </a:t>
            </a:r>
            <a:r>
              <a:rPr lang="en-US" sz="1800" dirty="0">
                <a:latin typeface="Courier New" panose="02070309020205020404" pitchFamily="49" charset="0"/>
                <a:cs typeface="Courier New" panose="02070309020205020404" pitchFamily="49" charset="0"/>
              </a:rPr>
              <a:t>1</a:t>
            </a:r>
            <a:r>
              <a:rPr lang="en-US" sz="1800" dirty="0">
                <a:latin typeface="+mj-lt"/>
              </a:rPr>
              <a:t> (positive):</a:t>
            </a:r>
            <a:endParaRPr lang="de-DE" sz="1800" dirty="0">
              <a:latin typeface="+mj-lt"/>
            </a:endParaRPr>
          </a:p>
        </p:txBody>
      </p:sp>
      <p:sp>
        <p:nvSpPr>
          <p:cNvPr id="17" name="Inhaltsplatzhalter 3">
            <a:extLst>
              <a:ext uri="{FF2B5EF4-FFF2-40B4-BE49-F238E27FC236}">
                <a16:creationId xmlns:a16="http://schemas.microsoft.com/office/drawing/2014/main" id="{1625308F-3871-4CBD-911D-4C3B9E2C5E22}"/>
              </a:ext>
            </a:extLst>
          </p:cNvPr>
          <p:cNvSpPr txBox="1">
            <a:spLocks/>
          </p:cNvSpPr>
          <p:nvPr/>
        </p:nvSpPr>
        <p:spPr>
          <a:xfrm>
            <a:off x="187960" y="2718161"/>
            <a:ext cx="11508740" cy="832467"/>
          </a:xfrm>
          <a:prstGeom prst="rect">
            <a:avLst/>
          </a:prstGeom>
        </p:spPr>
        <p:txBody>
          <a:bodyPr vert="horz" lIns="91440" tIns="45720" rIns="91440" bIns="45720" rtlCol="0" anchor="t">
            <a:noAutofit/>
          </a:bodyPr>
          <a:lstStyle>
            <a:defPPr>
              <a:defRPr lang="de-DE"/>
            </a:defPPr>
            <a:lvl1pPr indent="0">
              <a:lnSpc>
                <a:spcPts val="2000"/>
              </a:lnSpc>
              <a:spcBef>
                <a:spcPts val="800"/>
              </a:spcBef>
              <a:spcAft>
                <a:spcPts val="200"/>
              </a:spcAft>
              <a:buFont typeface="Arial" panose="020B0604020202020204" pitchFamily="34" charset="0"/>
              <a:buNone/>
              <a:defRPr sz="200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2800"/>
              </a:lnSpc>
            </a:pPr>
            <a:r>
              <a:rPr lang="de-DE" sz="1800" dirty="0" err="1"/>
              <a:t>From</a:t>
            </a:r>
            <a:r>
              <a:rPr lang="de-DE" sz="1800" dirty="0"/>
              <a:t> </a:t>
            </a:r>
            <a:r>
              <a:rPr lang="de-DE" sz="1800" dirty="0" err="1"/>
              <a:t>the</a:t>
            </a:r>
            <a:r>
              <a:rPr lang="de-DE" sz="1800" dirty="0"/>
              <a:t> </a:t>
            </a:r>
            <a:r>
              <a:rPr lang="de-DE" sz="1800" dirty="0" err="1"/>
              <a:t>random</a:t>
            </a:r>
            <a:r>
              <a:rPr lang="de-DE" sz="1800" dirty="0"/>
              <a:t> sample </a:t>
            </a:r>
            <a:r>
              <a:rPr lang="de-DE" sz="1800" dirty="0" err="1"/>
              <a:t>extracted</a:t>
            </a:r>
            <a:r>
              <a:rPr lang="de-DE" sz="1800" dirty="0"/>
              <a:t>, a </a:t>
            </a:r>
            <a:r>
              <a:rPr lang="de-DE" sz="1800" dirty="0" err="1"/>
              <a:t>balanced</a:t>
            </a:r>
            <a:r>
              <a:rPr lang="de-DE" sz="1800" dirty="0"/>
              <a:t> </a:t>
            </a:r>
            <a:r>
              <a:rPr lang="de-DE" sz="1800" dirty="0" err="1"/>
              <a:t>distribution</a:t>
            </a:r>
            <a:r>
              <a:rPr lang="de-DE" sz="1800" dirty="0"/>
              <a:t> </a:t>
            </a:r>
            <a:r>
              <a:rPr lang="de-DE" sz="1800" dirty="0" err="1"/>
              <a:t>of</a:t>
            </a:r>
            <a:r>
              <a:rPr lang="de-DE" sz="1800" dirty="0"/>
              <a:t> </a:t>
            </a:r>
            <a:r>
              <a:rPr lang="de-DE" sz="1800" dirty="0" err="1"/>
              <a:t>both</a:t>
            </a:r>
            <a:r>
              <a:rPr lang="de-DE" sz="1800" dirty="0"/>
              <a:t> positive and negative </a:t>
            </a:r>
            <a:r>
              <a:rPr lang="de-DE" sz="1800" dirty="0" err="1"/>
              <a:t>sentiment</a:t>
            </a:r>
            <a:r>
              <a:rPr lang="de-DE" sz="1800" dirty="0"/>
              <a:t> </a:t>
            </a:r>
            <a:r>
              <a:rPr lang="de-DE" sz="1800" dirty="0" err="1"/>
              <a:t>tweets</a:t>
            </a:r>
            <a:r>
              <a:rPr lang="de-DE" sz="1800" dirty="0"/>
              <a:t> was </a:t>
            </a:r>
            <a:r>
              <a:rPr lang="de-DE" sz="1800" dirty="0" err="1"/>
              <a:t>found</a:t>
            </a:r>
            <a:r>
              <a:rPr lang="de-DE" sz="1800" dirty="0"/>
              <a:t>.</a:t>
            </a:r>
          </a:p>
        </p:txBody>
      </p:sp>
      <p:grpSp>
        <p:nvGrpSpPr>
          <p:cNvPr id="24" name="Gruppieren 23">
            <a:extLst>
              <a:ext uri="{FF2B5EF4-FFF2-40B4-BE49-F238E27FC236}">
                <a16:creationId xmlns:a16="http://schemas.microsoft.com/office/drawing/2014/main" id="{6EDEADB8-95B6-43A7-B0DB-988513643BB5}"/>
              </a:ext>
            </a:extLst>
          </p:cNvPr>
          <p:cNvGrpSpPr/>
          <p:nvPr/>
        </p:nvGrpSpPr>
        <p:grpSpPr>
          <a:xfrm>
            <a:off x="269240" y="3452550"/>
            <a:ext cx="10644566" cy="2520000"/>
            <a:chOff x="269240" y="3319200"/>
            <a:chExt cx="10644566" cy="2520000"/>
          </a:xfrm>
        </p:grpSpPr>
        <p:sp>
          <p:nvSpPr>
            <p:cNvPr id="11" name="Rechteck 10">
              <a:extLst>
                <a:ext uri="{FF2B5EF4-FFF2-40B4-BE49-F238E27FC236}">
                  <a16:creationId xmlns:a16="http://schemas.microsoft.com/office/drawing/2014/main" id="{8E6EA855-7281-42FB-A1CE-5DD49AD37233}"/>
                </a:ext>
              </a:extLst>
            </p:cNvPr>
            <p:cNvSpPr/>
            <p:nvPr/>
          </p:nvSpPr>
          <p:spPr>
            <a:xfrm>
              <a:off x="8342718" y="3882302"/>
              <a:ext cx="2571088" cy="1351588"/>
            </a:xfrm>
            <a:prstGeom prst="rect">
              <a:avLst/>
            </a:prstGeom>
            <a:solidFill>
              <a:schemeClr val="bg1">
                <a:lumMod val="95000"/>
              </a:schemeClr>
            </a:solidFill>
          </p:spPr>
          <p:txBody>
            <a:bodyPr wrap="square">
              <a:spAutoFit/>
            </a:bodyPr>
            <a:lstStyle/>
            <a:p>
              <a:pPr>
                <a:lnSpc>
                  <a:spcPct val="150000"/>
                </a:lnSpc>
              </a:pPr>
              <a:r>
                <a:rPr lang="en-US" sz="1400" dirty="0">
                  <a:latin typeface="Calibri Light (Überschriften)"/>
                </a:rPr>
                <a:t>The dataset sample contains the following sentiment distribution:</a:t>
              </a:r>
            </a:p>
            <a:p>
              <a:pPr marL="285750" indent="-285750">
                <a:lnSpc>
                  <a:spcPct val="150000"/>
                </a:lnSpc>
                <a:buFont typeface="Arial" panose="020B0604020202020204" pitchFamily="34" charset="0"/>
                <a:buChar char="•"/>
              </a:pPr>
              <a:r>
                <a:rPr lang="en-US" sz="1400" dirty="0">
                  <a:latin typeface="Calibri Light (Überschriften)"/>
                </a:rPr>
                <a:t>80.262 Positive</a:t>
              </a:r>
            </a:p>
            <a:p>
              <a:pPr marL="285750" indent="-285750">
                <a:lnSpc>
                  <a:spcPct val="150000"/>
                </a:lnSpc>
                <a:buFont typeface="Arial" panose="020B0604020202020204" pitchFamily="34" charset="0"/>
                <a:buChar char="•"/>
              </a:pPr>
              <a:r>
                <a:rPr lang="en-US" sz="1400" dirty="0">
                  <a:latin typeface="Calibri Light (Überschriften)"/>
                </a:rPr>
                <a:t>79.738 Negative</a:t>
              </a:r>
            </a:p>
          </p:txBody>
        </p:sp>
        <p:pic>
          <p:nvPicPr>
            <p:cNvPr id="23" name="Grafik 22" descr="Ein Bild, das Screenshot enthält.&#10;&#10;Automatisch generierte Beschreibung">
              <a:extLst>
                <a:ext uri="{FF2B5EF4-FFF2-40B4-BE49-F238E27FC236}">
                  <a16:creationId xmlns:a16="http://schemas.microsoft.com/office/drawing/2014/main" id="{A1A5942A-EBE4-4282-B7F5-8F872E593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40" y="3319200"/>
              <a:ext cx="7702640" cy="2520000"/>
            </a:xfrm>
            <a:prstGeom prst="rect">
              <a:avLst/>
            </a:prstGeom>
          </p:spPr>
        </p:pic>
      </p:grpSp>
    </p:spTree>
    <p:extLst>
      <p:ext uri="{BB962C8B-B14F-4D97-AF65-F5344CB8AC3E}">
        <p14:creationId xmlns:p14="http://schemas.microsoft.com/office/powerpoint/2010/main" val="293065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err="1"/>
              <a:t>Exploratory</a:t>
            </a:r>
            <a:r>
              <a:rPr lang="de-DE" sz="3200" dirty="0"/>
              <a:t> Data Analysis (EDA): </a:t>
            </a:r>
            <a:r>
              <a:rPr lang="de-DE" sz="3200" dirty="0" err="1"/>
              <a:t>tweets</a:t>
            </a:r>
            <a:r>
              <a:rPr lang="de-DE" sz="3200" dirty="0"/>
              <a:t> </a:t>
            </a:r>
            <a:r>
              <a:rPr lang="de-DE" sz="2800" dirty="0" err="1">
                <a:latin typeface="Courier New" panose="02070309020205020404" pitchFamily="49" charset="0"/>
                <a:cs typeface="Courier New" panose="02070309020205020404" pitchFamily="49" charset="0"/>
              </a:rPr>
              <a:t>text</a:t>
            </a:r>
            <a:r>
              <a:rPr lang="de-DE" sz="3200" dirty="0"/>
              <a:t> </a:t>
            </a:r>
            <a:r>
              <a:rPr lang="de-DE" sz="3200" dirty="0" err="1"/>
              <a:t>overview</a:t>
            </a:r>
            <a:r>
              <a:rPr lang="de-DE" sz="3200" dirty="0"/>
              <a:t> </a:t>
            </a:r>
          </a:p>
        </p:txBody>
      </p:sp>
      <p:sp>
        <p:nvSpPr>
          <p:cNvPr id="13" name="Inhaltsplatzhalter 3">
            <a:extLst>
              <a:ext uri="{FF2B5EF4-FFF2-40B4-BE49-F238E27FC236}">
                <a16:creationId xmlns:a16="http://schemas.microsoft.com/office/drawing/2014/main" id="{A448B919-1394-4E0D-A18B-F6C26F366154}"/>
              </a:ext>
            </a:extLst>
          </p:cNvPr>
          <p:cNvSpPr>
            <a:spLocks noGrp="1"/>
          </p:cNvSpPr>
          <p:nvPr>
            <p:ph idx="1"/>
          </p:nvPr>
        </p:nvSpPr>
        <p:spPr>
          <a:xfrm>
            <a:off x="187960" y="1018800"/>
            <a:ext cx="11508740" cy="600076"/>
          </a:xfrm>
        </p:spPr>
        <p:txBody>
          <a:bodyPr vert="horz" lIns="91440" tIns="45720" rIns="91440" bIns="45720" rtlCol="0" anchor="t">
            <a:noAutofit/>
          </a:bodyPr>
          <a:lstStyle/>
          <a:p>
            <a:pPr marL="0" indent="0">
              <a:lnSpc>
                <a:spcPts val="2000"/>
              </a:lnSpc>
              <a:spcBef>
                <a:spcPts val="800"/>
              </a:spcBef>
              <a:spcAft>
                <a:spcPts val="200"/>
              </a:spcAft>
              <a:buNone/>
            </a:pPr>
            <a:r>
              <a:rPr lang="en-US" sz="1800" dirty="0">
                <a:latin typeface="+mj-lt"/>
              </a:rPr>
              <a:t>Tweets text sample:</a:t>
            </a:r>
            <a:endParaRPr lang="de-DE" sz="1800" dirty="0">
              <a:latin typeface="+mj-lt"/>
            </a:endParaRPr>
          </a:p>
        </p:txBody>
      </p:sp>
      <p:grpSp>
        <p:nvGrpSpPr>
          <p:cNvPr id="24" name="Gruppieren 23">
            <a:extLst>
              <a:ext uri="{FF2B5EF4-FFF2-40B4-BE49-F238E27FC236}">
                <a16:creationId xmlns:a16="http://schemas.microsoft.com/office/drawing/2014/main" id="{A64C4055-E49E-4713-9E47-7910AAA1FA36}"/>
              </a:ext>
            </a:extLst>
          </p:cNvPr>
          <p:cNvGrpSpPr/>
          <p:nvPr/>
        </p:nvGrpSpPr>
        <p:grpSpPr>
          <a:xfrm>
            <a:off x="263360" y="1566434"/>
            <a:ext cx="7401119" cy="4257590"/>
            <a:chOff x="263360" y="1627394"/>
            <a:chExt cx="7401119" cy="4257590"/>
          </a:xfrm>
        </p:grpSpPr>
        <p:pic>
          <p:nvPicPr>
            <p:cNvPr id="5" name="Grafik 4">
              <a:extLst>
                <a:ext uri="{FF2B5EF4-FFF2-40B4-BE49-F238E27FC236}">
                  <a16:creationId xmlns:a16="http://schemas.microsoft.com/office/drawing/2014/main" id="{6F9D43A4-490F-4752-836D-CEA90773E16E}"/>
                </a:ext>
              </a:extLst>
            </p:cNvPr>
            <p:cNvPicPr>
              <a:picLocks noChangeAspect="1"/>
            </p:cNvPicPr>
            <p:nvPr/>
          </p:nvPicPr>
          <p:blipFill>
            <a:blip r:embed="rId2"/>
            <a:stretch>
              <a:fillRect/>
            </a:stretch>
          </p:blipFill>
          <p:spPr>
            <a:xfrm>
              <a:off x="305245" y="1627394"/>
              <a:ext cx="7328754" cy="4212000"/>
            </a:xfrm>
            <a:prstGeom prst="rect">
              <a:avLst/>
            </a:prstGeom>
          </p:spPr>
        </p:pic>
        <p:sp>
          <p:nvSpPr>
            <p:cNvPr id="14" name="Rechteck 13">
              <a:extLst>
                <a:ext uri="{FF2B5EF4-FFF2-40B4-BE49-F238E27FC236}">
                  <a16:creationId xmlns:a16="http://schemas.microsoft.com/office/drawing/2014/main" id="{E7A67DA4-4F9F-4BC9-9B06-992B69DBD9BD}"/>
                </a:ext>
              </a:extLst>
            </p:cNvPr>
            <p:cNvSpPr/>
            <p:nvPr/>
          </p:nvSpPr>
          <p:spPr>
            <a:xfrm>
              <a:off x="1798320" y="5668984"/>
              <a:ext cx="1728000" cy="216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15" name="Rechteck 14">
              <a:extLst>
                <a:ext uri="{FF2B5EF4-FFF2-40B4-BE49-F238E27FC236}">
                  <a16:creationId xmlns:a16="http://schemas.microsoft.com/office/drawing/2014/main" id="{F119CA63-AC11-4A4E-8EA8-AA4FA298708C}"/>
                </a:ext>
              </a:extLst>
            </p:cNvPr>
            <p:cNvSpPr/>
            <p:nvPr/>
          </p:nvSpPr>
          <p:spPr>
            <a:xfrm>
              <a:off x="5936479" y="5232950"/>
              <a:ext cx="1728000" cy="180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16" name="Rechteck 15">
              <a:extLst>
                <a:ext uri="{FF2B5EF4-FFF2-40B4-BE49-F238E27FC236}">
                  <a16:creationId xmlns:a16="http://schemas.microsoft.com/office/drawing/2014/main" id="{4ADCFF59-19E9-4B03-BAC4-F7104A3D90F2}"/>
                </a:ext>
              </a:extLst>
            </p:cNvPr>
            <p:cNvSpPr/>
            <p:nvPr/>
          </p:nvSpPr>
          <p:spPr>
            <a:xfrm>
              <a:off x="2949439" y="4767980"/>
              <a:ext cx="1224000" cy="180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17" name="Rechteck 16">
              <a:extLst>
                <a:ext uri="{FF2B5EF4-FFF2-40B4-BE49-F238E27FC236}">
                  <a16:creationId xmlns:a16="http://schemas.microsoft.com/office/drawing/2014/main" id="{C6EEDF20-4958-4F52-8864-F4242A0E47A1}"/>
                </a:ext>
              </a:extLst>
            </p:cNvPr>
            <p:cNvSpPr/>
            <p:nvPr/>
          </p:nvSpPr>
          <p:spPr>
            <a:xfrm>
              <a:off x="263360" y="1921854"/>
              <a:ext cx="1188000" cy="180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18" name="Rechteck 17">
              <a:extLst>
                <a:ext uri="{FF2B5EF4-FFF2-40B4-BE49-F238E27FC236}">
                  <a16:creationId xmlns:a16="http://schemas.microsoft.com/office/drawing/2014/main" id="{2379430F-95D3-4810-817F-2E004AE3A48A}"/>
                </a:ext>
              </a:extLst>
            </p:cNvPr>
            <p:cNvSpPr/>
            <p:nvPr/>
          </p:nvSpPr>
          <p:spPr>
            <a:xfrm>
              <a:off x="305245" y="2224456"/>
              <a:ext cx="1188000" cy="180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19" name="Rechteck 18">
              <a:extLst>
                <a:ext uri="{FF2B5EF4-FFF2-40B4-BE49-F238E27FC236}">
                  <a16:creationId xmlns:a16="http://schemas.microsoft.com/office/drawing/2014/main" id="{FE8A0458-28B8-4A76-824E-3E2F11DCF101}"/>
                </a:ext>
              </a:extLst>
            </p:cNvPr>
            <p:cNvSpPr/>
            <p:nvPr/>
          </p:nvSpPr>
          <p:spPr>
            <a:xfrm>
              <a:off x="864045" y="2688756"/>
              <a:ext cx="540000" cy="144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20" name="Rechteck 19">
              <a:extLst>
                <a:ext uri="{FF2B5EF4-FFF2-40B4-BE49-F238E27FC236}">
                  <a16:creationId xmlns:a16="http://schemas.microsoft.com/office/drawing/2014/main" id="{AC23A024-2BA0-4636-BAF6-8950010C4887}"/>
                </a:ext>
              </a:extLst>
            </p:cNvPr>
            <p:cNvSpPr/>
            <p:nvPr/>
          </p:nvSpPr>
          <p:spPr>
            <a:xfrm>
              <a:off x="1396685" y="4344343"/>
              <a:ext cx="396000" cy="144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21" name="Rechteck 20">
              <a:extLst>
                <a:ext uri="{FF2B5EF4-FFF2-40B4-BE49-F238E27FC236}">
                  <a16:creationId xmlns:a16="http://schemas.microsoft.com/office/drawing/2014/main" id="{550ED441-AA4A-4A4B-B088-BDD1B4738B2C}"/>
                </a:ext>
              </a:extLst>
            </p:cNvPr>
            <p:cNvSpPr/>
            <p:nvPr/>
          </p:nvSpPr>
          <p:spPr>
            <a:xfrm>
              <a:off x="4240114" y="2832756"/>
              <a:ext cx="396000" cy="144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22" name="Rechteck 21">
              <a:extLst>
                <a:ext uri="{FF2B5EF4-FFF2-40B4-BE49-F238E27FC236}">
                  <a16:creationId xmlns:a16="http://schemas.microsoft.com/office/drawing/2014/main" id="{0FAEF954-8BF9-4C4A-8DCE-017F5735A88C}"/>
                </a:ext>
              </a:extLst>
            </p:cNvPr>
            <p:cNvSpPr/>
            <p:nvPr/>
          </p:nvSpPr>
          <p:spPr>
            <a:xfrm>
              <a:off x="2530160" y="4344343"/>
              <a:ext cx="468000" cy="144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23" name="Rechteck 22">
              <a:extLst>
                <a:ext uri="{FF2B5EF4-FFF2-40B4-BE49-F238E27FC236}">
                  <a16:creationId xmlns:a16="http://schemas.microsoft.com/office/drawing/2014/main" id="{035E134E-657E-4C5E-BD54-BDC5F1D19596}"/>
                </a:ext>
              </a:extLst>
            </p:cNvPr>
            <p:cNvSpPr/>
            <p:nvPr/>
          </p:nvSpPr>
          <p:spPr>
            <a:xfrm>
              <a:off x="3949385" y="4334818"/>
              <a:ext cx="360000" cy="144000"/>
            </a:xfrm>
            <a:prstGeom prst="rect">
              <a:avLst/>
            </a:prstGeom>
            <a:solidFill>
              <a:srgbClr val="FFC000">
                <a:alpha val="14000"/>
              </a:srgbClr>
            </a:solidFill>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grpSp>
      <p:sp>
        <p:nvSpPr>
          <p:cNvPr id="12" name="Rechteck 11">
            <a:extLst>
              <a:ext uri="{FF2B5EF4-FFF2-40B4-BE49-F238E27FC236}">
                <a16:creationId xmlns:a16="http://schemas.microsoft.com/office/drawing/2014/main" id="{AC5C4213-E8FB-4859-A57B-8D34B5A57A6C}"/>
              </a:ext>
            </a:extLst>
          </p:cNvPr>
          <p:cNvSpPr/>
          <p:nvPr/>
        </p:nvSpPr>
        <p:spPr>
          <a:xfrm>
            <a:off x="7999524" y="1566434"/>
            <a:ext cx="3475259" cy="4201150"/>
          </a:xfrm>
          <a:prstGeom prst="rect">
            <a:avLst/>
          </a:prstGeom>
          <a:solidFill>
            <a:schemeClr val="bg1">
              <a:lumMod val="95000"/>
            </a:schemeClr>
          </a:solidFill>
        </p:spPr>
        <p:txBody>
          <a:bodyPr wrap="square">
            <a:spAutoFit/>
          </a:bodyPr>
          <a:lstStyle/>
          <a:p>
            <a:r>
              <a:rPr lang="en-US" sz="1400" dirty="0">
                <a:latin typeface="Calibri Light (Überschriften)"/>
              </a:rPr>
              <a:t>Twitter posts can be quite irregular.</a:t>
            </a:r>
          </a:p>
          <a:p>
            <a:endParaRPr lang="en-US" sz="1400" dirty="0">
              <a:latin typeface="Calibri Light (Überschriften)"/>
            </a:endParaRPr>
          </a:p>
          <a:p>
            <a:r>
              <a:rPr lang="en-US" sz="1400" dirty="0">
                <a:latin typeface="Calibri Light (Überschriften)"/>
              </a:rPr>
              <a:t>They are more informal and </a:t>
            </a:r>
            <a:r>
              <a:rPr lang="en-US" sz="1400" i="1" dirty="0">
                <a:latin typeface="Calibri Light (Überschriften)"/>
              </a:rPr>
              <a:t>freely-written</a:t>
            </a:r>
            <a:r>
              <a:rPr lang="en-US" sz="1400" dirty="0">
                <a:latin typeface="Calibri Light (Überschriften)"/>
              </a:rPr>
              <a:t>, which means words do not need to be grammatically correct or to follow any language convention.</a:t>
            </a:r>
          </a:p>
          <a:p>
            <a:endParaRPr lang="en-US" sz="1400" dirty="0">
              <a:latin typeface="Calibri Light (Überschriften)"/>
            </a:endParaRPr>
          </a:p>
          <a:p>
            <a:r>
              <a:rPr lang="en-US" sz="1400" dirty="0">
                <a:latin typeface="Calibri Light (Überschriften)"/>
              </a:rPr>
              <a:t>This poses a challenge for Sentiment Analysis when the computer learns from </a:t>
            </a:r>
            <a:r>
              <a:rPr lang="en-US" sz="1400" i="1" dirty="0">
                <a:latin typeface="Calibri Light (Überschriften)"/>
              </a:rPr>
              <a:t>noisy</a:t>
            </a:r>
            <a:r>
              <a:rPr lang="en-US" sz="1400" dirty="0">
                <a:latin typeface="Calibri Light (Überschriften)"/>
              </a:rPr>
              <a:t> social media sources.</a:t>
            </a:r>
          </a:p>
          <a:p>
            <a:endParaRPr lang="en-US" sz="1400" dirty="0">
              <a:latin typeface="Calibri Light (Überschriften)"/>
            </a:endParaRPr>
          </a:p>
          <a:p>
            <a:r>
              <a:rPr lang="en-US" sz="1400" dirty="0">
                <a:latin typeface="Calibri Light (Überschriften)"/>
              </a:rPr>
              <a:t>Irregularities found in posts:</a:t>
            </a:r>
          </a:p>
          <a:p>
            <a:endParaRPr lang="en-US" sz="500" dirty="0">
              <a:latin typeface="Calibri Light (Überschriften)"/>
            </a:endParaRPr>
          </a:p>
          <a:p>
            <a:pPr marL="285750" indent="-285750">
              <a:buFont typeface="Arial" panose="020B0604020202020204" pitchFamily="34" charset="0"/>
              <a:buChar char="•"/>
            </a:pPr>
            <a:r>
              <a:rPr lang="en-US" sz="1400" u="sng" dirty="0">
                <a:latin typeface="Calibri Light (Überschriften)"/>
              </a:rPr>
              <a:t>abbreviations</a:t>
            </a:r>
            <a:r>
              <a:rPr lang="en-US" sz="1400" dirty="0">
                <a:latin typeface="Calibri Light (Überschriften)"/>
              </a:rPr>
              <a:t>:  </a:t>
            </a:r>
            <a:r>
              <a:rPr lang="en-US" sz="1400" dirty="0">
                <a:latin typeface="Courier New" panose="02070309020205020404" pitchFamily="49" charset="0"/>
                <a:cs typeface="Courier New" panose="02070309020205020404" pitchFamily="49" charset="0"/>
              </a:rPr>
              <a:t>y</a:t>
            </a:r>
            <a:r>
              <a:rPr lang="en-US" sz="1400" dirty="0">
                <a:latin typeface="Calibri Light (Überschriften)"/>
              </a:rPr>
              <a:t>, </a:t>
            </a:r>
            <a:r>
              <a:rPr lang="en-US" sz="1400" dirty="0">
                <a:latin typeface="Courier New" panose="02070309020205020404" pitchFamily="49" charset="0"/>
                <a:cs typeface="Courier New" panose="02070309020205020404" pitchFamily="49" charset="0"/>
              </a:rPr>
              <a:t>u</a:t>
            </a:r>
            <a:r>
              <a:rPr lang="en-US" sz="1400" dirty="0">
                <a:latin typeface="Calibri Light (Überschriften)"/>
              </a:rPr>
              <a:t>, </a:t>
            </a:r>
            <a:r>
              <a:rPr lang="en-US" sz="1400" dirty="0">
                <a:latin typeface="Courier New" panose="02070309020205020404" pitchFamily="49" charset="0"/>
                <a:cs typeface="Courier New" panose="02070309020205020404" pitchFamily="49" charset="0"/>
              </a:rPr>
              <a:t>y r</a:t>
            </a:r>
            <a:r>
              <a:rPr lang="en-US" sz="1400" dirty="0">
                <a:latin typeface="Calibri Light (Überschriften)"/>
              </a:rPr>
              <a:t>, </a:t>
            </a:r>
            <a:r>
              <a:rPr lang="en-US" sz="1400" dirty="0" err="1">
                <a:latin typeface="Courier New" panose="02070309020205020404" pitchFamily="49" charset="0"/>
                <a:cs typeface="Courier New" panose="02070309020205020404" pitchFamily="49" charset="0"/>
              </a:rPr>
              <a:t>anythg</a:t>
            </a:r>
            <a:r>
              <a:rPr lang="en-US" sz="1400" dirty="0">
                <a:latin typeface="Calibri Light (Überschriften)"/>
              </a:rPr>
              <a:t>, </a:t>
            </a:r>
            <a:r>
              <a:rPr lang="en-US" sz="1400" dirty="0" err="1">
                <a:latin typeface="Courier New" panose="02070309020205020404" pitchFamily="49" charset="0"/>
                <a:cs typeface="Courier New" panose="02070309020205020404" pitchFamily="49" charset="0"/>
              </a:rPr>
              <a:t>everythg</a:t>
            </a:r>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sz="5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u="sng" dirty="0">
                <a:latin typeface="Calibri Light (Überschriften)"/>
              </a:rPr>
              <a:t>(un)intentionally spelling errors</a:t>
            </a:r>
            <a:r>
              <a:rPr lang="en-US" sz="1400" dirty="0">
                <a:latin typeface="Calibri Light (Überschriften)"/>
              </a:rPr>
              <a:t>: </a:t>
            </a:r>
            <a:r>
              <a:rPr lang="en-US" sz="1400" dirty="0" err="1">
                <a:latin typeface="Courier New" panose="02070309020205020404" pitchFamily="49" charset="0"/>
                <a:cs typeface="Courier New" panose="02070309020205020404" pitchFamily="49" charset="0"/>
              </a:rPr>
              <a:t>underxposed</a:t>
            </a:r>
            <a:r>
              <a:rPr lang="en-US" sz="1400" dirty="0">
                <a:latin typeface="Calibri Light (Überschriften)"/>
              </a:rPr>
              <a:t>, </a:t>
            </a:r>
            <a:r>
              <a:rPr lang="en-US" sz="1400" dirty="0" err="1">
                <a:latin typeface="Courier New" panose="02070309020205020404" pitchFamily="49" charset="0"/>
                <a:cs typeface="Courier New" panose="02070309020205020404" pitchFamily="49" charset="0"/>
              </a:rPr>
              <a:t>unfortunetly</a:t>
            </a:r>
            <a:r>
              <a:rPr lang="en-US" sz="1400" dirty="0">
                <a:latin typeface="Calibri Light (Überschriften)"/>
              </a:rPr>
              <a:t> </a:t>
            </a:r>
            <a:endParaRPr lang="en-US" sz="1600" dirty="0">
              <a:latin typeface="Calibri Light (Überschriften)"/>
            </a:endParaRPr>
          </a:p>
          <a:p>
            <a:pPr marL="285750" indent="-285750">
              <a:buFont typeface="Arial" panose="020B0604020202020204" pitchFamily="34" charset="0"/>
              <a:buChar char="•"/>
            </a:pPr>
            <a:endParaRPr lang="en-US" sz="500" dirty="0">
              <a:latin typeface="Calibri Light (Überschriften)"/>
            </a:endParaRPr>
          </a:p>
          <a:p>
            <a:pPr marL="285750" indent="-285750">
              <a:buFont typeface="Arial" panose="020B0604020202020204" pitchFamily="34" charset="0"/>
              <a:buChar char="•"/>
            </a:pPr>
            <a:r>
              <a:rPr lang="en-US" sz="1400" u="sng" dirty="0">
                <a:latin typeface="Calibri Light (Überschriften)"/>
              </a:rPr>
              <a:t>intensity</a:t>
            </a:r>
            <a:r>
              <a:rPr lang="en-US" sz="1400" dirty="0">
                <a:latin typeface="Calibri Light (Überschriften)"/>
              </a:rPr>
              <a:t>: </a:t>
            </a:r>
            <a:r>
              <a:rPr lang="en-US" sz="1400" dirty="0" err="1">
                <a:latin typeface="Courier New" panose="02070309020205020404" pitchFamily="49" charset="0"/>
                <a:cs typeface="Courier New" panose="02070309020205020404" pitchFamily="49" charset="0"/>
              </a:rPr>
              <a:t>byeeeeeeeee</a:t>
            </a:r>
            <a:r>
              <a:rPr lang="en-US" sz="1400" dirty="0">
                <a:latin typeface="Calibri Light (Überschriften)"/>
              </a:rPr>
              <a:t>, </a:t>
            </a:r>
            <a:r>
              <a:rPr lang="en-US" sz="1400" dirty="0" err="1">
                <a:latin typeface="Courier New" panose="02070309020205020404" pitchFamily="49" charset="0"/>
                <a:cs typeface="Courier New" panose="02070309020205020404" pitchFamily="49" charset="0"/>
              </a:rPr>
              <a:t>youuuuu</a:t>
            </a:r>
            <a:r>
              <a:rPr lang="en-US" sz="1400" dirty="0">
                <a:latin typeface="Calibri Light (Überschriften)"/>
              </a:rPr>
              <a:t>, </a:t>
            </a:r>
            <a:r>
              <a:rPr lang="en-US" sz="1400" dirty="0" err="1">
                <a:latin typeface="Courier New" panose="02070309020205020404" pitchFamily="49" charset="0"/>
                <a:cs typeface="Courier New" panose="02070309020205020404" pitchFamily="49" charset="0"/>
              </a:rPr>
              <a:t>morniiiiiinnnnggg</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146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err="1"/>
              <a:t>Exploratory</a:t>
            </a:r>
            <a:r>
              <a:rPr lang="de-DE" sz="3200" dirty="0"/>
              <a:t> Data Analysis (EDA): </a:t>
            </a:r>
            <a:r>
              <a:rPr lang="de-DE" sz="3200" dirty="0" err="1"/>
              <a:t>tweets</a:t>
            </a:r>
            <a:r>
              <a:rPr lang="de-DE" sz="3200" dirty="0"/>
              <a:t> </a:t>
            </a:r>
            <a:r>
              <a:rPr lang="de-DE" sz="2800" dirty="0" err="1">
                <a:latin typeface="Courier New" panose="02070309020205020404" pitchFamily="49" charset="0"/>
                <a:cs typeface="Courier New" panose="02070309020205020404" pitchFamily="49" charset="0"/>
              </a:rPr>
              <a:t>text</a:t>
            </a:r>
            <a:r>
              <a:rPr lang="de-DE" sz="3200" dirty="0"/>
              <a:t> </a:t>
            </a:r>
            <a:r>
              <a:rPr lang="de-DE" sz="3200" dirty="0" err="1"/>
              <a:t>overview</a:t>
            </a:r>
            <a:r>
              <a:rPr lang="de-DE" sz="3200" dirty="0"/>
              <a:t> </a:t>
            </a:r>
          </a:p>
        </p:txBody>
      </p:sp>
      <p:sp>
        <p:nvSpPr>
          <p:cNvPr id="6" name="Inhaltsplatzhalter 3">
            <a:extLst>
              <a:ext uri="{FF2B5EF4-FFF2-40B4-BE49-F238E27FC236}">
                <a16:creationId xmlns:a16="http://schemas.microsoft.com/office/drawing/2014/main" id="{F7725DBE-EC3A-4C27-AA89-6CF0CC8C7D3C}"/>
              </a:ext>
            </a:extLst>
          </p:cNvPr>
          <p:cNvSpPr txBox="1">
            <a:spLocks/>
          </p:cNvSpPr>
          <p:nvPr/>
        </p:nvSpPr>
        <p:spPr>
          <a:xfrm>
            <a:off x="187960" y="3261359"/>
            <a:ext cx="11508740" cy="600076"/>
          </a:xfrm>
          <a:prstGeom prst="rect">
            <a:avLst/>
          </a:prstGeom>
        </p:spPr>
        <p:txBody>
          <a:bodyPr vert="horz" lIns="91440" tIns="45720" rIns="91440" bIns="45720" rtlCol="0" anchor="t">
            <a:normAutofit/>
          </a:bodyPr>
          <a:lstStyle>
            <a:lvl1pPr marL="228600" indent="-228600">
              <a:lnSpc>
                <a:spcPct val="90000"/>
              </a:lnSpc>
              <a:spcBef>
                <a:spcPts val="1000"/>
              </a:spcBef>
              <a:buFont typeface="Wingdings" panose="05000000000000000000" pitchFamily="2" charset="2"/>
              <a:buChar char="§"/>
              <a:defRPr sz="200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1800" dirty="0"/>
              <a:t>After text treatment, there was no significant change in Tweets distributions, indicating that little information was lost in the cleansing process.</a:t>
            </a:r>
            <a:endParaRPr lang="de-DE" sz="1800" dirty="0"/>
          </a:p>
        </p:txBody>
      </p:sp>
      <p:grpSp>
        <p:nvGrpSpPr>
          <p:cNvPr id="15" name="Gruppieren 14">
            <a:extLst>
              <a:ext uri="{FF2B5EF4-FFF2-40B4-BE49-F238E27FC236}">
                <a16:creationId xmlns:a16="http://schemas.microsoft.com/office/drawing/2014/main" id="{89185A3B-7399-4613-972F-EF6AE804F267}"/>
              </a:ext>
            </a:extLst>
          </p:cNvPr>
          <p:cNvGrpSpPr/>
          <p:nvPr/>
        </p:nvGrpSpPr>
        <p:grpSpPr>
          <a:xfrm>
            <a:off x="187960" y="3965594"/>
            <a:ext cx="10488414" cy="2700000"/>
            <a:chOff x="428506" y="3822719"/>
            <a:chExt cx="10488414" cy="2700000"/>
          </a:xfrm>
        </p:grpSpPr>
        <p:pic>
          <p:nvPicPr>
            <p:cNvPr id="7" name="Grafik 6">
              <a:extLst>
                <a:ext uri="{FF2B5EF4-FFF2-40B4-BE49-F238E27FC236}">
                  <a16:creationId xmlns:a16="http://schemas.microsoft.com/office/drawing/2014/main" id="{CE47AFC9-1B2E-48FD-9028-0015116D9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06" y="3822719"/>
              <a:ext cx="6198870" cy="2700000"/>
            </a:xfrm>
            <a:prstGeom prst="rect">
              <a:avLst/>
            </a:prstGeom>
          </p:spPr>
        </p:pic>
        <p:sp>
          <p:nvSpPr>
            <p:cNvPr id="8" name="Rechteck 7">
              <a:extLst>
                <a:ext uri="{FF2B5EF4-FFF2-40B4-BE49-F238E27FC236}">
                  <a16:creationId xmlns:a16="http://schemas.microsoft.com/office/drawing/2014/main" id="{5478A96F-2258-4CBD-9D76-C9373D6E7C50}"/>
                </a:ext>
              </a:extLst>
            </p:cNvPr>
            <p:cNvSpPr/>
            <p:nvPr/>
          </p:nvSpPr>
          <p:spPr>
            <a:xfrm>
              <a:off x="7323970" y="4361496"/>
              <a:ext cx="3592950" cy="1169551"/>
            </a:xfrm>
            <a:prstGeom prst="rect">
              <a:avLst/>
            </a:prstGeom>
            <a:solidFill>
              <a:schemeClr val="bg1">
                <a:lumMod val="95000"/>
              </a:schemeClr>
            </a:solidFill>
          </p:spPr>
          <p:txBody>
            <a:bodyPr wrap="square">
              <a:spAutoFit/>
            </a:bodyPr>
            <a:lstStyle/>
            <a:p>
              <a:r>
                <a:rPr lang="en-US" sz="1400" dirty="0">
                  <a:latin typeface="Calibri Light (Überschriften)"/>
                </a:rPr>
                <a:t>Tweets median length in characters (</a:t>
              </a:r>
              <a:r>
                <a:rPr lang="en-US" sz="1400" dirty="0" err="1">
                  <a:latin typeface="Calibri Light (Überschriften)"/>
                </a:rPr>
                <a:t>ch.</a:t>
              </a:r>
              <a:r>
                <a:rPr lang="en-US" sz="1400" dirty="0">
                  <a:latin typeface="Calibri Light (Überschriften)"/>
                </a:rPr>
                <a:t>) terms are between: </a:t>
              </a:r>
            </a:p>
            <a:p>
              <a:endParaRPr lang="en-US" sz="1400" dirty="0">
                <a:latin typeface="Calibri Light (Überschriften)"/>
              </a:endParaRPr>
            </a:p>
            <a:p>
              <a:r>
                <a:rPr lang="en-US" sz="1400" dirty="0">
                  <a:latin typeface="Calibri Light (Überschriften)"/>
                </a:rPr>
                <a:t>58 - 62 </a:t>
              </a:r>
              <a:r>
                <a:rPr lang="en-US" sz="1400" dirty="0" err="1">
                  <a:latin typeface="Calibri Light (Überschriften)"/>
                </a:rPr>
                <a:t>ch.</a:t>
              </a:r>
              <a:r>
                <a:rPr lang="en-US" sz="1400" dirty="0">
                  <a:latin typeface="Calibri Light (Überschriften)"/>
                </a:rPr>
                <a:t>, before treatment</a:t>
              </a:r>
            </a:p>
            <a:p>
              <a:r>
                <a:rPr lang="en-US" sz="1400" dirty="0">
                  <a:latin typeface="Calibri Light (Überschriften)"/>
                </a:rPr>
                <a:t>69 - 70 </a:t>
              </a:r>
              <a:r>
                <a:rPr lang="en-US" sz="1400" dirty="0" err="1">
                  <a:latin typeface="Calibri Light (Überschriften)"/>
                </a:rPr>
                <a:t>ch.</a:t>
              </a:r>
              <a:r>
                <a:rPr lang="en-US" sz="1400" dirty="0">
                  <a:latin typeface="Calibri Light (Überschriften)"/>
                </a:rPr>
                <a:t>, after treatment</a:t>
              </a:r>
            </a:p>
          </p:txBody>
        </p:sp>
      </p:grpSp>
      <p:sp>
        <p:nvSpPr>
          <p:cNvPr id="13" name="Inhaltsplatzhalter 3">
            <a:extLst>
              <a:ext uri="{FF2B5EF4-FFF2-40B4-BE49-F238E27FC236}">
                <a16:creationId xmlns:a16="http://schemas.microsoft.com/office/drawing/2014/main" id="{13FB78D0-AE11-48EA-A0FD-095EBD3B36E3}"/>
              </a:ext>
            </a:extLst>
          </p:cNvPr>
          <p:cNvSpPr txBox="1">
            <a:spLocks/>
          </p:cNvSpPr>
          <p:nvPr/>
        </p:nvSpPr>
        <p:spPr>
          <a:xfrm>
            <a:off x="187960" y="1019176"/>
            <a:ext cx="11508740" cy="4468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dirty="0">
                <a:latin typeface="+mj-lt"/>
              </a:rPr>
              <a:t>Tweets texts were treated to remove all sort of noise and non-</a:t>
            </a:r>
            <a:r>
              <a:rPr lang="en-US" sz="1800" dirty="0" err="1">
                <a:latin typeface="+mj-lt"/>
              </a:rPr>
              <a:t>essencial</a:t>
            </a:r>
            <a:r>
              <a:rPr lang="en-US" sz="1800" dirty="0">
                <a:latin typeface="+mj-lt"/>
              </a:rPr>
              <a:t> information for the analysis:</a:t>
            </a:r>
          </a:p>
        </p:txBody>
      </p:sp>
      <p:grpSp>
        <p:nvGrpSpPr>
          <p:cNvPr id="18" name="Gruppieren 17">
            <a:extLst>
              <a:ext uri="{FF2B5EF4-FFF2-40B4-BE49-F238E27FC236}">
                <a16:creationId xmlns:a16="http://schemas.microsoft.com/office/drawing/2014/main" id="{AB8BCE34-0011-4B00-A04A-12B2296E0D5E}"/>
              </a:ext>
            </a:extLst>
          </p:cNvPr>
          <p:cNvGrpSpPr/>
          <p:nvPr/>
        </p:nvGrpSpPr>
        <p:grpSpPr>
          <a:xfrm>
            <a:off x="279400" y="1594990"/>
            <a:ext cx="9693940" cy="1390721"/>
            <a:chOff x="279400" y="1594990"/>
            <a:chExt cx="9693940" cy="1390721"/>
          </a:xfrm>
        </p:grpSpPr>
        <p:pic>
          <p:nvPicPr>
            <p:cNvPr id="3" name="Grafik 2">
              <a:extLst>
                <a:ext uri="{FF2B5EF4-FFF2-40B4-BE49-F238E27FC236}">
                  <a16:creationId xmlns:a16="http://schemas.microsoft.com/office/drawing/2014/main" id="{990721D3-631B-4A34-A411-C0F2056F8793}"/>
                </a:ext>
              </a:extLst>
            </p:cNvPr>
            <p:cNvPicPr>
              <a:picLocks noChangeAspect="1"/>
            </p:cNvPicPr>
            <p:nvPr/>
          </p:nvPicPr>
          <p:blipFill>
            <a:blip r:embed="rId3"/>
            <a:stretch>
              <a:fillRect/>
            </a:stretch>
          </p:blipFill>
          <p:spPr>
            <a:xfrm>
              <a:off x="279400" y="1594990"/>
              <a:ext cx="8515788" cy="1390721"/>
            </a:xfrm>
            <a:prstGeom prst="rect">
              <a:avLst/>
            </a:prstGeom>
          </p:spPr>
        </p:pic>
        <p:sp>
          <p:nvSpPr>
            <p:cNvPr id="16" name="Rechteck 15">
              <a:extLst>
                <a:ext uri="{FF2B5EF4-FFF2-40B4-BE49-F238E27FC236}">
                  <a16:creationId xmlns:a16="http://schemas.microsoft.com/office/drawing/2014/main" id="{41148E2E-DE87-4A10-9146-2D4EC841F581}"/>
                </a:ext>
              </a:extLst>
            </p:cNvPr>
            <p:cNvSpPr/>
            <p:nvPr/>
          </p:nvSpPr>
          <p:spPr>
            <a:xfrm>
              <a:off x="4618041" y="1801696"/>
              <a:ext cx="4140000" cy="864000"/>
            </a:xfrm>
            <a:prstGeom prst="rect">
              <a:avLst/>
            </a:prstGeom>
            <a:noFill/>
            <a:ln>
              <a:solidFill>
                <a:srgbClr val="00B050"/>
              </a:solidFill>
            </a:ln>
          </p:spPr>
          <p:txBody>
            <a:bodyPr wrap="square">
              <a:spAutoFit/>
            </a:bodyPr>
            <a:lstStyle/>
            <a:p>
              <a:endParaRPr lang="en-US" sz="1600" dirty="0">
                <a:latin typeface="Courier New" panose="02070309020205020404" pitchFamily="49" charset="0"/>
                <a:cs typeface="Courier New" panose="02070309020205020404" pitchFamily="49" charset="0"/>
              </a:endParaRPr>
            </a:p>
          </p:txBody>
        </p:sp>
        <p:sp>
          <p:nvSpPr>
            <p:cNvPr id="17" name="Rechteck 16">
              <a:extLst>
                <a:ext uri="{FF2B5EF4-FFF2-40B4-BE49-F238E27FC236}">
                  <a16:creationId xmlns:a16="http://schemas.microsoft.com/office/drawing/2014/main" id="{4DBCC13D-AAE3-4E13-B877-EAF379EDECA0}"/>
                </a:ext>
              </a:extLst>
            </p:cNvPr>
            <p:cNvSpPr/>
            <p:nvPr/>
          </p:nvSpPr>
          <p:spPr>
            <a:xfrm>
              <a:off x="8828371" y="1801696"/>
              <a:ext cx="1144969" cy="461665"/>
            </a:xfrm>
            <a:prstGeom prst="rect">
              <a:avLst/>
            </a:prstGeom>
            <a:solidFill>
              <a:schemeClr val="accent6">
                <a:lumMod val="20000"/>
                <a:lumOff val="80000"/>
              </a:schemeClr>
            </a:solidFill>
          </p:spPr>
          <p:txBody>
            <a:bodyPr wrap="square">
              <a:spAutoFit/>
            </a:bodyPr>
            <a:lstStyle/>
            <a:p>
              <a:r>
                <a:rPr lang="en-US" sz="1200" dirty="0">
                  <a:latin typeface="Calibri Light (Überschriften)"/>
                </a:rPr>
                <a:t>applied cleansing filters</a:t>
              </a:r>
            </a:p>
          </p:txBody>
        </p:sp>
      </p:grpSp>
    </p:spTree>
    <p:extLst>
      <p:ext uri="{BB962C8B-B14F-4D97-AF65-F5344CB8AC3E}">
        <p14:creationId xmlns:p14="http://schemas.microsoft.com/office/powerpoint/2010/main" val="422298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err="1"/>
              <a:t>Exploratory</a:t>
            </a:r>
            <a:r>
              <a:rPr lang="de-DE" sz="3200" dirty="0"/>
              <a:t> Data Analysis (EDA): </a:t>
            </a:r>
            <a:r>
              <a:rPr lang="de-DE" sz="3200" dirty="0" err="1"/>
              <a:t>tweets</a:t>
            </a:r>
            <a:r>
              <a:rPr lang="de-DE" sz="3200" dirty="0"/>
              <a:t> </a:t>
            </a:r>
            <a:r>
              <a:rPr lang="de-DE" sz="2800" dirty="0" err="1">
                <a:latin typeface="Courier New" panose="02070309020205020404" pitchFamily="49" charset="0"/>
                <a:cs typeface="Courier New" panose="02070309020205020404" pitchFamily="49" charset="0"/>
              </a:rPr>
              <a:t>text</a:t>
            </a:r>
            <a:r>
              <a:rPr lang="de-DE" sz="3200" dirty="0"/>
              <a:t> </a:t>
            </a:r>
            <a:r>
              <a:rPr lang="de-DE" sz="3200" dirty="0" err="1"/>
              <a:t>overview</a:t>
            </a:r>
            <a:endParaRPr lang="de-DE" sz="3200" dirty="0"/>
          </a:p>
        </p:txBody>
      </p:sp>
      <p:sp>
        <p:nvSpPr>
          <p:cNvPr id="10" name="Rechteck 9">
            <a:extLst>
              <a:ext uri="{FF2B5EF4-FFF2-40B4-BE49-F238E27FC236}">
                <a16:creationId xmlns:a16="http://schemas.microsoft.com/office/drawing/2014/main" id="{08535430-172A-4694-A334-C9D0E5DF8631}"/>
              </a:ext>
            </a:extLst>
          </p:cNvPr>
          <p:cNvSpPr/>
          <p:nvPr/>
        </p:nvSpPr>
        <p:spPr>
          <a:xfrm>
            <a:off x="187960" y="6553884"/>
            <a:ext cx="11232000" cy="252000"/>
          </a:xfrm>
          <a:prstGeom prst="rect">
            <a:avLst/>
          </a:prstGeom>
        </p:spPr>
        <p:txBody>
          <a:bodyPr vert="horz" lIns="91440" tIns="45720" rIns="91440" bIns="45720" rtlCol="0" anchor="t">
            <a:normAutofit/>
          </a:bodyPr>
          <a:lstStyle/>
          <a:p>
            <a:pPr>
              <a:lnSpc>
                <a:spcPct val="90000"/>
              </a:lnSpc>
              <a:spcBef>
                <a:spcPts val="1000"/>
              </a:spcBef>
            </a:pPr>
            <a:r>
              <a:rPr lang="en-US" sz="1000" dirty="0">
                <a:latin typeface="+mj-lt"/>
              </a:rPr>
              <a:t>*For visualization, it was focused only on the most frequent words found in a sentiment group, that was not founded in the other sentiment group.</a:t>
            </a:r>
            <a:endParaRPr lang="de-DE" sz="1000" dirty="0">
              <a:latin typeface="+mj-lt"/>
            </a:endParaRPr>
          </a:p>
        </p:txBody>
      </p:sp>
      <p:sp>
        <p:nvSpPr>
          <p:cNvPr id="11" name="Rechteck 10">
            <a:extLst>
              <a:ext uri="{FF2B5EF4-FFF2-40B4-BE49-F238E27FC236}">
                <a16:creationId xmlns:a16="http://schemas.microsoft.com/office/drawing/2014/main" id="{EAE61293-3039-49CF-8113-98AA2B3374D1}"/>
              </a:ext>
            </a:extLst>
          </p:cNvPr>
          <p:cNvSpPr/>
          <p:nvPr/>
        </p:nvSpPr>
        <p:spPr>
          <a:xfrm>
            <a:off x="8514736" y="1623995"/>
            <a:ext cx="3038167" cy="2893100"/>
          </a:xfrm>
          <a:prstGeom prst="rect">
            <a:avLst/>
          </a:prstGeom>
          <a:solidFill>
            <a:schemeClr val="bg1">
              <a:lumMod val="95000"/>
            </a:schemeClr>
          </a:solidFill>
        </p:spPr>
        <p:txBody>
          <a:bodyPr wrap="square">
            <a:spAutoFit/>
          </a:bodyPr>
          <a:lstStyle/>
          <a:p>
            <a:r>
              <a:rPr lang="en-US" sz="1400" dirty="0">
                <a:latin typeface="Calibri Light (Überschriften)"/>
              </a:rPr>
              <a:t>It is possible to notice a </a:t>
            </a:r>
            <a:r>
              <a:rPr lang="en-US" sz="1400" i="1" dirty="0">
                <a:latin typeface="Calibri Light (Überschriften)"/>
              </a:rPr>
              <a:t>correlation</a:t>
            </a:r>
            <a:r>
              <a:rPr lang="en-US" sz="1400" dirty="0">
                <a:latin typeface="Calibri Light (Überschriften)"/>
              </a:rPr>
              <a:t> between the meaning of the word and the sentiment associate with it.</a:t>
            </a:r>
          </a:p>
          <a:p>
            <a:endParaRPr lang="en-US" sz="1400" dirty="0">
              <a:latin typeface="Calibri Light (Überschriften)"/>
            </a:endParaRPr>
          </a:p>
          <a:p>
            <a:r>
              <a:rPr lang="en-US" sz="1400" dirty="0">
                <a:latin typeface="Calibri Light (Überschriften)"/>
              </a:rPr>
              <a:t>Words expressing positive emotions, e.g. </a:t>
            </a:r>
            <a:r>
              <a:rPr lang="en-US" sz="1400" i="1" dirty="0">
                <a:latin typeface="Calibri Light (Überschriften)"/>
              </a:rPr>
              <a:t>glad</a:t>
            </a:r>
            <a:r>
              <a:rPr lang="en-US" sz="1400" dirty="0">
                <a:latin typeface="Calibri Light (Überschriften)"/>
              </a:rPr>
              <a:t>, </a:t>
            </a:r>
            <a:r>
              <a:rPr lang="en-US" sz="1400" i="1" dirty="0">
                <a:latin typeface="Calibri Light (Überschriften)"/>
              </a:rPr>
              <a:t>enjoy</a:t>
            </a:r>
            <a:r>
              <a:rPr lang="en-US" sz="1400" dirty="0">
                <a:latin typeface="Calibri Light (Überschriften)"/>
              </a:rPr>
              <a:t>, </a:t>
            </a:r>
            <a:r>
              <a:rPr lang="en-US" sz="1400" i="1" dirty="0">
                <a:latin typeface="Calibri Light (Überschriften)"/>
              </a:rPr>
              <a:t>welcome</a:t>
            </a:r>
            <a:r>
              <a:rPr lang="en-US" sz="1400" dirty="0">
                <a:latin typeface="Calibri Light (Überschriften)"/>
              </a:rPr>
              <a:t>, </a:t>
            </a:r>
            <a:r>
              <a:rPr lang="en-US" sz="1400" i="1" dirty="0">
                <a:latin typeface="Calibri Light (Überschriften)"/>
              </a:rPr>
              <a:t>loves</a:t>
            </a:r>
            <a:r>
              <a:rPr lang="en-US" sz="1400" dirty="0">
                <a:latin typeface="Calibri Light (Überschriften)"/>
              </a:rPr>
              <a:t>, </a:t>
            </a:r>
            <a:r>
              <a:rPr lang="en-US" sz="1400" i="1" dirty="0">
                <a:latin typeface="Calibri Light (Überschriften)"/>
              </a:rPr>
              <a:t>funny</a:t>
            </a:r>
            <a:r>
              <a:rPr lang="en-US" sz="1400" dirty="0">
                <a:latin typeface="Calibri Light (Überschriften)"/>
              </a:rPr>
              <a:t>, </a:t>
            </a:r>
            <a:r>
              <a:rPr lang="en-US" sz="1400" i="1" dirty="0">
                <a:latin typeface="Calibri Light (Überschriften)"/>
              </a:rPr>
              <a:t>perfect</a:t>
            </a:r>
            <a:r>
              <a:rPr lang="en-US" sz="1400" dirty="0">
                <a:latin typeface="Calibri Light (Überschriften)"/>
              </a:rPr>
              <a:t>, etc. were found mostly in positive-sentiment tweets.</a:t>
            </a:r>
          </a:p>
          <a:p>
            <a:endParaRPr lang="en-US" sz="1400" dirty="0">
              <a:latin typeface="Calibri Light (Überschriften)"/>
            </a:endParaRPr>
          </a:p>
          <a:p>
            <a:r>
              <a:rPr lang="en-US" sz="1400" dirty="0">
                <a:latin typeface="Calibri Light (Überschriften)"/>
              </a:rPr>
              <a:t>Words expressing negative emotions, e.g. </a:t>
            </a:r>
            <a:r>
              <a:rPr lang="en-US" sz="1400" i="1" dirty="0">
                <a:latin typeface="Calibri Light (Überschriften)"/>
              </a:rPr>
              <a:t>sick</a:t>
            </a:r>
            <a:r>
              <a:rPr lang="en-US" sz="1400" dirty="0">
                <a:latin typeface="Calibri Light (Überschriften)"/>
              </a:rPr>
              <a:t>, </a:t>
            </a:r>
            <a:r>
              <a:rPr lang="en-US" sz="1400" i="1" dirty="0">
                <a:latin typeface="Calibri Light (Überschriften)"/>
              </a:rPr>
              <a:t>sucks</a:t>
            </a:r>
            <a:r>
              <a:rPr lang="en-US" sz="1400" dirty="0">
                <a:latin typeface="Calibri Light (Überschriften)"/>
              </a:rPr>
              <a:t>, </a:t>
            </a:r>
            <a:r>
              <a:rPr lang="en-US" sz="1400" i="1" dirty="0">
                <a:latin typeface="Calibri Light (Überschriften)"/>
              </a:rPr>
              <a:t>hurts</a:t>
            </a:r>
            <a:r>
              <a:rPr lang="en-US" sz="1400" dirty="0">
                <a:latin typeface="Calibri Light (Überschriften)"/>
              </a:rPr>
              <a:t>, </a:t>
            </a:r>
            <a:r>
              <a:rPr lang="en-US" sz="1400" i="1" dirty="0">
                <a:latin typeface="Calibri Light (Überschriften)"/>
              </a:rPr>
              <a:t>lost</a:t>
            </a:r>
            <a:r>
              <a:rPr lang="en-US" sz="1400" dirty="0">
                <a:latin typeface="Calibri Light (Überschriften)"/>
              </a:rPr>
              <a:t>, </a:t>
            </a:r>
            <a:r>
              <a:rPr lang="en-US" sz="1400" i="1" dirty="0">
                <a:latin typeface="Calibri Light (Überschriften)"/>
              </a:rPr>
              <a:t>wrong</a:t>
            </a:r>
            <a:r>
              <a:rPr lang="en-US" sz="1400" dirty="0">
                <a:latin typeface="Calibri Light (Überschriften)"/>
              </a:rPr>
              <a:t>, </a:t>
            </a:r>
            <a:r>
              <a:rPr lang="en-US" sz="1400" i="1" dirty="0">
                <a:latin typeface="Calibri Light (Überschriften)"/>
              </a:rPr>
              <a:t>broke</a:t>
            </a:r>
            <a:r>
              <a:rPr lang="en-US" sz="1400" dirty="0">
                <a:latin typeface="Calibri Light (Überschriften)"/>
              </a:rPr>
              <a:t>, etc. were found mostly in negative-sentiment tweets.</a:t>
            </a:r>
            <a:endParaRPr lang="de-DE" sz="1400" dirty="0">
              <a:latin typeface="Calibri Light (Überschriften)"/>
            </a:endParaRPr>
          </a:p>
        </p:txBody>
      </p:sp>
      <p:grpSp>
        <p:nvGrpSpPr>
          <p:cNvPr id="20" name="Gruppieren 19">
            <a:extLst>
              <a:ext uri="{FF2B5EF4-FFF2-40B4-BE49-F238E27FC236}">
                <a16:creationId xmlns:a16="http://schemas.microsoft.com/office/drawing/2014/main" id="{DE47439F-50B8-4F92-80D1-020C23ABDEF0}"/>
              </a:ext>
            </a:extLst>
          </p:cNvPr>
          <p:cNvGrpSpPr/>
          <p:nvPr/>
        </p:nvGrpSpPr>
        <p:grpSpPr>
          <a:xfrm>
            <a:off x="240688" y="1623995"/>
            <a:ext cx="7956456" cy="4347820"/>
            <a:chOff x="240688" y="1623995"/>
            <a:chExt cx="7956456" cy="4347820"/>
          </a:xfrm>
        </p:grpSpPr>
        <p:grpSp>
          <p:nvGrpSpPr>
            <p:cNvPr id="15" name="Gruppieren 14">
              <a:extLst>
                <a:ext uri="{FF2B5EF4-FFF2-40B4-BE49-F238E27FC236}">
                  <a16:creationId xmlns:a16="http://schemas.microsoft.com/office/drawing/2014/main" id="{18815EE7-98DA-4F2B-932A-FF4EA00DCD72}"/>
                </a:ext>
              </a:extLst>
            </p:cNvPr>
            <p:cNvGrpSpPr/>
            <p:nvPr/>
          </p:nvGrpSpPr>
          <p:grpSpPr>
            <a:xfrm>
              <a:off x="4218916" y="1623995"/>
              <a:ext cx="3978228" cy="4347820"/>
              <a:chOff x="4507206" y="1623995"/>
              <a:chExt cx="3978228" cy="4347820"/>
            </a:xfrm>
          </p:grpSpPr>
          <p:sp>
            <p:nvSpPr>
              <p:cNvPr id="7" name="Inhaltsplatzhalter 3">
                <a:extLst>
                  <a:ext uri="{FF2B5EF4-FFF2-40B4-BE49-F238E27FC236}">
                    <a16:creationId xmlns:a16="http://schemas.microsoft.com/office/drawing/2014/main" id="{5F9B652F-20BD-46FD-8288-7882BE0F7028}"/>
                  </a:ext>
                </a:extLst>
              </p:cNvPr>
              <p:cNvSpPr txBox="1">
                <a:spLocks/>
              </p:cNvSpPr>
              <p:nvPr/>
            </p:nvSpPr>
            <p:spPr>
              <a:xfrm>
                <a:off x="5642563" y="5567045"/>
                <a:ext cx="1707515" cy="404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600" b="1" dirty="0">
                    <a:latin typeface="+mj-lt"/>
                  </a:rPr>
                  <a:t>Negative Words</a:t>
                </a:r>
              </a:p>
            </p:txBody>
          </p:sp>
          <p:pic>
            <p:nvPicPr>
              <p:cNvPr id="5" name="Grafik 4" descr="Ein Bild, das Text, Zeitung, hängend, schwarz enthält.&#10;&#10;Automatisch generierte Beschreibung">
                <a:extLst>
                  <a:ext uri="{FF2B5EF4-FFF2-40B4-BE49-F238E27FC236}">
                    <a16:creationId xmlns:a16="http://schemas.microsoft.com/office/drawing/2014/main" id="{80507119-8DD1-4BF3-8A26-F256CD89ADA6}"/>
                  </a:ext>
                </a:extLst>
              </p:cNvPr>
              <p:cNvPicPr>
                <a:picLocks noChangeAspect="1"/>
              </p:cNvPicPr>
              <p:nvPr/>
            </p:nvPicPr>
            <p:blipFill rotWithShape="1">
              <a:blip r:embed="rId2">
                <a:extLst>
                  <a:ext uri="{28A0092B-C50C-407E-A947-70E740481C1C}">
                    <a14:useLocalDpi xmlns:a14="http://schemas.microsoft.com/office/drawing/2010/main" val="0"/>
                  </a:ext>
                </a:extLst>
              </a:blip>
              <a:srcRect l="53553" t="4908"/>
              <a:stretch/>
            </p:blipFill>
            <p:spPr>
              <a:xfrm>
                <a:off x="4507206" y="1623995"/>
                <a:ext cx="3978228" cy="3924000"/>
              </a:xfrm>
              <a:prstGeom prst="rect">
                <a:avLst/>
              </a:prstGeom>
            </p:spPr>
          </p:pic>
        </p:grpSp>
        <p:grpSp>
          <p:nvGrpSpPr>
            <p:cNvPr id="14" name="Gruppieren 13">
              <a:extLst>
                <a:ext uri="{FF2B5EF4-FFF2-40B4-BE49-F238E27FC236}">
                  <a16:creationId xmlns:a16="http://schemas.microsoft.com/office/drawing/2014/main" id="{E24F12E4-5863-4AB9-9746-C632AC041969}"/>
                </a:ext>
              </a:extLst>
            </p:cNvPr>
            <p:cNvGrpSpPr/>
            <p:nvPr/>
          </p:nvGrpSpPr>
          <p:grpSpPr>
            <a:xfrm>
              <a:off x="240688" y="1623995"/>
              <a:ext cx="3978228" cy="4347820"/>
              <a:chOff x="528978" y="1623995"/>
              <a:chExt cx="3978228" cy="4347820"/>
            </a:xfrm>
          </p:grpSpPr>
          <p:sp>
            <p:nvSpPr>
              <p:cNvPr id="6" name="Inhaltsplatzhalter 3">
                <a:extLst>
                  <a:ext uri="{FF2B5EF4-FFF2-40B4-BE49-F238E27FC236}">
                    <a16:creationId xmlns:a16="http://schemas.microsoft.com/office/drawing/2014/main" id="{75E2CC6F-DE49-426B-BD01-59B60BDC702D}"/>
                  </a:ext>
                </a:extLst>
              </p:cNvPr>
              <p:cNvSpPr txBox="1">
                <a:spLocks/>
              </p:cNvSpPr>
              <p:nvPr/>
            </p:nvSpPr>
            <p:spPr>
              <a:xfrm>
                <a:off x="1664335" y="5567045"/>
                <a:ext cx="1707515" cy="404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600" b="1" dirty="0">
                    <a:latin typeface="+mj-lt"/>
                  </a:rPr>
                  <a:t>Positive Words</a:t>
                </a:r>
              </a:p>
            </p:txBody>
          </p:sp>
          <p:pic>
            <p:nvPicPr>
              <p:cNvPr id="12" name="Grafik 11" descr="Ein Bild, das Text, Zeitung, hängend, schwarz enthält.&#10;&#10;Automatisch generierte Beschreibung">
                <a:extLst>
                  <a:ext uri="{FF2B5EF4-FFF2-40B4-BE49-F238E27FC236}">
                    <a16:creationId xmlns:a16="http://schemas.microsoft.com/office/drawing/2014/main" id="{63393748-9DA0-4D9E-B615-7D015A6A4B68}"/>
                  </a:ext>
                </a:extLst>
              </p:cNvPr>
              <p:cNvPicPr>
                <a:picLocks noChangeAspect="1"/>
              </p:cNvPicPr>
              <p:nvPr/>
            </p:nvPicPr>
            <p:blipFill rotWithShape="1">
              <a:blip r:embed="rId2">
                <a:extLst>
                  <a:ext uri="{28A0092B-C50C-407E-A947-70E740481C1C}">
                    <a14:useLocalDpi xmlns:a14="http://schemas.microsoft.com/office/drawing/2010/main" val="0"/>
                  </a:ext>
                </a:extLst>
              </a:blip>
              <a:srcRect t="4908" r="53553"/>
              <a:stretch/>
            </p:blipFill>
            <p:spPr>
              <a:xfrm>
                <a:off x="528978" y="1623995"/>
                <a:ext cx="3978228" cy="3924000"/>
              </a:xfrm>
              <a:prstGeom prst="rect">
                <a:avLst/>
              </a:prstGeom>
            </p:spPr>
          </p:pic>
        </p:grpSp>
      </p:grpSp>
      <p:sp>
        <p:nvSpPr>
          <p:cNvPr id="19" name="Inhaltsplatzhalter 3">
            <a:extLst>
              <a:ext uri="{FF2B5EF4-FFF2-40B4-BE49-F238E27FC236}">
                <a16:creationId xmlns:a16="http://schemas.microsoft.com/office/drawing/2014/main" id="{46E9CAD0-FA32-4185-A619-04798D1B9D2A}"/>
              </a:ext>
            </a:extLst>
          </p:cNvPr>
          <p:cNvSpPr txBox="1">
            <a:spLocks/>
          </p:cNvSpPr>
          <p:nvPr/>
        </p:nvSpPr>
        <p:spPr>
          <a:xfrm>
            <a:off x="187960" y="1019176"/>
            <a:ext cx="11508740" cy="4468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dirty="0">
                <a:latin typeface="+mj-lt"/>
              </a:rPr>
              <a:t>The 100 most frequent words found in positive or negative sentiment tweets*:</a:t>
            </a:r>
          </a:p>
        </p:txBody>
      </p:sp>
    </p:spTree>
    <p:extLst>
      <p:ext uri="{BB962C8B-B14F-4D97-AF65-F5344CB8AC3E}">
        <p14:creationId xmlns:p14="http://schemas.microsoft.com/office/powerpoint/2010/main" val="27399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FB729-78B9-46FD-B122-8AB628F92D37}"/>
              </a:ext>
            </a:extLst>
          </p:cNvPr>
          <p:cNvSpPr>
            <a:spLocks noGrp="1"/>
          </p:cNvSpPr>
          <p:nvPr>
            <p:ph type="title"/>
          </p:nvPr>
        </p:nvSpPr>
        <p:spPr>
          <a:xfrm>
            <a:off x="187960" y="132715"/>
            <a:ext cx="11648440" cy="691515"/>
          </a:xfrm>
        </p:spPr>
        <p:txBody>
          <a:bodyPr vert="horz" lIns="72000" tIns="45720" rIns="91440" bIns="45720" rtlCol="0" anchor="ctr">
            <a:normAutofit/>
          </a:bodyPr>
          <a:lstStyle/>
          <a:p>
            <a:r>
              <a:rPr lang="de-DE" sz="3200" dirty="0" err="1"/>
              <a:t>Exploratory</a:t>
            </a:r>
            <a:r>
              <a:rPr lang="de-DE" sz="3200" dirty="0"/>
              <a:t> Data Analysis (EDA): </a:t>
            </a:r>
            <a:r>
              <a:rPr lang="de-DE" sz="3200" dirty="0" err="1"/>
              <a:t>tweets</a:t>
            </a:r>
            <a:r>
              <a:rPr lang="de-DE" sz="3200" dirty="0"/>
              <a:t> </a:t>
            </a:r>
            <a:r>
              <a:rPr lang="de-DE" sz="2800" dirty="0" err="1">
                <a:latin typeface="Courier New" panose="02070309020205020404" pitchFamily="49" charset="0"/>
                <a:cs typeface="Courier New" panose="02070309020205020404" pitchFamily="49" charset="0"/>
              </a:rPr>
              <a:t>text</a:t>
            </a:r>
            <a:r>
              <a:rPr lang="de-DE" sz="3200" dirty="0"/>
              <a:t> </a:t>
            </a:r>
            <a:r>
              <a:rPr lang="de-DE" sz="3200" dirty="0" err="1"/>
              <a:t>overview</a:t>
            </a:r>
            <a:r>
              <a:rPr lang="de-DE" sz="3200" dirty="0"/>
              <a:t> </a:t>
            </a:r>
          </a:p>
        </p:txBody>
      </p:sp>
      <p:sp>
        <p:nvSpPr>
          <p:cNvPr id="10" name="Rechteck 9">
            <a:extLst>
              <a:ext uri="{FF2B5EF4-FFF2-40B4-BE49-F238E27FC236}">
                <a16:creationId xmlns:a16="http://schemas.microsoft.com/office/drawing/2014/main" id="{08535430-172A-4694-A334-C9D0E5DF8631}"/>
              </a:ext>
            </a:extLst>
          </p:cNvPr>
          <p:cNvSpPr/>
          <p:nvPr/>
        </p:nvSpPr>
        <p:spPr>
          <a:xfrm>
            <a:off x="187960" y="6553884"/>
            <a:ext cx="11268000" cy="252000"/>
          </a:xfrm>
          <a:prstGeom prst="rect">
            <a:avLst/>
          </a:prstGeom>
        </p:spPr>
        <p:txBody>
          <a:bodyPr vert="horz" lIns="91440" tIns="45720" rIns="91440" bIns="45720" rtlCol="0" anchor="t">
            <a:normAutofit/>
          </a:bodyPr>
          <a:lstStyle/>
          <a:p>
            <a:pPr>
              <a:lnSpc>
                <a:spcPct val="90000"/>
              </a:lnSpc>
              <a:spcBef>
                <a:spcPts val="1000"/>
              </a:spcBef>
            </a:pPr>
            <a:r>
              <a:rPr lang="en-US" sz="1000" dirty="0">
                <a:latin typeface="+mj-lt"/>
              </a:rPr>
              <a:t>*For visualization purpose, it was focused only on the most frequent </a:t>
            </a:r>
            <a:r>
              <a:rPr lang="en-US" sz="1000" i="1" dirty="0">
                <a:latin typeface="+mj-lt"/>
              </a:rPr>
              <a:t>bigrams</a:t>
            </a:r>
            <a:r>
              <a:rPr lang="en-US" sz="1000" dirty="0">
                <a:latin typeface="+mj-lt"/>
              </a:rPr>
              <a:t> found in a sentiment group, that was not founded in the other sentiment group.</a:t>
            </a:r>
            <a:endParaRPr lang="de-DE" sz="1000" dirty="0">
              <a:latin typeface="+mj-lt"/>
            </a:endParaRPr>
          </a:p>
        </p:txBody>
      </p:sp>
      <p:sp>
        <p:nvSpPr>
          <p:cNvPr id="9" name="Rechteck 8">
            <a:extLst>
              <a:ext uri="{FF2B5EF4-FFF2-40B4-BE49-F238E27FC236}">
                <a16:creationId xmlns:a16="http://schemas.microsoft.com/office/drawing/2014/main" id="{7C9BE10F-BF4E-4E0A-B157-AAB6916ECEB3}"/>
              </a:ext>
            </a:extLst>
          </p:cNvPr>
          <p:cNvSpPr/>
          <p:nvPr/>
        </p:nvSpPr>
        <p:spPr>
          <a:xfrm>
            <a:off x="1457118" y="5088916"/>
            <a:ext cx="8873575" cy="584775"/>
          </a:xfrm>
          <a:prstGeom prst="rect">
            <a:avLst/>
          </a:prstGeom>
          <a:solidFill>
            <a:schemeClr val="bg1">
              <a:lumMod val="95000"/>
            </a:schemeClr>
          </a:solidFill>
        </p:spPr>
        <p:txBody>
          <a:bodyPr wrap="square">
            <a:spAutoFit/>
          </a:bodyPr>
          <a:lstStyle/>
          <a:p>
            <a:r>
              <a:rPr lang="en-US" sz="1600" dirty="0">
                <a:latin typeface="Calibri Light (Überschriften)"/>
              </a:rPr>
              <a:t>Bi-grams, or n-grams of size 2, are just a sequence of words. Whenever in a sentence, twos words are next to each other, they form a bi-gram.</a:t>
            </a:r>
            <a:endParaRPr lang="de-DE" sz="1600" dirty="0">
              <a:latin typeface="Calibri Light (Überschriften)"/>
            </a:endParaRPr>
          </a:p>
        </p:txBody>
      </p:sp>
      <p:sp>
        <p:nvSpPr>
          <p:cNvPr id="21" name="Inhaltsplatzhalter 3">
            <a:extLst>
              <a:ext uri="{FF2B5EF4-FFF2-40B4-BE49-F238E27FC236}">
                <a16:creationId xmlns:a16="http://schemas.microsoft.com/office/drawing/2014/main" id="{4DEE0FFD-3009-461C-A5C8-D903F37E4705}"/>
              </a:ext>
            </a:extLst>
          </p:cNvPr>
          <p:cNvSpPr txBox="1">
            <a:spLocks/>
          </p:cNvSpPr>
          <p:nvPr/>
        </p:nvSpPr>
        <p:spPr>
          <a:xfrm>
            <a:off x="187960" y="1019176"/>
            <a:ext cx="11508740" cy="4468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800"/>
              </a:spcBef>
              <a:spcAft>
                <a:spcPts val="200"/>
              </a:spcAft>
              <a:buNone/>
            </a:pPr>
            <a:r>
              <a:rPr lang="en-US" sz="1800" dirty="0">
                <a:latin typeface="+mj-lt"/>
              </a:rPr>
              <a:t>The 35 most frequent bigrams found in positive and negative sentiment tweets*</a:t>
            </a:r>
          </a:p>
        </p:txBody>
      </p:sp>
      <p:grpSp>
        <p:nvGrpSpPr>
          <p:cNvPr id="26" name="Gruppieren 25">
            <a:extLst>
              <a:ext uri="{FF2B5EF4-FFF2-40B4-BE49-F238E27FC236}">
                <a16:creationId xmlns:a16="http://schemas.microsoft.com/office/drawing/2014/main" id="{0E089C78-14F8-48C1-8B74-987099E6CDCA}"/>
              </a:ext>
            </a:extLst>
          </p:cNvPr>
          <p:cNvGrpSpPr/>
          <p:nvPr/>
        </p:nvGrpSpPr>
        <p:grpSpPr>
          <a:xfrm>
            <a:off x="72645" y="1675632"/>
            <a:ext cx="11640037" cy="2650640"/>
            <a:chOff x="72645" y="1460947"/>
            <a:chExt cx="11640037" cy="2650640"/>
          </a:xfrm>
        </p:grpSpPr>
        <p:pic>
          <p:nvPicPr>
            <p:cNvPr id="23" name="Grafik 22" descr="Ein Bild, das Screenshot enthält.&#10;&#10;Automatisch generierte Beschreibung">
              <a:extLst>
                <a:ext uri="{FF2B5EF4-FFF2-40B4-BE49-F238E27FC236}">
                  <a16:creationId xmlns:a16="http://schemas.microsoft.com/office/drawing/2014/main" id="{8414C8CD-0DFE-496E-93E3-0D2A3C4A6648}"/>
                </a:ext>
              </a:extLst>
            </p:cNvPr>
            <p:cNvPicPr>
              <a:picLocks noChangeAspect="1"/>
            </p:cNvPicPr>
            <p:nvPr/>
          </p:nvPicPr>
          <p:blipFill rotWithShape="1">
            <a:blip r:embed="rId2">
              <a:extLst>
                <a:ext uri="{28A0092B-C50C-407E-A947-70E740481C1C}">
                  <a14:useLocalDpi xmlns:a14="http://schemas.microsoft.com/office/drawing/2010/main" val="0"/>
                </a:ext>
              </a:extLst>
            </a:blip>
            <a:srcRect b="51028"/>
            <a:stretch/>
          </p:blipFill>
          <p:spPr>
            <a:xfrm>
              <a:off x="72645" y="1501587"/>
              <a:ext cx="5958000" cy="2610000"/>
            </a:xfrm>
            <a:prstGeom prst="rect">
              <a:avLst/>
            </a:prstGeom>
          </p:spPr>
        </p:pic>
        <p:pic>
          <p:nvPicPr>
            <p:cNvPr id="24" name="Grafik 23" descr="Ein Bild, das Screenshot enthält.&#10;&#10;Automatisch generierte Beschreibung">
              <a:extLst>
                <a:ext uri="{FF2B5EF4-FFF2-40B4-BE49-F238E27FC236}">
                  <a16:creationId xmlns:a16="http://schemas.microsoft.com/office/drawing/2014/main" id="{38E60407-5994-4BA5-AB12-F4F36D4E976B}"/>
                </a:ext>
              </a:extLst>
            </p:cNvPr>
            <p:cNvPicPr>
              <a:picLocks noChangeAspect="1"/>
            </p:cNvPicPr>
            <p:nvPr/>
          </p:nvPicPr>
          <p:blipFill rotWithShape="1">
            <a:blip r:embed="rId2">
              <a:extLst>
                <a:ext uri="{28A0092B-C50C-407E-A947-70E740481C1C}">
                  <a14:useLocalDpi xmlns:a14="http://schemas.microsoft.com/office/drawing/2010/main" val="0"/>
                </a:ext>
              </a:extLst>
            </a:blip>
            <a:srcRect l="4629" t="50690"/>
            <a:stretch/>
          </p:blipFill>
          <p:spPr>
            <a:xfrm>
              <a:off x="6030503" y="1460947"/>
              <a:ext cx="5682179" cy="2628000"/>
            </a:xfrm>
            <a:prstGeom prst="rect">
              <a:avLst/>
            </a:prstGeom>
          </p:spPr>
        </p:pic>
      </p:grpSp>
    </p:spTree>
    <p:extLst>
      <p:ext uri="{BB962C8B-B14F-4D97-AF65-F5344CB8AC3E}">
        <p14:creationId xmlns:p14="http://schemas.microsoft.com/office/powerpoint/2010/main" val="23763462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2567</Words>
  <Application>Microsoft Office PowerPoint</Application>
  <PresentationFormat>Breitbild</PresentationFormat>
  <Paragraphs>302</Paragraphs>
  <Slides>18</Slides>
  <Notes>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18</vt:i4>
      </vt:variant>
    </vt:vector>
  </HeadingPairs>
  <TitlesOfParts>
    <vt:vector size="27" baseType="lpstr">
      <vt:lpstr>Arial</vt:lpstr>
      <vt:lpstr>Calibri</vt:lpstr>
      <vt:lpstr>Calibri Light</vt:lpstr>
      <vt:lpstr>Calibri Light (Überschriften)</vt:lpstr>
      <vt:lpstr>Cambria Math</vt:lpstr>
      <vt:lpstr>Courier New</vt:lpstr>
      <vt:lpstr>medium-content-serif-font</vt:lpstr>
      <vt:lpstr>Wingdings</vt:lpstr>
      <vt:lpstr>Office</vt:lpstr>
      <vt:lpstr>IBM Advanced Data Science Capstone Project  System of mood classification</vt:lpstr>
      <vt:lpstr>Agenda:</vt:lpstr>
      <vt:lpstr>Use case:</vt:lpstr>
      <vt:lpstr>Data source:</vt:lpstr>
      <vt:lpstr>Exploratory Data Analysis (EDA): tweets sentiment overview </vt:lpstr>
      <vt:lpstr>Exploratory Data Analysis (EDA): tweets text overview </vt:lpstr>
      <vt:lpstr>Exploratory Data Analysis (EDA): tweets text overview </vt:lpstr>
      <vt:lpstr>Exploratory Data Analysis (EDA): tweets text overview</vt:lpstr>
      <vt:lpstr>Exploratory Data Analysis (EDA): tweets text overview </vt:lpstr>
      <vt:lpstr>ETL overview </vt:lpstr>
      <vt:lpstr>ETL overview </vt:lpstr>
      <vt:lpstr>Sentiment Analysis Modelling: specification, training and evaluation</vt:lpstr>
      <vt:lpstr>Sentiment Analysis Modelling: specification, training and evaluation</vt:lpstr>
      <vt:lpstr>Sentiment Analysis Modelling: specification, training and evaluation</vt:lpstr>
      <vt:lpstr>Sentiment Analysis Modelling: revisiting the CNN model</vt:lpstr>
      <vt:lpstr>Deployment and bechmarking</vt:lpstr>
      <vt:lpstr>Final Comments and Future Developments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Advanced Data Science Capstone Project  Twitter´s mood classification system</dc:title>
  <dc:creator>Ricardo Santos</dc:creator>
  <cp:keywords>sentiment analysis</cp:keywords>
  <cp:lastModifiedBy>Ricardo Santos</cp:lastModifiedBy>
  <cp:revision>94</cp:revision>
  <dcterms:created xsi:type="dcterms:W3CDTF">2020-06-28T09:15:19Z</dcterms:created>
  <dcterms:modified xsi:type="dcterms:W3CDTF">2020-07-13T11:43:46Z</dcterms:modified>
</cp:coreProperties>
</file>