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5" r:id="rId3"/>
    <p:sldId id="286" r:id="rId4"/>
    <p:sldId id="297" r:id="rId5"/>
    <p:sldId id="278" r:id="rId6"/>
    <p:sldId id="287" r:id="rId7"/>
    <p:sldId id="290" r:id="rId8"/>
    <p:sldId id="291" r:id="rId9"/>
    <p:sldId id="288" r:id="rId10"/>
    <p:sldId id="289" r:id="rId11"/>
    <p:sldId id="279" r:id="rId12"/>
    <p:sldId id="274" r:id="rId13"/>
    <p:sldId id="280" r:id="rId14"/>
    <p:sldId id="275" r:id="rId15"/>
    <p:sldId id="292" r:id="rId16"/>
    <p:sldId id="294" r:id="rId17"/>
    <p:sldId id="293" r:id="rId18"/>
    <p:sldId id="295" r:id="rId19"/>
    <p:sldId id="281" r:id="rId20"/>
    <p:sldId id="276" r:id="rId21"/>
    <p:sldId id="282" r:id="rId22"/>
    <p:sldId id="277" r:id="rId23"/>
    <p:sldId id="283" r:id="rId24"/>
    <p:sldId id="271" r:id="rId25"/>
    <p:sldId id="273" r:id="rId26"/>
    <p:sldId id="296" r:id="rId27"/>
    <p:sldId id="263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078D1-DCC2-48B2-890A-CBE2987AA250}" type="datetimeFigureOut">
              <a:rPr lang="es-ES" smtClean="0"/>
              <a:t>06/04/2016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5526-2F0E-49D5-9ABB-563B7A0CB9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9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E5526-2F0E-49D5-9ABB-563B7A0CB95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326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E5526-2F0E-49D5-9ABB-563B7A0CB95E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326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97E8-DD49-42CB-B59D-575062364967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40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D30B-D2CB-4F4B-90FA-022CE11F054B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0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F0-96E8-44EF-8294-B9D9726EDB17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57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AD62-4CF7-4867-99D8-C893138EDD4D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7006-BAC7-4285-9CAD-8FC49DA536AC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009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C286-8A0C-49FF-BC7D-37071972D027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17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C3F7-8E01-45EC-9D70-62346004DEB3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4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3419-D28E-4674-ABCF-90BCA1205DBF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05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4D47-625F-412F-9A1C-FF884DC99332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82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1E6-8226-4A5C-9E91-EA89CC13A419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95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FAB-A400-4E6F-80EF-BCC79A324638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67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9638-3127-48F0-A577-AB20C2D4358C}" type="datetime1">
              <a:rPr lang="es-ES" smtClean="0"/>
              <a:t>06/04/2016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Profesor  Nelson Carrizo     PpIntro010203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8ADD-0A5E-4CDE-A975-0DA2A569546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0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974081"/>
          </a:xfrm>
        </p:spPr>
        <p:txBody>
          <a:bodyPr>
            <a:noAutofit/>
          </a:bodyPr>
          <a:lstStyle/>
          <a:p>
            <a:r>
              <a:rPr lang="es-ES" sz="6000" dirty="0" smtClean="0">
                <a:solidFill>
                  <a:schemeClr val="tx2"/>
                </a:solidFill>
              </a:rPr>
              <a:t>Universidad Tecnológica de Panamá</a:t>
            </a:r>
            <a:endParaRPr lang="es-ES" sz="6000" dirty="0">
              <a:solidFill>
                <a:schemeClr val="tx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492896"/>
            <a:ext cx="7776864" cy="1368152"/>
          </a:xfrm>
        </p:spPr>
        <p:txBody>
          <a:bodyPr>
            <a:normAutofit fontScale="92500"/>
          </a:bodyPr>
          <a:lstStyle/>
          <a:p>
            <a:r>
              <a:rPr lang="es-ES" sz="5200" dirty="0" smtClean="0">
                <a:solidFill>
                  <a:schemeClr val="tx1"/>
                </a:solidFill>
              </a:rPr>
              <a:t>Lenguaje de Programación  C</a:t>
            </a:r>
          </a:p>
          <a:p>
            <a:r>
              <a:rPr lang="es-ES" sz="3000" dirty="0" smtClean="0">
                <a:solidFill>
                  <a:srgbClr val="FF0000"/>
                </a:solidFill>
              </a:rPr>
              <a:t>(vamos a trabajar con el siguiente  problema)</a:t>
            </a:r>
          </a:p>
          <a:p>
            <a:endParaRPr lang="es-ES" sz="5600" dirty="0">
              <a:solidFill>
                <a:schemeClr val="tx1"/>
              </a:solidFill>
            </a:endParaRPr>
          </a:p>
          <a:p>
            <a:endParaRPr lang="es-ES" sz="5600" dirty="0" smtClean="0">
              <a:solidFill>
                <a:schemeClr val="tx1"/>
              </a:solidFill>
            </a:endParaRPr>
          </a:p>
          <a:p>
            <a:endParaRPr lang="es-ES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407707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FF0000"/>
                </a:solidFill>
              </a:rPr>
              <a:t>(“Calcular el Promedio de  3  Notas” )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7624" y="587727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223628" y="5477162"/>
            <a:ext cx="69127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2"/>
                </a:solidFill>
              </a:rPr>
              <a:t>Profesor  </a:t>
            </a:r>
            <a:r>
              <a:rPr lang="es-ES" sz="2800" dirty="0">
                <a:solidFill>
                  <a:schemeClr val="tx2"/>
                </a:solidFill>
              </a:rPr>
              <a:t>Nelson Carrizo             </a:t>
            </a:r>
            <a:r>
              <a:rPr lang="es-ES" sz="2800" dirty="0" smtClean="0">
                <a:solidFill>
                  <a:schemeClr val="tx2"/>
                </a:solidFill>
              </a:rPr>
              <a:t>PrCIntro03</a:t>
            </a:r>
            <a:endParaRPr lang="es-ES" sz="2800" dirty="0">
              <a:solidFill>
                <a:schemeClr val="tx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2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</a:t>
            </a:r>
            <a:r>
              <a:rPr lang="en-US" sz="1800" dirty="0" err="1">
                <a:solidFill>
                  <a:schemeClr val="tx1"/>
                </a:solidFill>
              </a:rPr>
              <a:t>stdio.h</a:t>
            </a:r>
            <a:r>
              <a:rPr lang="en-US" sz="1800" dirty="0" smtClean="0">
                <a:solidFill>
                  <a:schemeClr val="tx1"/>
                </a:solidFill>
              </a:rPr>
              <a:t>&gt;   </a:t>
            </a: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                                                                                 </a:t>
            </a:r>
            <a:endParaRPr lang="es-E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</a:t>
            </a:r>
            <a:r>
              <a:rPr lang="en-US" sz="1800" dirty="0" smtClean="0">
                <a:solidFill>
                  <a:srgbClr val="FF0000"/>
                </a:solidFill>
              </a:rPr>
              <a:t>/*   </a:t>
            </a:r>
            <a:r>
              <a:rPr lang="en-US" sz="1800" dirty="0">
                <a:solidFill>
                  <a:srgbClr val="FF0000"/>
                </a:solidFill>
              </a:rPr>
              <a:t>declaración de variables  </a:t>
            </a:r>
            <a:r>
              <a:rPr lang="en-US" sz="1800" dirty="0" smtClean="0">
                <a:solidFill>
                  <a:srgbClr val="FF0000"/>
                </a:solidFill>
              </a:rPr>
              <a:t>*/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</a:t>
            </a:r>
            <a:r>
              <a:rPr lang="en-US" sz="1800" dirty="0" smtClean="0">
                <a:solidFill>
                  <a:srgbClr val="FF0000"/>
                </a:solidFill>
              </a:rPr>
              <a:t>/*   limpiar la pantalla   */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</a:t>
            </a:r>
            <a:r>
              <a:rPr lang="en-US" sz="1800" dirty="0" smtClean="0">
                <a:solidFill>
                  <a:srgbClr val="FF0000"/>
                </a:solidFill>
              </a:rPr>
              <a:t>/*   </a:t>
            </a:r>
            <a:r>
              <a:rPr lang="en-US" sz="1800" u="sng" dirty="0">
                <a:solidFill>
                  <a:srgbClr val="FF0000"/>
                </a:solidFill>
              </a:rPr>
              <a:t>PROCESO</a:t>
            </a:r>
            <a:r>
              <a:rPr lang="en-US" sz="1800" dirty="0">
                <a:solidFill>
                  <a:srgbClr val="FF0000"/>
                </a:solidFill>
              </a:rPr>
              <a:t>   (se hacen los cálculos)   </a:t>
            </a:r>
            <a:r>
              <a:rPr lang="en-US" sz="1800" dirty="0" smtClean="0">
                <a:solidFill>
                  <a:srgbClr val="FF0000"/>
                </a:solidFill>
              </a:rPr>
              <a:t>*/</a:t>
            </a:r>
            <a:r>
              <a:rPr lang="en-US" sz="1800" dirty="0" smtClean="0">
                <a:solidFill>
                  <a:schemeClr val="tx1"/>
                </a:solidFill>
              </a:rPr>
              <a:t>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clrscr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imprimir cabeceras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imprimir cabeceras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imprimir cabeceras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</a:t>
            </a:r>
            <a:r>
              <a:rPr lang="es-ES" sz="1800" dirty="0" smtClean="0">
                <a:solidFill>
                  <a:srgbClr val="FF0000"/>
                </a:solidFill>
              </a:rPr>
              <a:t>/*   impr. pie de página   */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</a:t>
            </a:r>
            <a:r>
              <a:rPr lang="en-US" sz="1800" dirty="0" smtClean="0">
                <a:solidFill>
                  <a:srgbClr val="00B050"/>
                </a:solidFill>
              </a:rPr>
              <a:t>/*   declaración de variables  */</a:t>
            </a:r>
            <a:endParaRPr lang="es-ES" sz="1800" dirty="0" smtClean="0">
              <a:solidFill>
                <a:srgbClr val="00B05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clrscr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u="sng" dirty="0">
                <a:solidFill>
                  <a:srgbClr val="FF0000"/>
                </a:solidFill>
              </a:rPr>
              <a:t>ENTRADA</a:t>
            </a:r>
            <a:r>
              <a:rPr lang="es-ES" sz="1800" dirty="0">
                <a:solidFill>
                  <a:srgbClr val="FF0000"/>
                </a:solidFill>
              </a:rPr>
              <a:t>   </a:t>
            </a:r>
            <a:r>
              <a:rPr lang="es-ES" sz="1800" dirty="0" smtClean="0">
                <a:solidFill>
                  <a:srgbClr val="FF0000"/>
                </a:solidFill>
              </a:rPr>
              <a:t>(enviar mensaje)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</a:t>
            </a:r>
            <a:r>
              <a:rPr lang="es-ES" sz="1800" dirty="0" smtClean="0">
                <a:solidFill>
                  <a:srgbClr val="FF0000"/>
                </a:solidFill>
              </a:rPr>
              <a:t>/*   introducir la primera nota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dirty="0" smtClean="0">
                <a:solidFill>
                  <a:srgbClr val="FF0000"/>
                </a:solidFill>
              </a:rPr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</a:t>
            </a:r>
            <a:r>
              <a:rPr lang="en-US" sz="1800" dirty="0" smtClean="0">
                <a:solidFill>
                  <a:srgbClr val="00B050"/>
                </a:solidFill>
              </a:rPr>
              <a:t>/*   declaración de variables  */</a:t>
            </a:r>
            <a:endParaRPr lang="es-ES" sz="1800" dirty="0" smtClean="0">
              <a:solidFill>
                <a:srgbClr val="00B05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clrscr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dirty="0" smtClean="0">
                <a:solidFill>
                  <a:srgbClr val="FF0000"/>
                </a:solidFill>
              </a:rPr>
              <a:t>         /*   enviar mensaje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introducir la </a:t>
            </a:r>
            <a:r>
              <a:rPr lang="es-ES" sz="1800" dirty="0" smtClean="0">
                <a:solidFill>
                  <a:srgbClr val="FF0000"/>
                </a:solidFill>
              </a:rPr>
              <a:t>segunda nota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dirty="0" smtClean="0">
                <a:solidFill>
                  <a:srgbClr val="FF0000"/>
                </a:solidFill>
              </a:rPr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</a:t>
            </a:r>
            <a:r>
              <a:rPr lang="en-US" sz="1800" b="1" dirty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</a:t>
            </a:r>
            <a:r>
              <a:rPr lang="en-US" sz="1800" dirty="0" smtClean="0">
                <a:solidFill>
                  <a:srgbClr val="00B050"/>
                </a:solidFill>
              </a:rPr>
              <a:t>/*   declaración de variables  */</a:t>
            </a:r>
            <a:endParaRPr lang="es-ES" sz="1800" dirty="0" smtClean="0">
              <a:solidFill>
                <a:srgbClr val="00B05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clrscr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/*   </a:t>
            </a:r>
            <a:r>
              <a:rPr lang="es-ES" sz="1800" dirty="0">
                <a:solidFill>
                  <a:srgbClr val="FF0000"/>
                </a:solidFill>
              </a:rPr>
              <a:t>enviar mensaje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introducir la </a:t>
            </a:r>
            <a:r>
              <a:rPr lang="es-ES" sz="1800" dirty="0" smtClean="0">
                <a:solidFill>
                  <a:srgbClr val="FF0000"/>
                </a:solidFill>
              </a:rPr>
              <a:t>tercera nota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792087"/>
          </a:xfrm>
        </p:spPr>
        <p:txBody>
          <a:bodyPr>
            <a:noAutofit/>
          </a:bodyPr>
          <a:lstStyle/>
          <a:p>
            <a:r>
              <a:rPr lang="es-ES" sz="5000" dirty="0" smtClean="0">
                <a:solidFill>
                  <a:schemeClr val="tx2"/>
                </a:solidFill>
              </a:rPr>
              <a:t>Lenguaje de Programación  C</a:t>
            </a:r>
            <a:endParaRPr lang="es-ES" sz="5000" dirty="0">
              <a:solidFill>
                <a:schemeClr val="tx2"/>
              </a:solidFill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827583" y="1535312"/>
            <a:ext cx="7567233" cy="597544"/>
          </a:xfrm>
        </p:spPr>
        <p:txBody>
          <a:bodyPr>
            <a:noAutofit/>
          </a:bodyPr>
          <a:lstStyle/>
          <a:p>
            <a:r>
              <a:rPr lang="es-ES" sz="3000" dirty="0" smtClean="0">
                <a:solidFill>
                  <a:schemeClr val="tx2"/>
                </a:solidFill>
              </a:rPr>
              <a:t>Problema:   “Calcular el Promedio de  3  Notas”</a:t>
            </a:r>
          </a:p>
          <a:p>
            <a:endParaRPr lang="es-ES" sz="3000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41009" y="2704852"/>
            <a:ext cx="7453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>
                <a:solidFill>
                  <a:srgbClr val="FF0000"/>
                </a:solidFill>
              </a:rPr>
              <a:t>(queremos ingresar 3 Notas en el computador, para que un programa escrito en lenguaje C, calcule el Promedio de esas Notas) </a:t>
            </a:r>
            <a:endParaRPr lang="es-ES" sz="2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139521" y="594928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Profesor  Nelson Carrizo             PrCIntro03</a:t>
            </a:r>
          </a:p>
        </p:txBody>
      </p:sp>
    </p:spTree>
    <p:extLst>
      <p:ext uri="{BB962C8B-B14F-4D97-AF65-F5344CB8AC3E}">
        <p14:creationId xmlns:p14="http://schemas.microsoft.com/office/powerpoint/2010/main" val="22538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</a:t>
            </a:r>
            <a:r>
              <a:rPr lang="en-US" sz="1800" dirty="0" err="1">
                <a:solidFill>
                  <a:schemeClr val="tx1"/>
                </a:solidFill>
              </a:rPr>
              <a:t>stdio.h</a:t>
            </a:r>
            <a:r>
              <a:rPr lang="en-US" sz="1800" dirty="0" smtClean="0">
                <a:solidFill>
                  <a:schemeClr val="tx1"/>
                </a:solidFill>
              </a:rPr>
              <a:t>&gt;   </a:t>
            </a: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r>
              <a:rPr lang="en-US" sz="1800" dirty="0" smtClean="0">
                <a:solidFill>
                  <a:srgbClr val="00B050"/>
                </a:solidFill>
              </a:rPr>
              <a:t>/*   declaración de variables  */</a:t>
            </a:r>
            <a:r>
              <a:rPr lang="en-US" sz="1800" dirty="0" smtClean="0">
                <a:solidFill>
                  <a:schemeClr val="tx1"/>
                </a:solidFill>
              </a:rPr>
              <a:t>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clrscr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</a:t>
            </a:r>
            <a:r>
              <a:rPr lang="es-ES" sz="1800" dirty="0" smtClean="0">
                <a:solidFill>
                  <a:srgbClr val="00B050"/>
                </a:solidFill>
              </a:rPr>
              <a:t>/*   </a:t>
            </a:r>
            <a:r>
              <a:rPr lang="es-ES" sz="1800" u="sng" dirty="0" smtClean="0">
                <a:solidFill>
                  <a:srgbClr val="00B050"/>
                </a:solidFill>
              </a:rPr>
              <a:t>ENTRADA</a:t>
            </a:r>
            <a:r>
              <a:rPr lang="es-ES" sz="1800" dirty="0" smtClean="0">
                <a:solidFill>
                  <a:srgbClr val="00B050"/>
                </a:solidFill>
              </a:rPr>
              <a:t>   (enviar mensaje)   */        </a:t>
            </a:r>
            <a:endParaRPr lang="es-ES" sz="1800" dirty="0">
              <a:solidFill>
                <a:srgbClr val="00B05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r>
              <a:rPr lang="en-US" sz="1800" dirty="0" smtClean="0">
                <a:solidFill>
                  <a:srgbClr val="00B050"/>
                </a:solidFill>
              </a:rPr>
              <a:t>/*   </a:t>
            </a:r>
            <a:r>
              <a:rPr lang="en-US" sz="1800" u="sng" dirty="0" smtClean="0">
                <a:solidFill>
                  <a:srgbClr val="00B050"/>
                </a:solidFill>
              </a:rPr>
              <a:t>PROCESO</a:t>
            </a:r>
            <a:r>
              <a:rPr lang="en-US" sz="1800" dirty="0" smtClean="0">
                <a:solidFill>
                  <a:srgbClr val="00B050"/>
                </a:solidFill>
              </a:rPr>
              <a:t>   (se hacen los cálculos)   */</a:t>
            </a:r>
            <a:endParaRPr lang="es-ES" sz="1800" dirty="0">
              <a:solidFill>
                <a:srgbClr val="00B05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u="sng" dirty="0" smtClean="0">
                <a:solidFill>
                  <a:srgbClr val="FF0000"/>
                </a:solidFill>
              </a:rPr>
              <a:t>SALIDA</a:t>
            </a:r>
            <a:r>
              <a:rPr lang="es-ES" sz="1800" dirty="0" smtClean="0">
                <a:solidFill>
                  <a:srgbClr val="FF0000"/>
                </a:solidFill>
              </a:rPr>
              <a:t>   (resultado obtenido)   */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comentario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</a:t>
            </a:r>
            <a:r>
              <a:rPr lang="en-US" sz="1800" dirty="0" smtClean="0">
                <a:solidFill>
                  <a:srgbClr val="FF0000"/>
                </a:solidFill>
              </a:rPr>
              <a:t>/*   librería estandar de entrada y salida   */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se inicia el programa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llave que cierra   */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</a:rPr>
              <a:t>/*   declaración de variables  */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clrscr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limpiar la pantalla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imprimir cabeceras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imprimir cabeceras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imprimir cabeceras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u="sng" dirty="0" smtClean="0">
                <a:solidFill>
                  <a:srgbClr val="FF0000"/>
                </a:solidFill>
              </a:rPr>
              <a:t>ENTRADA</a:t>
            </a:r>
            <a:r>
              <a:rPr lang="es-ES" sz="1800" dirty="0" smtClean="0">
                <a:solidFill>
                  <a:srgbClr val="FF0000"/>
                </a:solidFill>
              </a:rPr>
              <a:t>   (enviar mensaje)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introducir la primera nota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/*   enviar mensaje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introducir la </a:t>
            </a:r>
            <a:r>
              <a:rPr lang="es-ES" sz="1800" dirty="0" smtClean="0">
                <a:solidFill>
                  <a:srgbClr val="FF0000"/>
                </a:solidFill>
              </a:rPr>
              <a:t>segunda nota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r>
              <a:rPr lang="es-ES" sz="1800" dirty="0">
                <a:solidFill>
                  <a:srgbClr val="FF0000"/>
                </a:solidFill>
              </a:rPr>
              <a:t>/*   enviar mensaje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introducir la </a:t>
            </a:r>
            <a:r>
              <a:rPr lang="es-ES" sz="1800" dirty="0" smtClean="0">
                <a:solidFill>
                  <a:srgbClr val="FF0000"/>
                </a:solidFill>
              </a:rPr>
              <a:t>tercera nota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r>
              <a:rPr lang="en-US" sz="1800" dirty="0" smtClean="0">
                <a:solidFill>
                  <a:srgbClr val="FF0000"/>
                </a:solidFill>
              </a:rPr>
              <a:t>/*   </a:t>
            </a:r>
            <a:r>
              <a:rPr lang="en-US" sz="1800" u="sng" dirty="0" smtClean="0">
                <a:solidFill>
                  <a:srgbClr val="FF0000"/>
                </a:solidFill>
              </a:rPr>
              <a:t>PROCESO</a:t>
            </a:r>
            <a:r>
              <a:rPr lang="en-US" sz="1800" dirty="0" smtClean="0">
                <a:solidFill>
                  <a:srgbClr val="FF0000"/>
                </a:solidFill>
              </a:rPr>
              <a:t>   (se hacen los cálculos)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u="sng" dirty="0" smtClean="0">
                <a:solidFill>
                  <a:srgbClr val="FF0000"/>
                </a:solidFill>
              </a:rPr>
              <a:t>SALIDA</a:t>
            </a:r>
            <a:r>
              <a:rPr lang="es-ES" sz="1800" dirty="0" smtClean="0">
                <a:solidFill>
                  <a:srgbClr val="FF0000"/>
                </a:solidFill>
              </a:rPr>
              <a:t>   (resultado obtenido)   */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r>
              <a:rPr lang="es-ES" sz="1800" dirty="0" smtClean="0">
                <a:solidFill>
                  <a:srgbClr val="FF0000"/>
                </a:solidFill>
              </a:rPr>
              <a:t>/*   pie de página   */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pausa para la corrida   */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llave que cierra   */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792087"/>
          </a:xfrm>
        </p:spPr>
        <p:txBody>
          <a:bodyPr>
            <a:noAutofit/>
          </a:bodyPr>
          <a:lstStyle/>
          <a:p>
            <a:r>
              <a:rPr lang="es-ES" sz="5000" dirty="0" smtClean="0">
                <a:solidFill>
                  <a:schemeClr val="tx2"/>
                </a:solidFill>
              </a:rPr>
              <a:t>Lenguaje de Programación  C</a:t>
            </a:r>
            <a:endParaRPr lang="es-ES" sz="5000" dirty="0">
              <a:solidFill>
                <a:schemeClr val="tx2"/>
              </a:solidFill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597544"/>
          </a:xfrm>
        </p:spPr>
        <p:txBody>
          <a:bodyPr>
            <a:noAutofit/>
          </a:bodyPr>
          <a:lstStyle/>
          <a:p>
            <a:r>
              <a:rPr lang="es-ES" sz="3000" dirty="0" smtClean="0">
                <a:solidFill>
                  <a:schemeClr val="tx2"/>
                </a:solidFill>
              </a:rPr>
              <a:t>“</a:t>
            </a:r>
            <a:r>
              <a:rPr lang="es-ES" sz="3000" dirty="0">
                <a:solidFill>
                  <a:schemeClr val="tx2"/>
                </a:solidFill>
              </a:rPr>
              <a:t>Calcular el Promedio de  </a:t>
            </a:r>
            <a:r>
              <a:rPr lang="es-ES" sz="3000" dirty="0" smtClean="0">
                <a:solidFill>
                  <a:schemeClr val="tx2"/>
                </a:solidFill>
              </a:rPr>
              <a:t>3  </a:t>
            </a:r>
            <a:r>
              <a:rPr lang="es-ES" sz="3000" dirty="0">
                <a:solidFill>
                  <a:schemeClr val="tx2"/>
                </a:solidFill>
              </a:rPr>
              <a:t>Notas”</a:t>
            </a:r>
          </a:p>
          <a:p>
            <a:endParaRPr lang="es-ES" sz="3000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34616" y="2780928"/>
            <a:ext cx="7453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>
                <a:solidFill>
                  <a:srgbClr val="FF0000"/>
                </a:solidFill>
              </a:rPr>
              <a:t>(cuál será el resultado, al correr este programa  ?)</a:t>
            </a:r>
          </a:p>
          <a:p>
            <a:endParaRPr lang="es-ES" sz="2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580526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Profesor  Nelson Carrizo             PrCIntro03</a:t>
            </a:r>
          </a:p>
        </p:txBody>
      </p:sp>
    </p:spTree>
    <p:extLst>
      <p:ext uri="{BB962C8B-B14F-4D97-AF65-F5344CB8AC3E}">
        <p14:creationId xmlns:p14="http://schemas.microsoft.com/office/powerpoint/2010/main" val="46081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792087"/>
          </a:xfrm>
        </p:spPr>
        <p:txBody>
          <a:bodyPr>
            <a:noAutofit/>
          </a:bodyPr>
          <a:lstStyle/>
          <a:p>
            <a:r>
              <a:rPr lang="es-ES" sz="5000" dirty="0" smtClean="0">
                <a:solidFill>
                  <a:schemeClr val="tx2"/>
                </a:solidFill>
              </a:rPr>
              <a:t>Lenguaje de Programación  C</a:t>
            </a:r>
            <a:endParaRPr lang="es-ES" sz="5000" dirty="0">
              <a:solidFill>
                <a:schemeClr val="tx2"/>
              </a:solidFill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597544"/>
          </a:xfrm>
        </p:spPr>
        <p:txBody>
          <a:bodyPr>
            <a:noAutofit/>
          </a:bodyPr>
          <a:lstStyle/>
          <a:p>
            <a:r>
              <a:rPr lang="es-ES" sz="3000" dirty="0" smtClean="0">
                <a:solidFill>
                  <a:schemeClr val="tx2"/>
                </a:solidFill>
              </a:rPr>
              <a:t>“</a:t>
            </a:r>
            <a:r>
              <a:rPr lang="es-ES" sz="3000" dirty="0">
                <a:solidFill>
                  <a:schemeClr val="tx2"/>
                </a:solidFill>
              </a:rPr>
              <a:t>Calcular el Promedio de  </a:t>
            </a:r>
            <a:r>
              <a:rPr lang="es-ES" sz="3000" dirty="0" smtClean="0">
                <a:solidFill>
                  <a:schemeClr val="tx2"/>
                </a:solidFill>
              </a:rPr>
              <a:t>3  </a:t>
            </a:r>
            <a:r>
              <a:rPr lang="es-ES" sz="3000" dirty="0">
                <a:solidFill>
                  <a:schemeClr val="tx2"/>
                </a:solidFill>
              </a:rPr>
              <a:t>Notas”</a:t>
            </a:r>
          </a:p>
        </p:txBody>
      </p:sp>
      <p:sp>
        <p:nvSpPr>
          <p:cNvPr id="7" name="6 Rectángulo"/>
          <p:cNvSpPr/>
          <p:nvPr/>
        </p:nvSpPr>
        <p:spPr>
          <a:xfrm>
            <a:off x="934616" y="1916832"/>
            <a:ext cx="7597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(al correr el programa,  aparece una pantalla como esta)</a:t>
            </a:r>
          </a:p>
          <a:p>
            <a:pPr algn="ctr"/>
            <a:endParaRPr lang="es-ES" sz="2400" dirty="0" smtClean="0">
              <a:solidFill>
                <a:srgbClr val="FF0000"/>
              </a:solidFill>
            </a:endParaRPr>
          </a:p>
          <a:p>
            <a:r>
              <a:rPr lang="es-ES" sz="2400" dirty="0" smtClean="0"/>
              <a:t> Universidad Tecnológica de Panamá</a:t>
            </a:r>
          </a:p>
          <a:p>
            <a:r>
              <a:rPr lang="es-ES" sz="2400" dirty="0" smtClean="0"/>
              <a:t>           Facultad de Ingeniería</a:t>
            </a:r>
          </a:p>
          <a:p>
            <a:r>
              <a:rPr lang="es-ES" sz="2400" dirty="0" smtClean="0"/>
              <a:t>   Calcular el Promedio de  3  Notas</a:t>
            </a:r>
          </a:p>
          <a:p>
            <a:r>
              <a:rPr lang="es-ES" sz="2400" dirty="0" smtClean="0"/>
              <a:t>      Ingrese la Primera  Nota:   </a:t>
            </a:r>
            <a:r>
              <a:rPr lang="es-ES" sz="2400" dirty="0" smtClean="0">
                <a:solidFill>
                  <a:srgbClr val="00B050"/>
                </a:solidFill>
              </a:rPr>
              <a:t>100</a:t>
            </a:r>
            <a:r>
              <a:rPr lang="es-ES" sz="2400" dirty="0" smtClean="0"/>
              <a:t>            </a:t>
            </a:r>
            <a:r>
              <a:rPr lang="es-ES" sz="2400" dirty="0" smtClean="0">
                <a:solidFill>
                  <a:srgbClr val="FF0000"/>
                </a:solidFill>
              </a:rPr>
              <a:t>(nota  +  enter)</a:t>
            </a:r>
          </a:p>
          <a:p>
            <a:r>
              <a:rPr lang="es-ES" sz="2400" dirty="0" smtClean="0"/>
              <a:t>      Ingrese </a:t>
            </a:r>
            <a:r>
              <a:rPr lang="es-ES" sz="2400" dirty="0"/>
              <a:t>la </a:t>
            </a:r>
            <a:r>
              <a:rPr lang="es-ES" sz="2400" dirty="0" smtClean="0"/>
              <a:t>Segunda Nota</a:t>
            </a:r>
            <a:r>
              <a:rPr lang="es-ES" sz="2400" dirty="0"/>
              <a:t>:   </a:t>
            </a:r>
            <a:r>
              <a:rPr lang="es-ES" sz="2400" dirty="0" smtClean="0">
                <a:solidFill>
                  <a:srgbClr val="00B050"/>
                </a:solidFill>
              </a:rPr>
              <a:t>90              </a:t>
            </a:r>
            <a:r>
              <a:rPr lang="es-ES" sz="2400" dirty="0" smtClean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</a:rPr>
              <a:t>nota  +  enter)</a:t>
            </a:r>
          </a:p>
          <a:p>
            <a:r>
              <a:rPr lang="es-ES" sz="2400" dirty="0" smtClean="0"/>
              <a:t>      Ingrese </a:t>
            </a:r>
            <a:r>
              <a:rPr lang="es-ES" sz="2400" dirty="0"/>
              <a:t>la </a:t>
            </a:r>
            <a:r>
              <a:rPr lang="es-ES" sz="2400" dirty="0" smtClean="0"/>
              <a:t>Tercera   Nota</a:t>
            </a:r>
            <a:r>
              <a:rPr lang="es-ES" sz="2400" dirty="0"/>
              <a:t>:   </a:t>
            </a:r>
            <a:r>
              <a:rPr lang="es-ES" sz="2400" dirty="0" smtClean="0">
                <a:solidFill>
                  <a:srgbClr val="00B050"/>
                </a:solidFill>
              </a:rPr>
              <a:t>80              </a:t>
            </a:r>
            <a:r>
              <a:rPr lang="es-ES" sz="2400" dirty="0" smtClean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</a:rPr>
              <a:t>nota  +  enter)</a:t>
            </a: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71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792087"/>
          </a:xfrm>
        </p:spPr>
        <p:txBody>
          <a:bodyPr>
            <a:noAutofit/>
          </a:bodyPr>
          <a:lstStyle/>
          <a:p>
            <a:r>
              <a:rPr lang="es-ES" sz="5000" dirty="0" smtClean="0">
                <a:solidFill>
                  <a:schemeClr val="tx2"/>
                </a:solidFill>
              </a:rPr>
              <a:t>Lenguaje de Programación  C</a:t>
            </a:r>
            <a:endParaRPr lang="es-ES" sz="5000" dirty="0">
              <a:solidFill>
                <a:schemeClr val="tx2"/>
              </a:solidFill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597544"/>
          </a:xfrm>
        </p:spPr>
        <p:txBody>
          <a:bodyPr>
            <a:noAutofit/>
          </a:bodyPr>
          <a:lstStyle/>
          <a:p>
            <a:r>
              <a:rPr lang="es-ES" sz="3000" dirty="0" smtClean="0">
                <a:solidFill>
                  <a:schemeClr val="tx2"/>
                </a:solidFill>
              </a:rPr>
              <a:t>“</a:t>
            </a:r>
            <a:r>
              <a:rPr lang="es-ES" sz="3000" dirty="0">
                <a:solidFill>
                  <a:schemeClr val="tx2"/>
                </a:solidFill>
              </a:rPr>
              <a:t>Calcular el Promedio de  </a:t>
            </a:r>
            <a:r>
              <a:rPr lang="es-ES" sz="3000" dirty="0" smtClean="0">
                <a:solidFill>
                  <a:schemeClr val="tx2"/>
                </a:solidFill>
              </a:rPr>
              <a:t>3  </a:t>
            </a:r>
            <a:r>
              <a:rPr lang="es-ES" sz="3000" dirty="0">
                <a:solidFill>
                  <a:schemeClr val="tx2"/>
                </a:solidFill>
              </a:rPr>
              <a:t>Notas”</a:t>
            </a:r>
          </a:p>
        </p:txBody>
      </p:sp>
      <p:sp>
        <p:nvSpPr>
          <p:cNvPr id="7" name="6 Rectángulo"/>
          <p:cNvSpPr/>
          <p:nvPr/>
        </p:nvSpPr>
        <p:spPr>
          <a:xfrm>
            <a:off x="934616" y="1916832"/>
            <a:ext cx="7957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(al ingresar la tercera nota,  se imprime el promedio calculado)</a:t>
            </a:r>
          </a:p>
          <a:p>
            <a:pPr algn="ctr"/>
            <a:endParaRPr lang="es-ES" sz="2400" dirty="0" smtClean="0">
              <a:solidFill>
                <a:srgbClr val="FF0000"/>
              </a:solidFill>
            </a:endParaRPr>
          </a:p>
          <a:p>
            <a:r>
              <a:rPr lang="es-ES" sz="2400" dirty="0" smtClean="0"/>
              <a:t> Universidad Tecnológica de Panamá</a:t>
            </a:r>
          </a:p>
          <a:p>
            <a:r>
              <a:rPr lang="es-ES" sz="2400" dirty="0" smtClean="0"/>
              <a:t>           Facultad de Ingeniería</a:t>
            </a:r>
          </a:p>
          <a:p>
            <a:r>
              <a:rPr lang="es-ES" sz="2400" dirty="0" smtClean="0"/>
              <a:t>   Calcular el Promedio de  3  Notas</a:t>
            </a:r>
          </a:p>
          <a:p>
            <a:r>
              <a:rPr lang="es-ES" sz="2400" dirty="0" smtClean="0"/>
              <a:t>      Ingrese la Primera  Nota:   </a:t>
            </a:r>
            <a:r>
              <a:rPr lang="es-ES" sz="2400" dirty="0" smtClean="0">
                <a:solidFill>
                  <a:srgbClr val="00B050"/>
                </a:solidFill>
              </a:rPr>
              <a:t>100</a:t>
            </a:r>
            <a:r>
              <a:rPr lang="es-ES" sz="2400" dirty="0" smtClean="0"/>
              <a:t>            </a:t>
            </a:r>
            <a:r>
              <a:rPr lang="es-ES" sz="2400" dirty="0" smtClean="0">
                <a:solidFill>
                  <a:srgbClr val="FF0000"/>
                </a:solidFill>
              </a:rPr>
              <a:t>(variable  A)</a:t>
            </a:r>
          </a:p>
          <a:p>
            <a:r>
              <a:rPr lang="es-ES" sz="2400" dirty="0" smtClean="0"/>
              <a:t>      Ingrese </a:t>
            </a:r>
            <a:r>
              <a:rPr lang="es-ES" sz="2400" dirty="0"/>
              <a:t>la </a:t>
            </a:r>
            <a:r>
              <a:rPr lang="es-ES" sz="2400" dirty="0" smtClean="0"/>
              <a:t>Segunda Nota</a:t>
            </a:r>
            <a:r>
              <a:rPr lang="es-ES" sz="2400" dirty="0"/>
              <a:t>:   </a:t>
            </a:r>
            <a:r>
              <a:rPr lang="es-ES" sz="2400" dirty="0" smtClean="0">
                <a:solidFill>
                  <a:srgbClr val="00B050"/>
                </a:solidFill>
              </a:rPr>
              <a:t>90              </a:t>
            </a:r>
            <a:r>
              <a:rPr lang="es-ES" sz="2400" dirty="0" smtClean="0">
                <a:solidFill>
                  <a:srgbClr val="FF0000"/>
                </a:solidFill>
              </a:rPr>
              <a:t>(variable  B)</a:t>
            </a:r>
            <a:endParaRPr lang="es-ES" sz="2400" dirty="0">
              <a:solidFill>
                <a:srgbClr val="FF0000"/>
              </a:solidFill>
            </a:endParaRPr>
          </a:p>
          <a:p>
            <a:r>
              <a:rPr lang="es-ES" sz="2400" dirty="0" smtClean="0"/>
              <a:t>      Ingrese </a:t>
            </a:r>
            <a:r>
              <a:rPr lang="es-ES" sz="2400" dirty="0"/>
              <a:t>la </a:t>
            </a:r>
            <a:r>
              <a:rPr lang="es-ES" sz="2400" dirty="0" smtClean="0"/>
              <a:t>Tercera   Nota</a:t>
            </a:r>
            <a:r>
              <a:rPr lang="es-ES" sz="2400" dirty="0"/>
              <a:t>:   </a:t>
            </a:r>
            <a:r>
              <a:rPr lang="es-ES" sz="2400" dirty="0" smtClean="0">
                <a:solidFill>
                  <a:srgbClr val="00B050"/>
                </a:solidFill>
              </a:rPr>
              <a:t>80              </a:t>
            </a:r>
            <a:r>
              <a:rPr lang="es-ES" sz="2400" dirty="0" smtClean="0">
                <a:solidFill>
                  <a:srgbClr val="FF0000"/>
                </a:solidFill>
              </a:rPr>
              <a:t>(variable  C)</a:t>
            </a:r>
            <a:endParaRPr lang="es-ES" sz="2400" dirty="0">
              <a:solidFill>
                <a:srgbClr val="FF0000"/>
              </a:solidFill>
            </a:endParaRPr>
          </a:p>
          <a:p>
            <a:r>
              <a:rPr lang="es-ES" sz="2400" dirty="0" smtClean="0"/>
              <a:t>                       El Promedio es:   </a:t>
            </a:r>
            <a:r>
              <a:rPr lang="es-ES" sz="2400" dirty="0" smtClean="0">
                <a:solidFill>
                  <a:srgbClr val="00B050"/>
                </a:solidFill>
              </a:rPr>
              <a:t>90.00        </a:t>
            </a:r>
            <a:r>
              <a:rPr lang="es-ES" sz="2400" dirty="0" smtClean="0">
                <a:solidFill>
                  <a:srgbClr val="FF0000"/>
                </a:solidFill>
              </a:rPr>
              <a:t>(variable  PROM)</a:t>
            </a:r>
            <a:endParaRPr lang="es-ES" sz="2400" dirty="0">
              <a:solidFill>
                <a:srgbClr val="FF0000"/>
              </a:solidFill>
            </a:endParaRPr>
          </a:p>
          <a:p>
            <a:r>
              <a:rPr lang="es-ES" sz="2400" dirty="0" smtClean="0"/>
              <a:t> Nelson Carrizo         6-999-777            PrCIntro03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593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974081"/>
          </a:xfrm>
        </p:spPr>
        <p:txBody>
          <a:bodyPr>
            <a:noAutofit/>
          </a:bodyPr>
          <a:lstStyle/>
          <a:p>
            <a:r>
              <a:rPr lang="es-ES" sz="6000" dirty="0" smtClean="0">
                <a:solidFill>
                  <a:schemeClr val="tx2"/>
                </a:solidFill>
              </a:rPr>
              <a:t>Universidad Tecnológica de Panamá</a:t>
            </a:r>
            <a:endParaRPr lang="es-ES" sz="6000" dirty="0">
              <a:solidFill>
                <a:schemeClr val="tx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368152"/>
          </a:xfrm>
        </p:spPr>
        <p:txBody>
          <a:bodyPr>
            <a:normAutofit/>
          </a:bodyPr>
          <a:lstStyle/>
          <a:p>
            <a:r>
              <a:rPr lang="es-ES" sz="5600" dirty="0" smtClean="0">
                <a:solidFill>
                  <a:srgbClr val="FF0000"/>
                </a:solidFill>
              </a:rPr>
              <a:t>(problema resuelto)</a:t>
            </a:r>
          </a:p>
          <a:p>
            <a:endParaRPr lang="es-ES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508518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Atentamente,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87624" y="5589240"/>
            <a:ext cx="720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2"/>
                </a:solidFill>
              </a:rPr>
              <a:t>Profesor  </a:t>
            </a:r>
            <a:r>
              <a:rPr lang="es-ES" sz="2800" dirty="0">
                <a:solidFill>
                  <a:schemeClr val="tx2"/>
                </a:solidFill>
              </a:rPr>
              <a:t>Nelson Carrizo             PrCIntro03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23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</a:t>
            </a:r>
            <a:r>
              <a:rPr lang="es-ES" sz="1800" dirty="0" smtClean="0">
                <a:solidFill>
                  <a:srgbClr val="FF0000"/>
                </a:solidFill>
              </a:rPr>
              <a:t>(así quedaría </a:t>
            </a:r>
            <a:r>
              <a:rPr lang="es-ES" sz="1800" dirty="0">
                <a:solidFill>
                  <a:srgbClr val="FF0000"/>
                </a:solidFill>
              </a:rPr>
              <a:t>el </a:t>
            </a:r>
            <a:r>
              <a:rPr lang="es-ES" sz="1800" dirty="0" smtClean="0">
                <a:solidFill>
                  <a:srgbClr val="FF0000"/>
                </a:solidFill>
              </a:rPr>
              <a:t>programa </a:t>
            </a:r>
            <a:r>
              <a:rPr lang="es-ES" sz="1800" dirty="0">
                <a:solidFill>
                  <a:srgbClr val="FF0000"/>
                </a:solidFill>
              </a:rPr>
              <a:t>ya escrito</a:t>
            </a:r>
            <a:r>
              <a:rPr lang="es-ES" sz="1800" dirty="0" smtClean="0">
                <a:solidFill>
                  <a:srgbClr val="FF0000"/>
                </a:solidFill>
              </a:rPr>
              <a:t>)</a:t>
            </a:r>
            <a:r>
              <a:rPr lang="es-ES" sz="1800" dirty="0" smtClean="0">
                <a:solidFill>
                  <a:schemeClr val="tx1"/>
                </a:solidFill>
              </a:rPr>
              <a:t>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</a:t>
            </a:r>
            <a:r>
              <a:rPr lang="en-US" sz="1800" dirty="0" err="1">
                <a:solidFill>
                  <a:schemeClr val="tx1"/>
                </a:solidFill>
              </a:rPr>
              <a:t>stdio.h</a:t>
            </a:r>
            <a:r>
              <a:rPr lang="en-US" sz="1800" dirty="0" smtClean="0">
                <a:solidFill>
                  <a:schemeClr val="tx1"/>
                </a:solidFill>
              </a:rPr>
              <a:t>&gt;   </a:t>
            </a: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NOTAS   */   </a:t>
            </a:r>
            <a:r>
              <a:rPr lang="es-ES" sz="1800" dirty="0" smtClean="0">
                <a:solidFill>
                  <a:srgbClr val="FF0000"/>
                </a:solidFill>
              </a:rPr>
              <a:t>(ahora.  Trabajemos paso </a:t>
            </a:r>
            <a:r>
              <a:rPr lang="es-ES" sz="1800" dirty="0">
                <a:solidFill>
                  <a:srgbClr val="FF0000"/>
                </a:solidFill>
              </a:rPr>
              <a:t>a paso</a:t>
            </a:r>
            <a:r>
              <a:rPr lang="es-ES" sz="1800" dirty="0" smtClean="0">
                <a:solidFill>
                  <a:srgbClr val="FF0000"/>
                </a:solidFill>
              </a:rPr>
              <a:t>)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#</a:t>
            </a:r>
            <a:r>
              <a:rPr lang="en-US" sz="1800" dirty="0">
                <a:solidFill>
                  <a:schemeClr val="tx1"/>
                </a:solidFill>
              </a:rPr>
              <a:t>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</a:t>
            </a:r>
            <a:r>
              <a:rPr lang="es-ES" sz="1800" b="1" dirty="0" smtClean="0">
                <a:solidFill>
                  <a:srgbClr val="FF0000"/>
                </a:solidFill>
              </a:rPr>
              <a:t>?</a:t>
            </a: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</a:t>
            </a:r>
            <a:r>
              <a:rPr lang="en-US" sz="1800" b="1" dirty="0" smtClean="0">
                <a:solidFill>
                  <a:srgbClr val="FF0000"/>
                </a:solidFill>
              </a:rPr>
              <a:t>                                                                                   </a:t>
            </a:r>
            <a:endParaRPr lang="es-E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</a:t>
            </a:r>
            <a:r>
              <a:rPr lang="es-ES" sz="1800" dirty="0" smtClean="0">
                <a:solidFill>
                  <a:srgbClr val="FF0000"/>
                </a:solidFill>
              </a:rPr>
              <a:t>/*   comentario   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#include&lt;stdio.h</a:t>
            </a:r>
            <a:r>
              <a:rPr lang="en-US" sz="1800" dirty="0" smtClean="0">
                <a:solidFill>
                  <a:schemeClr val="tx1"/>
                </a:solidFill>
              </a:rPr>
              <a:t>&gt;          </a:t>
            </a:r>
            <a:r>
              <a:rPr lang="en-US" sz="1800" dirty="0" smtClean="0">
                <a:solidFill>
                  <a:srgbClr val="FF0000"/>
                </a:solidFill>
              </a:rPr>
              <a:t>/*   librería estandar de entrada y </a:t>
            </a:r>
            <a:r>
              <a:rPr lang="en-US" sz="1800" dirty="0" err="1" smtClean="0">
                <a:solidFill>
                  <a:srgbClr val="FF0000"/>
                </a:solidFill>
              </a:rPr>
              <a:t>salida</a:t>
            </a:r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*/</a:t>
            </a: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</a:t>
            </a:r>
            <a:r>
              <a:rPr lang="es-ES" sz="1800" dirty="0" smtClean="0">
                <a:solidFill>
                  <a:srgbClr val="FF0000"/>
                </a:solidFill>
              </a:rPr>
              <a:t>/*   pausa para la corrida   */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</a:t>
            </a:r>
            <a:r>
              <a:rPr lang="en-US" sz="1800" dirty="0" err="1">
                <a:solidFill>
                  <a:schemeClr val="tx1"/>
                </a:solidFill>
              </a:rPr>
              <a:t>stdio.h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 smtClean="0">
                <a:solidFill>
                  <a:srgbClr val="FF0000"/>
                </a:solidFill>
              </a:rPr>
              <a:t>----------- ?</a:t>
            </a:r>
            <a:r>
              <a:rPr lang="en-US" sz="1800" b="1" dirty="0" smtClean="0">
                <a:solidFill>
                  <a:srgbClr val="FF0000"/>
                </a:solidFill>
              </a:rPr>
              <a:t>                                                                                   </a:t>
            </a:r>
            <a:endParaRPr lang="es-E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 smtClean="0">
                <a:solidFill>
                  <a:srgbClr val="FF0000"/>
                </a:solidFill>
              </a:rPr>
              <a:t>----------- </a:t>
            </a:r>
            <a:r>
              <a:rPr lang="es-ES" sz="1800" b="1" dirty="0">
                <a:solidFill>
                  <a:srgbClr val="FF0000"/>
                </a:solidFill>
              </a:rPr>
              <a:t>?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</a:t>
            </a:r>
            <a:r>
              <a:rPr lang="en-US" sz="1800" dirty="0" err="1">
                <a:solidFill>
                  <a:schemeClr val="tx1"/>
                </a:solidFill>
              </a:rPr>
              <a:t>stdio.h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s-E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</a:t>
            </a:r>
            <a:r>
              <a:rPr lang="es-ES" sz="1800" dirty="0" smtClean="0">
                <a:solidFill>
                  <a:srgbClr val="FF0000"/>
                </a:solidFill>
              </a:rPr>
              <a:t>/*   se inicia el programa   </a:t>
            </a:r>
            <a:r>
              <a:rPr lang="es-ES" sz="1800" dirty="0">
                <a:solidFill>
                  <a:srgbClr val="FF0000"/>
                </a:solidFill>
              </a:rPr>
              <a:t>*/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</a:t>
            </a:r>
            <a:r>
              <a:rPr lang="es-ES" sz="1800" dirty="0" smtClean="0">
                <a:solidFill>
                  <a:srgbClr val="FF0000"/>
                </a:solidFill>
              </a:rPr>
              <a:t>/*   </a:t>
            </a:r>
            <a:r>
              <a:rPr lang="es-ES" sz="1800" dirty="0">
                <a:solidFill>
                  <a:srgbClr val="FF0000"/>
                </a:solidFill>
              </a:rPr>
              <a:t>llave que </a:t>
            </a:r>
            <a:r>
              <a:rPr lang="es-ES" sz="1800" dirty="0" smtClean="0">
                <a:solidFill>
                  <a:srgbClr val="FF0000"/>
                </a:solidFill>
              </a:rPr>
              <a:t>abre   */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 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                   </a:t>
            </a:r>
            <a:r>
              <a:rPr lang="es-ES" sz="1800" dirty="0" smtClean="0">
                <a:solidFill>
                  <a:schemeClr val="tx2"/>
                </a:solidFill>
              </a:rPr>
              <a:t>(observe la</a:t>
            </a:r>
            <a:endParaRPr lang="es-ES" sz="1800" dirty="0">
              <a:solidFill>
                <a:schemeClr val="tx2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                                 </a:t>
            </a:r>
            <a:r>
              <a:rPr lang="es-ES" sz="1800" dirty="0" smtClean="0">
                <a:solidFill>
                  <a:schemeClr val="tx2"/>
                </a:solidFill>
              </a:rPr>
              <a:t>sangría dejada</a:t>
            </a:r>
            <a:endParaRPr lang="es-ES" sz="1800" dirty="0">
              <a:solidFill>
                <a:schemeClr val="tx2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                                 </a:t>
            </a:r>
            <a:r>
              <a:rPr lang="es-ES" sz="1800" dirty="0" smtClean="0">
                <a:solidFill>
                  <a:schemeClr val="tx2"/>
                </a:solidFill>
              </a:rPr>
              <a:t>entre la llave</a:t>
            </a:r>
            <a:endParaRPr lang="es-ES" sz="1800" dirty="0">
              <a:solidFill>
                <a:schemeClr val="tx2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           </a:t>
            </a:r>
            <a:r>
              <a:rPr lang="es-ES" sz="1800" dirty="0" smtClean="0">
                <a:solidFill>
                  <a:schemeClr val="tx2"/>
                </a:solidFill>
              </a:rPr>
              <a:t>que abre y la            </a:t>
            </a:r>
            <a:endParaRPr lang="es-ES" sz="1800" dirty="0">
              <a:solidFill>
                <a:schemeClr val="tx2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                                 </a:t>
            </a:r>
            <a:r>
              <a:rPr lang="es-ES" sz="1800" dirty="0" smtClean="0">
                <a:solidFill>
                  <a:schemeClr val="tx2"/>
                </a:solidFill>
              </a:rPr>
              <a:t>llave que cierra)   </a:t>
            </a:r>
            <a:endParaRPr lang="es-ES" sz="1800" dirty="0">
              <a:solidFill>
                <a:schemeClr val="tx2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</a:t>
            </a:r>
            <a:r>
              <a:rPr lang="es-ES" sz="1800" dirty="0" smtClean="0">
                <a:solidFill>
                  <a:srgbClr val="FF0000"/>
                </a:solidFill>
              </a:rPr>
              <a:t>/*   llave que cierra   */</a:t>
            </a:r>
            <a:endParaRPr lang="es-ES" sz="1800" dirty="0">
              <a:solidFill>
                <a:srgbClr val="FF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059832" y="1556792"/>
            <a:ext cx="3744416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6804248" y="1556792"/>
            <a:ext cx="0" cy="48965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475656" y="6453336"/>
            <a:ext cx="5328592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552728"/>
          </a:xfrm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/*   CALCULAR EL PROMEDIO DE </a:t>
            </a:r>
            <a:r>
              <a:rPr lang="es-ES" sz="1800" dirty="0" smtClean="0">
                <a:solidFill>
                  <a:schemeClr val="tx1"/>
                </a:solidFill>
              </a:rPr>
              <a:t>  3   </a:t>
            </a:r>
            <a:r>
              <a:rPr lang="es-ES" sz="1800" dirty="0">
                <a:solidFill>
                  <a:schemeClr val="tx1"/>
                </a:solidFill>
              </a:rPr>
              <a:t>NOTAS   </a:t>
            </a:r>
            <a:r>
              <a:rPr lang="es-ES" sz="1800" dirty="0" smtClean="0">
                <a:solidFill>
                  <a:schemeClr val="tx1"/>
                </a:solidFill>
              </a:rPr>
              <a:t>*/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#include&lt;</a:t>
            </a:r>
            <a:r>
              <a:rPr lang="en-US" sz="1800" dirty="0" err="1">
                <a:solidFill>
                  <a:schemeClr val="tx1"/>
                </a:solidFill>
              </a:rPr>
              <a:t>stdio.h</a:t>
            </a:r>
            <a:r>
              <a:rPr lang="en-US" sz="1800" dirty="0" smtClean="0">
                <a:solidFill>
                  <a:schemeClr val="tx1"/>
                </a:solidFill>
              </a:rPr>
              <a:t>&gt;  </a:t>
            </a:r>
            <a:r>
              <a:rPr lang="es-E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main</a:t>
            </a:r>
            <a:r>
              <a:rPr lang="en-US" sz="1800" dirty="0" smtClean="0">
                <a:solidFill>
                  <a:schemeClr val="tx1"/>
                </a:solidFill>
              </a:rPr>
              <a:t>()                              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{  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float   A,   B,   C,   PROM;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    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 smtClean="0">
                <a:solidFill>
                  <a:schemeClr val="tx1"/>
                </a:solidFill>
              </a:rPr>
              <a:t>clrscr();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s-ES" sz="1800" dirty="0" smtClean="0">
                <a:solidFill>
                  <a:schemeClr val="tx1"/>
                </a:solidFill>
              </a:rPr>
              <a:t>                                                                              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printf("\n\n Universidad </a:t>
            </a:r>
            <a:r>
              <a:rPr lang="es-ES" sz="1800" dirty="0" smtClean="0">
                <a:solidFill>
                  <a:schemeClr val="tx1"/>
                </a:solidFill>
              </a:rPr>
              <a:t>Tecnológica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Panamá");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 Facultad de </a:t>
            </a:r>
            <a:r>
              <a:rPr lang="es-ES" sz="1800" dirty="0" smtClean="0">
                <a:solidFill>
                  <a:schemeClr val="tx1"/>
                </a:solidFill>
              </a:rPr>
              <a:t>Ingeniería");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Calcular el </a:t>
            </a:r>
            <a:r>
              <a:rPr lang="es-ES" sz="1800" dirty="0" smtClean="0">
                <a:solidFill>
                  <a:schemeClr val="tx1"/>
                </a:solidFill>
              </a:rPr>
              <a:t>Promedio </a:t>
            </a:r>
            <a:r>
              <a:rPr lang="es-ES" sz="1800" dirty="0">
                <a:solidFill>
                  <a:schemeClr val="tx1"/>
                </a:solidFill>
              </a:rPr>
              <a:t>de </a:t>
            </a:r>
            <a:r>
              <a:rPr lang="es-ES" sz="1800" dirty="0" smtClean="0">
                <a:solidFill>
                  <a:schemeClr val="tx1"/>
                </a:solidFill>
              </a:rPr>
              <a:t>  3   Notas");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Ingrese la Primera Nota: </a:t>
            </a:r>
            <a:r>
              <a:rPr lang="es-ES" sz="1800" dirty="0" smtClean="0">
                <a:solidFill>
                  <a:schemeClr val="tx1"/>
                </a:solidFill>
              </a:rPr>
              <a:t>");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&amp;</a:t>
            </a:r>
            <a:r>
              <a:rPr lang="es-ES" sz="1800" dirty="0">
                <a:solidFill>
                  <a:schemeClr val="tx1"/>
                </a:solidFill>
              </a:rPr>
              <a:t>A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 Ingrese la Segunda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scanf ("%f</a:t>
            </a:r>
            <a:r>
              <a:rPr lang="es-ES" sz="1800" dirty="0" smtClean="0">
                <a:solidFill>
                  <a:schemeClr val="tx1"/>
                </a:solidFill>
              </a:rPr>
              <a:t>",   </a:t>
            </a:r>
            <a:r>
              <a:rPr lang="es-ES" sz="1800" dirty="0">
                <a:solidFill>
                  <a:schemeClr val="tx1"/>
                </a:solidFill>
              </a:rPr>
              <a:t>&amp;B</a:t>
            </a:r>
            <a:r>
              <a:rPr lang="es-ES" sz="1800" dirty="0" smtClean="0">
                <a:solidFill>
                  <a:schemeClr val="tx1"/>
                </a:solidFill>
              </a:rPr>
              <a:t>);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   printf</a:t>
            </a:r>
            <a:r>
              <a:rPr lang="es-ES" sz="1800" dirty="0">
                <a:solidFill>
                  <a:schemeClr val="tx1"/>
                </a:solidFill>
              </a:rPr>
              <a:t>("\n Ingrese la Tercera Nota: </a:t>
            </a:r>
            <a:r>
              <a:rPr lang="es-ES" sz="1800" dirty="0" smtClean="0">
                <a:solidFill>
                  <a:schemeClr val="tx1"/>
                </a:solidFill>
              </a:rPr>
              <a:t>");</a:t>
            </a:r>
            <a:r>
              <a:rPr lang="es-ES" sz="1800" dirty="0">
                <a:solidFill>
                  <a:srgbClr val="FF0000"/>
                </a:solidFill>
              </a:rPr>
              <a:t>  </a:t>
            </a:r>
            <a:r>
              <a:rPr lang="es-ES" sz="1800" dirty="0" smtClean="0">
                <a:solidFill>
                  <a:srgbClr val="FF0000"/>
                </a:solidFill>
              </a:rPr>
              <a:t>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</a:t>
            </a:r>
            <a:r>
              <a:rPr lang="en-US" sz="1800" dirty="0">
                <a:solidFill>
                  <a:schemeClr val="tx1"/>
                </a:solidFill>
              </a:rPr>
              <a:t>scanf ("%f", </a:t>
            </a:r>
            <a:r>
              <a:rPr lang="en-US" sz="1800" dirty="0" smtClean="0">
                <a:solidFill>
                  <a:schemeClr val="tx1"/>
                </a:solidFill>
              </a:rPr>
              <a:t>  &amp;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                   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PROM   = 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A 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 B  + 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)  / 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;          </a:t>
            </a:r>
            <a:r>
              <a:rPr lang="en-US" sz="1800" b="1" dirty="0" smtClean="0">
                <a:solidFill>
                  <a:srgbClr val="FF0000"/>
                </a:solidFill>
              </a:rPr>
              <a:t>&lt;-</a:t>
            </a:r>
            <a:r>
              <a:rPr lang="es-ES" sz="1800" b="1" dirty="0">
                <a:solidFill>
                  <a:srgbClr val="FF0000"/>
                </a:solidFill>
              </a:rPr>
              <a:t>----------- ?</a:t>
            </a:r>
            <a:r>
              <a:rPr lang="en-US" sz="1800" dirty="0" smtClean="0">
                <a:solidFill>
                  <a:schemeClr val="tx1"/>
                </a:solidFill>
              </a:rPr>
              <a:t>         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printf("\n     </a:t>
            </a:r>
            <a:r>
              <a:rPr lang="es-ES" sz="1800" dirty="0" smtClean="0">
                <a:solidFill>
                  <a:schemeClr val="tx1"/>
                </a:solidFill>
              </a:rPr>
              <a:t>   </a:t>
            </a:r>
            <a:r>
              <a:rPr lang="es-ES" sz="1800" dirty="0">
                <a:solidFill>
                  <a:schemeClr val="tx1"/>
                </a:solidFill>
              </a:rPr>
              <a:t>El Promedio es: %.2f", </a:t>
            </a:r>
            <a:r>
              <a:rPr lang="es-ES" sz="1800" dirty="0" smtClean="0">
                <a:solidFill>
                  <a:schemeClr val="tx1"/>
                </a:solidFill>
              </a:rPr>
              <a:t>  PROM); </a:t>
            </a:r>
            <a:r>
              <a:rPr lang="es-ES" sz="1800" dirty="0" smtClean="0">
                <a:solidFill>
                  <a:srgbClr val="FF0000"/>
                </a:solidFill>
              </a:rPr>
              <a:t>  </a:t>
            </a:r>
            <a:endParaRPr lang="es-ES" sz="1800" dirty="0">
              <a:solidFill>
                <a:schemeClr val="tx1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printf("\n\n Nelson Carrizo     8-999-777     </a:t>
            </a:r>
            <a:r>
              <a:rPr lang="es-ES" sz="1800" dirty="0" smtClean="0">
                <a:solidFill>
                  <a:schemeClr val="tx1"/>
                </a:solidFill>
              </a:rPr>
              <a:t>PrCIntro03");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</a:rPr>
              <a:t>   getch</a:t>
            </a:r>
            <a:r>
              <a:rPr lang="es-ES" sz="1800" dirty="0" smtClean="0">
                <a:solidFill>
                  <a:schemeClr val="tx1"/>
                </a:solidFill>
              </a:rPr>
              <a:t>();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}                                                                                                     </a:t>
            </a:r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3758</Words>
  <Application>Microsoft Office PowerPoint</Application>
  <PresentationFormat>Presentación en pantalla (4:3)</PresentationFormat>
  <Paragraphs>462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Universidad Tecnológica de Panamá</vt:lpstr>
      <vt:lpstr>Lenguaje de Programación  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Lenguaje de Programación  C</vt:lpstr>
      <vt:lpstr>Lenguaje de Programación  C</vt:lpstr>
      <vt:lpstr>Lenguaje de Programación  C</vt:lpstr>
      <vt:lpstr>Universidad Tecnológica de Panamá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</dc:title>
  <dc:creator>Cindy Carrizo Díaz</dc:creator>
  <cp:lastModifiedBy>Nelson Omar Carrizo Zentner</cp:lastModifiedBy>
  <cp:revision>109</cp:revision>
  <dcterms:created xsi:type="dcterms:W3CDTF">2012-12-01T03:43:02Z</dcterms:created>
  <dcterms:modified xsi:type="dcterms:W3CDTF">2016-04-07T01:01:31Z</dcterms:modified>
</cp:coreProperties>
</file>