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848" r:id="rId2"/>
  </p:sldMasterIdLst>
  <p:notesMasterIdLst>
    <p:notesMasterId r:id="rId50"/>
  </p:notesMasterIdLst>
  <p:sldIdLst>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298" r:id="rId40"/>
    <p:sldId id="299" r:id="rId41"/>
    <p:sldId id="300" r:id="rId42"/>
    <p:sldId id="301" r:id="rId43"/>
    <p:sldId id="302" r:id="rId44"/>
    <p:sldId id="303" r:id="rId45"/>
    <p:sldId id="304" r:id="rId46"/>
    <p:sldId id="305" r:id="rId47"/>
    <p:sldId id="296" r:id="rId48"/>
    <p:sldId id="297" r:id="rId49"/>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6A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539" autoAdjust="0"/>
  </p:normalViewPr>
  <p:slideViewPr>
    <p:cSldViewPr>
      <p:cViewPr varScale="1">
        <p:scale>
          <a:sx n="57" d="100"/>
          <a:sy n="57" d="100"/>
        </p:scale>
        <p:origin x="1468" y="32"/>
      </p:cViewPr>
      <p:guideLst>
        <p:guide orient="horz" pos="2160"/>
        <p:guide pos="2880"/>
      </p:guideLst>
    </p:cSldViewPr>
  </p:slideViewPr>
  <p:outlineViewPr>
    <p:cViewPr>
      <p:scale>
        <a:sx n="33" d="100"/>
        <a:sy n="33" d="100"/>
      </p:scale>
      <p:origin x="0" y="-412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s-PA"/>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6A541470-5C8F-459C-A4F5-33ABAD88EE6D}" type="datetimeFigureOut">
              <a:rPr lang="es-PA"/>
              <a:pPr>
                <a:defRPr/>
              </a:pPr>
              <a:t>04/04/2018</a:t>
            </a:fld>
            <a:endParaRPr lang="es-PA"/>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s-PA"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PA" noProof="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s-PA"/>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A9A2D8AC-571B-4B79-AD0C-1C845725D775}" type="slidenum">
              <a:rPr lang="es-PA"/>
              <a:pPr>
                <a:defRPr/>
              </a:pPr>
              <a:t>‹Nº›</a:t>
            </a:fld>
            <a:endParaRPr lang="es-PA"/>
          </a:p>
        </p:txBody>
      </p:sp>
    </p:spTree>
    <p:extLst>
      <p:ext uri="{BB962C8B-B14F-4D97-AF65-F5344CB8AC3E}">
        <p14:creationId xmlns:p14="http://schemas.microsoft.com/office/powerpoint/2010/main" val="19423478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A" altLang="es-PA"/>
          </a:p>
        </p:txBody>
      </p:sp>
      <p:sp>
        <p:nvSpPr>
          <p:cNvPr id="3686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08EA9E-AC8E-4D12-A837-48A51A43D62A}" type="slidenum">
              <a:rPr lang="es-PA" altLang="es-PA" smtClean="0"/>
              <a:pPr/>
              <a:t>1</a:t>
            </a:fld>
            <a:endParaRPr lang="es-PA" altLang="es-PA"/>
          </a:p>
        </p:txBody>
      </p:sp>
    </p:spTree>
    <p:extLst>
      <p:ext uri="{BB962C8B-B14F-4D97-AF65-F5344CB8AC3E}">
        <p14:creationId xmlns:p14="http://schemas.microsoft.com/office/powerpoint/2010/main" val="1201461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A" altLang="es-PA"/>
          </a:p>
        </p:txBody>
      </p:sp>
      <p:sp>
        <p:nvSpPr>
          <p:cNvPr id="39940"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D8BF9E2-27C3-4FAC-8602-BC93AD06FC7D}" type="slidenum">
              <a:rPr lang="es-PA" altLang="es-PA" smtClean="0"/>
              <a:pPr/>
              <a:t>3</a:t>
            </a:fld>
            <a:endParaRPr lang="es-PA" altLang="es-PA"/>
          </a:p>
        </p:txBody>
      </p:sp>
    </p:spTree>
    <p:extLst>
      <p:ext uri="{BB962C8B-B14F-4D97-AF65-F5344CB8AC3E}">
        <p14:creationId xmlns:p14="http://schemas.microsoft.com/office/powerpoint/2010/main" val="3858044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A" altLang="es-PA"/>
          </a:p>
        </p:txBody>
      </p:sp>
      <p:sp>
        <p:nvSpPr>
          <p:cNvPr id="604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4A0AE4-C9A6-47FE-9E35-E4FD395A6D56}" type="slidenum">
              <a:rPr lang="es-ES" altLang="es-PA" smtClean="0"/>
              <a:pPr/>
              <a:t>22</a:t>
            </a:fld>
            <a:endParaRPr lang="es-ES" altLang="es-PA"/>
          </a:p>
        </p:txBody>
      </p:sp>
    </p:spTree>
    <p:extLst>
      <p:ext uri="{BB962C8B-B14F-4D97-AF65-F5344CB8AC3E}">
        <p14:creationId xmlns:p14="http://schemas.microsoft.com/office/powerpoint/2010/main" val="4259933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A" altLang="es-PA"/>
          </a:p>
        </p:txBody>
      </p:sp>
      <p:sp>
        <p:nvSpPr>
          <p:cNvPr id="665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014BEB-D84D-4B53-90D2-8202B3344613}" type="slidenum">
              <a:rPr lang="es-ES" altLang="es-PA" smtClean="0"/>
              <a:pPr/>
              <a:t>27</a:t>
            </a:fld>
            <a:endParaRPr lang="es-ES" altLang="es-PA"/>
          </a:p>
        </p:txBody>
      </p:sp>
    </p:spTree>
    <p:extLst>
      <p:ext uri="{BB962C8B-B14F-4D97-AF65-F5344CB8AC3E}">
        <p14:creationId xmlns:p14="http://schemas.microsoft.com/office/powerpoint/2010/main" val="492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A" altLang="es-PA"/>
          </a:p>
        </p:txBody>
      </p:sp>
      <p:sp>
        <p:nvSpPr>
          <p:cNvPr id="6861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266B6E-C436-4277-ACED-8D5A8B424F31}" type="slidenum">
              <a:rPr lang="es-ES" altLang="es-PA" smtClean="0"/>
              <a:pPr/>
              <a:t>28</a:t>
            </a:fld>
            <a:endParaRPr lang="es-ES" altLang="es-PA"/>
          </a:p>
        </p:txBody>
      </p:sp>
    </p:spTree>
    <p:extLst>
      <p:ext uri="{BB962C8B-B14F-4D97-AF65-F5344CB8AC3E}">
        <p14:creationId xmlns:p14="http://schemas.microsoft.com/office/powerpoint/2010/main" val="1912813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PA"/>
          </a:p>
          <a:p>
            <a:pPr eaLnBrk="1" hangingPunct="1">
              <a:spcBef>
                <a:spcPct val="0"/>
              </a:spcBef>
            </a:pPr>
            <a:endParaRPr lang="es-ES" altLang="es-PA"/>
          </a:p>
          <a:p>
            <a:pPr eaLnBrk="1" hangingPunct="1">
              <a:spcBef>
                <a:spcPct val="0"/>
              </a:spcBef>
            </a:pPr>
            <a:endParaRPr lang="es-ES" altLang="es-PA"/>
          </a:p>
        </p:txBody>
      </p:sp>
      <p:sp>
        <p:nvSpPr>
          <p:cNvPr id="7168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F93740-1EC1-4EB4-82A2-0CCCC495236E}" type="slidenum">
              <a:rPr lang="es-ES" altLang="es-PA" smtClean="0"/>
              <a:pPr/>
              <a:t>30</a:t>
            </a:fld>
            <a:endParaRPr lang="es-ES" altLang="es-PA"/>
          </a:p>
        </p:txBody>
      </p:sp>
    </p:spTree>
    <p:extLst>
      <p:ext uri="{BB962C8B-B14F-4D97-AF65-F5344CB8AC3E}">
        <p14:creationId xmlns:p14="http://schemas.microsoft.com/office/powerpoint/2010/main" val="2678622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PA"/>
          </a:p>
          <a:p>
            <a:pPr eaLnBrk="1" hangingPunct="1">
              <a:spcBef>
                <a:spcPct val="0"/>
              </a:spcBef>
            </a:pPr>
            <a:endParaRPr lang="es-ES" altLang="es-PA"/>
          </a:p>
          <a:p>
            <a:pPr eaLnBrk="1" hangingPunct="1">
              <a:spcBef>
                <a:spcPct val="0"/>
              </a:spcBef>
            </a:pPr>
            <a:endParaRPr lang="es-ES" altLang="es-PA"/>
          </a:p>
          <a:p>
            <a:pPr eaLnBrk="1" hangingPunct="1">
              <a:spcBef>
                <a:spcPct val="0"/>
              </a:spcBef>
            </a:pPr>
            <a:endParaRPr lang="es-ES" altLang="es-PA"/>
          </a:p>
        </p:txBody>
      </p:sp>
      <p:sp>
        <p:nvSpPr>
          <p:cNvPr id="7475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6055B4-AE36-4700-BE4A-EFF979EC2575}" type="slidenum">
              <a:rPr lang="es-ES" altLang="es-PA" smtClean="0"/>
              <a:pPr/>
              <a:t>32</a:t>
            </a:fld>
            <a:endParaRPr lang="es-ES" altLang="es-PA"/>
          </a:p>
        </p:txBody>
      </p:sp>
    </p:spTree>
    <p:extLst>
      <p:ext uri="{BB962C8B-B14F-4D97-AF65-F5344CB8AC3E}">
        <p14:creationId xmlns:p14="http://schemas.microsoft.com/office/powerpoint/2010/main" val="1176935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2286000" y="3429000"/>
            <a:ext cx="6399213" cy="1219200"/>
          </a:xfrm>
        </p:spPr>
        <p:txBody>
          <a:bodyPr/>
          <a:lstStyle>
            <a:lvl1pPr>
              <a:defRPr sz="4000"/>
            </a:lvl1pPr>
          </a:lstStyle>
          <a:p>
            <a:r>
              <a:rPr lang="es-ES"/>
              <a:t>Haga clic para modificar el estilo de título del patrón</a:t>
            </a:r>
            <a:endParaRPr lang="en-US"/>
          </a:p>
        </p:txBody>
      </p:sp>
      <p:sp>
        <p:nvSpPr>
          <p:cNvPr id="3076" name="Rectangle 4"/>
          <p:cNvSpPr>
            <a:spLocks noGrp="1" noChangeArrowheads="1"/>
          </p:cNvSpPr>
          <p:nvPr>
            <p:ph type="subTitle" idx="1"/>
          </p:nvPr>
        </p:nvSpPr>
        <p:spPr>
          <a:xfrm>
            <a:off x="2286000" y="4800600"/>
            <a:ext cx="6399213" cy="838200"/>
          </a:xfrm>
        </p:spPr>
        <p:txBody>
          <a:bodyPr/>
          <a:lstStyle>
            <a:lvl1pPr marL="0" indent="0">
              <a:buFontTx/>
              <a:buNone/>
              <a:defRPr sz="2400"/>
            </a:lvl1pPr>
          </a:lstStyle>
          <a:p>
            <a:r>
              <a:rPr lang="es-ES"/>
              <a:t>Haga clic para modificar el estilo de subtítulo del patrón</a:t>
            </a:r>
            <a:endParaRPr lang="en-US"/>
          </a:p>
        </p:txBody>
      </p:sp>
      <p:sp>
        <p:nvSpPr>
          <p:cNvPr id="4" name="Rectangle 5"/>
          <p:cNvSpPr>
            <a:spLocks noGrp="1" noChangeArrowheads="1"/>
          </p:cNvSpPr>
          <p:nvPr>
            <p:ph type="dt" sz="half" idx="10"/>
          </p:nvPr>
        </p:nvSpPr>
        <p:spPr/>
        <p:txBody>
          <a:bodyPr/>
          <a:lstStyle>
            <a:lvl1pPr>
              <a:defRPr smtClean="0"/>
            </a:lvl1pPr>
          </a:lstStyle>
          <a:p>
            <a:pPr>
              <a:defRPr/>
            </a:pPr>
            <a:fld id="{56EF2F8E-26E1-4A51-AD75-B49317C10E2B}" type="datetime1">
              <a:rPr lang="es-ES"/>
              <a:pPr>
                <a:defRPr/>
              </a:pPr>
              <a:t>04/04/2018</a:t>
            </a:fld>
            <a:endParaRPr lang="es-ES"/>
          </a:p>
        </p:txBody>
      </p:sp>
      <p:sp>
        <p:nvSpPr>
          <p:cNvPr id="5" name="Rectangle 6"/>
          <p:cNvSpPr>
            <a:spLocks noGrp="1" noChangeArrowheads="1"/>
          </p:cNvSpPr>
          <p:nvPr>
            <p:ph type="ftr" sz="quarter" idx="11"/>
          </p:nvPr>
        </p:nvSpPr>
        <p:spPr/>
        <p:txBody>
          <a:bodyPr/>
          <a:lstStyle>
            <a:lvl1pPr>
              <a:defRPr/>
            </a:lvl1pPr>
          </a:lstStyle>
          <a:p>
            <a:pPr>
              <a:defRPr/>
            </a:pPr>
            <a:endParaRPr lang="es-ES"/>
          </a:p>
        </p:txBody>
      </p:sp>
      <p:sp>
        <p:nvSpPr>
          <p:cNvPr id="6" name="Rectangle 7"/>
          <p:cNvSpPr>
            <a:spLocks noGrp="1" noChangeArrowheads="1"/>
          </p:cNvSpPr>
          <p:nvPr>
            <p:ph type="sldNum" sz="quarter" idx="12"/>
          </p:nvPr>
        </p:nvSpPr>
        <p:spPr/>
        <p:txBody>
          <a:bodyPr/>
          <a:lstStyle>
            <a:lvl1pPr>
              <a:defRPr smtClean="0"/>
            </a:lvl1pPr>
          </a:lstStyle>
          <a:p>
            <a:pPr>
              <a:defRPr/>
            </a:pPr>
            <a:fld id="{C4CBF48B-618F-4F15-98D9-82CBBAE248B0}" type="slidenum">
              <a:rPr lang="es-ES"/>
              <a:pPr>
                <a:defRPr/>
              </a:pPr>
              <a:t>‹Nº›</a:t>
            </a:fld>
            <a:endParaRPr lang="es-ES"/>
          </a:p>
        </p:txBody>
      </p:sp>
    </p:spTree>
    <p:extLst>
      <p:ext uri="{BB962C8B-B14F-4D97-AF65-F5344CB8AC3E}">
        <p14:creationId xmlns:p14="http://schemas.microsoft.com/office/powerpoint/2010/main" val="426194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p:txBody>
          <a:bodyPr/>
          <a:lstStyle>
            <a:lvl1pPr>
              <a:defRPr smtClean="0"/>
            </a:lvl1pPr>
          </a:lstStyle>
          <a:p>
            <a:pPr>
              <a:defRPr/>
            </a:pPr>
            <a:fld id="{652A192A-CCED-4F89-A6E7-4522E989B635}" type="datetime1">
              <a:rPr lang="es-ES"/>
              <a:pPr>
                <a:defRPr/>
              </a:pPr>
              <a:t>04/04/2018</a:t>
            </a:fld>
            <a:endParaRPr lang="es-ES"/>
          </a:p>
        </p:txBody>
      </p:sp>
      <p:sp>
        <p:nvSpPr>
          <p:cNvPr id="5" name="Rectangle 5"/>
          <p:cNvSpPr>
            <a:spLocks noGrp="1" noChangeArrowheads="1"/>
          </p:cNvSpPr>
          <p:nvPr>
            <p:ph type="ftr" sz="quarter" idx="11"/>
          </p:nvPr>
        </p:nvSpPr>
        <p:spPr/>
        <p:txBody>
          <a:bodyPr/>
          <a:lstStyle>
            <a:lvl1pPr>
              <a:defRPr/>
            </a:lvl1pPr>
          </a:lstStyle>
          <a:p>
            <a:pPr>
              <a:defRPr/>
            </a:pPr>
            <a:endParaRPr lang="es-ES"/>
          </a:p>
        </p:txBody>
      </p:sp>
      <p:sp>
        <p:nvSpPr>
          <p:cNvPr id="6" name="Rectangle 6"/>
          <p:cNvSpPr>
            <a:spLocks noGrp="1" noChangeArrowheads="1"/>
          </p:cNvSpPr>
          <p:nvPr>
            <p:ph type="sldNum" sz="quarter" idx="12"/>
          </p:nvPr>
        </p:nvSpPr>
        <p:spPr/>
        <p:txBody>
          <a:bodyPr/>
          <a:lstStyle>
            <a:lvl1pPr>
              <a:defRPr smtClean="0"/>
            </a:lvl1pPr>
          </a:lstStyle>
          <a:p>
            <a:pPr>
              <a:defRPr/>
            </a:pPr>
            <a:fld id="{B00D297C-5022-4881-8481-AB76926DB970}" type="slidenum">
              <a:rPr lang="es-ES"/>
              <a:pPr>
                <a:defRPr/>
              </a:pPr>
              <a:t>‹Nº›</a:t>
            </a:fld>
            <a:endParaRPr lang="es-ES"/>
          </a:p>
        </p:txBody>
      </p:sp>
    </p:spTree>
    <p:extLst>
      <p:ext uri="{BB962C8B-B14F-4D97-AF65-F5344CB8AC3E}">
        <p14:creationId xmlns:p14="http://schemas.microsoft.com/office/powerpoint/2010/main" val="1078007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85013" y="533400"/>
            <a:ext cx="1598612" cy="5592763"/>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2284413" y="533400"/>
            <a:ext cx="4648200" cy="559276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p:txBody>
          <a:bodyPr/>
          <a:lstStyle>
            <a:lvl1pPr>
              <a:defRPr smtClean="0"/>
            </a:lvl1pPr>
          </a:lstStyle>
          <a:p>
            <a:pPr>
              <a:defRPr/>
            </a:pPr>
            <a:fld id="{5B6702A0-FBAE-4C7B-9A94-FA5D1645A133}" type="datetime1">
              <a:rPr lang="es-ES"/>
              <a:pPr>
                <a:defRPr/>
              </a:pPr>
              <a:t>04/04/2018</a:t>
            </a:fld>
            <a:endParaRPr lang="es-ES"/>
          </a:p>
        </p:txBody>
      </p:sp>
      <p:sp>
        <p:nvSpPr>
          <p:cNvPr id="5" name="Rectangle 5"/>
          <p:cNvSpPr>
            <a:spLocks noGrp="1" noChangeArrowheads="1"/>
          </p:cNvSpPr>
          <p:nvPr>
            <p:ph type="ftr" sz="quarter" idx="11"/>
          </p:nvPr>
        </p:nvSpPr>
        <p:spPr/>
        <p:txBody>
          <a:bodyPr/>
          <a:lstStyle>
            <a:lvl1pPr>
              <a:defRPr/>
            </a:lvl1pPr>
          </a:lstStyle>
          <a:p>
            <a:pPr>
              <a:defRPr/>
            </a:pPr>
            <a:endParaRPr lang="es-ES"/>
          </a:p>
        </p:txBody>
      </p:sp>
      <p:sp>
        <p:nvSpPr>
          <p:cNvPr id="6" name="Rectangle 6"/>
          <p:cNvSpPr>
            <a:spLocks noGrp="1" noChangeArrowheads="1"/>
          </p:cNvSpPr>
          <p:nvPr>
            <p:ph type="sldNum" sz="quarter" idx="12"/>
          </p:nvPr>
        </p:nvSpPr>
        <p:spPr/>
        <p:txBody>
          <a:bodyPr/>
          <a:lstStyle>
            <a:lvl1pPr>
              <a:defRPr smtClean="0"/>
            </a:lvl1pPr>
          </a:lstStyle>
          <a:p>
            <a:pPr>
              <a:defRPr/>
            </a:pPr>
            <a:fld id="{D8A9136C-ABA8-4200-9251-64119DBA5150}" type="slidenum">
              <a:rPr lang="es-ES"/>
              <a:pPr>
                <a:defRPr/>
              </a:pPr>
              <a:t>‹Nº›</a:t>
            </a:fld>
            <a:endParaRPr lang="es-ES"/>
          </a:p>
        </p:txBody>
      </p:sp>
    </p:spTree>
    <p:extLst>
      <p:ext uri="{BB962C8B-B14F-4D97-AF65-F5344CB8AC3E}">
        <p14:creationId xmlns:p14="http://schemas.microsoft.com/office/powerpoint/2010/main" val="2158415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Diapositiva de título">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PA"/>
          </a:p>
        </p:txBody>
      </p:sp>
      <p:sp>
        <p:nvSpPr>
          <p:cNvPr id="4" name="Rectangle 5"/>
          <p:cNvSpPr>
            <a:spLocks noGrp="1" noChangeArrowheads="1"/>
          </p:cNvSpPr>
          <p:nvPr>
            <p:ph type="ftr" sz="quarter" idx="10"/>
          </p:nvPr>
        </p:nvSpPr>
        <p:spPr/>
        <p:txBody>
          <a:bodyPr/>
          <a:lstStyle>
            <a:lvl1pPr>
              <a:defRPr/>
            </a:lvl1pPr>
          </a:lstStyle>
          <a:p>
            <a:pPr>
              <a:defRPr/>
            </a:pPr>
            <a:endParaRPr lang="es-ES"/>
          </a:p>
        </p:txBody>
      </p:sp>
    </p:spTree>
    <p:extLst>
      <p:ext uri="{BB962C8B-B14F-4D97-AF65-F5344CB8AC3E}">
        <p14:creationId xmlns:p14="http://schemas.microsoft.com/office/powerpoint/2010/main" val="4244992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a:t>Haga clic para modificar el estilo de título del patrón</a:t>
            </a:r>
            <a:endParaRPr lang="es-PA"/>
          </a:p>
        </p:txBody>
      </p:sp>
      <p:sp>
        <p:nvSpPr>
          <p:cNvPr id="3" name="2 Marcador de texto"/>
          <p:cNvSpPr>
            <a:spLocks noGrp="1"/>
          </p:cNvSpPr>
          <p:nvPr>
            <p:ph type="body" sz="half" idx="1"/>
          </p:nvPr>
        </p:nvSpPr>
        <p:spPr>
          <a:xfrm>
            <a:off x="685800" y="1981200"/>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3 Marcador de contenido"/>
          <p:cNvSpPr>
            <a:spLocks noGrp="1"/>
          </p:cNvSpPr>
          <p:nvPr>
            <p:ph sz="half" idx="2"/>
          </p:nvPr>
        </p:nvSpPr>
        <p:spPr>
          <a:xfrm>
            <a:off x="4648200" y="1981200"/>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Rectangle 5"/>
          <p:cNvSpPr>
            <a:spLocks noGrp="1" noChangeArrowheads="1"/>
          </p:cNvSpPr>
          <p:nvPr>
            <p:ph type="ftr" sz="quarter" idx="10"/>
          </p:nvPr>
        </p:nvSpPr>
        <p:spPr/>
        <p:txBody>
          <a:bodyPr/>
          <a:lstStyle>
            <a:lvl1pPr>
              <a:defRPr/>
            </a:lvl1pPr>
          </a:lstStyle>
          <a:p>
            <a:pPr>
              <a:defRPr/>
            </a:pPr>
            <a:endParaRPr lang="es-ES"/>
          </a:p>
        </p:txBody>
      </p:sp>
    </p:spTree>
    <p:extLst>
      <p:ext uri="{BB962C8B-B14F-4D97-AF65-F5344CB8AC3E}">
        <p14:creationId xmlns:p14="http://schemas.microsoft.com/office/powerpoint/2010/main" val="1823409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Título y texto e imágenes prediseñadas">
    <p:spTree>
      <p:nvGrpSpPr>
        <p:cNvPr id="1" name=""/>
        <p:cNvGrpSpPr/>
        <p:nvPr/>
      </p:nvGrpSpPr>
      <p:grpSpPr>
        <a:xfrm>
          <a:off x="0" y="0"/>
          <a:ext cx="0" cy="0"/>
          <a:chOff x="0" y="0"/>
          <a:chExt cx="0" cy="0"/>
        </a:xfrm>
      </p:grpSpPr>
      <p:sp>
        <p:nvSpPr>
          <p:cNvPr id="3" name="2 Marcador de texto"/>
          <p:cNvSpPr>
            <a:spLocks noGrp="1"/>
          </p:cNvSpPr>
          <p:nvPr>
            <p:ph type="body" sz="half" idx="1"/>
          </p:nvPr>
        </p:nvSpPr>
        <p:spPr>
          <a:xfrm>
            <a:off x="685800" y="1981200"/>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3 Marcador de imágenes prediseñadas"/>
          <p:cNvSpPr>
            <a:spLocks noGrp="1"/>
          </p:cNvSpPr>
          <p:nvPr>
            <p:ph type="clipArt" sz="half" idx="2"/>
          </p:nvPr>
        </p:nvSpPr>
        <p:spPr>
          <a:xfrm>
            <a:off x="4648200" y="1981200"/>
            <a:ext cx="3810000" cy="4114800"/>
          </a:xfrm>
        </p:spPr>
        <p:txBody>
          <a:bodyPr/>
          <a:lstStyle/>
          <a:p>
            <a:pPr lvl="0"/>
            <a:r>
              <a:rPr lang="es-ES" noProof="0"/>
              <a:t>Haga clic en el icono para agregar una imagen prediseñada</a:t>
            </a:r>
            <a:endParaRPr lang="es-PA" noProof="0"/>
          </a:p>
        </p:txBody>
      </p:sp>
      <p:sp>
        <p:nvSpPr>
          <p:cNvPr id="6" name="5 Título"/>
          <p:cNvSpPr>
            <a:spLocks noGrp="1"/>
          </p:cNvSpPr>
          <p:nvPr>
            <p:ph type="title"/>
          </p:nvPr>
        </p:nvSpPr>
        <p:spPr/>
        <p:txBody>
          <a:bodyPr/>
          <a:lstStyle/>
          <a:p>
            <a:r>
              <a:rPr lang="es-ES"/>
              <a:t>Haga clic para modificar el estilo de título del patrón</a:t>
            </a:r>
          </a:p>
        </p:txBody>
      </p:sp>
      <p:sp>
        <p:nvSpPr>
          <p:cNvPr id="5" name="Rectangle 5"/>
          <p:cNvSpPr>
            <a:spLocks noGrp="1" noChangeArrowheads="1"/>
          </p:cNvSpPr>
          <p:nvPr>
            <p:ph type="ftr" sz="quarter" idx="10"/>
          </p:nvPr>
        </p:nvSpPr>
        <p:spPr/>
        <p:txBody>
          <a:bodyPr/>
          <a:lstStyle>
            <a:lvl1pPr>
              <a:defRPr/>
            </a:lvl1pPr>
          </a:lstStyle>
          <a:p>
            <a:pPr>
              <a:defRPr/>
            </a:pPr>
            <a:endParaRPr lang="es-ES"/>
          </a:p>
        </p:txBody>
      </p:sp>
    </p:spTree>
    <p:extLst>
      <p:ext uri="{BB962C8B-B14F-4D97-AF65-F5344CB8AC3E}">
        <p14:creationId xmlns:p14="http://schemas.microsoft.com/office/powerpoint/2010/main" val="2219903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4" name="Freeform 8"/>
          <p:cNvSpPr>
            <a:spLocks/>
          </p:cNvSpPr>
          <p:nvPr/>
        </p:nvSpPr>
        <p:spPr bwMode="auto">
          <a:xfrm>
            <a:off x="-31750" y="4321175"/>
            <a:ext cx="1395413" cy="781050"/>
          </a:xfrm>
          <a:custGeom>
            <a:avLst/>
            <a:gdLst>
              <a:gd name="T0" fmla="*/ 5799 w 8042"/>
              <a:gd name="T1" fmla="*/ 10000 h 10000"/>
              <a:gd name="T2" fmla="*/ 5961 w 8042"/>
              <a:gd name="T3" fmla="*/ 9880 h 10000"/>
              <a:gd name="T4" fmla="*/ 5988 w 8042"/>
              <a:gd name="T5" fmla="*/ 9820 h 10000"/>
              <a:gd name="T6" fmla="*/ 8042 w 8042"/>
              <a:gd name="T7" fmla="*/ 5260 h 10000"/>
              <a:gd name="T8" fmla="*/ 8042 w 8042"/>
              <a:gd name="T9" fmla="*/ 4721 h 10000"/>
              <a:gd name="T10" fmla="*/ 5988 w 8042"/>
              <a:gd name="T11" fmla="*/ 221 h 10000"/>
              <a:gd name="T12" fmla="*/ 5961 w 8042"/>
              <a:gd name="T13" fmla="*/ 160 h 10000"/>
              <a:gd name="T14" fmla="*/ 5799 w 8042"/>
              <a:gd name="T15" fmla="*/ 41 h 10000"/>
              <a:gd name="T16" fmla="*/ 18 w 8042"/>
              <a:gd name="T17" fmla="*/ 0 h 10000"/>
              <a:gd name="T18" fmla="*/ 0 w 8042"/>
              <a:gd name="T19" fmla="*/ 9991 h 10000"/>
              <a:gd name="T20" fmla="*/ 5799 w 8042"/>
              <a:gd name="T21" fmla="*/ 10000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5" name="Date Placeholder 3"/>
          <p:cNvSpPr>
            <a:spLocks noGrp="1"/>
          </p:cNvSpPr>
          <p:nvPr>
            <p:ph type="dt" sz="half" idx="10"/>
          </p:nvPr>
        </p:nvSpPr>
        <p:spPr/>
        <p:txBody>
          <a:bodyPr/>
          <a:lstStyle>
            <a:lvl1pPr>
              <a:defRPr/>
            </a:lvl1pPr>
          </a:lstStyle>
          <a:p>
            <a:pPr>
              <a:defRPr/>
            </a:pPr>
            <a:fld id="{A7F53042-DB76-49B4-8F25-F311A43B907C}" type="datetime1">
              <a:rPr lang="es-ES"/>
              <a:pPr>
                <a:defRPr/>
              </a:pPr>
              <a:t>04/04/2018</a:t>
            </a:fld>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fld id="{C3ED3791-3361-420C-87F5-2F2D0A8B7DD2}" type="slidenum">
              <a:rPr lang="es-ES"/>
              <a:pPr>
                <a:defRPr/>
              </a:pPr>
              <a:t>‹Nº›</a:t>
            </a:fld>
            <a:endParaRPr lang="es-ES"/>
          </a:p>
        </p:txBody>
      </p:sp>
    </p:spTree>
    <p:extLst>
      <p:ext uri="{BB962C8B-B14F-4D97-AF65-F5344CB8AC3E}">
        <p14:creationId xmlns:p14="http://schemas.microsoft.com/office/powerpoint/2010/main" val="1445531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a:xfrm>
            <a:off x="1945201" y="624110"/>
            <a:ext cx="6589199"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p:cNvSpPr>
            <a:spLocks noGrp="1"/>
          </p:cNvSpPr>
          <p:nvPr>
            <p:ph type="dt" sz="half" idx="10"/>
          </p:nvPr>
        </p:nvSpPr>
        <p:spPr/>
        <p:txBody>
          <a:bodyPr/>
          <a:lstStyle>
            <a:lvl1pPr>
              <a:defRPr/>
            </a:lvl1pPr>
          </a:lstStyle>
          <a:p>
            <a:pPr>
              <a:defRPr/>
            </a:pPr>
            <a:fld id="{C05742D7-4E9F-48ED-B8F2-89949DD04A7A}" type="datetime1">
              <a:rPr lang="es-ES"/>
              <a:pPr>
                <a:defRPr/>
              </a:pPr>
              <a:t>04/04/2018</a:t>
            </a:fld>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pPr>
              <a:defRPr/>
            </a:pPr>
            <a:fld id="{3C1F2C6D-17BF-433D-AEE5-4018077D2633}" type="slidenum">
              <a:rPr lang="es-ES"/>
              <a:pPr>
                <a:defRPr/>
              </a:pPr>
              <a:t>‹Nº›</a:t>
            </a:fld>
            <a:endParaRPr lang="es-ES"/>
          </a:p>
        </p:txBody>
      </p:sp>
    </p:spTree>
    <p:extLst>
      <p:ext uri="{BB962C8B-B14F-4D97-AF65-F5344CB8AC3E}">
        <p14:creationId xmlns:p14="http://schemas.microsoft.com/office/powerpoint/2010/main" val="759349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fld id="{A6D76F42-E57F-4DE8-AE01-1786116FB141}" type="datetime1">
              <a:rPr lang="es-ES"/>
              <a:pPr>
                <a:defRPr/>
              </a:pPr>
              <a:t>04/04/2018</a:t>
            </a:fld>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C32BDEC1-6750-4DA8-8C94-883AF6E1A19C}" type="slidenum">
              <a:rPr lang="es-ES"/>
              <a:pPr>
                <a:defRPr/>
              </a:pPr>
              <a:t>‹Nº›</a:t>
            </a:fld>
            <a:endParaRPr lang="es-ES"/>
          </a:p>
        </p:txBody>
      </p:sp>
    </p:spTree>
    <p:extLst>
      <p:ext uri="{BB962C8B-B14F-4D97-AF65-F5344CB8AC3E}">
        <p14:creationId xmlns:p14="http://schemas.microsoft.com/office/powerpoint/2010/main" val="194886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Date Placeholder 4"/>
          <p:cNvSpPr>
            <a:spLocks noGrp="1"/>
          </p:cNvSpPr>
          <p:nvPr>
            <p:ph type="dt" sz="half" idx="10"/>
          </p:nvPr>
        </p:nvSpPr>
        <p:spPr/>
        <p:txBody>
          <a:bodyPr/>
          <a:lstStyle>
            <a:lvl1pPr>
              <a:defRPr/>
            </a:lvl1pPr>
          </a:lstStyle>
          <a:p>
            <a:pPr>
              <a:defRPr/>
            </a:pPr>
            <a:fld id="{B7341C7A-76FB-4607-AA61-5A5F570ACA1A}" type="datetime1">
              <a:rPr lang="es-ES"/>
              <a:pPr>
                <a:defRPr/>
              </a:pPr>
              <a:t>04/04/2018</a:t>
            </a:fld>
            <a:endParaRPr lang="es-ES"/>
          </a:p>
        </p:txBody>
      </p:sp>
      <p:sp>
        <p:nvSpPr>
          <p:cNvPr id="7" name="Footer Placeholder 5"/>
          <p:cNvSpPr>
            <a:spLocks noGrp="1"/>
          </p:cNvSpPr>
          <p:nvPr>
            <p:ph type="ftr" sz="quarter" idx="11"/>
          </p:nvPr>
        </p:nvSpPr>
        <p:spPr/>
        <p:txBody>
          <a:bodyPr/>
          <a:lstStyle>
            <a:lvl1pPr>
              <a:defRPr/>
            </a:lvl1pPr>
          </a:lstStyle>
          <a:p>
            <a:pPr>
              <a:defRPr/>
            </a:pPr>
            <a:endParaRPr lang="es-ES"/>
          </a:p>
        </p:txBody>
      </p:sp>
      <p:sp>
        <p:nvSpPr>
          <p:cNvPr id="9" name="Slide Number Placeholder 5"/>
          <p:cNvSpPr>
            <a:spLocks noGrp="1"/>
          </p:cNvSpPr>
          <p:nvPr>
            <p:ph type="sldNum" sz="quarter" idx="12"/>
          </p:nvPr>
        </p:nvSpPr>
        <p:spPr/>
        <p:txBody>
          <a:bodyPr/>
          <a:lstStyle>
            <a:lvl1pPr>
              <a:defRPr/>
            </a:lvl1pPr>
          </a:lstStyle>
          <a:p>
            <a:pPr>
              <a:defRPr/>
            </a:pPr>
            <a:fld id="{EF531DC3-3CC3-4EA9-9C02-3E669EB2F78D}" type="slidenum">
              <a:rPr lang="es-ES"/>
              <a:pPr>
                <a:defRPr/>
              </a:pPr>
              <a:t>‹Nº›</a:t>
            </a:fld>
            <a:endParaRPr lang="es-ES"/>
          </a:p>
        </p:txBody>
      </p:sp>
    </p:spTree>
    <p:extLst>
      <p:ext uri="{BB962C8B-B14F-4D97-AF65-F5344CB8AC3E}">
        <p14:creationId xmlns:p14="http://schemas.microsoft.com/office/powerpoint/2010/main" val="3428831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6"/>
          <p:cNvSpPr>
            <a:spLocks noGrp="1"/>
          </p:cNvSpPr>
          <p:nvPr>
            <p:ph type="dt" sz="half" idx="10"/>
          </p:nvPr>
        </p:nvSpPr>
        <p:spPr/>
        <p:txBody>
          <a:bodyPr/>
          <a:lstStyle>
            <a:lvl1pPr>
              <a:defRPr/>
            </a:lvl1pPr>
          </a:lstStyle>
          <a:p>
            <a:pPr>
              <a:defRPr/>
            </a:pPr>
            <a:fld id="{711E78AD-53B5-4C73-AC1A-234F256CA4C7}" type="datetime1">
              <a:rPr lang="es-ES"/>
              <a:pPr>
                <a:defRPr/>
              </a:pPr>
              <a:t>04/04/2018</a:t>
            </a:fld>
            <a:endParaRPr lang="es-ES"/>
          </a:p>
        </p:txBody>
      </p:sp>
      <p:sp>
        <p:nvSpPr>
          <p:cNvPr id="9" name="Footer Placeholder 7"/>
          <p:cNvSpPr>
            <a:spLocks noGrp="1"/>
          </p:cNvSpPr>
          <p:nvPr>
            <p:ph type="ftr" sz="quarter" idx="11"/>
          </p:nvPr>
        </p:nvSpPr>
        <p:spPr/>
        <p:txBody>
          <a:bodyPr/>
          <a:lstStyle>
            <a:lvl1pPr>
              <a:defRPr/>
            </a:lvl1pPr>
          </a:lstStyle>
          <a:p>
            <a:pPr>
              <a:defRPr/>
            </a:pPr>
            <a:endParaRPr lang="es-ES"/>
          </a:p>
        </p:txBody>
      </p:sp>
      <p:sp>
        <p:nvSpPr>
          <p:cNvPr id="11" name="Slide Number Placeholder 5"/>
          <p:cNvSpPr>
            <a:spLocks noGrp="1"/>
          </p:cNvSpPr>
          <p:nvPr>
            <p:ph type="sldNum" sz="quarter" idx="12"/>
          </p:nvPr>
        </p:nvSpPr>
        <p:spPr/>
        <p:txBody>
          <a:bodyPr/>
          <a:lstStyle>
            <a:lvl1pPr>
              <a:defRPr/>
            </a:lvl1pPr>
          </a:lstStyle>
          <a:p>
            <a:pPr>
              <a:defRPr/>
            </a:pPr>
            <a:fld id="{3F6B0656-136B-4004-BF2C-14421FE64504}" type="slidenum">
              <a:rPr lang="es-ES"/>
              <a:pPr>
                <a:defRPr/>
              </a:pPr>
              <a:t>‹Nº›</a:t>
            </a:fld>
            <a:endParaRPr lang="es-ES"/>
          </a:p>
        </p:txBody>
      </p:sp>
    </p:spTree>
    <p:extLst>
      <p:ext uri="{BB962C8B-B14F-4D97-AF65-F5344CB8AC3E}">
        <p14:creationId xmlns:p14="http://schemas.microsoft.com/office/powerpoint/2010/main" val="354308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p:txBody>
          <a:bodyPr/>
          <a:lstStyle>
            <a:lvl1pPr>
              <a:defRPr smtClean="0"/>
            </a:lvl1pPr>
          </a:lstStyle>
          <a:p>
            <a:pPr>
              <a:defRPr/>
            </a:pPr>
            <a:fld id="{4400118C-280C-49F8-9537-39929EE20309}" type="datetime1">
              <a:rPr lang="es-ES"/>
              <a:pPr>
                <a:defRPr/>
              </a:pPr>
              <a:t>04/04/2018</a:t>
            </a:fld>
            <a:endParaRPr lang="es-ES"/>
          </a:p>
        </p:txBody>
      </p:sp>
      <p:sp>
        <p:nvSpPr>
          <p:cNvPr id="5" name="Rectangle 5"/>
          <p:cNvSpPr>
            <a:spLocks noGrp="1" noChangeArrowheads="1"/>
          </p:cNvSpPr>
          <p:nvPr>
            <p:ph type="ftr" sz="quarter" idx="11"/>
          </p:nvPr>
        </p:nvSpPr>
        <p:spPr/>
        <p:txBody>
          <a:bodyPr/>
          <a:lstStyle>
            <a:lvl1pPr>
              <a:defRPr/>
            </a:lvl1pPr>
          </a:lstStyle>
          <a:p>
            <a:pPr>
              <a:defRPr/>
            </a:pPr>
            <a:endParaRPr lang="es-ES"/>
          </a:p>
        </p:txBody>
      </p:sp>
      <p:sp>
        <p:nvSpPr>
          <p:cNvPr id="6" name="Rectangle 6"/>
          <p:cNvSpPr>
            <a:spLocks noGrp="1" noChangeArrowheads="1"/>
          </p:cNvSpPr>
          <p:nvPr>
            <p:ph type="sldNum" sz="quarter" idx="12"/>
          </p:nvPr>
        </p:nvSpPr>
        <p:spPr/>
        <p:txBody>
          <a:bodyPr/>
          <a:lstStyle>
            <a:lvl1pPr>
              <a:defRPr smtClean="0"/>
            </a:lvl1pPr>
          </a:lstStyle>
          <a:p>
            <a:pPr>
              <a:defRPr/>
            </a:pPr>
            <a:fld id="{A1D1B628-D75E-47D9-8D04-05F6877B64FD}" type="slidenum">
              <a:rPr lang="es-ES"/>
              <a:pPr>
                <a:defRPr/>
              </a:pPr>
              <a:t>‹Nº›</a:t>
            </a:fld>
            <a:endParaRPr lang="es-ES"/>
          </a:p>
        </p:txBody>
      </p:sp>
    </p:spTree>
    <p:extLst>
      <p:ext uri="{BB962C8B-B14F-4D97-AF65-F5344CB8AC3E}">
        <p14:creationId xmlns:p14="http://schemas.microsoft.com/office/powerpoint/2010/main" val="3332656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a:xfrm>
            <a:off x="1945200" y="624110"/>
            <a:ext cx="6589200" cy="1280890"/>
          </a:xfrm>
        </p:spPr>
        <p:txBody>
          <a:bodyPr/>
          <a:lstStyle/>
          <a:p>
            <a:r>
              <a:rPr lang="es-ES"/>
              <a:t>Haga clic para modificar el estilo de título del patrón</a:t>
            </a:r>
            <a:endParaRPr lang="en-US" dirty="0"/>
          </a:p>
        </p:txBody>
      </p:sp>
      <p:sp>
        <p:nvSpPr>
          <p:cNvPr id="4" name="Date Placeholder 2"/>
          <p:cNvSpPr>
            <a:spLocks noGrp="1"/>
          </p:cNvSpPr>
          <p:nvPr>
            <p:ph type="dt" sz="half" idx="10"/>
          </p:nvPr>
        </p:nvSpPr>
        <p:spPr/>
        <p:txBody>
          <a:bodyPr/>
          <a:lstStyle>
            <a:lvl1pPr>
              <a:defRPr/>
            </a:lvl1pPr>
          </a:lstStyle>
          <a:p>
            <a:pPr>
              <a:defRPr/>
            </a:pPr>
            <a:fld id="{7DDF76E5-F2A3-4814-B131-08C8BCA14450}" type="datetime1">
              <a:rPr lang="es-ES"/>
              <a:pPr>
                <a:defRPr/>
              </a:pPr>
              <a:t>04/04/2018</a:t>
            </a:fld>
            <a:endParaRPr lang="es-ES"/>
          </a:p>
        </p:txBody>
      </p:sp>
      <p:sp>
        <p:nvSpPr>
          <p:cNvPr id="5" name="Footer Placeholder 3"/>
          <p:cNvSpPr>
            <a:spLocks noGrp="1"/>
          </p:cNvSpPr>
          <p:nvPr>
            <p:ph type="ftr" sz="quarter" idx="11"/>
          </p:nvPr>
        </p:nvSpPr>
        <p:spPr/>
        <p:txBody>
          <a:bodyPr/>
          <a:lstStyle>
            <a:lvl1pPr>
              <a:defRPr/>
            </a:lvl1pPr>
          </a:lstStyle>
          <a:p>
            <a:pPr>
              <a:defRPr/>
            </a:pPr>
            <a:endParaRPr lang="es-ES"/>
          </a:p>
        </p:txBody>
      </p:sp>
      <p:sp>
        <p:nvSpPr>
          <p:cNvPr id="6" name="Slide Number Placeholder 4"/>
          <p:cNvSpPr>
            <a:spLocks noGrp="1"/>
          </p:cNvSpPr>
          <p:nvPr>
            <p:ph type="sldNum" sz="quarter" idx="12"/>
          </p:nvPr>
        </p:nvSpPr>
        <p:spPr/>
        <p:txBody>
          <a:bodyPr/>
          <a:lstStyle>
            <a:lvl1pPr>
              <a:defRPr/>
            </a:lvl1pPr>
          </a:lstStyle>
          <a:p>
            <a:pPr>
              <a:defRPr/>
            </a:pPr>
            <a:fld id="{7014FC02-808B-417B-A8C1-90A2F3EA9DC2}" type="slidenum">
              <a:rPr lang="es-ES"/>
              <a:pPr>
                <a:defRPr/>
              </a:pPr>
              <a:t>‹Nº›</a:t>
            </a:fld>
            <a:endParaRPr lang="es-ES"/>
          </a:p>
        </p:txBody>
      </p:sp>
    </p:spTree>
    <p:extLst>
      <p:ext uri="{BB962C8B-B14F-4D97-AF65-F5344CB8AC3E}">
        <p14:creationId xmlns:p14="http://schemas.microsoft.com/office/powerpoint/2010/main" val="453692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3" name="Date Placeholder 1"/>
          <p:cNvSpPr>
            <a:spLocks noGrp="1"/>
          </p:cNvSpPr>
          <p:nvPr>
            <p:ph type="dt" sz="half" idx="10"/>
          </p:nvPr>
        </p:nvSpPr>
        <p:spPr/>
        <p:txBody>
          <a:bodyPr/>
          <a:lstStyle>
            <a:lvl1pPr>
              <a:defRPr/>
            </a:lvl1pPr>
          </a:lstStyle>
          <a:p>
            <a:pPr>
              <a:defRPr/>
            </a:pPr>
            <a:fld id="{B4DFAE75-9F29-49E6-A386-92F5275F96BD}" type="datetime1">
              <a:rPr lang="es-ES"/>
              <a:pPr>
                <a:defRPr/>
              </a:pPr>
              <a:t>04/04/2018</a:t>
            </a:fld>
            <a:endParaRPr lang="es-ES"/>
          </a:p>
        </p:txBody>
      </p:sp>
      <p:sp>
        <p:nvSpPr>
          <p:cNvPr id="4" name="Footer Placeholder 2"/>
          <p:cNvSpPr>
            <a:spLocks noGrp="1"/>
          </p:cNvSpPr>
          <p:nvPr>
            <p:ph type="ftr" sz="quarter" idx="11"/>
          </p:nvPr>
        </p:nvSpPr>
        <p:spPr/>
        <p:txBody>
          <a:bodyPr/>
          <a:lstStyle>
            <a:lvl1pPr>
              <a:defRPr/>
            </a:lvl1pPr>
          </a:lstStyle>
          <a:p>
            <a:pPr>
              <a:defRPr/>
            </a:pPr>
            <a:endParaRPr lang="es-ES"/>
          </a:p>
        </p:txBody>
      </p:sp>
      <p:sp>
        <p:nvSpPr>
          <p:cNvPr id="5" name="Slide Number Placeholder 3"/>
          <p:cNvSpPr>
            <a:spLocks noGrp="1"/>
          </p:cNvSpPr>
          <p:nvPr>
            <p:ph type="sldNum" sz="quarter" idx="12"/>
          </p:nvPr>
        </p:nvSpPr>
        <p:spPr/>
        <p:txBody>
          <a:bodyPr/>
          <a:lstStyle>
            <a:lvl1pPr>
              <a:defRPr/>
            </a:lvl1pPr>
          </a:lstStyle>
          <a:p>
            <a:pPr>
              <a:defRPr/>
            </a:pPr>
            <a:fld id="{78D103CF-AFC3-4F54-B2BE-97C8A6CBF4D1}" type="slidenum">
              <a:rPr lang="es-ES"/>
              <a:pPr>
                <a:defRPr/>
              </a:pPr>
              <a:t>‹Nº›</a:t>
            </a:fld>
            <a:endParaRPr lang="es-ES"/>
          </a:p>
        </p:txBody>
      </p:sp>
    </p:spTree>
    <p:extLst>
      <p:ext uri="{BB962C8B-B14F-4D97-AF65-F5344CB8AC3E}">
        <p14:creationId xmlns:p14="http://schemas.microsoft.com/office/powerpoint/2010/main" val="3811964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6" name="Date Placeholder 4"/>
          <p:cNvSpPr>
            <a:spLocks noGrp="1"/>
          </p:cNvSpPr>
          <p:nvPr>
            <p:ph type="dt" sz="half" idx="10"/>
          </p:nvPr>
        </p:nvSpPr>
        <p:spPr/>
        <p:txBody>
          <a:bodyPr/>
          <a:lstStyle>
            <a:lvl1pPr>
              <a:defRPr/>
            </a:lvl1pPr>
          </a:lstStyle>
          <a:p>
            <a:pPr>
              <a:defRPr/>
            </a:pPr>
            <a:fld id="{95E54C3B-ACFD-4840-949A-0D418A3BE875}" type="datetime1">
              <a:rPr lang="es-ES"/>
              <a:pPr>
                <a:defRPr/>
              </a:pPr>
              <a:t>04/04/2018</a:t>
            </a:fld>
            <a:endParaRPr lang="es-ES"/>
          </a:p>
        </p:txBody>
      </p:sp>
      <p:sp>
        <p:nvSpPr>
          <p:cNvPr id="7" name="Footer Placeholder 5"/>
          <p:cNvSpPr>
            <a:spLocks noGrp="1"/>
          </p:cNvSpPr>
          <p:nvPr>
            <p:ph type="ftr" sz="quarter" idx="11"/>
          </p:nvPr>
        </p:nvSpPr>
        <p:spPr/>
        <p:txBody>
          <a:bodyPr/>
          <a:lstStyle>
            <a:lvl1pPr>
              <a:defRPr/>
            </a:lvl1pPr>
          </a:lstStyle>
          <a:p>
            <a:pPr>
              <a:defRPr/>
            </a:pPr>
            <a:endParaRPr lang="es-ES"/>
          </a:p>
        </p:txBody>
      </p:sp>
      <p:sp>
        <p:nvSpPr>
          <p:cNvPr id="8" name="Slide Number Placeholder 6"/>
          <p:cNvSpPr>
            <a:spLocks noGrp="1"/>
          </p:cNvSpPr>
          <p:nvPr>
            <p:ph type="sldNum" sz="quarter" idx="12"/>
          </p:nvPr>
        </p:nvSpPr>
        <p:spPr/>
        <p:txBody>
          <a:bodyPr/>
          <a:lstStyle>
            <a:lvl1pPr>
              <a:defRPr/>
            </a:lvl1pPr>
          </a:lstStyle>
          <a:p>
            <a:pPr>
              <a:defRPr/>
            </a:pPr>
            <a:fld id="{64537E51-4AC4-4247-87B1-B89F6B8B23B5}" type="slidenum">
              <a:rPr lang="es-ES"/>
              <a:pPr>
                <a:defRPr/>
              </a:pPr>
              <a:t>‹Nº›</a:t>
            </a:fld>
            <a:endParaRPr lang="es-ES"/>
          </a:p>
        </p:txBody>
      </p:sp>
    </p:spTree>
    <p:extLst>
      <p:ext uri="{BB962C8B-B14F-4D97-AF65-F5344CB8AC3E}">
        <p14:creationId xmlns:p14="http://schemas.microsoft.com/office/powerpoint/2010/main" val="2264818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6" name="Date Placeholder 4"/>
          <p:cNvSpPr>
            <a:spLocks noGrp="1"/>
          </p:cNvSpPr>
          <p:nvPr>
            <p:ph type="dt" sz="half" idx="10"/>
          </p:nvPr>
        </p:nvSpPr>
        <p:spPr/>
        <p:txBody>
          <a:bodyPr/>
          <a:lstStyle>
            <a:lvl1pPr>
              <a:defRPr/>
            </a:lvl1pPr>
          </a:lstStyle>
          <a:p>
            <a:pPr>
              <a:defRPr/>
            </a:pPr>
            <a:fld id="{E811018B-F890-43A7-A55D-4218B74EB851}" type="datetime1">
              <a:rPr lang="es-ES"/>
              <a:pPr>
                <a:defRPr/>
              </a:pPr>
              <a:t>04/04/2018</a:t>
            </a:fld>
            <a:endParaRPr lang="es-ES"/>
          </a:p>
        </p:txBody>
      </p:sp>
      <p:sp>
        <p:nvSpPr>
          <p:cNvPr id="7" name="Footer Placeholder 5"/>
          <p:cNvSpPr>
            <a:spLocks noGrp="1"/>
          </p:cNvSpPr>
          <p:nvPr>
            <p:ph type="ftr" sz="quarter" idx="11"/>
          </p:nvPr>
        </p:nvSpPr>
        <p:spPr/>
        <p:txBody>
          <a:bodyPr/>
          <a:lstStyle>
            <a:lvl1pPr>
              <a:defRPr/>
            </a:lvl1pPr>
          </a:lstStyle>
          <a:p>
            <a:pPr>
              <a:defRPr/>
            </a:pPr>
            <a:endParaRPr lang="es-ES"/>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5AE1F9B0-CA43-46F4-AA9B-0D81C37F0CA3}" type="slidenum">
              <a:rPr lang="es-ES"/>
              <a:pPr>
                <a:defRPr/>
              </a:pPr>
              <a:t>‹Nº›</a:t>
            </a:fld>
            <a:endParaRPr lang="es-ES"/>
          </a:p>
        </p:txBody>
      </p:sp>
    </p:spTree>
    <p:extLst>
      <p:ext uri="{BB962C8B-B14F-4D97-AF65-F5344CB8AC3E}">
        <p14:creationId xmlns:p14="http://schemas.microsoft.com/office/powerpoint/2010/main" val="35306759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fld id="{AFD8BB24-D064-4ACA-899A-7C083312B086}" type="datetime1">
              <a:rPr lang="es-ES"/>
              <a:pPr>
                <a:defRPr/>
              </a:pPr>
              <a:t>04/04/2018</a:t>
            </a:fld>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D3D33F47-6B09-4841-9B36-3826462502EF}" type="slidenum">
              <a:rPr lang="es-ES"/>
              <a:pPr>
                <a:defRPr/>
              </a:pPr>
              <a:t>‹Nº›</a:t>
            </a:fld>
            <a:endParaRPr lang="es-ES"/>
          </a:p>
        </p:txBody>
      </p:sp>
    </p:spTree>
    <p:extLst>
      <p:ext uri="{BB962C8B-B14F-4D97-AF65-F5344CB8AC3E}">
        <p14:creationId xmlns:p14="http://schemas.microsoft.com/office/powerpoint/2010/main" val="1743810674"/>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6" name="TextBox 13"/>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8000">
                <a:solidFill>
                  <a:schemeClr val="accent1"/>
                </a:solidFill>
              </a:rPr>
              <a:t>“</a:t>
            </a:r>
          </a:p>
        </p:txBody>
      </p:sp>
      <p:sp>
        <p:nvSpPr>
          <p:cNvPr id="7" name="TextBox 14"/>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8000">
                <a:solidFill>
                  <a:schemeClr val="accent1"/>
                </a:solidFill>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8" name="Date Placeholder 3"/>
          <p:cNvSpPr>
            <a:spLocks noGrp="1"/>
          </p:cNvSpPr>
          <p:nvPr>
            <p:ph type="dt" sz="half" idx="14"/>
          </p:nvPr>
        </p:nvSpPr>
        <p:spPr/>
        <p:txBody>
          <a:bodyPr/>
          <a:lstStyle>
            <a:lvl1pPr>
              <a:defRPr/>
            </a:lvl1pPr>
          </a:lstStyle>
          <a:p>
            <a:pPr>
              <a:defRPr/>
            </a:pPr>
            <a:fld id="{412F39DF-C5BA-4A94-BA73-CC82B7526DFD}" type="datetime1">
              <a:rPr lang="es-ES"/>
              <a:pPr>
                <a:defRPr/>
              </a:pPr>
              <a:t>04/04/2018</a:t>
            </a:fld>
            <a:endParaRPr lang="es-ES"/>
          </a:p>
        </p:txBody>
      </p:sp>
      <p:sp>
        <p:nvSpPr>
          <p:cNvPr id="9" name="Footer Placeholder 4"/>
          <p:cNvSpPr>
            <a:spLocks noGrp="1"/>
          </p:cNvSpPr>
          <p:nvPr>
            <p:ph type="ftr" sz="quarter" idx="15"/>
          </p:nvPr>
        </p:nvSpPr>
        <p:spPr/>
        <p:txBody>
          <a:bodyPr/>
          <a:lstStyle>
            <a:lvl1pPr>
              <a:defRPr/>
            </a:lvl1pPr>
          </a:lstStyle>
          <a:p>
            <a:pPr>
              <a:defRPr/>
            </a:pPr>
            <a:endParaRPr lang="es-ES"/>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2357D7AD-3DE5-48C5-B3EB-733A403B1809}" type="slidenum">
              <a:rPr lang="es-ES"/>
              <a:pPr>
                <a:defRPr/>
              </a:pPr>
              <a:t>‹Nº›</a:t>
            </a:fld>
            <a:endParaRPr lang="es-ES"/>
          </a:p>
        </p:txBody>
      </p:sp>
    </p:spTree>
    <p:extLst>
      <p:ext uri="{BB962C8B-B14F-4D97-AF65-F5344CB8AC3E}">
        <p14:creationId xmlns:p14="http://schemas.microsoft.com/office/powerpoint/2010/main" val="1312455099"/>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s-ES"/>
              <a:t>Haga clic para modificar el estilo de texto del patrón</a:t>
            </a:r>
          </a:p>
        </p:txBody>
      </p:sp>
      <p:sp>
        <p:nvSpPr>
          <p:cNvPr id="6" name="Date Placeholder 4"/>
          <p:cNvSpPr>
            <a:spLocks noGrp="1"/>
          </p:cNvSpPr>
          <p:nvPr>
            <p:ph type="dt" sz="half" idx="10"/>
          </p:nvPr>
        </p:nvSpPr>
        <p:spPr/>
        <p:txBody>
          <a:bodyPr/>
          <a:lstStyle>
            <a:lvl1pPr>
              <a:defRPr/>
            </a:lvl1pPr>
          </a:lstStyle>
          <a:p>
            <a:pPr>
              <a:defRPr/>
            </a:pPr>
            <a:fld id="{5979C417-006C-4D53-A9D9-24555EE69971}" type="datetime1">
              <a:rPr lang="es-ES"/>
              <a:pPr>
                <a:defRPr/>
              </a:pPr>
              <a:t>04/04/2018</a:t>
            </a:fld>
            <a:endParaRPr lang="es-ES"/>
          </a:p>
        </p:txBody>
      </p:sp>
      <p:sp>
        <p:nvSpPr>
          <p:cNvPr id="7" name="Footer Placeholder 5"/>
          <p:cNvSpPr>
            <a:spLocks noGrp="1"/>
          </p:cNvSpPr>
          <p:nvPr>
            <p:ph type="ftr" sz="quarter" idx="11"/>
          </p:nvPr>
        </p:nvSpPr>
        <p:spPr/>
        <p:txBody>
          <a:bodyPr/>
          <a:lstStyle>
            <a:lvl1pPr>
              <a:defRPr/>
            </a:lvl1pPr>
          </a:lstStyle>
          <a:p>
            <a:pPr>
              <a:defRPr/>
            </a:pPr>
            <a:endParaRPr lang="es-ES"/>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2A89C8CB-B729-49FE-B402-D225AC707D97}" type="slidenum">
              <a:rPr lang="es-ES"/>
              <a:pPr>
                <a:defRPr/>
              </a:pPr>
              <a:t>‹Nº›</a:t>
            </a:fld>
            <a:endParaRPr lang="es-ES"/>
          </a:p>
        </p:txBody>
      </p:sp>
    </p:spTree>
    <p:extLst>
      <p:ext uri="{BB962C8B-B14F-4D97-AF65-F5344CB8AC3E}">
        <p14:creationId xmlns:p14="http://schemas.microsoft.com/office/powerpoint/2010/main" val="3750954151"/>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6" name="TextBox 10"/>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8000">
                <a:solidFill>
                  <a:schemeClr val="accent1"/>
                </a:solidFill>
              </a:rPr>
              <a:t>“</a:t>
            </a:r>
          </a:p>
        </p:txBody>
      </p:sp>
      <p:sp>
        <p:nvSpPr>
          <p:cNvPr id="7" name="TextBox 11"/>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8000">
                <a:solidFill>
                  <a:schemeClr val="accent1"/>
                </a:solidFill>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s-ES"/>
              <a:t>Haga clic para modificar el estilo de texto del patrón</a:t>
            </a:r>
          </a:p>
        </p:txBody>
      </p:sp>
      <p:sp>
        <p:nvSpPr>
          <p:cNvPr id="8" name="Date Placeholder 4"/>
          <p:cNvSpPr>
            <a:spLocks noGrp="1"/>
          </p:cNvSpPr>
          <p:nvPr>
            <p:ph type="dt" sz="half" idx="14"/>
          </p:nvPr>
        </p:nvSpPr>
        <p:spPr/>
        <p:txBody>
          <a:bodyPr/>
          <a:lstStyle>
            <a:lvl1pPr>
              <a:defRPr/>
            </a:lvl1pPr>
          </a:lstStyle>
          <a:p>
            <a:pPr>
              <a:defRPr/>
            </a:pPr>
            <a:fld id="{9B43CBEA-5887-45C1-9980-343256299DBA}" type="datetime1">
              <a:rPr lang="es-ES"/>
              <a:pPr>
                <a:defRPr/>
              </a:pPr>
              <a:t>04/04/2018</a:t>
            </a:fld>
            <a:endParaRPr lang="es-ES"/>
          </a:p>
        </p:txBody>
      </p:sp>
      <p:sp>
        <p:nvSpPr>
          <p:cNvPr id="9" name="Footer Placeholder 5"/>
          <p:cNvSpPr>
            <a:spLocks noGrp="1"/>
          </p:cNvSpPr>
          <p:nvPr>
            <p:ph type="ftr" sz="quarter" idx="15"/>
          </p:nvPr>
        </p:nvSpPr>
        <p:spPr/>
        <p:txBody>
          <a:bodyPr/>
          <a:lstStyle>
            <a:lvl1pPr>
              <a:defRPr/>
            </a:lvl1pPr>
          </a:lstStyle>
          <a:p>
            <a:pPr>
              <a:defRPr/>
            </a:pPr>
            <a:endParaRPr lang="es-ES"/>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B5C33020-C360-4EE2-92E0-4882CDE45C26}" type="slidenum">
              <a:rPr lang="es-ES"/>
              <a:pPr>
                <a:defRPr/>
              </a:pPr>
              <a:t>‹Nº›</a:t>
            </a:fld>
            <a:endParaRPr lang="es-ES"/>
          </a:p>
        </p:txBody>
      </p:sp>
    </p:spTree>
    <p:extLst>
      <p:ext uri="{BB962C8B-B14F-4D97-AF65-F5344CB8AC3E}">
        <p14:creationId xmlns:p14="http://schemas.microsoft.com/office/powerpoint/2010/main" val="4106812660"/>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s-ES"/>
              <a:t>Haga clic para modificar el estilo de texto del patrón</a:t>
            </a:r>
          </a:p>
        </p:txBody>
      </p:sp>
      <p:sp>
        <p:nvSpPr>
          <p:cNvPr id="6" name="Date Placeholder 4"/>
          <p:cNvSpPr>
            <a:spLocks noGrp="1"/>
          </p:cNvSpPr>
          <p:nvPr>
            <p:ph type="dt" sz="half" idx="14"/>
          </p:nvPr>
        </p:nvSpPr>
        <p:spPr/>
        <p:txBody>
          <a:bodyPr/>
          <a:lstStyle>
            <a:lvl1pPr>
              <a:defRPr/>
            </a:lvl1pPr>
          </a:lstStyle>
          <a:p>
            <a:pPr>
              <a:defRPr/>
            </a:pPr>
            <a:fld id="{A84A39C9-2D00-4B7A-8435-09C02F3E82A8}" type="datetime1">
              <a:rPr lang="es-ES"/>
              <a:pPr>
                <a:defRPr/>
              </a:pPr>
              <a:t>04/04/2018</a:t>
            </a:fld>
            <a:endParaRPr lang="es-ES"/>
          </a:p>
        </p:txBody>
      </p:sp>
      <p:sp>
        <p:nvSpPr>
          <p:cNvPr id="7" name="Footer Placeholder 5"/>
          <p:cNvSpPr>
            <a:spLocks noGrp="1"/>
          </p:cNvSpPr>
          <p:nvPr>
            <p:ph type="ftr" sz="quarter" idx="15"/>
          </p:nvPr>
        </p:nvSpPr>
        <p:spPr/>
        <p:txBody>
          <a:bodyPr/>
          <a:lstStyle>
            <a:lvl1pPr>
              <a:defRPr/>
            </a:lvl1pPr>
          </a:lstStyle>
          <a:p>
            <a:pPr>
              <a:defRPr/>
            </a:pPr>
            <a:endParaRPr lang="es-ES"/>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DAB93348-1D53-4F46-B9E7-511EB560F82E}" type="slidenum">
              <a:rPr lang="es-ES"/>
              <a:pPr>
                <a:defRPr/>
              </a:pPr>
              <a:t>‹Nº›</a:t>
            </a:fld>
            <a:endParaRPr lang="es-ES"/>
          </a:p>
        </p:txBody>
      </p:sp>
    </p:spTree>
    <p:extLst>
      <p:ext uri="{BB962C8B-B14F-4D97-AF65-F5344CB8AC3E}">
        <p14:creationId xmlns:p14="http://schemas.microsoft.com/office/powerpoint/2010/main" val="159340823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p:cNvSpPr>
            <a:spLocks noGrp="1"/>
          </p:cNvSpPr>
          <p:nvPr>
            <p:ph type="dt" sz="half" idx="10"/>
          </p:nvPr>
        </p:nvSpPr>
        <p:spPr/>
        <p:txBody>
          <a:bodyPr/>
          <a:lstStyle>
            <a:lvl1pPr>
              <a:defRPr/>
            </a:lvl1pPr>
          </a:lstStyle>
          <a:p>
            <a:pPr>
              <a:defRPr/>
            </a:pPr>
            <a:fld id="{EDBBCB3F-248D-4D6E-ADFE-39EC29BDD16A}" type="datetime1">
              <a:rPr lang="es-ES"/>
              <a:pPr>
                <a:defRPr/>
              </a:pPr>
              <a:t>04/04/2018</a:t>
            </a:fld>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pPr>
              <a:defRPr/>
            </a:pPr>
            <a:fld id="{6B1518F6-7D63-4E29-A857-0E0590FB9DB2}" type="slidenum">
              <a:rPr lang="es-ES"/>
              <a:pPr>
                <a:defRPr/>
              </a:pPr>
              <a:t>‹Nº›</a:t>
            </a:fld>
            <a:endParaRPr lang="es-ES"/>
          </a:p>
        </p:txBody>
      </p:sp>
    </p:spTree>
    <p:extLst>
      <p:ext uri="{BB962C8B-B14F-4D97-AF65-F5344CB8AC3E}">
        <p14:creationId xmlns:p14="http://schemas.microsoft.com/office/powerpoint/2010/main" val="253694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p:txBody>
          <a:bodyPr/>
          <a:lstStyle>
            <a:lvl1pPr>
              <a:defRPr smtClean="0"/>
            </a:lvl1pPr>
          </a:lstStyle>
          <a:p>
            <a:pPr>
              <a:defRPr/>
            </a:pPr>
            <a:fld id="{A4D536F6-79FD-43E9-A96E-853E4B9FB6E7}" type="datetime1">
              <a:rPr lang="es-ES"/>
              <a:pPr>
                <a:defRPr/>
              </a:pPr>
              <a:t>04/04/2018</a:t>
            </a:fld>
            <a:endParaRPr lang="es-ES"/>
          </a:p>
        </p:txBody>
      </p:sp>
      <p:sp>
        <p:nvSpPr>
          <p:cNvPr id="5" name="Rectangle 5"/>
          <p:cNvSpPr>
            <a:spLocks noGrp="1" noChangeArrowheads="1"/>
          </p:cNvSpPr>
          <p:nvPr>
            <p:ph type="ftr" sz="quarter" idx="11"/>
          </p:nvPr>
        </p:nvSpPr>
        <p:spPr/>
        <p:txBody>
          <a:bodyPr/>
          <a:lstStyle>
            <a:lvl1pPr>
              <a:defRPr/>
            </a:lvl1pPr>
          </a:lstStyle>
          <a:p>
            <a:pPr>
              <a:defRPr/>
            </a:pPr>
            <a:endParaRPr lang="es-ES"/>
          </a:p>
        </p:txBody>
      </p:sp>
      <p:sp>
        <p:nvSpPr>
          <p:cNvPr id="6" name="Rectangle 6"/>
          <p:cNvSpPr>
            <a:spLocks noGrp="1" noChangeArrowheads="1"/>
          </p:cNvSpPr>
          <p:nvPr>
            <p:ph type="sldNum" sz="quarter" idx="12"/>
          </p:nvPr>
        </p:nvSpPr>
        <p:spPr/>
        <p:txBody>
          <a:bodyPr/>
          <a:lstStyle>
            <a:lvl1pPr>
              <a:defRPr smtClean="0"/>
            </a:lvl1pPr>
          </a:lstStyle>
          <a:p>
            <a:pPr>
              <a:defRPr/>
            </a:pPr>
            <a:fld id="{85EF3757-0E21-457E-A783-109577E3CE00}" type="slidenum">
              <a:rPr lang="es-ES"/>
              <a:pPr>
                <a:defRPr/>
              </a:pPr>
              <a:t>‹Nº›</a:t>
            </a:fld>
            <a:endParaRPr lang="es-ES"/>
          </a:p>
        </p:txBody>
      </p:sp>
    </p:spTree>
    <p:extLst>
      <p:ext uri="{BB962C8B-B14F-4D97-AF65-F5344CB8AC3E}">
        <p14:creationId xmlns:p14="http://schemas.microsoft.com/office/powerpoint/2010/main" val="23414305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Vertical Title 1"/>
          <p:cNvSpPr>
            <a:spLocks noGrp="1"/>
          </p:cNvSpPr>
          <p:nvPr>
            <p:ph type="title" orient="vert"/>
          </p:nvPr>
        </p:nvSpPr>
        <p:spPr>
          <a:xfrm>
            <a:off x="6878535" y="627406"/>
            <a:ext cx="1656132"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p:cNvSpPr>
            <a:spLocks noGrp="1"/>
          </p:cNvSpPr>
          <p:nvPr>
            <p:ph type="dt" sz="half" idx="10"/>
          </p:nvPr>
        </p:nvSpPr>
        <p:spPr/>
        <p:txBody>
          <a:bodyPr/>
          <a:lstStyle>
            <a:lvl1pPr>
              <a:defRPr/>
            </a:lvl1pPr>
          </a:lstStyle>
          <a:p>
            <a:pPr>
              <a:defRPr/>
            </a:pPr>
            <a:fld id="{94078579-5AAA-4D78-BF44-2FBD98AEBDD0}" type="datetime1">
              <a:rPr lang="es-ES"/>
              <a:pPr>
                <a:defRPr/>
              </a:pPr>
              <a:t>04/04/2018</a:t>
            </a:fld>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pPr>
              <a:defRPr/>
            </a:pPr>
            <a:fld id="{FFC70240-0FEB-439B-9C5F-3DC3F10EA0F8}" type="slidenum">
              <a:rPr lang="es-ES"/>
              <a:pPr>
                <a:defRPr/>
              </a:pPr>
              <a:t>‹Nº›</a:t>
            </a:fld>
            <a:endParaRPr lang="es-ES"/>
          </a:p>
        </p:txBody>
      </p:sp>
    </p:spTree>
    <p:extLst>
      <p:ext uri="{BB962C8B-B14F-4D97-AF65-F5344CB8AC3E}">
        <p14:creationId xmlns:p14="http://schemas.microsoft.com/office/powerpoint/2010/main" val="28822889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a:t>Haga clic para modificar el estilo de título del patrón</a:t>
            </a:r>
            <a:endParaRPr lang="es-PA"/>
          </a:p>
        </p:txBody>
      </p:sp>
      <p:sp>
        <p:nvSpPr>
          <p:cNvPr id="3" name="2 Marcador de texto"/>
          <p:cNvSpPr>
            <a:spLocks noGrp="1"/>
          </p:cNvSpPr>
          <p:nvPr>
            <p:ph type="body" sz="half" idx="1"/>
          </p:nvPr>
        </p:nvSpPr>
        <p:spPr>
          <a:xfrm>
            <a:off x="685800" y="1981200"/>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3 Marcador de contenido"/>
          <p:cNvSpPr>
            <a:spLocks noGrp="1"/>
          </p:cNvSpPr>
          <p:nvPr>
            <p:ph sz="half" idx="2"/>
          </p:nvPr>
        </p:nvSpPr>
        <p:spPr>
          <a:xfrm>
            <a:off x="4648200" y="1981200"/>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Rectangle 5"/>
          <p:cNvSpPr>
            <a:spLocks noGrp="1" noChangeArrowheads="1"/>
          </p:cNvSpPr>
          <p:nvPr>
            <p:ph type="ftr" sz="quarter" idx="10"/>
          </p:nvPr>
        </p:nvSpPr>
        <p:spPr/>
        <p:txBody>
          <a:bodyPr/>
          <a:lstStyle>
            <a:lvl1pPr>
              <a:defRPr/>
            </a:lvl1pPr>
          </a:lstStyle>
          <a:p>
            <a:pPr>
              <a:defRPr/>
            </a:pPr>
            <a:endParaRPr lang="es-ES"/>
          </a:p>
        </p:txBody>
      </p:sp>
    </p:spTree>
    <p:extLst>
      <p:ext uri="{BB962C8B-B14F-4D97-AF65-F5344CB8AC3E}">
        <p14:creationId xmlns:p14="http://schemas.microsoft.com/office/powerpoint/2010/main" val="4187520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2284413" y="1905000"/>
            <a:ext cx="3122612"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559425" y="1905000"/>
            <a:ext cx="3124200"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p:txBody>
          <a:bodyPr/>
          <a:lstStyle>
            <a:lvl1pPr>
              <a:defRPr smtClean="0"/>
            </a:lvl1pPr>
          </a:lstStyle>
          <a:p>
            <a:pPr>
              <a:defRPr/>
            </a:pPr>
            <a:fld id="{31CE3B97-A18A-4D08-B06D-1BC9F8BEFB43}" type="datetime1">
              <a:rPr lang="es-ES"/>
              <a:pPr>
                <a:defRPr/>
              </a:pPr>
              <a:t>04/04/2018</a:t>
            </a:fld>
            <a:endParaRPr lang="es-ES"/>
          </a:p>
        </p:txBody>
      </p:sp>
      <p:sp>
        <p:nvSpPr>
          <p:cNvPr id="6" name="Rectangle 5"/>
          <p:cNvSpPr>
            <a:spLocks noGrp="1" noChangeArrowheads="1"/>
          </p:cNvSpPr>
          <p:nvPr>
            <p:ph type="ftr" sz="quarter" idx="11"/>
          </p:nvPr>
        </p:nvSpPr>
        <p:spPr/>
        <p:txBody>
          <a:bodyPr/>
          <a:lstStyle>
            <a:lvl1pPr>
              <a:defRPr/>
            </a:lvl1pPr>
          </a:lstStyle>
          <a:p>
            <a:pPr>
              <a:defRPr/>
            </a:pPr>
            <a:endParaRPr lang="es-ES"/>
          </a:p>
        </p:txBody>
      </p:sp>
      <p:sp>
        <p:nvSpPr>
          <p:cNvPr id="7" name="Rectangle 6"/>
          <p:cNvSpPr>
            <a:spLocks noGrp="1" noChangeArrowheads="1"/>
          </p:cNvSpPr>
          <p:nvPr>
            <p:ph type="sldNum" sz="quarter" idx="12"/>
          </p:nvPr>
        </p:nvSpPr>
        <p:spPr/>
        <p:txBody>
          <a:bodyPr/>
          <a:lstStyle>
            <a:lvl1pPr>
              <a:defRPr smtClean="0"/>
            </a:lvl1pPr>
          </a:lstStyle>
          <a:p>
            <a:pPr>
              <a:defRPr/>
            </a:pPr>
            <a:fld id="{C9EE2F34-B3D9-4248-9153-AB7B7D03DC26}" type="slidenum">
              <a:rPr lang="es-ES"/>
              <a:pPr>
                <a:defRPr/>
              </a:pPr>
              <a:t>‹Nº›</a:t>
            </a:fld>
            <a:endParaRPr lang="es-ES"/>
          </a:p>
        </p:txBody>
      </p:sp>
    </p:spTree>
    <p:extLst>
      <p:ext uri="{BB962C8B-B14F-4D97-AF65-F5344CB8AC3E}">
        <p14:creationId xmlns:p14="http://schemas.microsoft.com/office/powerpoint/2010/main" val="158163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p:txBody>
          <a:bodyPr/>
          <a:lstStyle>
            <a:lvl1pPr>
              <a:defRPr smtClean="0"/>
            </a:lvl1pPr>
          </a:lstStyle>
          <a:p>
            <a:pPr>
              <a:defRPr/>
            </a:pPr>
            <a:fld id="{C406C1F6-E4D7-480A-AD19-2ACC645B8086}" type="datetime1">
              <a:rPr lang="es-ES"/>
              <a:pPr>
                <a:defRPr/>
              </a:pPr>
              <a:t>04/04/2018</a:t>
            </a:fld>
            <a:endParaRPr lang="es-ES"/>
          </a:p>
        </p:txBody>
      </p:sp>
      <p:sp>
        <p:nvSpPr>
          <p:cNvPr id="8" name="Rectangle 5"/>
          <p:cNvSpPr>
            <a:spLocks noGrp="1" noChangeArrowheads="1"/>
          </p:cNvSpPr>
          <p:nvPr>
            <p:ph type="ftr" sz="quarter" idx="11"/>
          </p:nvPr>
        </p:nvSpPr>
        <p:spPr/>
        <p:txBody>
          <a:bodyPr/>
          <a:lstStyle>
            <a:lvl1pPr>
              <a:defRPr/>
            </a:lvl1pPr>
          </a:lstStyle>
          <a:p>
            <a:pPr>
              <a:defRPr/>
            </a:pPr>
            <a:endParaRPr lang="es-ES"/>
          </a:p>
        </p:txBody>
      </p:sp>
      <p:sp>
        <p:nvSpPr>
          <p:cNvPr id="9" name="Rectangle 6"/>
          <p:cNvSpPr>
            <a:spLocks noGrp="1" noChangeArrowheads="1"/>
          </p:cNvSpPr>
          <p:nvPr>
            <p:ph type="sldNum" sz="quarter" idx="12"/>
          </p:nvPr>
        </p:nvSpPr>
        <p:spPr/>
        <p:txBody>
          <a:bodyPr/>
          <a:lstStyle>
            <a:lvl1pPr>
              <a:defRPr smtClean="0"/>
            </a:lvl1pPr>
          </a:lstStyle>
          <a:p>
            <a:pPr>
              <a:defRPr/>
            </a:pPr>
            <a:fld id="{CDEAF0B8-D08C-409F-99F2-6706D68773F2}" type="slidenum">
              <a:rPr lang="es-ES"/>
              <a:pPr>
                <a:defRPr/>
              </a:pPr>
              <a:t>‹Nº›</a:t>
            </a:fld>
            <a:endParaRPr lang="es-ES"/>
          </a:p>
        </p:txBody>
      </p:sp>
    </p:spTree>
    <p:extLst>
      <p:ext uri="{BB962C8B-B14F-4D97-AF65-F5344CB8AC3E}">
        <p14:creationId xmlns:p14="http://schemas.microsoft.com/office/powerpoint/2010/main" val="57720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p:txBody>
          <a:bodyPr/>
          <a:lstStyle>
            <a:lvl1pPr>
              <a:defRPr smtClean="0"/>
            </a:lvl1pPr>
          </a:lstStyle>
          <a:p>
            <a:pPr>
              <a:defRPr/>
            </a:pPr>
            <a:fld id="{F9FE23DB-CAF6-4519-97D5-28C3E4636BAF}" type="datetime1">
              <a:rPr lang="es-ES"/>
              <a:pPr>
                <a:defRPr/>
              </a:pPr>
              <a:t>04/04/2018</a:t>
            </a:fld>
            <a:endParaRPr lang="es-ES"/>
          </a:p>
        </p:txBody>
      </p:sp>
      <p:sp>
        <p:nvSpPr>
          <p:cNvPr id="4" name="Rectangle 5"/>
          <p:cNvSpPr>
            <a:spLocks noGrp="1" noChangeArrowheads="1"/>
          </p:cNvSpPr>
          <p:nvPr>
            <p:ph type="ftr" sz="quarter" idx="11"/>
          </p:nvPr>
        </p:nvSpPr>
        <p:spPr/>
        <p:txBody>
          <a:bodyPr/>
          <a:lstStyle>
            <a:lvl1pPr>
              <a:defRPr/>
            </a:lvl1pPr>
          </a:lstStyle>
          <a:p>
            <a:pPr>
              <a:defRPr/>
            </a:pPr>
            <a:endParaRPr lang="es-ES"/>
          </a:p>
        </p:txBody>
      </p:sp>
      <p:sp>
        <p:nvSpPr>
          <p:cNvPr id="5" name="Rectangle 6"/>
          <p:cNvSpPr>
            <a:spLocks noGrp="1" noChangeArrowheads="1"/>
          </p:cNvSpPr>
          <p:nvPr>
            <p:ph type="sldNum" sz="quarter" idx="12"/>
          </p:nvPr>
        </p:nvSpPr>
        <p:spPr/>
        <p:txBody>
          <a:bodyPr/>
          <a:lstStyle>
            <a:lvl1pPr>
              <a:defRPr smtClean="0"/>
            </a:lvl1pPr>
          </a:lstStyle>
          <a:p>
            <a:pPr>
              <a:defRPr/>
            </a:pPr>
            <a:fld id="{43D8B122-967F-44CB-A44B-570B8EA016FB}" type="slidenum">
              <a:rPr lang="es-ES"/>
              <a:pPr>
                <a:defRPr/>
              </a:pPr>
              <a:t>‹Nº›</a:t>
            </a:fld>
            <a:endParaRPr lang="es-ES"/>
          </a:p>
        </p:txBody>
      </p:sp>
    </p:spTree>
    <p:extLst>
      <p:ext uri="{BB962C8B-B14F-4D97-AF65-F5344CB8AC3E}">
        <p14:creationId xmlns:p14="http://schemas.microsoft.com/office/powerpoint/2010/main" val="161464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smtClean="0"/>
            </a:lvl1pPr>
          </a:lstStyle>
          <a:p>
            <a:pPr>
              <a:defRPr/>
            </a:pPr>
            <a:fld id="{6BA3FD56-5837-4122-88CD-FF708B97CA7B}" type="datetime1">
              <a:rPr lang="es-ES"/>
              <a:pPr>
                <a:defRPr/>
              </a:pPr>
              <a:t>04/04/2018</a:t>
            </a:fld>
            <a:endParaRPr lang="es-ES"/>
          </a:p>
        </p:txBody>
      </p:sp>
      <p:sp>
        <p:nvSpPr>
          <p:cNvPr id="3" name="Rectangle 5"/>
          <p:cNvSpPr>
            <a:spLocks noGrp="1" noChangeArrowheads="1"/>
          </p:cNvSpPr>
          <p:nvPr>
            <p:ph type="ftr" sz="quarter" idx="11"/>
          </p:nvPr>
        </p:nvSpPr>
        <p:spPr/>
        <p:txBody>
          <a:bodyPr/>
          <a:lstStyle>
            <a:lvl1pPr>
              <a:defRPr/>
            </a:lvl1pPr>
          </a:lstStyle>
          <a:p>
            <a:pPr>
              <a:defRPr/>
            </a:pPr>
            <a:endParaRPr lang="es-ES"/>
          </a:p>
        </p:txBody>
      </p:sp>
      <p:sp>
        <p:nvSpPr>
          <p:cNvPr id="4" name="Rectangle 6"/>
          <p:cNvSpPr>
            <a:spLocks noGrp="1" noChangeArrowheads="1"/>
          </p:cNvSpPr>
          <p:nvPr>
            <p:ph type="sldNum" sz="quarter" idx="12"/>
          </p:nvPr>
        </p:nvSpPr>
        <p:spPr/>
        <p:txBody>
          <a:bodyPr/>
          <a:lstStyle>
            <a:lvl1pPr>
              <a:defRPr smtClean="0"/>
            </a:lvl1pPr>
          </a:lstStyle>
          <a:p>
            <a:pPr>
              <a:defRPr/>
            </a:pPr>
            <a:fld id="{915EB286-8AEB-4320-A86A-A995D740CCB4}" type="slidenum">
              <a:rPr lang="es-ES"/>
              <a:pPr>
                <a:defRPr/>
              </a:pPr>
              <a:t>‹Nº›</a:t>
            </a:fld>
            <a:endParaRPr lang="es-ES"/>
          </a:p>
        </p:txBody>
      </p:sp>
    </p:spTree>
    <p:extLst>
      <p:ext uri="{BB962C8B-B14F-4D97-AF65-F5344CB8AC3E}">
        <p14:creationId xmlns:p14="http://schemas.microsoft.com/office/powerpoint/2010/main" val="3327601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p:txBody>
          <a:bodyPr/>
          <a:lstStyle>
            <a:lvl1pPr>
              <a:defRPr smtClean="0"/>
            </a:lvl1pPr>
          </a:lstStyle>
          <a:p>
            <a:pPr>
              <a:defRPr/>
            </a:pPr>
            <a:fld id="{0CB512A3-6EB1-41A1-85A1-EB3ACAB94CE2}" type="datetime1">
              <a:rPr lang="es-ES"/>
              <a:pPr>
                <a:defRPr/>
              </a:pPr>
              <a:t>04/04/2018</a:t>
            </a:fld>
            <a:endParaRPr lang="es-ES"/>
          </a:p>
        </p:txBody>
      </p:sp>
      <p:sp>
        <p:nvSpPr>
          <p:cNvPr id="6" name="Rectangle 5"/>
          <p:cNvSpPr>
            <a:spLocks noGrp="1" noChangeArrowheads="1"/>
          </p:cNvSpPr>
          <p:nvPr>
            <p:ph type="ftr" sz="quarter" idx="11"/>
          </p:nvPr>
        </p:nvSpPr>
        <p:spPr/>
        <p:txBody>
          <a:bodyPr/>
          <a:lstStyle>
            <a:lvl1pPr>
              <a:defRPr/>
            </a:lvl1pPr>
          </a:lstStyle>
          <a:p>
            <a:pPr>
              <a:defRPr/>
            </a:pPr>
            <a:endParaRPr lang="es-ES"/>
          </a:p>
        </p:txBody>
      </p:sp>
      <p:sp>
        <p:nvSpPr>
          <p:cNvPr id="7" name="Rectangle 6"/>
          <p:cNvSpPr>
            <a:spLocks noGrp="1" noChangeArrowheads="1"/>
          </p:cNvSpPr>
          <p:nvPr>
            <p:ph type="sldNum" sz="quarter" idx="12"/>
          </p:nvPr>
        </p:nvSpPr>
        <p:spPr/>
        <p:txBody>
          <a:bodyPr/>
          <a:lstStyle>
            <a:lvl1pPr>
              <a:defRPr smtClean="0"/>
            </a:lvl1pPr>
          </a:lstStyle>
          <a:p>
            <a:pPr>
              <a:defRPr/>
            </a:pPr>
            <a:fld id="{142AB365-80D3-4C8A-B2B0-C68D13344787}" type="slidenum">
              <a:rPr lang="es-ES"/>
              <a:pPr>
                <a:defRPr/>
              </a:pPr>
              <a:t>‹Nº›</a:t>
            </a:fld>
            <a:endParaRPr lang="es-ES"/>
          </a:p>
        </p:txBody>
      </p:sp>
    </p:spTree>
    <p:extLst>
      <p:ext uri="{BB962C8B-B14F-4D97-AF65-F5344CB8AC3E}">
        <p14:creationId xmlns:p14="http://schemas.microsoft.com/office/powerpoint/2010/main" val="229586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p:txBody>
          <a:bodyPr/>
          <a:lstStyle>
            <a:lvl1pPr>
              <a:defRPr smtClean="0"/>
            </a:lvl1pPr>
          </a:lstStyle>
          <a:p>
            <a:pPr>
              <a:defRPr/>
            </a:pPr>
            <a:fld id="{42955DB7-C2FF-4B6C-A65D-758245E22CC2}" type="datetime1">
              <a:rPr lang="es-ES"/>
              <a:pPr>
                <a:defRPr/>
              </a:pPr>
              <a:t>04/04/2018</a:t>
            </a:fld>
            <a:endParaRPr lang="es-ES"/>
          </a:p>
        </p:txBody>
      </p:sp>
      <p:sp>
        <p:nvSpPr>
          <p:cNvPr id="6" name="Rectangle 5"/>
          <p:cNvSpPr>
            <a:spLocks noGrp="1" noChangeArrowheads="1"/>
          </p:cNvSpPr>
          <p:nvPr>
            <p:ph type="ftr" sz="quarter" idx="11"/>
          </p:nvPr>
        </p:nvSpPr>
        <p:spPr/>
        <p:txBody>
          <a:bodyPr/>
          <a:lstStyle>
            <a:lvl1pPr>
              <a:defRPr/>
            </a:lvl1pPr>
          </a:lstStyle>
          <a:p>
            <a:pPr>
              <a:defRPr/>
            </a:pPr>
            <a:endParaRPr lang="es-ES"/>
          </a:p>
        </p:txBody>
      </p:sp>
      <p:sp>
        <p:nvSpPr>
          <p:cNvPr id="7" name="Rectangle 6"/>
          <p:cNvSpPr>
            <a:spLocks noGrp="1" noChangeArrowheads="1"/>
          </p:cNvSpPr>
          <p:nvPr>
            <p:ph type="sldNum" sz="quarter" idx="12"/>
          </p:nvPr>
        </p:nvSpPr>
        <p:spPr/>
        <p:txBody>
          <a:bodyPr/>
          <a:lstStyle>
            <a:lvl1pPr>
              <a:defRPr smtClean="0"/>
            </a:lvl1pPr>
          </a:lstStyle>
          <a:p>
            <a:pPr>
              <a:defRPr/>
            </a:pPr>
            <a:fld id="{58169483-6C26-44DD-AF2A-9426F3148058}" type="slidenum">
              <a:rPr lang="es-ES"/>
              <a:pPr>
                <a:defRPr/>
              </a:pPr>
              <a:t>‹Nº›</a:t>
            </a:fld>
            <a:endParaRPr lang="es-ES"/>
          </a:p>
        </p:txBody>
      </p:sp>
    </p:spTree>
    <p:extLst>
      <p:ext uri="{BB962C8B-B14F-4D97-AF65-F5344CB8AC3E}">
        <p14:creationId xmlns:p14="http://schemas.microsoft.com/office/powerpoint/2010/main" val="96515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oleObject" Target="../embeddings/oleObject2.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oleObject" Target="../embeddings/oleObject4.bin"/><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3.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4413" y="533400"/>
            <a:ext cx="639921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1027" name="Rectangle 3"/>
          <p:cNvSpPr>
            <a:spLocks noGrp="1" noChangeArrowheads="1"/>
          </p:cNvSpPr>
          <p:nvPr>
            <p:ph type="body" idx="1"/>
          </p:nvPr>
        </p:nvSpPr>
        <p:spPr bwMode="auto">
          <a:xfrm>
            <a:off x="2284413" y="1905000"/>
            <a:ext cx="6399212"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457200" y="6245225"/>
            <a:ext cx="2133600" cy="38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smtClean="0">
                <a:latin typeface="+mn-lt"/>
              </a:defRPr>
            </a:lvl1pPr>
          </a:lstStyle>
          <a:p>
            <a:pPr>
              <a:defRPr/>
            </a:pPr>
            <a:fld id="{ADCE8EE8-39D6-4B4B-9899-667342DE2412}" type="datetime1">
              <a:rPr lang="es-ES"/>
              <a:pPr>
                <a:defRPr/>
              </a:pPr>
              <a:t>04/04/2018</a:t>
            </a:fld>
            <a:endParaRPr lang="es-ES"/>
          </a:p>
        </p:txBody>
      </p:sp>
      <p:sp>
        <p:nvSpPr>
          <p:cNvPr id="1029" name="Rectangle 5"/>
          <p:cNvSpPr>
            <a:spLocks noGrp="1" noChangeArrowheads="1"/>
          </p:cNvSpPr>
          <p:nvPr>
            <p:ph type="ftr" sz="quarter" idx="3"/>
          </p:nvPr>
        </p:nvSpPr>
        <p:spPr bwMode="auto">
          <a:xfrm>
            <a:off x="3124200" y="6245225"/>
            <a:ext cx="2895600" cy="38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200">
                <a:latin typeface="+mn-lt"/>
              </a:defRPr>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38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Verdana" panose="020B0604030504040204" pitchFamily="34" charset="0"/>
              </a:defRPr>
            </a:lvl1pPr>
          </a:lstStyle>
          <a:p>
            <a:pPr>
              <a:defRPr/>
            </a:pPr>
            <a:fld id="{DB4FB4A8-FBF8-4EE6-92E9-25658432DC41}" type="slidenum">
              <a:rPr lang="es-ES"/>
              <a:pPr>
                <a:defRPr/>
              </a:pPr>
              <a:t>‹Nº›</a:t>
            </a:fld>
            <a:endParaRPr lang="es-ES"/>
          </a:p>
        </p:txBody>
      </p:sp>
      <p:grpSp>
        <p:nvGrpSpPr>
          <p:cNvPr id="1031" name="Group 24"/>
          <p:cNvGrpSpPr>
            <a:grpSpLocks noChangeAspect="1"/>
          </p:cNvGrpSpPr>
          <p:nvPr/>
        </p:nvGrpSpPr>
        <p:grpSpPr bwMode="auto">
          <a:xfrm>
            <a:off x="0" y="0"/>
            <a:ext cx="1116013" cy="6858000"/>
            <a:chOff x="2979" y="603"/>
            <a:chExt cx="1200" cy="6919"/>
          </a:xfrm>
        </p:grpSpPr>
        <p:sp>
          <p:nvSpPr>
            <p:cNvPr id="1033" name="AutoShape 25" descr="Purple mesh"/>
            <p:cNvSpPr>
              <a:spLocks noChangeAspect="1" noChangeArrowheads="1"/>
            </p:cNvSpPr>
            <p:nvPr/>
          </p:nvSpPr>
          <p:spPr bwMode="auto">
            <a:xfrm>
              <a:off x="2979" y="603"/>
              <a:ext cx="1200" cy="6919"/>
            </a:xfrm>
            <a:prstGeom prst="rect">
              <a:avLst/>
            </a:prstGeom>
            <a:blipFill dpi="0" rotWithShape="1">
              <a:blip r:embed="rId18"/>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atin typeface="Verdana" panose="020B0604030504040204" pitchFamily="34" charset="0"/>
              </a:endParaRPr>
            </a:p>
          </p:txBody>
        </p:sp>
        <p:graphicFrame>
          <p:nvGraphicFramePr>
            <p:cNvPr id="1034" name="Object 26" descr="Purple mesh"/>
            <p:cNvGraphicFramePr>
              <a:graphicFrameLocks noChangeAspect="1"/>
            </p:cNvGraphicFramePr>
            <p:nvPr/>
          </p:nvGraphicFramePr>
          <p:xfrm>
            <a:off x="2979" y="603"/>
            <a:ext cx="698" cy="836"/>
          </p:xfrm>
          <a:graphic>
            <a:graphicData uri="http://schemas.openxmlformats.org/presentationml/2006/ole">
              <mc:AlternateContent xmlns:mc="http://schemas.openxmlformats.org/markup-compatibility/2006">
                <mc:Choice xmlns:v="urn:schemas-microsoft-com:vml" Requires="v">
                  <p:oleObj spid="_x0000_s1166" name="Clip" r:id="rId19" imgW="944575" imgH="1180490" progId="">
                    <p:embed/>
                  </p:oleObj>
                </mc:Choice>
                <mc:Fallback>
                  <p:oleObj name="Clip" r:id="rId19" imgW="944575" imgH="1180490" progId="">
                    <p:embed/>
                    <p:pic>
                      <p:nvPicPr>
                        <p:cNvPr id="0" name="Object 26" descr="Purple mesh"/>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79" y="603"/>
                          <a:ext cx="698" cy="836"/>
                        </a:xfrm>
                        <a:prstGeom prst="rect">
                          <a:avLst/>
                        </a:prstGeom>
                        <a:blipFill dpi="0" rotWithShape="1">
                          <a:blip r:embed="rId18"/>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5" name="Object 27" descr="Purple mesh"/>
            <p:cNvGraphicFramePr>
              <a:graphicFrameLocks noChangeAspect="1"/>
            </p:cNvGraphicFramePr>
            <p:nvPr/>
          </p:nvGraphicFramePr>
          <p:xfrm>
            <a:off x="2979" y="2368"/>
            <a:ext cx="853" cy="1022"/>
          </p:xfrm>
          <a:graphic>
            <a:graphicData uri="http://schemas.openxmlformats.org/presentationml/2006/ole">
              <mc:AlternateContent xmlns:mc="http://schemas.openxmlformats.org/markup-compatibility/2006">
                <mc:Choice xmlns:v="urn:schemas-microsoft-com:vml" Requires="v">
                  <p:oleObj spid="_x0000_s1167" name="Clip" r:id="rId21" imgW="944575" imgH="1180490" progId="">
                    <p:embed/>
                  </p:oleObj>
                </mc:Choice>
                <mc:Fallback>
                  <p:oleObj name="Clip" r:id="rId21" imgW="944575" imgH="1180490" progId="">
                    <p:embed/>
                    <p:pic>
                      <p:nvPicPr>
                        <p:cNvPr id="0" name="Object 27" descr="Purple mesh"/>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79" y="2368"/>
                          <a:ext cx="853" cy="1022"/>
                        </a:xfrm>
                        <a:prstGeom prst="rect">
                          <a:avLst/>
                        </a:prstGeom>
                        <a:blipFill dpi="0" rotWithShape="1">
                          <a:blip r:embed="rId18"/>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6" name="Object 28" descr="Purple mesh"/>
            <p:cNvGraphicFramePr>
              <a:graphicFrameLocks noChangeAspect="1"/>
            </p:cNvGraphicFramePr>
            <p:nvPr/>
          </p:nvGraphicFramePr>
          <p:xfrm>
            <a:off x="2979" y="4226"/>
            <a:ext cx="932" cy="1115"/>
          </p:xfrm>
          <a:graphic>
            <a:graphicData uri="http://schemas.openxmlformats.org/presentationml/2006/ole">
              <mc:AlternateContent xmlns:mc="http://schemas.openxmlformats.org/markup-compatibility/2006">
                <mc:Choice xmlns:v="urn:schemas-microsoft-com:vml" Requires="v">
                  <p:oleObj spid="_x0000_s1168" name="Clip" r:id="rId22" imgW="944575" imgH="1180490" progId="">
                    <p:embed/>
                  </p:oleObj>
                </mc:Choice>
                <mc:Fallback>
                  <p:oleObj name="Clip" r:id="rId22" imgW="944575" imgH="1180490" progId="">
                    <p:embed/>
                    <p:pic>
                      <p:nvPicPr>
                        <p:cNvPr id="0" name="Object 28" descr="Purple mesh"/>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79" y="4226"/>
                          <a:ext cx="932" cy="1115"/>
                        </a:xfrm>
                        <a:prstGeom prst="rect">
                          <a:avLst/>
                        </a:prstGeom>
                        <a:blipFill dpi="0" rotWithShape="1">
                          <a:blip r:embed="rId18"/>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7" name="Object 29" descr="Purple mesh"/>
            <p:cNvGraphicFramePr>
              <a:graphicFrameLocks noChangeAspect="1"/>
            </p:cNvGraphicFramePr>
            <p:nvPr/>
          </p:nvGraphicFramePr>
          <p:xfrm>
            <a:off x="2979" y="6084"/>
            <a:ext cx="1200" cy="1438"/>
          </p:xfrm>
          <a:graphic>
            <a:graphicData uri="http://schemas.openxmlformats.org/presentationml/2006/ole">
              <mc:AlternateContent xmlns:mc="http://schemas.openxmlformats.org/markup-compatibility/2006">
                <mc:Choice xmlns:v="urn:schemas-microsoft-com:vml" Requires="v">
                  <p:oleObj spid="_x0000_s1169" name="Clip" r:id="rId23" imgW="944575" imgH="1180490" progId="">
                    <p:embed/>
                  </p:oleObj>
                </mc:Choice>
                <mc:Fallback>
                  <p:oleObj name="Clip" r:id="rId23" imgW="944575" imgH="1180490" progId="">
                    <p:embed/>
                    <p:pic>
                      <p:nvPicPr>
                        <p:cNvPr id="0" name="Object 29" descr="Purple mesh"/>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79" y="6084"/>
                          <a:ext cx="1200" cy="1438"/>
                        </a:xfrm>
                        <a:prstGeom prst="rect">
                          <a:avLst/>
                        </a:prstGeom>
                        <a:blipFill dpi="0" rotWithShape="1">
                          <a:blip r:embed="rId18"/>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32" name="Line 30"/>
          <p:cNvSpPr>
            <a:spLocks noChangeShapeType="1"/>
          </p:cNvSpPr>
          <p:nvPr/>
        </p:nvSpPr>
        <p:spPr bwMode="auto">
          <a:xfrm>
            <a:off x="1116013" y="6165850"/>
            <a:ext cx="8027987"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PA"/>
          </a:p>
        </p:txBody>
      </p:sp>
    </p:spTree>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Verdana" pitchFamily="34" charset="0"/>
        </a:defRPr>
      </a:lvl2pPr>
      <a:lvl3pPr algn="l" rtl="0" eaLnBrk="0" fontAlgn="base" hangingPunct="0">
        <a:spcBef>
          <a:spcPct val="0"/>
        </a:spcBef>
        <a:spcAft>
          <a:spcPct val="0"/>
        </a:spcAft>
        <a:defRPr sz="3600">
          <a:solidFill>
            <a:schemeClr val="tx2"/>
          </a:solidFill>
          <a:latin typeface="Verdana" pitchFamily="34" charset="0"/>
        </a:defRPr>
      </a:lvl3pPr>
      <a:lvl4pPr algn="l" rtl="0" eaLnBrk="0" fontAlgn="base" hangingPunct="0">
        <a:spcBef>
          <a:spcPct val="0"/>
        </a:spcBef>
        <a:spcAft>
          <a:spcPct val="0"/>
        </a:spcAft>
        <a:defRPr sz="3600">
          <a:solidFill>
            <a:schemeClr val="tx2"/>
          </a:solidFill>
          <a:latin typeface="Verdana" pitchFamily="34" charset="0"/>
        </a:defRPr>
      </a:lvl4pPr>
      <a:lvl5pPr algn="l" rtl="0" eaLnBrk="0" fontAlgn="base" hangingPunct="0">
        <a:spcBef>
          <a:spcPct val="0"/>
        </a:spcBef>
        <a:spcAft>
          <a:spcPct val="0"/>
        </a:spcAft>
        <a:defRPr sz="3600">
          <a:solidFill>
            <a:schemeClr val="tx2"/>
          </a:solidFill>
          <a:latin typeface="Verdana" pitchFamily="34" charset="0"/>
        </a:defRPr>
      </a:lvl5pPr>
      <a:lvl6pPr marL="457200" algn="l" rtl="0" eaLnBrk="1" fontAlgn="base" hangingPunct="1">
        <a:spcBef>
          <a:spcPct val="0"/>
        </a:spcBef>
        <a:spcAft>
          <a:spcPct val="0"/>
        </a:spcAft>
        <a:defRPr sz="3600">
          <a:solidFill>
            <a:schemeClr val="tx2"/>
          </a:solidFill>
          <a:latin typeface="Verdana" pitchFamily="34" charset="0"/>
        </a:defRPr>
      </a:lvl6pPr>
      <a:lvl7pPr marL="914400" algn="l" rtl="0" eaLnBrk="1" fontAlgn="base" hangingPunct="1">
        <a:spcBef>
          <a:spcPct val="0"/>
        </a:spcBef>
        <a:spcAft>
          <a:spcPct val="0"/>
        </a:spcAft>
        <a:defRPr sz="3600">
          <a:solidFill>
            <a:schemeClr val="tx2"/>
          </a:solidFill>
          <a:latin typeface="Verdana" pitchFamily="34" charset="0"/>
        </a:defRPr>
      </a:lvl7pPr>
      <a:lvl8pPr marL="1371600" algn="l" rtl="0" eaLnBrk="1" fontAlgn="base" hangingPunct="1">
        <a:spcBef>
          <a:spcPct val="0"/>
        </a:spcBef>
        <a:spcAft>
          <a:spcPct val="0"/>
        </a:spcAft>
        <a:defRPr sz="3600">
          <a:solidFill>
            <a:schemeClr val="tx2"/>
          </a:solidFill>
          <a:latin typeface="Verdana" pitchFamily="34" charset="0"/>
        </a:defRPr>
      </a:lvl8pPr>
      <a:lvl9pPr marL="1828800" algn="l" rtl="0" eaLnBrk="1" fontAlgn="base" hangingPunct="1">
        <a:spcBef>
          <a:spcPct val="0"/>
        </a:spcBef>
        <a:spcAft>
          <a:spcPct val="0"/>
        </a:spcAft>
        <a:defRPr sz="36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050" name="Group 35"/>
          <p:cNvGrpSpPr>
            <a:grpSpLocks/>
          </p:cNvGrpSpPr>
          <p:nvPr/>
        </p:nvGrpSpPr>
        <p:grpSpPr bwMode="auto">
          <a:xfrm>
            <a:off x="0" y="228600"/>
            <a:ext cx="1981200" cy="6638925"/>
            <a:chOff x="2487613" y="285750"/>
            <a:chExt cx="2428875" cy="5654676"/>
          </a:xfrm>
        </p:grpSpPr>
        <p:sp>
          <p:nvSpPr>
            <p:cNvPr id="2070" name="Freeform 11"/>
            <p:cNvSpPr>
              <a:spLocks/>
            </p:cNvSpPr>
            <p:nvPr/>
          </p:nvSpPr>
          <p:spPr bwMode="auto">
            <a:xfrm>
              <a:off x="2487613" y="2284413"/>
              <a:ext cx="85725" cy="533400"/>
            </a:xfrm>
            <a:custGeom>
              <a:avLst/>
              <a:gdLst>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1" name="Freeform 12"/>
            <p:cNvSpPr>
              <a:spLocks/>
            </p:cNvSpPr>
            <p:nvPr/>
          </p:nvSpPr>
          <p:spPr bwMode="auto">
            <a:xfrm>
              <a:off x="2597151" y="2779713"/>
              <a:ext cx="550863" cy="1978025"/>
            </a:xfrm>
            <a:custGeom>
              <a:avLst/>
              <a:gdLst>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2" name="Freeform 13"/>
            <p:cNvSpPr>
              <a:spLocks/>
            </p:cNvSpPr>
            <p:nvPr/>
          </p:nvSpPr>
          <p:spPr bwMode="auto">
            <a:xfrm>
              <a:off x="3175001" y="4730750"/>
              <a:ext cx="519113" cy="1209675"/>
            </a:xfrm>
            <a:custGeom>
              <a:avLst/>
              <a:gdLst>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3" name="Freeform 14"/>
            <p:cNvSpPr>
              <a:spLocks/>
            </p:cNvSpPr>
            <p:nvPr/>
          </p:nvSpPr>
          <p:spPr bwMode="auto">
            <a:xfrm>
              <a:off x="3305176" y="5630863"/>
              <a:ext cx="146050" cy="309563"/>
            </a:xfrm>
            <a:custGeom>
              <a:avLst/>
              <a:gdLst>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4" name="Freeform 15"/>
            <p:cNvSpPr>
              <a:spLocks/>
            </p:cNvSpPr>
            <p:nvPr/>
          </p:nvSpPr>
          <p:spPr bwMode="auto">
            <a:xfrm>
              <a:off x="2573338" y="2817813"/>
              <a:ext cx="700088" cy="2835275"/>
            </a:xfrm>
            <a:custGeom>
              <a:avLst/>
              <a:gdLst>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5" name="Freeform 16"/>
            <p:cNvSpPr>
              <a:spLocks/>
            </p:cNvSpPr>
            <p:nvPr/>
          </p:nvSpPr>
          <p:spPr bwMode="auto">
            <a:xfrm>
              <a:off x="2506663" y="285750"/>
              <a:ext cx="90488" cy="2493963"/>
            </a:xfrm>
            <a:custGeom>
              <a:avLst/>
              <a:gdLst>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6" name="Freeform 17"/>
            <p:cNvSpPr>
              <a:spLocks/>
            </p:cNvSpPr>
            <p:nvPr/>
          </p:nvSpPr>
          <p:spPr bwMode="auto">
            <a:xfrm>
              <a:off x="2554288" y="2598738"/>
              <a:ext cx="66675" cy="420688"/>
            </a:xfrm>
            <a:custGeom>
              <a:avLst/>
              <a:gdLst>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7" name="Freeform 18"/>
            <p:cNvSpPr>
              <a:spLocks/>
            </p:cNvSpPr>
            <p:nvPr/>
          </p:nvSpPr>
          <p:spPr bwMode="auto">
            <a:xfrm>
              <a:off x="3143251" y="4757738"/>
              <a:ext cx="161925" cy="873125"/>
            </a:xfrm>
            <a:custGeom>
              <a:avLst/>
              <a:gdLst>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8" name="Freeform 19"/>
            <p:cNvSpPr>
              <a:spLocks/>
            </p:cNvSpPr>
            <p:nvPr/>
          </p:nvSpPr>
          <p:spPr bwMode="auto">
            <a:xfrm>
              <a:off x="3148013" y="1282700"/>
              <a:ext cx="1768475" cy="3448050"/>
            </a:xfrm>
            <a:custGeom>
              <a:avLst/>
              <a:gdLst>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9" name="Freeform 20"/>
            <p:cNvSpPr>
              <a:spLocks/>
            </p:cNvSpPr>
            <p:nvPr/>
          </p:nvSpPr>
          <p:spPr bwMode="auto">
            <a:xfrm>
              <a:off x="3273426" y="5653088"/>
              <a:ext cx="138113" cy="287338"/>
            </a:xfrm>
            <a:custGeom>
              <a:avLst/>
              <a:gdLst>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80" name="Freeform 21"/>
            <p:cNvSpPr>
              <a:spLocks/>
            </p:cNvSpPr>
            <p:nvPr/>
          </p:nvSpPr>
          <p:spPr bwMode="auto">
            <a:xfrm>
              <a:off x="3143251" y="4656138"/>
              <a:ext cx="31750" cy="188913"/>
            </a:xfrm>
            <a:custGeom>
              <a:avLst/>
              <a:gdLst>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81" name="Freeform 22"/>
            <p:cNvSpPr>
              <a:spLocks/>
            </p:cNvSpPr>
            <p:nvPr/>
          </p:nvSpPr>
          <p:spPr bwMode="auto">
            <a:xfrm>
              <a:off x="3211513" y="5410200"/>
              <a:ext cx="203200" cy="530225"/>
            </a:xfrm>
            <a:custGeom>
              <a:avLst/>
              <a:gdLst>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grpSp>
      <p:grpSp>
        <p:nvGrpSpPr>
          <p:cNvPr id="2051" name="Group 48"/>
          <p:cNvGrpSpPr>
            <a:grpSpLocks/>
          </p:cNvGrpSpPr>
          <p:nvPr/>
        </p:nvGrpSpPr>
        <p:grpSpPr bwMode="auto">
          <a:xfrm>
            <a:off x="20638" y="0"/>
            <a:ext cx="1952625" cy="6853238"/>
            <a:chOff x="6627813" y="195717"/>
            <a:chExt cx="1952625" cy="5678034"/>
          </a:xfrm>
        </p:grpSpPr>
        <p:sp>
          <p:nvSpPr>
            <p:cNvPr id="2058" name="Freeform 27"/>
            <p:cNvSpPr>
              <a:spLocks/>
            </p:cNvSpPr>
            <p:nvPr/>
          </p:nvSpPr>
          <p:spPr bwMode="auto">
            <a:xfrm>
              <a:off x="6627813" y="195717"/>
              <a:ext cx="409575" cy="3646488"/>
            </a:xfrm>
            <a:custGeom>
              <a:avLst/>
              <a:gdLst>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59" name="Freeform 28"/>
            <p:cNvSpPr>
              <a:spLocks/>
            </p:cNvSpPr>
            <p:nvPr/>
          </p:nvSpPr>
          <p:spPr bwMode="auto">
            <a:xfrm>
              <a:off x="7061201" y="3771900"/>
              <a:ext cx="350838" cy="1309688"/>
            </a:xfrm>
            <a:custGeom>
              <a:avLst/>
              <a:gdLst>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0" name="Freeform 29"/>
            <p:cNvSpPr>
              <a:spLocks/>
            </p:cNvSpPr>
            <p:nvPr/>
          </p:nvSpPr>
          <p:spPr bwMode="auto">
            <a:xfrm>
              <a:off x="7439026" y="5053013"/>
              <a:ext cx="357188" cy="820738"/>
            </a:xfrm>
            <a:custGeom>
              <a:avLst/>
              <a:gdLst>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1" name="Freeform 30"/>
            <p:cNvSpPr>
              <a:spLocks/>
            </p:cNvSpPr>
            <p:nvPr/>
          </p:nvSpPr>
          <p:spPr bwMode="auto">
            <a:xfrm>
              <a:off x="7037388" y="3811588"/>
              <a:ext cx="457200" cy="1852613"/>
            </a:xfrm>
            <a:custGeom>
              <a:avLst/>
              <a:gdLst>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2" name="Freeform 31"/>
            <p:cNvSpPr>
              <a:spLocks/>
            </p:cNvSpPr>
            <p:nvPr/>
          </p:nvSpPr>
          <p:spPr bwMode="auto">
            <a:xfrm>
              <a:off x="6992938" y="1263650"/>
              <a:ext cx="144463" cy="2508250"/>
            </a:xfrm>
            <a:custGeom>
              <a:avLst/>
              <a:gdLst>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3" name="Freeform 32"/>
            <p:cNvSpPr>
              <a:spLocks/>
            </p:cNvSpPr>
            <p:nvPr/>
          </p:nvSpPr>
          <p:spPr bwMode="auto">
            <a:xfrm>
              <a:off x="7526338" y="5640388"/>
              <a:ext cx="111125" cy="233363"/>
            </a:xfrm>
            <a:custGeom>
              <a:avLst/>
              <a:gdLst>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4" name="Freeform 33"/>
            <p:cNvSpPr>
              <a:spLocks/>
            </p:cNvSpPr>
            <p:nvPr/>
          </p:nvSpPr>
          <p:spPr bwMode="auto">
            <a:xfrm>
              <a:off x="7021513" y="3598863"/>
              <a:ext cx="68263" cy="423863"/>
            </a:xfrm>
            <a:custGeom>
              <a:avLst/>
              <a:gdLst>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5" name="Freeform 34"/>
            <p:cNvSpPr>
              <a:spLocks/>
            </p:cNvSpPr>
            <p:nvPr/>
          </p:nvSpPr>
          <p:spPr bwMode="auto">
            <a:xfrm>
              <a:off x="7412038" y="2801938"/>
              <a:ext cx="1168400" cy="2251075"/>
            </a:xfrm>
            <a:custGeom>
              <a:avLst/>
              <a:gdLst>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6" name="Freeform 35"/>
            <p:cNvSpPr>
              <a:spLocks/>
            </p:cNvSpPr>
            <p:nvPr/>
          </p:nvSpPr>
          <p:spPr bwMode="auto">
            <a:xfrm>
              <a:off x="7494588" y="5664200"/>
              <a:ext cx="100013" cy="209550"/>
            </a:xfrm>
            <a:custGeom>
              <a:avLst/>
              <a:gdLst>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7" name="Freeform 36"/>
            <p:cNvSpPr>
              <a:spLocks/>
            </p:cNvSpPr>
            <p:nvPr/>
          </p:nvSpPr>
          <p:spPr bwMode="auto">
            <a:xfrm>
              <a:off x="7412038" y="5081588"/>
              <a:ext cx="114300" cy="558800"/>
            </a:xfrm>
            <a:custGeom>
              <a:avLst/>
              <a:gdLst>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8" name="Freeform 37"/>
            <p:cNvSpPr>
              <a:spLocks/>
            </p:cNvSpPr>
            <p:nvPr/>
          </p:nvSpPr>
          <p:spPr bwMode="auto">
            <a:xfrm>
              <a:off x="7412038" y="4978400"/>
              <a:ext cx="31750" cy="188913"/>
            </a:xfrm>
            <a:custGeom>
              <a:avLst/>
              <a:gdLst>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9" name="Freeform 38"/>
            <p:cNvSpPr>
              <a:spLocks/>
            </p:cNvSpPr>
            <p:nvPr/>
          </p:nvSpPr>
          <p:spPr bwMode="auto">
            <a:xfrm>
              <a:off x="7439026" y="5434013"/>
              <a:ext cx="174625" cy="439738"/>
            </a:xfrm>
            <a:custGeom>
              <a:avLst/>
              <a:gdLst>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53"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título del patrón</a:t>
            </a:r>
            <a:endParaRPr lang="en-US"/>
          </a:p>
        </p:txBody>
      </p:sp>
      <p:sp>
        <p:nvSpPr>
          <p:cNvPr id="2054"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eaLnBrk="1" hangingPunct="1">
              <a:defRPr sz="900" smtClean="0">
                <a:solidFill>
                  <a:schemeClr val="tx1">
                    <a:tint val="75000"/>
                  </a:schemeClr>
                </a:solidFill>
              </a:defRPr>
            </a:lvl1pPr>
          </a:lstStyle>
          <a:p>
            <a:pPr>
              <a:defRPr/>
            </a:pPr>
            <a:fld id="{54ED2A67-B94A-4D6D-AC27-CCA627A8665D}" type="datetime1">
              <a:rPr lang="es-ES"/>
              <a:pPr>
                <a:defRPr/>
              </a:pPr>
              <a:t>04/04/2018</a:t>
            </a:fld>
            <a:endParaRPr lang="es-ES"/>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endParaRPr lang="es-ES"/>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eaLnBrk="1" hangingPunct="1">
              <a:defRPr sz="2000" smtClean="0">
                <a:solidFill>
                  <a:srgbClr val="FEFFFF"/>
                </a:solidFill>
              </a:defRPr>
            </a:lvl1pPr>
          </a:lstStyle>
          <a:p>
            <a:pPr>
              <a:defRPr/>
            </a:pPr>
            <a:fld id="{A74151E0-B568-49EA-8D79-1A57E5006E43}"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Lst>
  <p:hf hdr="0" ftr="0" dt="0"/>
  <p:txStyles>
    <p:titleStyle>
      <a:lvl1pPr algn="l" defTabSz="457200" rtl="0" fontAlgn="base">
        <a:spcBef>
          <a:spcPct val="0"/>
        </a:spcBef>
        <a:spcAft>
          <a:spcPct val="0"/>
        </a:spcAft>
        <a:defRPr sz="3600" kern="1200">
          <a:solidFill>
            <a:srgbClr val="262626"/>
          </a:solidFill>
          <a:latin typeface="+mj-lt"/>
          <a:ea typeface="+mj-ea"/>
          <a:cs typeface="+mj-cs"/>
        </a:defRPr>
      </a:lvl1pPr>
      <a:lvl2pPr algn="l" defTabSz="457200" rtl="0" fontAlgn="base">
        <a:spcBef>
          <a:spcPct val="0"/>
        </a:spcBef>
        <a:spcAft>
          <a:spcPct val="0"/>
        </a:spcAft>
        <a:defRPr sz="3600">
          <a:solidFill>
            <a:srgbClr val="262626"/>
          </a:solidFill>
          <a:latin typeface="Century Gothic" panose="020B0502020202020204" pitchFamily="34" charset="0"/>
        </a:defRPr>
      </a:lvl2pPr>
      <a:lvl3pPr algn="l" defTabSz="457200" rtl="0" fontAlgn="base">
        <a:spcBef>
          <a:spcPct val="0"/>
        </a:spcBef>
        <a:spcAft>
          <a:spcPct val="0"/>
        </a:spcAft>
        <a:defRPr sz="3600">
          <a:solidFill>
            <a:srgbClr val="262626"/>
          </a:solidFill>
          <a:latin typeface="Century Gothic" panose="020B0502020202020204" pitchFamily="34" charset="0"/>
        </a:defRPr>
      </a:lvl3pPr>
      <a:lvl4pPr algn="l" defTabSz="457200" rtl="0" fontAlgn="base">
        <a:spcBef>
          <a:spcPct val="0"/>
        </a:spcBef>
        <a:spcAft>
          <a:spcPct val="0"/>
        </a:spcAft>
        <a:defRPr sz="3600">
          <a:solidFill>
            <a:srgbClr val="262626"/>
          </a:solidFill>
          <a:latin typeface="Century Gothic" panose="020B0502020202020204" pitchFamily="34" charset="0"/>
        </a:defRPr>
      </a:lvl4pPr>
      <a:lvl5pPr algn="l" defTabSz="457200" rtl="0" fontAlgn="base">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8063" y="317500"/>
            <a:ext cx="6399212" cy="1219200"/>
          </a:xfrm>
        </p:spPr>
        <p:txBody>
          <a:bodyPr rtlCol="0"/>
          <a:lstStyle/>
          <a:p>
            <a:pPr eaLnBrk="1" fontAlgn="auto" hangingPunct="1">
              <a:spcAft>
                <a:spcPts val="0"/>
              </a:spcAft>
              <a:defRPr/>
            </a:pPr>
            <a:r>
              <a:rPr lang="es-ES" sz="4800" b="1" dirty="0">
                <a:solidFill>
                  <a:schemeClr val="accent6">
                    <a:lumMod val="75000"/>
                  </a:schemeClr>
                </a:solidFill>
              </a:rPr>
              <a:t>MÓDULO 1</a:t>
            </a:r>
          </a:p>
        </p:txBody>
      </p:sp>
      <p:sp>
        <p:nvSpPr>
          <p:cNvPr id="3" name="2 Subtítulo"/>
          <p:cNvSpPr>
            <a:spLocks noGrp="1"/>
          </p:cNvSpPr>
          <p:nvPr>
            <p:ph type="subTitle" idx="1"/>
          </p:nvPr>
        </p:nvSpPr>
        <p:spPr>
          <a:xfrm>
            <a:off x="715963" y="1768475"/>
            <a:ext cx="7451725" cy="1311275"/>
          </a:xfrm>
        </p:spPr>
        <p:txBody>
          <a:bodyPr rtlCol="0">
            <a:noAutofit/>
          </a:bodyPr>
          <a:lstStyle/>
          <a:p>
            <a:pPr algn="ctr" eaLnBrk="1" fontAlgn="auto" hangingPunct="1">
              <a:spcBef>
                <a:spcPts val="0"/>
              </a:spcBef>
              <a:spcAft>
                <a:spcPts val="0"/>
              </a:spcAft>
              <a:buFont typeface="Wingdings 3" charset="2"/>
              <a:buNone/>
              <a:defRPr/>
            </a:pPr>
            <a:r>
              <a:rPr lang="es-ES" sz="4400" b="1" i="1" dirty="0">
                <a:solidFill>
                  <a:schemeClr val="accent6">
                    <a:lumMod val="75000"/>
                  </a:schemeClr>
                </a:solidFill>
              </a:rPr>
              <a:t>Introducción </a:t>
            </a:r>
          </a:p>
          <a:p>
            <a:pPr algn="ctr" eaLnBrk="1" fontAlgn="auto" hangingPunct="1">
              <a:spcBef>
                <a:spcPts val="0"/>
              </a:spcBef>
              <a:spcAft>
                <a:spcPts val="0"/>
              </a:spcAft>
              <a:buFont typeface="Wingdings 3" charset="2"/>
              <a:buNone/>
              <a:defRPr/>
            </a:pPr>
            <a:r>
              <a:rPr lang="es-ES" sz="4400" b="1" i="1" dirty="0">
                <a:solidFill>
                  <a:schemeClr val="accent6">
                    <a:lumMod val="75000"/>
                  </a:schemeClr>
                </a:solidFill>
              </a:rPr>
              <a:t>a los</a:t>
            </a:r>
          </a:p>
        </p:txBody>
      </p:sp>
      <p:sp>
        <p:nvSpPr>
          <p:cNvPr id="35844" name="Marcador de número de diapositiva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0918468C-05B1-44D7-8D8E-377E382FF000}" type="slidenum">
              <a:rPr lang="es-ES" altLang="es-PA" smtClean="0">
                <a:solidFill>
                  <a:srgbClr val="FEFFFF"/>
                </a:solidFill>
                <a:latin typeface="Arial" panose="020B0604020202020204" pitchFamily="34" charset="0"/>
              </a:rPr>
              <a:pPr>
                <a:spcBef>
                  <a:spcPct val="0"/>
                </a:spcBef>
                <a:buClrTx/>
                <a:buFontTx/>
                <a:buNone/>
              </a:pPr>
              <a:t>1</a:t>
            </a:fld>
            <a:endParaRPr lang="es-ES" altLang="es-PA">
              <a:solidFill>
                <a:srgbClr val="FEFFFF"/>
              </a:solidFill>
              <a:latin typeface="Arial" panose="020B0604020202020204" pitchFamily="34" charset="0"/>
            </a:endParaRPr>
          </a:p>
        </p:txBody>
      </p:sp>
      <p:pic>
        <p:nvPicPr>
          <p:cNvPr id="16390" name="Picture 6" descr="https://encrypted-tbn3.gstatic.com/images?q=tbn:ANd9GcQ5l5muwiNWWchAanyV7C3n1Z1pxAWCOoVxYXSh6DTEIk7VtM4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285" y="3144130"/>
            <a:ext cx="4857937" cy="17312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7" name="2 Subtítulo"/>
          <p:cNvSpPr txBox="1">
            <a:spLocks/>
          </p:cNvSpPr>
          <p:nvPr/>
        </p:nvSpPr>
        <p:spPr>
          <a:xfrm>
            <a:off x="1008063" y="5373688"/>
            <a:ext cx="7451725" cy="1150937"/>
          </a:xfrm>
          <a:prstGeom prst="rect">
            <a:avLst/>
          </a:prstGeom>
        </p:spPr>
        <p:txBody>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fontAlgn="auto">
              <a:spcBef>
                <a:spcPts val="0"/>
              </a:spcBef>
              <a:defRPr/>
            </a:pPr>
            <a:r>
              <a:rPr lang="es-ES" sz="2800" dirty="0">
                <a:solidFill>
                  <a:schemeClr val="accent6">
                    <a:lumMod val="75000"/>
                  </a:schemeClr>
                </a:solidFill>
                <a:latin typeface="Freestyle Script" panose="030804020302050B0404" pitchFamily="66" charset="0"/>
              </a:rPr>
              <a:t>Por: Amarilis Alvarado de Araya</a:t>
            </a:r>
          </a:p>
          <a:p>
            <a:pPr algn="ctr" fontAlgn="auto">
              <a:spcBef>
                <a:spcPts val="0"/>
              </a:spcBef>
              <a:defRPr/>
            </a:pPr>
            <a:r>
              <a:rPr lang="es-ES" sz="2200" dirty="0">
                <a:solidFill>
                  <a:schemeClr val="accent6">
                    <a:lumMod val="75000"/>
                  </a:schemeClr>
                </a:solidFill>
                <a:latin typeface="Freestyle Script" panose="030804020302050B0404" pitchFamily="66" charset="0"/>
              </a:rPr>
              <a:t>UTP – FISC - DARC</a:t>
            </a:r>
          </a:p>
          <a:p>
            <a:pPr algn="ctr" fontAlgn="auto">
              <a:spcBef>
                <a:spcPts val="0"/>
              </a:spcBef>
              <a:defRPr/>
            </a:pPr>
            <a:endParaRPr lang="es-ES" sz="2200" dirty="0">
              <a:solidFill>
                <a:schemeClr val="accent6">
                  <a:lumMod val="75000"/>
                </a:schemeClr>
              </a:solidFill>
              <a:latin typeface="Freestyle Script" panose="030804020302050B0404" pitchFamily="66" charset="0"/>
            </a:endParaRPr>
          </a:p>
        </p:txBody>
      </p:sp>
    </p:spTree>
    <p:extLst>
      <p:ext uri="{BB962C8B-B14F-4D97-AF65-F5344CB8AC3E}">
        <p14:creationId xmlns:p14="http://schemas.microsoft.com/office/powerpoint/2010/main" val="416877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5538" y="1341438"/>
            <a:ext cx="3008312" cy="1223962"/>
          </a:xfrm>
        </p:spPr>
        <p:txBody>
          <a:bodyPr rtlCol="0">
            <a:normAutofit fontScale="90000"/>
          </a:bodyPr>
          <a:lstStyle/>
          <a:p>
            <a:pPr eaLnBrk="1" fontAlgn="auto" hangingPunct="1">
              <a:spcAft>
                <a:spcPts val="0"/>
              </a:spcAft>
              <a:defRPr/>
            </a:pPr>
            <a:r>
              <a:rPr lang="es-ES" sz="1800" b="1" i="1" u="sng" dirty="0">
                <a:solidFill>
                  <a:schemeClr val="tx1">
                    <a:lumMod val="85000"/>
                    <a:lumOff val="15000"/>
                  </a:schemeClr>
                </a:solidFill>
              </a:rPr>
              <a:t>Quinta Generación (Década de los 90's hasta nuestros días)</a:t>
            </a:r>
            <a:br>
              <a:rPr lang="es-ES" sz="1800" b="1" dirty="0">
                <a:solidFill>
                  <a:schemeClr val="tx1">
                    <a:lumMod val="85000"/>
                    <a:lumOff val="15000"/>
                  </a:schemeClr>
                </a:solidFill>
              </a:rPr>
            </a:br>
            <a:br>
              <a:rPr lang="es-ES" sz="1800" dirty="0">
                <a:solidFill>
                  <a:schemeClr val="tx1">
                    <a:lumMod val="85000"/>
                    <a:lumOff val="15000"/>
                  </a:schemeClr>
                </a:solidFill>
              </a:rPr>
            </a:br>
            <a:endParaRPr lang="es-ES" sz="1800" dirty="0">
              <a:solidFill>
                <a:schemeClr val="tx1">
                  <a:lumMod val="85000"/>
                  <a:lumOff val="15000"/>
                </a:schemeClr>
              </a:solidFill>
            </a:endParaRPr>
          </a:p>
        </p:txBody>
      </p:sp>
      <p:sp>
        <p:nvSpPr>
          <p:cNvPr id="4" name="3 Marcador de texto"/>
          <p:cNvSpPr>
            <a:spLocks noGrp="1"/>
          </p:cNvSpPr>
          <p:nvPr>
            <p:ph type="body" sz="half" idx="2"/>
          </p:nvPr>
        </p:nvSpPr>
        <p:spPr>
          <a:xfrm>
            <a:off x="1125538" y="2133600"/>
            <a:ext cx="2833687" cy="3489325"/>
          </a:xfrm>
        </p:spPr>
        <p:txBody>
          <a:bodyPr/>
          <a:lstStyle/>
          <a:p>
            <a:pPr algn="just" eaLnBrk="1" hangingPunct="1"/>
            <a:br>
              <a:rPr lang="es-ES" altLang="es-PA" dirty="0"/>
            </a:br>
            <a:r>
              <a:rPr lang="es-ES" altLang="es-PA" sz="1600" dirty="0"/>
              <a:t>Los </a:t>
            </a:r>
            <a:r>
              <a:rPr lang="es-ES" altLang="es-PA" sz="1600" b="1" dirty="0"/>
              <a:t>entornos gráficos cobraron mucha </a:t>
            </a:r>
            <a:r>
              <a:rPr lang="es-ES" altLang="es-PA" sz="1600" b="1" dirty="0" err="1"/>
              <a:t>impor-tancia</a:t>
            </a:r>
            <a:r>
              <a:rPr lang="es-ES" altLang="es-PA" sz="1600" dirty="0"/>
              <a:t>, proliferaron y evolucionaron las </a:t>
            </a:r>
            <a:r>
              <a:rPr lang="es-ES" altLang="es-PA" sz="1600" b="1" dirty="0"/>
              <a:t>llamadas </a:t>
            </a:r>
            <a:r>
              <a:rPr lang="es-ES" altLang="es-PA" sz="1600" b="1" dirty="0" err="1"/>
              <a:t>GUIs</a:t>
            </a:r>
            <a:r>
              <a:rPr lang="es-ES" altLang="es-PA" sz="1600" b="1" dirty="0"/>
              <a:t> (</a:t>
            </a:r>
            <a:r>
              <a:rPr lang="es-ES" altLang="es-PA" sz="1600" b="1" dirty="0" err="1"/>
              <a:t>Graphical</a:t>
            </a:r>
            <a:r>
              <a:rPr lang="es-ES" altLang="es-PA" sz="1600" b="1" dirty="0"/>
              <a:t> </a:t>
            </a:r>
            <a:r>
              <a:rPr lang="es-ES" altLang="es-PA" sz="1600" b="1" dirty="0" err="1"/>
              <a:t>Users</a:t>
            </a:r>
            <a:r>
              <a:rPr lang="es-ES" altLang="es-PA" sz="1600" b="1" dirty="0"/>
              <a:t> Interfaces o Interfaces Gráficas del Usuario). </a:t>
            </a:r>
            <a:r>
              <a:rPr lang="es-ES" altLang="es-PA" sz="1600" dirty="0"/>
              <a:t>Los sistemas operativos para empresas tipo Windows 9x, </a:t>
            </a:r>
            <a:r>
              <a:rPr lang="es-ES" altLang="es-PA" sz="1600" dirty="0" err="1"/>
              <a:t>Millenium</a:t>
            </a:r>
            <a:r>
              <a:rPr lang="es-ES" altLang="es-PA" sz="1600" dirty="0"/>
              <a:t> o NT, proliferaron y desplazaron de las empresas al ya consolidado UNIX.</a:t>
            </a:r>
          </a:p>
          <a:p>
            <a:pPr algn="just" eaLnBrk="1" hangingPunct="1"/>
            <a:endParaRPr lang="es-ES" altLang="es-PA" sz="1600" dirty="0"/>
          </a:p>
          <a:p>
            <a:pPr eaLnBrk="1" hangingPunct="1"/>
            <a:endParaRPr lang="es-ES" altLang="es-PA" dirty="0"/>
          </a:p>
        </p:txBody>
      </p:sp>
      <p:sp>
        <p:nvSpPr>
          <p:cNvPr id="47108"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5C069B9A-E08B-4512-BA66-C37641046872}" type="slidenum">
              <a:rPr lang="es-ES" altLang="es-PA" smtClean="0">
                <a:solidFill>
                  <a:srgbClr val="FEFFFF"/>
                </a:solidFill>
                <a:latin typeface="Arial" panose="020B0604020202020204" pitchFamily="34" charset="0"/>
              </a:rPr>
              <a:pPr>
                <a:spcBef>
                  <a:spcPct val="0"/>
                </a:spcBef>
                <a:buClrTx/>
                <a:buFontTx/>
                <a:buNone/>
              </a:pPr>
              <a:t>10</a:t>
            </a:fld>
            <a:endParaRPr lang="es-ES" altLang="es-PA">
              <a:solidFill>
                <a:srgbClr val="FEFFFF"/>
              </a:solidFill>
              <a:latin typeface="Arial" panose="020B0604020202020204" pitchFamily="34" charset="0"/>
            </a:endParaRPr>
          </a:p>
        </p:txBody>
      </p:sp>
      <p:pic>
        <p:nvPicPr>
          <p:cNvPr id="23553" name="Picture 1" descr="sistemas%20operativos"/>
          <p:cNvPicPr>
            <a:picLocks noChangeAspect="1" noChangeArrowheads="1"/>
          </p:cNvPicPr>
          <p:nvPr/>
        </p:nvPicPr>
        <p:blipFill>
          <a:blip r:embed="rId2" cstate="print"/>
          <a:srcRect/>
          <a:stretch>
            <a:fillRect/>
          </a:stretch>
        </p:blipFill>
        <p:spPr bwMode="auto">
          <a:xfrm>
            <a:off x="4427984" y="2564904"/>
            <a:ext cx="3771900" cy="18923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410004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mph" presetSubtype="0" fill="hold" grpId="0" nodeType="after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dissolve">
                                      <p:cBhvr>
                                        <p:cTn id="13"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ChangeArrowheads="1"/>
          </p:cNvSpPr>
          <p:nvPr/>
        </p:nvSpPr>
        <p:spPr bwMode="auto">
          <a:xfrm>
            <a:off x="0" y="-141288"/>
            <a:ext cx="184150" cy="73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br>
              <a:rPr lang="es-ES" altLang="es-PA" sz="1200">
                <a:solidFill>
                  <a:schemeClr val="tx1"/>
                </a:solidFill>
                <a:latin typeface="Arial" panose="020B0604020202020204" pitchFamily="34" charset="0"/>
                <a:cs typeface="Times New Roman" panose="02020603050405020304" pitchFamily="18" charset="0"/>
              </a:rPr>
            </a:br>
            <a:br>
              <a:rPr lang="es-ES" altLang="es-PA" sz="1200">
                <a:solidFill>
                  <a:schemeClr val="tx1"/>
                </a:solidFill>
                <a:latin typeface="Arial" panose="020B0604020202020204" pitchFamily="34" charset="0"/>
                <a:cs typeface="Times New Roman" panose="02020603050405020304" pitchFamily="18" charset="0"/>
              </a:rPr>
            </a:br>
            <a:endParaRPr lang="es-ES" altLang="es-PA">
              <a:solidFill>
                <a:schemeClr val="tx1"/>
              </a:solidFill>
              <a:latin typeface="Arial" panose="020B0604020202020204" pitchFamily="34" charset="0"/>
            </a:endParaRPr>
          </a:p>
        </p:txBody>
      </p:sp>
      <p:sp>
        <p:nvSpPr>
          <p:cNvPr id="48131" name="3 CuadroTexto"/>
          <p:cNvSpPr txBox="1">
            <a:spLocks noChangeArrowheads="1"/>
          </p:cNvSpPr>
          <p:nvPr/>
        </p:nvSpPr>
        <p:spPr bwMode="auto">
          <a:xfrm>
            <a:off x="2244725" y="1412875"/>
            <a:ext cx="45704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s-ES" altLang="es-PA" b="1" i="1">
                <a:solidFill>
                  <a:srgbClr val="EA6A50"/>
                </a:solidFill>
                <a:latin typeface="Verdana" panose="020B0604030504040204" pitchFamily="34" charset="0"/>
              </a:rPr>
              <a:t>Gráfico interno de la fusión entre </a:t>
            </a:r>
          </a:p>
          <a:p>
            <a:pPr algn="ctr" eaLnBrk="1" hangingPunct="1">
              <a:spcBef>
                <a:spcPct val="0"/>
              </a:spcBef>
              <a:buClrTx/>
              <a:buFontTx/>
              <a:buNone/>
            </a:pPr>
            <a:r>
              <a:rPr lang="es-ES" altLang="es-PA" b="1" i="1">
                <a:solidFill>
                  <a:srgbClr val="EA6A50"/>
                </a:solidFill>
                <a:latin typeface="Verdana" panose="020B0604030504040204" pitchFamily="34" charset="0"/>
              </a:rPr>
              <a:t>el software y el hardware</a:t>
            </a:r>
            <a:endParaRPr lang="es-ES" altLang="es-PA" b="1">
              <a:solidFill>
                <a:srgbClr val="EA6A50"/>
              </a:solidFill>
              <a:latin typeface="Verdana" panose="020B0604030504040204" pitchFamily="34" charset="0"/>
            </a:endParaRPr>
          </a:p>
        </p:txBody>
      </p:sp>
      <p:pic>
        <p:nvPicPr>
          <p:cNvPr id="41990" name="Picture 6" descr="http://www.ayuda-internet.net/tutoriales/manu-SOs/SO.gif"/>
          <p:cNvPicPr>
            <a:picLocks noChangeAspect="1" noChangeArrowheads="1"/>
          </p:cNvPicPr>
          <p:nvPr/>
        </p:nvPicPr>
        <p:blipFill>
          <a:blip r:embed="rId2" cstate="print"/>
          <a:srcRect/>
          <a:stretch>
            <a:fillRect/>
          </a:stretch>
        </p:blipFill>
        <p:spPr bwMode="auto">
          <a:xfrm>
            <a:off x="1475656" y="2708920"/>
            <a:ext cx="6107485" cy="280831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8133"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36F4E75F-87DD-43E7-8433-A527E818BD3E}" type="slidenum">
              <a:rPr lang="es-ES" altLang="es-PA" smtClean="0">
                <a:solidFill>
                  <a:srgbClr val="FEFFFF"/>
                </a:solidFill>
                <a:latin typeface="Arial" panose="020B0604020202020204" pitchFamily="34" charset="0"/>
              </a:rPr>
              <a:pPr>
                <a:spcBef>
                  <a:spcPct val="0"/>
                </a:spcBef>
                <a:buClrTx/>
                <a:buFontTx/>
                <a:buNone/>
              </a:pPr>
              <a:t>11</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291377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268413"/>
            <a:ext cx="4846637"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a:spLocks noChangeArrowheads="1"/>
          </p:cNvSpPr>
          <p:nvPr/>
        </p:nvSpPr>
        <p:spPr bwMode="auto">
          <a:xfrm>
            <a:off x="1476375" y="630238"/>
            <a:ext cx="69103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es-ES" sz="2800" b="1" dirty="0">
                <a:solidFill>
                  <a:schemeClr val="accent6">
                    <a:lumMod val="75000"/>
                  </a:schemeClr>
                </a:solidFill>
              </a:rPr>
              <a:t>1.3 Tipos de Sistemas Operativos</a:t>
            </a:r>
          </a:p>
        </p:txBody>
      </p:sp>
      <p:sp>
        <p:nvSpPr>
          <p:cNvPr id="49156"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000FD449-B7B5-4033-A7C2-353B36BCFBBF}" type="slidenum">
              <a:rPr lang="es-ES" altLang="es-PA" smtClean="0">
                <a:solidFill>
                  <a:srgbClr val="FEFFFF"/>
                </a:solidFill>
                <a:latin typeface="Arial" panose="020B0604020202020204" pitchFamily="34" charset="0"/>
              </a:rPr>
              <a:pPr>
                <a:spcBef>
                  <a:spcPct val="0"/>
                </a:spcBef>
                <a:buClrTx/>
                <a:buFontTx/>
                <a:buNone/>
              </a:pPr>
              <a:t>12</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697347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nodeType="clickEffect">
                                  <p:stCondLst>
                                    <p:cond delay="0"/>
                                  </p:stCondLst>
                                  <p:childTnLst>
                                    <p:set>
                                      <p:cBhvr>
                                        <p:cTn id="13" dur="1" fill="hold">
                                          <p:stCondLst>
                                            <p:cond delay="0"/>
                                          </p:stCondLst>
                                        </p:cTn>
                                        <p:tgtEl>
                                          <p:spTgt spid="43010"/>
                                        </p:tgtEl>
                                        <p:attrNameLst>
                                          <p:attrName>style.visibility</p:attrName>
                                        </p:attrNameLst>
                                      </p:cBhvr>
                                      <p:to>
                                        <p:strVal val="visible"/>
                                      </p:to>
                                    </p:set>
                                    <p:animEffect transition="in" filter="circle(in)">
                                      <p:cBhvr>
                                        <p:cTn id="14" dur="20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188" y="323850"/>
            <a:ext cx="7921625" cy="1444625"/>
          </a:xfrm>
        </p:spPr>
        <p:txBody>
          <a:bodyPr rtlCol="0"/>
          <a:lstStyle/>
          <a:p>
            <a:pPr algn="ctr" eaLnBrk="1" fontAlgn="auto" hangingPunct="1">
              <a:spcAft>
                <a:spcPts val="0"/>
              </a:spcAft>
              <a:defRPr/>
            </a:pPr>
            <a:r>
              <a:rPr lang="es-ES" sz="3600" dirty="0">
                <a:solidFill>
                  <a:schemeClr val="accent6">
                    <a:lumMod val="75000"/>
                  </a:schemeClr>
                </a:solidFill>
              </a:rPr>
              <a:t>Tipos de sistemas operativos por servicio</a:t>
            </a:r>
          </a:p>
        </p:txBody>
      </p:sp>
      <p:sp>
        <p:nvSpPr>
          <p:cNvPr id="16387" name="2 Subtítulo"/>
          <p:cNvSpPr>
            <a:spLocks noGrp="1"/>
          </p:cNvSpPr>
          <p:nvPr>
            <p:ph type="subTitle" idx="1"/>
          </p:nvPr>
        </p:nvSpPr>
        <p:spPr>
          <a:xfrm>
            <a:off x="611188" y="2260600"/>
            <a:ext cx="4608512" cy="4537075"/>
          </a:xfrm>
        </p:spPr>
        <p:txBody>
          <a:bodyPr rtlCol="0">
            <a:normAutofit/>
          </a:bodyPr>
          <a:lstStyle/>
          <a:p>
            <a:pPr marL="457200" indent="-457200" eaLnBrk="1" fontAlgn="auto" hangingPunct="1">
              <a:spcAft>
                <a:spcPts val="0"/>
              </a:spcAft>
              <a:buFont typeface="+mj-lt"/>
              <a:buAutoNum type="arabicPeriod"/>
              <a:defRPr/>
            </a:pPr>
            <a:r>
              <a:rPr lang="es-ES" sz="2000" b="1" dirty="0"/>
              <a:t>POR NÚMERO DE USUARIOS</a:t>
            </a:r>
          </a:p>
          <a:p>
            <a:pPr marL="723900" indent="-342900" eaLnBrk="1" fontAlgn="auto" hangingPunct="1">
              <a:spcAft>
                <a:spcPts val="0"/>
              </a:spcAft>
              <a:buFont typeface="Wingdings" panose="05000000000000000000" pitchFamily="2" charset="2"/>
              <a:buChar char="v"/>
              <a:defRPr/>
            </a:pPr>
            <a:r>
              <a:rPr lang="es-ES" sz="2000" b="1" dirty="0"/>
              <a:t>Sistema operativo monousuario</a:t>
            </a:r>
            <a:endParaRPr lang="es-PA" sz="2000" dirty="0"/>
          </a:p>
          <a:p>
            <a:pPr marL="723900" eaLnBrk="1" fontAlgn="auto" hangingPunct="1">
              <a:spcAft>
                <a:spcPts val="0"/>
              </a:spcAft>
              <a:buFont typeface="Wingdings 3" charset="2"/>
              <a:buNone/>
              <a:defRPr/>
            </a:pPr>
            <a:r>
              <a:rPr lang="es-ES" sz="2000" dirty="0"/>
              <a:t>Es un sistema operativo que sólo puede ser ocupado por un único usuario en un determinado tiempo. Ejemplo de sistemas monousuario son las versiones domésticas de Windows.</a:t>
            </a:r>
            <a:endParaRPr lang="es-PA" sz="2000" dirty="0"/>
          </a:p>
        </p:txBody>
      </p:sp>
      <p:sp>
        <p:nvSpPr>
          <p:cNvPr id="50180"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9AF57DF9-0A9B-4737-894B-52332ABE3284}" type="slidenum">
              <a:rPr lang="es-ES" altLang="es-PA" smtClean="0">
                <a:solidFill>
                  <a:srgbClr val="FEFFFF"/>
                </a:solidFill>
                <a:latin typeface="Arial" panose="020B0604020202020204" pitchFamily="34" charset="0"/>
              </a:rPr>
              <a:pPr>
                <a:spcBef>
                  <a:spcPct val="0"/>
                </a:spcBef>
                <a:buClrTx/>
                <a:buFontTx/>
                <a:buNone/>
              </a:pPr>
              <a:t>13</a:t>
            </a:fld>
            <a:endParaRPr lang="es-ES" altLang="es-PA">
              <a:solidFill>
                <a:srgbClr val="FEFFFF"/>
              </a:solidFill>
              <a:latin typeface="Arial" panose="020B0604020202020204" pitchFamily="34" charset="0"/>
            </a:endParaRPr>
          </a:p>
        </p:txBody>
      </p:sp>
      <p:pic>
        <p:nvPicPr>
          <p:cNvPr id="44034" name="rg_hi" descr="ANd9GcSu_nUI4S5Ov3ZJ74QjBQRPs869v0ZFVNajUGNRi5Y1QbIlS928h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2227381"/>
            <a:ext cx="2232248" cy="31867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3072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Subtítulo"/>
          <p:cNvSpPr txBox="1">
            <a:spLocks/>
          </p:cNvSpPr>
          <p:nvPr/>
        </p:nvSpPr>
        <p:spPr>
          <a:xfrm>
            <a:off x="1331913" y="857250"/>
            <a:ext cx="7127875" cy="2376488"/>
          </a:xfrm>
          <a:prstGeom prst="rect">
            <a:avLst/>
          </a:prstGeom>
        </p:spPr>
        <p:txBody>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266700" indent="-266700" eaLnBrk="1" hangingPunct="1">
              <a:buFont typeface="Wingdings" panose="05000000000000000000" pitchFamily="2" charset="2"/>
              <a:buChar char="v"/>
              <a:defRPr/>
            </a:pPr>
            <a:r>
              <a:rPr lang="es-ES" sz="1600" b="1" dirty="0">
                <a:solidFill>
                  <a:schemeClr val="tx1">
                    <a:lumMod val="65000"/>
                    <a:lumOff val="35000"/>
                  </a:schemeClr>
                </a:solidFill>
              </a:rPr>
              <a:t>Sistema operativo multiusuario</a:t>
            </a:r>
            <a:endParaRPr lang="es-PA" sz="1600" dirty="0">
              <a:solidFill>
                <a:schemeClr val="tx1">
                  <a:lumMod val="65000"/>
                  <a:lumOff val="35000"/>
                </a:schemeClr>
              </a:solidFill>
            </a:endParaRPr>
          </a:p>
          <a:p>
            <a:pPr marL="266700" indent="0" eaLnBrk="1" hangingPunct="1">
              <a:buFontTx/>
              <a:buNone/>
              <a:defRPr/>
            </a:pPr>
            <a:r>
              <a:rPr lang="es-ES" sz="1600" dirty="0">
                <a:solidFill>
                  <a:schemeClr val="tx1">
                    <a:lumMod val="65000"/>
                    <a:lumOff val="35000"/>
                  </a:schemeClr>
                </a:solidFill>
              </a:rPr>
              <a:t>En contraposición a los sistemas monousuario, en la categoría de multiusuario se encuentran todos los sistemas que cumplen simultáneamente las necesidades de dos o más usuarios, que comparten los mismos recursos. Actualmente, este tipo de sistemas se emplean especialmente en redes pero los primeros ejemplos de sistemas multiusuario fueron sistemas centralizados que se compartían a través del uso de múltiples dispositivos de interfaz humana.</a:t>
            </a:r>
            <a:endParaRPr lang="es-PA" sz="1600" dirty="0">
              <a:solidFill>
                <a:schemeClr val="tx1">
                  <a:lumMod val="65000"/>
                  <a:lumOff val="35000"/>
                </a:schemeClr>
              </a:solidFill>
            </a:endParaRPr>
          </a:p>
        </p:txBody>
      </p:sp>
      <p:pic>
        <p:nvPicPr>
          <p:cNvPr id="51203" name="rg_hi" descr="ANd9GcQRbvTRQnFNu3JfLJHn1GCOgl-pv3Kv-zICBbnRI0tlqumVOuk-u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645024"/>
            <a:ext cx="5002212" cy="23050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1204"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14AA5E2F-BF70-47D1-B8EF-9684FCAA89CA}" type="slidenum">
              <a:rPr lang="es-ES" altLang="es-PA" smtClean="0">
                <a:solidFill>
                  <a:srgbClr val="FEFFFF"/>
                </a:solidFill>
                <a:latin typeface="Arial" panose="020B0604020202020204" pitchFamily="34" charset="0"/>
              </a:rPr>
              <a:pPr>
                <a:spcBef>
                  <a:spcPct val="0"/>
                </a:spcBef>
                <a:buClrTx/>
                <a:buFontTx/>
                <a:buNone/>
              </a:pPr>
              <a:t>14</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1080954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2 Subtítulo"/>
          <p:cNvSpPr>
            <a:spLocks noGrp="1"/>
          </p:cNvSpPr>
          <p:nvPr>
            <p:ph type="subTitle" idx="1"/>
          </p:nvPr>
        </p:nvSpPr>
        <p:spPr>
          <a:xfrm>
            <a:off x="684213" y="1412875"/>
            <a:ext cx="4319587" cy="4752975"/>
          </a:xfrm>
        </p:spPr>
        <p:txBody>
          <a:bodyPr rtlCol="0">
            <a:normAutofit/>
          </a:bodyPr>
          <a:lstStyle/>
          <a:p>
            <a:pPr marL="361950" indent="-361950" eaLnBrk="1" fontAlgn="auto" hangingPunct="1">
              <a:spcAft>
                <a:spcPts val="0"/>
              </a:spcAft>
              <a:buFont typeface="+mj-lt"/>
              <a:buAutoNum type="arabicPeriod" startAt="2"/>
              <a:defRPr/>
            </a:pPr>
            <a:r>
              <a:rPr lang="es-ES" sz="2000" b="1" dirty="0"/>
              <a:t>POR NÚMERO DE USUARIOS</a:t>
            </a:r>
          </a:p>
          <a:p>
            <a:pPr marL="723900" indent="-361950" eaLnBrk="1" fontAlgn="auto" hangingPunct="1">
              <a:spcAft>
                <a:spcPts val="0"/>
              </a:spcAft>
              <a:buFont typeface="Wingdings" panose="05000000000000000000" pitchFamily="2" charset="2"/>
              <a:buChar char="v"/>
              <a:defRPr/>
            </a:pPr>
            <a:r>
              <a:rPr lang="es-ES" sz="1900" b="1" dirty="0"/>
              <a:t>Sistema operativo </a:t>
            </a:r>
            <a:r>
              <a:rPr lang="es-ES" sz="1900" b="1" dirty="0" err="1"/>
              <a:t>monotarea</a:t>
            </a:r>
            <a:endParaRPr lang="es-PA" sz="1900" dirty="0"/>
          </a:p>
          <a:p>
            <a:pPr marL="723900" eaLnBrk="1" fontAlgn="auto" hangingPunct="1">
              <a:spcAft>
                <a:spcPts val="0"/>
              </a:spcAft>
              <a:buFont typeface="Wingdings 3" charset="2"/>
              <a:buNone/>
              <a:defRPr/>
            </a:pPr>
            <a:r>
              <a:rPr lang="es-ES" sz="1900" dirty="0"/>
              <a:t>Es aquel sistema operativo que solamente puede ejecutar un proceso a la misma vez. Es una característica de los sistemas operativos más antiguos como MS-DOS pues en la actualidad la mayoría de los sistemas de propósito general son multitarea.</a:t>
            </a:r>
            <a:endParaRPr lang="es-PA" sz="1900" dirty="0"/>
          </a:p>
        </p:txBody>
      </p:sp>
      <p:sp>
        <p:nvSpPr>
          <p:cNvPr id="52227" name="Marcador de número de diapositiva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2839D958-2005-4F05-8B83-5D3146E2022B}" type="slidenum">
              <a:rPr lang="es-ES" altLang="es-PA" smtClean="0">
                <a:solidFill>
                  <a:srgbClr val="FEFFFF"/>
                </a:solidFill>
                <a:latin typeface="Arial" panose="020B0604020202020204" pitchFamily="34" charset="0"/>
              </a:rPr>
              <a:pPr>
                <a:spcBef>
                  <a:spcPct val="0"/>
                </a:spcBef>
                <a:buClrTx/>
                <a:buFontTx/>
                <a:buNone/>
              </a:pPr>
              <a:t>15</a:t>
            </a:fld>
            <a:endParaRPr lang="es-ES" altLang="es-PA">
              <a:solidFill>
                <a:srgbClr val="FEFFFF"/>
              </a:solidFill>
              <a:latin typeface="Arial" panose="020B0604020202020204" pitchFamily="34" charset="0"/>
            </a:endParaRPr>
          </a:p>
        </p:txBody>
      </p:sp>
      <p:pic>
        <p:nvPicPr>
          <p:cNvPr id="45058" name="Picture 2" descr="http://wiki.inf.utfsm.cl/images/thumb/a/ac/Imagen3.png/350px-Imagen3.png"/>
          <p:cNvPicPr>
            <a:picLocks noChangeAspect="1" noChangeArrowheads="1"/>
          </p:cNvPicPr>
          <p:nvPr/>
        </p:nvPicPr>
        <p:blipFill>
          <a:blip r:embed="rId2"/>
          <a:srcRect/>
          <a:stretch>
            <a:fillRect/>
          </a:stretch>
        </p:blipFill>
        <p:spPr bwMode="auto">
          <a:xfrm>
            <a:off x="5148263" y="2808288"/>
            <a:ext cx="3333750" cy="19621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86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Subtítulo"/>
          <p:cNvSpPr txBox="1">
            <a:spLocks/>
          </p:cNvSpPr>
          <p:nvPr/>
        </p:nvSpPr>
        <p:spPr>
          <a:xfrm>
            <a:off x="927100" y="1268413"/>
            <a:ext cx="7272338" cy="1676400"/>
          </a:xfrm>
          <a:prstGeom prst="rect">
            <a:avLst/>
          </a:prstGeom>
        </p:spPr>
        <p:txBody>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266700" indent="-266700" eaLnBrk="1" hangingPunct="1">
              <a:defRPr/>
            </a:pPr>
            <a:r>
              <a:rPr lang="es-ES" sz="1600" b="1" dirty="0"/>
              <a:t>Sistema operativo multitarea</a:t>
            </a:r>
            <a:endParaRPr lang="es-PA" sz="1600" dirty="0"/>
          </a:p>
          <a:p>
            <a:pPr marL="266700" indent="0" eaLnBrk="1" hangingPunct="1">
              <a:buFontTx/>
              <a:buNone/>
              <a:defRPr/>
            </a:pPr>
            <a:r>
              <a:rPr lang="es-ES" sz="1600" dirty="0"/>
              <a:t>Es una característica de los sistemas operativos modernos. Permite que varios procesos sean ejecutados al mismo tiempo compartiendo uno o más procesadores.</a:t>
            </a:r>
            <a:endParaRPr lang="es-PA" sz="1600" dirty="0"/>
          </a:p>
        </p:txBody>
      </p:sp>
      <p:pic>
        <p:nvPicPr>
          <p:cNvPr id="84994" name="Picture 2" descr="ClienteServidor"/>
          <p:cNvPicPr>
            <a:picLocks noChangeAspect="1" noChangeArrowheads="1"/>
          </p:cNvPicPr>
          <p:nvPr/>
        </p:nvPicPr>
        <p:blipFill>
          <a:blip r:embed="rId2"/>
          <a:srcRect/>
          <a:stretch>
            <a:fillRect/>
          </a:stretch>
        </p:blipFill>
        <p:spPr bwMode="auto">
          <a:xfrm>
            <a:off x="2555875" y="2665413"/>
            <a:ext cx="4259263" cy="340836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62EECEB5-60AC-4A22-8CB9-BD33344A6851}" type="slidenum">
              <a:rPr lang="es-ES" altLang="es-PA" smtClean="0">
                <a:solidFill>
                  <a:srgbClr val="FEFFFF"/>
                </a:solidFill>
                <a:latin typeface="Arial" panose="020B0604020202020204" pitchFamily="34" charset="0"/>
              </a:rPr>
              <a:pPr>
                <a:spcBef>
                  <a:spcPct val="0"/>
                </a:spcBef>
                <a:buClrTx/>
                <a:buFontTx/>
                <a:buNone/>
              </a:pPr>
              <a:t>16</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185154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2 Subtítulo"/>
          <p:cNvSpPr>
            <a:spLocks noGrp="1"/>
          </p:cNvSpPr>
          <p:nvPr>
            <p:ph type="subTitle" idx="1"/>
          </p:nvPr>
        </p:nvSpPr>
        <p:spPr>
          <a:xfrm>
            <a:off x="704850" y="1233488"/>
            <a:ext cx="4319588" cy="5111750"/>
          </a:xfrm>
        </p:spPr>
        <p:txBody>
          <a:bodyPr rtlCol="0">
            <a:normAutofit/>
          </a:bodyPr>
          <a:lstStyle/>
          <a:p>
            <a:pPr marL="361950" indent="-361950" eaLnBrk="1" fontAlgn="auto" hangingPunct="1">
              <a:spcAft>
                <a:spcPts val="0"/>
              </a:spcAft>
              <a:buFont typeface="+mj-lt"/>
              <a:buAutoNum type="arabicPeriod" startAt="3"/>
              <a:defRPr/>
            </a:pPr>
            <a:r>
              <a:rPr lang="es-ES" sz="2000" b="1" dirty="0"/>
              <a:t>POR NÚMERO DE PROCESADORES</a:t>
            </a:r>
          </a:p>
          <a:p>
            <a:pPr marL="723900" indent="-342900" eaLnBrk="1" fontAlgn="auto" hangingPunct="1">
              <a:spcAft>
                <a:spcPts val="0"/>
              </a:spcAft>
              <a:buFont typeface="Wingdings" panose="05000000000000000000" pitchFamily="2" charset="2"/>
              <a:buChar char="v"/>
              <a:defRPr/>
            </a:pPr>
            <a:r>
              <a:rPr lang="es-ES" sz="2000" b="1" dirty="0"/>
              <a:t>Sistema operativo </a:t>
            </a:r>
            <a:r>
              <a:rPr lang="es-ES" sz="2000" b="1" dirty="0" err="1"/>
              <a:t>uniproceso</a:t>
            </a:r>
            <a:r>
              <a:rPr lang="es-ES" sz="2000" b="1" dirty="0"/>
              <a:t> o </a:t>
            </a:r>
            <a:r>
              <a:rPr lang="es-ES" sz="2000" b="1" dirty="0" err="1"/>
              <a:t>monoproceso</a:t>
            </a:r>
            <a:endParaRPr lang="es-PA" sz="2000" dirty="0"/>
          </a:p>
          <a:p>
            <a:pPr marL="723900" eaLnBrk="1" fontAlgn="auto" hangingPunct="1">
              <a:spcAft>
                <a:spcPts val="0"/>
              </a:spcAft>
              <a:buFont typeface="Wingdings 3" charset="2"/>
              <a:buNone/>
              <a:defRPr/>
            </a:pPr>
            <a:r>
              <a:rPr lang="es-ES" sz="2000" dirty="0"/>
              <a:t>Un sistema operativo </a:t>
            </a:r>
            <a:r>
              <a:rPr lang="es-ES" sz="2000" dirty="0" err="1"/>
              <a:t>monoproceso</a:t>
            </a:r>
            <a:r>
              <a:rPr lang="es-ES" sz="2000" dirty="0"/>
              <a:t> es aquél que </a:t>
            </a:r>
            <a:r>
              <a:rPr lang="es-ES" sz="2000" b="1" dirty="0"/>
              <a:t>es capaz de manejar solamente un procesador de la computadora, </a:t>
            </a:r>
            <a:r>
              <a:rPr lang="es-ES" sz="2000" dirty="0"/>
              <a:t>de manera que si la computadora tuviese más de uno le sería inútil. Los </a:t>
            </a:r>
            <a:r>
              <a:rPr lang="es-ES" sz="2000" b="1" dirty="0"/>
              <a:t>ejemplos más típicos </a:t>
            </a:r>
            <a:r>
              <a:rPr lang="es-ES" sz="2000" dirty="0"/>
              <a:t>de este tipo de sistemas es el </a:t>
            </a:r>
            <a:r>
              <a:rPr lang="es-ES" sz="2000" b="1" dirty="0"/>
              <a:t>DOS y </a:t>
            </a:r>
            <a:r>
              <a:rPr lang="es-ES" sz="2000" b="1" dirty="0" err="1"/>
              <a:t>MacOS</a:t>
            </a:r>
            <a:r>
              <a:rPr lang="es-ES" sz="2000" b="1" dirty="0"/>
              <a:t>.</a:t>
            </a:r>
            <a:endParaRPr lang="es-PA" sz="2000" b="1" dirty="0"/>
          </a:p>
        </p:txBody>
      </p:sp>
      <p:sp>
        <p:nvSpPr>
          <p:cNvPr id="54275"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D3513EA4-C4BF-4797-88D0-B0A78AD628FC}" type="slidenum">
              <a:rPr lang="es-ES" altLang="es-PA" smtClean="0">
                <a:solidFill>
                  <a:srgbClr val="FEFFFF"/>
                </a:solidFill>
                <a:latin typeface="Arial" panose="020B0604020202020204" pitchFamily="34" charset="0"/>
              </a:rPr>
              <a:pPr>
                <a:spcBef>
                  <a:spcPct val="0"/>
                </a:spcBef>
                <a:buClrTx/>
                <a:buFontTx/>
                <a:buNone/>
              </a:pPr>
              <a:t>17</a:t>
            </a:fld>
            <a:endParaRPr lang="es-ES" altLang="es-PA">
              <a:solidFill>
                <a:srgbClr val="FEFFFF"/>
              </a:solidFill>
              <a:latin typeface="Arial" panose="020B0604020202020204" pitchFamily="34" charset="0"/>
            </a:endParaRPr>
          </a:p>
        </p:txBody>
      </p:sp>
      <p:pic>
        <p:nvPicPr>
          <p:cNvPr id="45058" name="Picture 2" descr="http://wiki.inf.utfsm.cl/images/thumb/a/ac/Imagen3.png/350px-Imagen3.png"/>
          <p:cNvPicPr>
            <a:picLocks noChangeAspect="1" noChangeArrowheads="1"/>
          </p:cNvPicPr>
          <p:nvPr/>
        </p:nvPicPr>
        <p:blipFill>
          <a:blip r:embed="rId2"/>
          <a:srcRect/>
          <a:stretch>
            <a:fillRect/>
          </a:stretch>
        </p:blipFill>
        <p:spPr bwMode="auto">
          <a:xfrm>
            <a:off x="5024438" y="1827213"/>
            <a:ext cx="3333750" cy="19621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4277" name="Picture 4" descr="http://4.bp.blogspot.com/-3cGXK0M8oDE/UEaCaHpmknI/AAAAAAAAAB0/tMRvBKWXlio/s1600/monoproces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3968750"/>
            <a:ext cx="28575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4820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Subtítulo"/>
          <p:cNvSpPr txBox="1">
            <a:spLocks/>
          </p:cNvSpPr>
          <p:nvPr/>
        </p:nvSpPr>
        <p:spPr>
          <a:xfrm>
            <a:off x="1063625" y="476250"/>
            <a:ext cx="7869238" cy="3240782"/>
          </a:xfrm>
          <a:prstGeom prst="rect">
            <a:avLst/>
          </a:prstGeom>
        </p:spPr>
        <p:txBody>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266700" indent="-266700" eaLnBrk="1" hangingPunct="1">
              <a:buFont typeface="Wingdings" panose="05000000000000000000" pitchFamily="2" charset="2"/>
              <a:buChar char="v"/>
              <a:defRPr/>
            </a:pPr>
            <a:r>
              <a:rPr lang="es-ES" sz="2000" b="1" dirty="0">
                <a:solidFill>
                  <a:schemeClr val="tx1">
                    <a:lumMod val="65000"/>
                    <a:lumOff val="35000"/>
                  </a:schemeClr>
                </a:solidFill>
              </a:rPr>
              <a:t>Sistema operativo multiproceso</a:t>
            </a:r>
            <a:endParaRPr lang="es-PA" sz="2000" dirty="0">
              <a:solidFill>
                <a:schemeClr val="tx1">
                  <a:lumMod val="65000"/>
                  <a:lumOff val="35000"/>
                </a:schemeClr>
              </a:solidFill>
            </a:endParaRPr>
          </a:p>
          <a:p>
            <a:pPr marL="266700" indent="0" eaLnBrk="1" hangingPunct="1">
              <a:buFontTx/>
              <a:buNone/>
              <a:defRPr/>
            </a:pPr>
            <a:r>
              <a:rPr lang="es-ES" sz="1400" dirty="0">
                <a:solidFill>
                  <a:schemeClr val="tx1">
                    <a:lumMod val="65000"/>
                    <a:lumOff val="35000"/>
                  </a:schemeClr>
                </a:solidFill>
              </a:rPr>
              <a:t>Consiste en hacer funcionar varios procesadores en forma paralela para obtener un poder de cálculo mayor que el obtenido al usar un procesador de alta tecnología o al aumentar la disponibilidad del sistema (en el caso de fallas del procesador).  </a:t>
            </a:r>
          </a:p>
          <a:p>
            <a:pPr marL="266700" indent="0" eaLnBrk="1" hangingPunct="1">
              <a:buFontTx/>
              <a:buNone/>
              <a:defRPr/>
            </a:pPr>
            <a:r>
              <a:rPr lang="es-ES" sz="1400" dirty="0">
                <a:solidFill>
                  <a:schemeClr val="tx1">
                    <a:lumMod val="65000"/>
                    <a:lumOff val="35000"/>
                  </a:schemeClr>
                </a:solidFill>
              </a:rPr>
              <a:t>Trabajan de dos formas: </a:t>
            </a:r>
          </a:p>
          <a:p>
            <a:pPr marL="552450" indent="-285750" eaLnBrk="1" hangingPunct="1">
              <a:buFont typeface="Wingdings" panose="05000000000000000000" pitchFamily="2" charset="2"/>
              <a:buChar char="ü"/>
              <a:defRPr/>
            </a:pPr>
            <a:r>
              <a:rPr lang="es-ES" sz="1400" b="1" i="1" dirty="0">
                <a:solidFill>
                  <a:schemeClr val="tx1">
                    <a:lumMod val="65000"/>
                    <a:lumOff val="35000"/>
                  </a:schemeClr>
                </a:solidFill>
              </a:rPr>
              <a:t>Asimétrica (AMP):</a:t>
            </a:r>
            <a:r>
              <a:rPr lang="es-ES" sz="1400" dirty="0">
                <a:solidFill>
                  <a:schemeClr val="tx1">
                    <a:lumMod val="65000"/>
                    <a:lumOff val="35000"/>
                  </a:schemeClr>
                </a:solidFill>
              </a:rPr>
              <a:t> el sistema operativo selecciona a uno de los procesadores el cual jugará el papel de procesador maestro y servirá como eje para distribuir la carga a los demás procesadores, que reciben el nombre de esclavos. </a:t>
            </a:r>
          </a:p>
          <a:p>
            <a:pPr marL="552450" indent="-285750" eaLnBrk="1" hangingPunct="1">
              <a:buFont typeface="Wingdings" panose="05000000000000000000" pitchFamily="2" charset="2"/>
              <a:buChar char="ü"/>
              <a:defRPr/>
            </a:pPr>
            <a:r>
              <a:rPr lang="es-ES" sz="1400" b="1" i="1" dirty="0">
                <a:solidFill>
                  <a:schemeClr val="tx1">
                    <a:lumMod val="65000"/>
                    <a:lumOff val="35000"/>
                  </a:schemeClr>
                </a:solidFill>
              </a:rPr>
              <a:t>Simétrica (SMP):</a:t>
            </a:r>
            <a:r>
              <a:rPr lang="es-ES" sz="1400" dirty="0">
                <a:solidFill>
                  <a:schemeClr val="tx1">
                    <a:lumMod val="65000"/>
                    <a:lumOff val="35000"/>
                  </a:schemeClr>
                </a:solidFill>
              </a:rPr>
              <a:t> los procesos o partes de ellos (</a:t>
            </a:r>
            <a:r>
              <a:rPr lang="es-ES" sz="1400" dirty="0" err="1">
                <a:solidFill>
                  <a:schemeClr val="tx1">
                    <a:lumMod val="65000"/>
                    <a:lumOff val="35000"/>
                  </a:schemeClr>
                </a:solidFill>
              </a:rPr>
              <a:t>threads</a:t>
            </a:r>
            <a:r>
              <a:rPr lang="es-ES" sz="1400" dirty="0">
                <a:solidFill>
                  <a:schemeClr val="tx1">
                    <a:lumMod val="65000"/>
                    <a:lumOff val="35000"/>
                  </a:schemeClr>
                </a:solidFill>
              </a:rPr>
              <a:t> o hilos) son enviados indistintamente a cualquiera de los procesadores disponibles, teniendo, teóricamente, una mejor distribución y equilibrio en la carga de trabajo bajo este esquema. </a:t>
            </a:r>
            <a:endParaRPr lang="es-PA" sz="1400" dirty="0">
              <a:solidFill>
                <a:schemeClr val="tx1">
                  <a:lumMod val="65000"/>
                  <a:lumOff val="35000"/>
                </a:schemeClr>
              </a:solidFill>
            </a:endParaRPr>
          </a:p>
        </p:txBody>
      </p:sp>
      <p:pic>
        <p:nvPicPr>
          <p:cNvPr id="87043" name="Picture 3"/>
          <p:cNvPicPr>
            <a:picLocks noChangeAspect="1" noChangeArrowheads="1"/>
          </p:cNvPicPr>
          <p:nvPr/>
        </p:nvPicPr>
        <p:blipFill>
          <a:blip r:embed="rId2"/>
          <a:srcRect/>
          <a:stretch>
            <a:fillRect/>
          </a:stretch>
        </p:blipFill>
        <p:spPr bwMode="auto">
          <a:xfrm>
            <a:off x="2627313" y="3357563"/>
            <a:ext cx="4292600" cy="335756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543091C6-5048-4099-88ED-2582F81D16D1}" type="slidenum">
              <a:rPr lang="es-ES" altLang="es-PA" smtClean="0">
                <a:solidFill>
                  <a:srgbClr val="FEFFFF"/>
                </a:solidFill>
                <a:latin typeface="Arial" panose="020B0604020202020204" pitchFamily="34" charset="0"/>
              </a:rPr>
              <a:pPr>
                <a:spcBef>
                  <a:spcPct val="0"/>
                </a:spcBef>
                <a:buClrTx/>
                <a:buFontTx/>
                <a:buNone/>
              </a:pPr>
              <a:t>18</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2794224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Subtítulo"/>
          <p:cNvSpPr txBox="1">
            <a:spLocks/>
          </p:cNvSpPr>
          <p:nvPr/>
        </p:nvSpPr>
        <p:spPr>
          <a:xfrm>
            <a:off x="927100" y="1268413"/>
            <a:ext cx="7272338" cy="1676400"/>
          </a:xfrm>
          <a:prstGeom prst="rect">
            <a:avLst/>
          </a:prstGeom>
        </p:spPr>
        <p:txBody>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266700" indent="-266700" eaLnBrk="1" hangingPunct="1">
              <a:buFont typeface="Wingdings" panose="05000000000000000000" pitchFamily="2" charset="2"/>
              <a:buChar char="v"/>
              <a:defRPr/>
            </a:pPr>
            <a:r>
              <a:rPr lang="es-ES" sz="2000" b="1" dirty="0">
                <a:solidFill>
                  <a:schemeClr val="tx1">
                    <a:lumMod val="65000"/>
                    <a:lumOff val="35000"/>
                  </a:schemeClr>
                </a:solidFill>
              </a:rPr>
              <a:t>Sistema operativo distribuido</a:t>
            </a:r>
            <a:endParaRPr lang="es-PA" sz="2000" dirty="0">
              <a:solidFill>
                <a:schemeClr val="tx1">
                  <a:lumMod val="65000"/>
                  <a:lumOff val="35000"/>
                </a:schemeClr>
              </a:solidFill>
            </a:endParaRPr>
          </a:p>
          <a:p>
            <a:pPr marL="266700" indent="0" eaLnBrk="1" hangingPunct="1">
              <a:buFontTx/>
              <a:buNone/>
              <a:defRPr/>
            </a:pPr>
            <a:r>
              <a:rPr lang="es-ES" sz="1600" dirty="0">
                <a:solidFill>
                  <a:schemeClr val="tx1">
                    <a:lumMod val="65000"/>
                    <a:lumOff val="35000"/>
                  </a:schemeClr>
                </a:solidFill>
              </a:rPr>
              <a:t>Es una característica de los sistemas operativos modernos. Permite que varios procesos sean ejecutados al mismo tiempo compartiendo uno o más procesadores.</a:t>
            </a:r>
            <a:endParaRPr lang="es-PA" sz="1600" dirty="0">
              <a:solidFill>
                <a:schemeClr val="tx1">
                  <a:lumMod val="65000"/>
                  <a:lumOff val="35000"/>
                </a:schemeClr>
              </a:solidFill>
            </a:endParaRPr>
          </a:p>
        </p:txBody>
      </p:sp>
      <p:pic>
        <p:nvPicPr>
          <p:cNvPr id="56323" name="Picture 5" descr="re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944813"/>
            <a:ext cx="4679950" cy="2624137"/>
          </a:xfrm>
          <a:prstGeom prst="rect">
            <a:avLst/>
          </a:prstGeom>
          <a:noFill/>
          <a:ln>
            <a:noFill/>
          </a:ln>
          <a:effectLst>
            <a:outerShdw dist="107763" dir="189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Marcador de número de diapositiva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EB52D293-C25E-4D7A-BA06-E00AEBF07F54}" type="slidenum">
              <a:rPr lang="es-ES" altLang="es-PA" smtClean="0">
                <a:solidFill>
                  <a:srgbClr val="FEFFFF"/>
                </a:solidFill>
                <a:latin typeface="Arial" panose="020B0604020202020204" pitchFamily="34" charset="0"/>
              </a:rPr>
              <a:pPr>
                <a:spcBef>
                  <a:spcPct val="0"/>
                </a:spcBef>
                <a:buClrTx/>
                <a:buFontTx/>
                <a:buNone/>
              </a:pPr>
              <a:t>19</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306598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A0DDAC8F-D116-43B7-AC0D-804560A10F4A}" type="slidenum">
              <a:rPr lang="es-ES" altLang="es-PA" smtClean="0">
                <a:solidFill>
                  <a:srgbClr val="FEFFFF"/>
                </a:solidFill>
                <a:latin typeface="Arial" panose="020B0604020202020204" pitchFamily="34" charset="0"/>
              </a:rPr>
              <a:pPr>
                <a:spcBef>
                  <a:spcPct val="0"/>
                </a:spcBef>
                <a:buClrTx/>
                <a:buFontTx/>
                <a:buNone/>
              </a:pPr>
              <a:t>2</a:t>
            </a:fld>
            <a:endParaRPr lang="es-ES" altLang="es-PA">
              <a:solidFill>
                <a:srgbClr val="FEFFFF"/>
              </a:solidFill>
              <a:latin typeface="Arial" panose="020B0604020202020204" pitchFamily="34" charset="0"/>
            </a:endParaRPr>
          </a:p>
        </p:txBody>
      </p:sp>
      <p:sp>
        <p:nvSpPr>
          <p:cNvPr id="37891" name="1 Título"/>
          <p:cNvSpPr txBox="1">
            <a:spLocks/>
          </p:cNvSpPr>
          <p:nvPr/>
        </p:nvSpPr>
        <p:spPr bwMode="auto">
          <a:xfrm>
            <a:off x="825500" y="1093788"/>
            <a:ext cx="77755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s-ES" altLang="es-PA" sz="3600">
                <a:solidFill>
                  <a:srgbClr val="262626"/>
                </a:solidFill>
              </a:rPr>
              <a:t>1.1 Definiciones</a:t>
            </a:r>
          </a:p>
        </p:txBody>
      </p:sp>
      <p:sp>
        <p:nvSpPr>
          <p:cNvPr id="4" name="2 Marcador de texto"/>
          <p:cNvSpPr txBox="1">
            <a:spLocks/>
          </p:cNvSpPr>
          <p:nvPr/>
        </p:nvSpPr>
        <p:spPr>
          <a:xfrm>
            <a:off x="958850" y="2233613"/>
            <a:ext cx="7632700" cy="389096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fontAlgn="auto">
              <a:buFontTx/>
              <a:buNone/>
              <a:defRPr/>
            </a:pPr>
            <a:r>
              <a:rPr lang="es-ES" sz="2400"/>
              <a:t>Es el programa fundamental de todos los programas de sistema, que:</a:t>
            </a:r>
          </a:p>
          <a:p>
            <a:pPr marL="0" indent="0" fontAlgn="auto">
              <a:buFontTx/>
              <a:buNone/>
              <a:defRPr/>
            </a:pPr>
            <a:r>
              <a:rPr lang="es-ES" sz="2400"/>
              <a:t> </a:t>
            </a:r>
          </a:p>
          <a:p>
            <a:pPr marL="546100" indent="-193675" algn="just" fontAlgn="auto">
              <a:defRPr/>
            </a:pPr>
            <a:r>
              <a:rPr lang="es-ES" sz="2400"/>
              <a:t>controla todos los recursos de la computadora y,</a:t>
            </a:r>
          </a:p>
          <a:p>
            <a:pPr marL="546100" indent="-193675" algn="just" fontAlgn="auto">
              <a:buFontTx/>
              <a:buNone/>
              <a:defRPr/>
            </a:pPr>
            <a:r>
              <a:rPr lang="es-ES" sz="2400"/>
              <a:t> </a:t>
            </a:r>
          </a:p>
          <a:p>
            <a:pPr marL="546100" indent="-193675" algn="just" fontAlgn="auto">
              <a:defRPr/>
            </a:pPr>
            <a:r>
              <a:rPr lang="es-ES" sz="2400"/>
              <a:t>proporciona la base sobre la cual pueden escribirse los programas de aplicación.</a:t>
            </a:r>
            <a:endParaRPr lang="es-ES" sz="2400" dirty="0"/>
          </a:p>
        </p:txBody>
      </p:sp>
    </p:spTree>
    <p:extLst>
      <p:ext uri="{BB962C8B-B14F-4D97-AF65-F5344CB8AC3E}">
        <p14:creationId xmlns:p14="http://schemas.microsoft.com/office/powerpoint/2010/main" val="2963952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5"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blinds(vertical)">
                                      <p:cBhvr>
                                        <p:cTn id="19" dur="2000"/>
                                        <p:tgtEl>
                                          <p:spTgt spid="4">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 calcmode="lin" valueType="num">
                                      <p:cBhvr additive="base">
                                        <p:cTn id="24" dur="20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Subtítulo"/>
          <p:cNvSpPr txBox="1">
            <a:spLocks/>
          </p:cNvSpPr>
          <p:nvPr/>
        </p:nvSpPr>
        <p:spPr>
          <a:xfrm>
            <a:off x="1096206" y="960473"/>
            <a:ext cx="7272808" cy="1872208"/>
          </a:xfrm>
          <a:prstGeom prst="rect">
            <a:avLst/>
          </a:prstGeom>
        </p:spPr>
        <p:txBody>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266700" lvl="5" indent="-266700">
              <a:buFont typeface="Wingdings" panose="05000000000000000000" pitchFamily="2" charset="2"/>
              <a:buChar char="v"/>
              <a:defRPr/>
            </a:pPr>
            <a:r>
              <a:rPr lang="es-ES" sz="2000" b="1" dirty="0">
                <a:solidFill>
                  <a:schemeClr val="tx1">
                    <a:lumMod val="65000"/>
                    <a:lumOff val="35000"/>
                  </a:schemeClr>
                </a:solidFill>
              </a:rPr>
              <a:t>Sistema operativo </a:t>
            </a:r>
            <a:r>
              <a:rPr lang="es-PA" sz="2000" b="1" dirty="0">
                <a:solidFill>
                  <a:schemeClr val="tx1">
                    <a:lumMod val="65000"/>
                    <a:lumOff val="35000"/>
                  </a:schemeClr>
                </a:solidFill>
              </a:rPr>
              <a:t>en red</a:t>
            </a:r>
            <a:endParaRPr lang="es-PA" sz="2000" dirty="0">
              <a:solidFill>
                <a:schemeClr val="tx1">
                  <a:lumMod val="65000"/>
                  <a:lumOff val="35000"/>
                </a:schemeClr>
              </a:solidFill>
            </a:endParaRPr>
          </a:p>
          <a:p>
            <a:pPr marL="552450" indent="-285750" eaLnBrk="1" hangingPunct="1">
              <a:buFont typeface="Wingdings" panose="05000000000000000000" pitchFamily="2" charset="2"/>
              <a:buChar char="ü"/>
              <a:defRPr/>
            </a:pPr>
            <a:r>
              <a:rPr lang="es-ES" sz="1600" dirty="0">
                <a:solidFill>
                  <a:schemeClr val="tx1">
                    <a:lumMod val="65000"/>
                    <a:lumOff val="35000"/>
                  </a:schemeClr>
                </a:solidFill>
              </a:rPr>
              <a:t>Es un componente </a:t>
            </a:r>
            <a:r>
              <a:rPr lang="es-ES" sz="1600" b="1" dirty="0">
                <a:solidFill>
                  <a:schemeClr val="tx1">
                    <a:lumMod val="65000"/>
                    <a:lumOff val="35000"/>
                  </a:schemeClr>
                </a:solidFill>
              </a:rPr>
              <a:t>software</a:t>
            </a:r>
            <a:r>
              <a:rPr lang="es-ES" sz="1600" dirty="0">
                <a:solidFill>
                  <a:schemeClr val="tx1">
                    <a:lumMod val="65000"/>
                    <a:lumOff val="35000"/>
                  </a:schemeClr>
                </a:solidFill>
              </a:rPr>
              <a:t> de una computadora </a:t>
            </a:r>
            <a:r>
              <a:rPr lang="es-ES" sz="1600" b="1" dirty="0">
                <a:solidFill>
                  <a:schemeClr val="tx1">
                    <a:lumMod val="65000"/>
                    <a:lumOff val="35000"/>
                  </a:schemeClr>
                </a:solidFill>
              </a:rPr>
              <a:t>que</a:t>
            </a:r>
            <a:r>
              <a:rPr lang="es-ES" sz="1600" dirty="0">
                <a:solidFill>
                  <a:schemeClr val="tx1">
                    <a:lumMod val="65000"/>
                    <a:lumOff val="35000"/>
                  </a:schemeClr>
                </a:solidFill>
              </a:rPr>
              <a:t> tiene como objetivo </a:t>
            </a:r>
            <a:r>
              <a:rPr lang="es-ES" sz="1600" b="1" dirty="0">
                <a:solidFill>
                  <a:schemeClr val="tx1">
                    <a:lumMod val="65000"/>
                    <a:lumOff val="35000"/>
                  </a:schemeClr>
                </a:solidFill>
              </a:rPr>
              <a:t>coordinar y manejar las actividades de los recursos del computador en una red de equipos. </a:t>
            </a:r>
          </a:p>
          <a:p>
            <a:pPr marL="552450" indent="-285750" eaLnBrk="1" hangingPunct="1">
              <a:buFont typeface="Wingdings" panose="05000000000000000000" pitchFamily="2" charset="2"/>
              <a:buChar char="ü"/>
              <a:defRPr/>
            </a:pPr>
            <a:r>
              <a:rPr lang="es-ES" sz="1600" dirty="0">
                <a:solidFill>
                  <a:schemeClr val="tx1">
                    <a:lumMod val="65000"/>
                    <a:lumOff val="35000"/>
                  </a:schemeClr>
                </a:solidFill>
              </a:rPr>
              <a:t>Consiste en un software que </a:t>
            </a:r>
            <a:r>
              <a:rPr lang="es-ES" sz="1600" b="1" dirty="0">
                <a:solidFill>
                  <a:schemeClr val="tx1">
                    <a:lumMod val="65000"/>
                    <a:lumOff val="35000"/>
                  </a:schemeClr>
                </a:solidFill>
              </a:rPr>
              <a:t>posibilita la comunicación de un sistema informático con otros equipos en el ámbito de una red.</a:t>
            </a:r>
            <a:endParaRPr lang="es-PA" sz="1600" b="1" dirty="0">
              <a:solidFill>
                <a:schemeClr val="tx1">
                  <a:lumMod val="65000"/>
                  <a:lumOff val="35000"/>
                </a:schemeClr>
              </a:solidFill>
            </a:endParaRPr>
          </a:p>
        </p:txBody>
      </p:sp>
      <p:pic>
        <p:nvPicPr>
          <p:cNvPr id="89090" name="Picture 2" descr="fig1e"/>
          <p:cNvPicPr>
            <a:picLocks noChangeAspect="1" noChangeArrowheads="1"/>
          </p:cNvPicPr>
          <p:nvPr/>
        </p:nvPicPr>
        <p:blipFill>
          <a:blip r:embed="rId2"/>
          <a:srcRect/>
          <a:stretch>
            <a:fillRect/>
          </a:stretch>
        </p:blipFill>
        <p:spPr bwMode="auto">
          <a:xfrm>
            <a:off x="3103563" y="2828925"/>
            <a:ext cx="3257550" cy="35179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DE101BFC-9BCF-4A9F-A50A-8178BF685B39}" type="slidenum">
              <a:rPr lang="es-ES" altLang="es-PA" smtClean="0">
                <a:solidFill>
                  <a:srgbClr val="FEFFFF"/>
                </a:solidFill>
                <a:latin typeface="Arial" panose="020B0604020202020204" pitchFamily="34" charset="0"/>
              </a:rPr>
              <a:pPr>
                <a:spcBef>
                  <a:spcPct val="0"/>
                </a:spcBef>
                <a:buClrTx/>
                <a:buFontTx/>
                <a:buNone/>
              </a:pPr>
              <a:t>20</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335149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650" y="692150"/>
            <a:ext cx="7632700" cy="1652588"/>
          </a:xfrm>
        </p:spPr>
        <p:txBody>
          <a:bodyPr rtlCol="0"/>
          <a:lstStyle/>
          <a:p>
            <a:pPr marL="1085850" indent="-1085850" algn="ctr" eaLnBrk="1" fontAlgn="auto" hangingPunct="1">
              <a:spcAft>
                <a:spcPts val="0"/>
              </a:spcAft>
              <a:defRPr/>
            </a:pPr>
            <a:r>
              <a:rPr lang="es-ES" sz="4000" b="1" dirty="0">
                <a:solidFill>
                  <a:schemeClr val="accent6">
                    <a:lumMod val="75000"/>
                  </a:schemeClr>
                </a:solidFill>
              </a:rPr>
              <a:t>1.4 Estructura de un Sistema Operativo</a:t>
            </a:r>
          </a:p>
        </p:txBody>
      </p:sp>
      <p:sp>
        <p:nvSpPr>
          <p:cNvPr id="16387" name="2 Subtítulo"/>
          <p:cNvSpPr>
            <a:spLocks noGrp="1"/>
          </p:cNvSpPr>
          <p:nvPr>
            <p:ph type="subTitle" idx="1"/>
          </p:nvPr>
        </p:nvSpPr>
        <p:spPr>
          <a:xfrm>
            <a:off x="1403350" y="2924175"/>
            <a:ext cx="6805613" cy="2447925"/>
          </a:xfrm>
        </p:spPr>
        <p:txBody>
          <a:bodyPr rtlCol="0">
            <a:normAutofit lnSpcReduction="10000"/>
          </a:bodyPr>
          <a:lstStyle/>
          <a:p>
            <a:pPr marL="285750" indent="-285750" algn="just" eaLnBrk="1" fontAlgn="auto" hangingPunct="1">
              <a:spcAft>
                <a:spcPts val="0"/>
              </a:spcAft>
              <a:buFont typeface="Arial" panose="020B0604020202020204" pitchFamily="34" charset="0"/>
              <a:buChar char="•"/>
              <a:defRPr/>
            </a:pPr>
            <a:r>
              <a:rPr lang="es-ES" dirty="0"/>
              <a:t>El SO está formado por una serie de componentes con funciones bien definidas. </a:t>
            </a:r>
          </a:p>
          <a:p>
            <a:pPr marL="285750" indent="-285750" algn="just" eaLnBrk="1" fontAlgn="auto" hangingPunct="1">
              <a:spcAft>
                <a:spcPts val="0"/>
              </a:spcAft>
              <a:buFont typeface="Arial" panose="020B0604020202020204" pitchFamily="34" charset="0"/>
              <a:buChar char="•"/>
              <a:defRPr/>
            </a:pPr>
            <a:r>
              <a:rPr lang="es-ES" dirty="0"/>
              <a:t>Cada SO estructura sus componentes  de forma distinta.</a:t>
            </a:r>
          </a:p>
          <a:p>
            <a:pPr marL="285750" indent="-285750" algn="just" eaLnBrk="1" fontAlgn="auto" hangingPunct="1">
              <a:spcAft>
                <a:spcPts val="0"/>
              </a:spcAft>
              <a:buFont typeface="Arial" panose="020B0604020202020204" pitchFamily="34" charset="0"/>
              <a:buChar char="•"/>
              <a:defRPr/>
            </a:pPr>
            <a:r>
              <a:rPr lang="es-ES" dirty="0"/>
              <a:t>En función de esa estructuración los SO se agrupan en dos grandes grupos. </a:t>
            </a:r>
          </a:p>
          <a:p>
            <a:pPr marL="742950" lvl="1" indent="-285750" algn="just" eaLnBrk="1" fontAlgn="auto" hangingPunct="1">
              <a:spcAft>
                <a:spcPts val="0"/>
              </a:spcAft>
              <a:buFont typeface="Wingdings" panose="05000000000000000000" pitchFamily="2" charset="2"/>
              <a:buChar char="v"/>
              <a:defRPr/>
            </a:pPr>
            <a:r>
              <a:rPr lang="es-ES" dirty="0"/>
              <a:t>Sistemas operativos monolíticos.</a:t>
            </a:r>
          </a:p>
          <a:p>
            <a:pPr marL="742950" lvl="1" indent="-285750" algn="just" eaLnBrk="1" fontAlgn="auto" hangingPunct="1">
              <a:spcAft>
                <a:spcPts val="0"/>
              </a:spcAft>
              <a:buFont typeface="Wingdings" panose="05000000000000000000" pitchFamily="2" charset="2"/>
              <a:buChar char="v"/>
              <a:defRPr/>
            </a:pPr>
            <a:r>
              <a:rPr lang="es-ES" dirty="0"/>
              <a:t>Sistemas operativos estructurados.</a:t>
            </a:r>
          </a:p>
        </p:txBody>
      </p:sp>
      <p:sp>
        <p:nvSpPr>
          <p:cNvPr id="58372"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34F6A31B-3F58-4974-9E12-E57BC1CC2F77}" type="slidenum">
              <a:rPr lang="es-ES" altLang="es-PA" smtClean="0">
                <a:solidFill>
                  <a:srgbClr val="FEFFFF"/>
                </a:solidFill>
                <a:latin typeface="Arial" panose="020B0604020202020204" pitchFamily="34" charset="0"/>
              </a:rPr>
              <a:pPr>
                <a:spcBef>
                  <a:spcPct val="0"/>
                </a:spcBef>
                <a:buClrTx/>
                <a:buFontTx/>
                <a:buNone/>
              </a:pPr>
              <a:t>21</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3521844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Título"/>
          <p:cNvSpPr>
            <a:spLocks noGrp="1"/>
          </p:cNvSpPr>
          <p:nvPr>
            <p:ph type="title"/>
          </p:nvPr>
        </p:nvSpPr>
        <p:spPr>
          <a:xfrm>
            <a:off x="539750" y="836613"/>
            <a:ext cx="6769100" cy="628650"/>
          </a:xfrm>
        </p:spPr>
        <p:txBody>
          <a:bodyPr/>
          <a:lstStyle/>
          <a:p>
            <a:pPr marL="342900" indent="-342900" eaLnBrk="1" hangingPunct="1">
              <a:buFont typeface="Wingdings" panose="05000000000000000000" pitchFamily="2" charset="2"/>
              <a:buChar char="v"/>
            </a:pPr>
            <a:r>
              <a:rPr lang="es-ES" altLang="es-PA" sz="2400"/>
              <a:t> </a:t>
            </a:r>
            <a:r>
              <a:rPr lang="es-ES" altLang="es-PA" sz="2400" b="1"/>
              <a:t>Sistemas Operativos monolíticos</a:t>
            </a:r>
          </a:p>
        </p:txBody>
      </p:sp>
      <p:sp>
        <p:nvSpPr>
          <p:cNvPr id="3" name="2 Marcador de texto"/>
          <p:cNvSpPr>
            <a:spLocks noGrp="1"/>
          </p:cNvSpPr>
          <p:nvPr>
            <p:ph type="body" sz="half" idx="1"/>
          </p:nvPr>
        </p:nvSpPr>
        <p:spPr>
          <a:xfrm>
            <a:off x="971550" y="1484313"/>
            <a:ext cx="7416800" cy="4537075"/>
          </a:xfrm>
        </p:spPr>
        <p:txBody>
          <a:bodyPr rtlCol="0">
            <a:normAutofit/>
          </a:bodyPr>
          <a:lstStyle/>
          <a:p>
            <a:pPr marL="0" indent="0" algn="just" eaLnBrk="1" fontAlgn="auto" hangingPunct="1">
              <a:spcAft>
                <a:spcPts val="0"/>
              </a:spcAft>
              <a:buFontTx/>
              <a:buNone/>
              <a:defRPr/>
            </a:pPr>
            <a:r>
              <a:rPr lang="es-ES" b="1" dirty="0">
                <a:solidFill>
                  <a:schemeClr val="tx1">
                    <a:lumMod val="75000"/>
                    <a:lumOff val="25000"/>
                  </a:schemeClr>
                </a:solidFill>
              </a:rPr>
              <a:t>Características:</a:t>
            </a:r>
          </a:p>
          <a:p>
            <a:pPr marL="360363" indent="-360363" algn="just" eaLnBrk="1" fontAlgn="auto" hangingPunct="1">
              <a:spcBef>
                <a:spcPts val="600"/>
              </a:spcBef>
              <a:spcAft>
                <a:spcPts val="600"/>
              </a:spcAft>
              <a:buFont typeface="Wingdings" pitchFamily="2" charset="2"/>
              <a:buChar char="Ø"/>
              <a:defRPr/>
            </a:pPr>
            <a:r>
              <a:rPr lang="es-ES" dirty="0">
                <a:solidFill>
                  <a:schemeClr val="tx1">
                    <a:lumMod val="75000"/>
                    <a:lumOff val="25000"/>
                  </a:schemeClr>
                </a:solidFill>
              </a:rPr>
              <a:t>No tienen una estructura clara ni bien definida.</a:t>
            </a:r>
          </a:p>
          <a:p>
            <a:pPr marL="360363" indent="-360363" algn="just" eaLnBrk="1" fontAlgn="auto" hangingPunct="1">
              <a:spcBef>
                <a:spcPts val="600"/>
              </a:spcBef>
              <a:spcAft>
                <a:spcPts val="600"/>
              </a:spcAft>
              <a:buFont typeface="Wingdings" pitchFamily="2" charset="2"/>
              <a:buChar char="Ø"/>
              <a:defRPr/>
            </a:pPr>
            <a:r>
              <a:rPr lang="es-ES" dirty="0">
                <a:solidFill>
                  <a:schemeClr val="tx1">
                    <a:lumMod val="75000"/>
                    <a:lumOff val="25000"/>
                  </a:schemeClr>
                </a:solidFill>
              </a:rPr>
              <a:t>Sus componentes se encuentran integrados en un único programa (SO) que ejecutan en un único espacio de direcciones.</a:t>
            </a:r>
          </a:p>
          <a:p>
            <a:pPr marL="360363" indent="-360363" algn="just" eaLnBrk="1" fontAlgn="auto" hangingPunct="1">
              <a:spcBef>
                <a:spcPts val="600"/>
              </a:spcBef>
              <a:spcAft>
                <a:spcPts val="600"/>
              </a:spcAft>
              <a:buFont typeface="Wingdings" pitchFamily="2" charset="2"/>
              <a:buChar char="Ø"/>
              <a:defRPr/>
            </a:pPr>
            <a:r>
              <a:rPr lang="es-ES" dirty="0">
                <a:solidFill>
                  <a:schemeClr val="tx1">
                    <a:lumMod val="75000"/>
                    <a:lumOff val="25000"/>
                  </a:schemeClr>
                </a:solidFill>
              </a:rPr>
              <a:t>Inician siendo sistemas pequeños, simples y limitados y luego crecen hasta convertirse en programas grandes y complejos formados por muchas funciones situadas en un mismo nivel.</a:t>
            </a:r>
          </a:p>
          <a:p>
            <a:pPr marL="360363" indent="-360363" algn="just" eaLnBrk="1" fontAlgn="auto" hangingPunct="1">
              <a:spcBef>
                <a:spcPts val="600"/>
              </a:spcBef>
              <a:spcAft>
                <a:spcPts val="600"/>
              </a:spcAft>
              <a:buFont typeface="Wingdings" pitchFamily="2" charset="2"/>
              <a:buChar char="Ø"/>
              <a:defRPr/>
            </a:pPr>
            <a:r>
              <a:rPr lang="es-ES" dirty="0">
                <a:solidFill>
                  <a:schemeClr val="tx1">
                    <a:lumMod val="75000"/>
                    <a:lumOff val="25000"/>
                  </a:schemeClr>
                </a:solidFill>
              </a:rPr>
              <a:t>Todas las funciones que ofrece el SO se ejecutan en modo núcleo.</a:t>
            </a:r>
          </a:p>
          <a:p>
            <a:pPr marL="360363" indent="-360363" algn="just" eaLnBrk="1" fontAlgn="auto" hangingPunct="1">
              <a:spcBef>
                <a:spcPts val="600"/>
              </a:spcBef>
              <a:spcAft>
                <a:spcPts val="0"/>
              </a:spcAft>
              <a:buFont typeface="Wingdings" pitchFamily="2" charset="2"/>
              <a:buChar char="Ø"/>
              <a:defRPr/>
            </a:pPr>
            <a:r>
              <a:rPr lang="es-ES" dirty="0">
                <a:solidFill>
                  <a:schemeClr val="tx1">
                    <a:lumMod val="75000"/>
                    <a:lumOff val="25000"/>
                  </a:schemeClr>
                </a:solidFill>
              </a:rPr>
              <a:t>MS-DOS es un ejemplo de esta estructura. Fue escrito para proporcionar la máxima funcionalidad en el menor espacio posible, por lo que no fue dividido en módulos</a:t>
            </a:r>
          </a:p>
        </p:txBody>
      </p:sp>
    </p:spTree>
    <p:extLst>
      <p:ext uri="{BB962C8B-B14F-4D97-AF65-F5344CB8AC3E}">
        <p14:creationId xmlns:p14="http://schemas.microsoft.com/office/powerpoint/2010/main" val="1686748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6"/>
          <p:cNvSpPr txBox="1">
            <a:spLocks noChangeArrowheads="1"/>
          </p:cNvSpPr>
          <p:nvPr/>
        </p:nvSpPr>
        <p:spPr bwMode="auto">
          <a:xfrm>
            <a:off x="4022725" y="-11113"/>
            <a:ext cx="1463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s-PA" altLang="es-PA">
              <a:solidFill>
                <a:schemeClr val="tx1"/>
              </a:solidFill>
              <a:latin typeface="Verdana" panose="020B0604030504040204" pitchFamily="34" charset="0"/>
            </a:endParaRPr>
          </a:p>
        </p:txBody>
      </p:sp>
      <p:sp>
        <p:nvSpPr>
          <p:cNvPr id="61443" name="Text Box 4"/>
          <p:cNvSpPr txBox="1">
            <a:spLocks noChangeArrowheads="1"/>
          </p:cNvSpPr>
          <p:nvPr/>
        </p:nvSpPr>
        <p:spPr bwMode="auto">
          <a:xfrm>
            <a:off x="4022725" y="147638"/>
            <a:ext cx="1463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s-PA" altLang="es-PA">
              <a:solidFill>
                <a:schemeClr val="tx1"/>
              </a:solidFill>
              <a:latin typeface="Verdana" panose="020B0604030504040204" pitchFamily="34" charset="0"/>
            </a:endParaRPr>
          </a:p>
        </p:txBody>
      </p:sp>
      <p:sp>
        <p:nvSpPr>
          <p:cNvPr id="61444" name="Text Box 2"/>
          <p:cNvSpPr txBox="1">
            <a:spLocks noChangeArrowheads="1"/>
          </p:cNvSpPr>
          <p:nvPr/>
        </p:nvSpPr>
        <p:spPr bwMode="auto">
          <a:xfrm>
            <a:off x="4022725" y="63500"/>
            <a:ext cx="1463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s-PA" altLang="es-PA">
              <a:solidFill>
                <a:schemeClr val="tx1"/>
              </a:solidFill>
              <a:latin typeface="Verdana" panose="020B0604030504040204" pitchFamily="34" charset="0"/>
            </a:endParaRPr>
          </a:p>
        </p:txBody>
      </p:sp>
      <p:sp>
        <p:nvSpPr>
          <p:cNvPr id="18439" name="Rectangle 7"/>
          <p:cNvSpPr>
            <a:spLocks noChangeArrowheads="1"/>
          </p:cNvSpPr>
          <p:nvPr/>
        </p:nvSpPr>
        <p:spPr bwMode="auto">
          <a:xfrm>
            <a:off x="1331913" y="457200"/>
            <a:ext cx="7167562" cy="3016250"/>
          </a:xfrm>
          <a:prstGeom prst="rect">
            <a:avLst/>
          </a:prstGeom>
          <a:noFill/>
          <a:ln w="9525">
            <a:noFill/>
            <a:miter lim="800000"/>
            <a:headEnd/>
            <a:tailEnd/>
          </a:ln>
        </p:spPr>
        <p:txBody>
          <a:bodyPr anchor="ctr">
            <a:spAutoFit/>
          </a:bodyPr>
          <a:lstStyle/>
          <a:p>
            <a:pPr marL="176213" indent="-176213" algn="just" eaLnBrk="1" hangingPunct="1">
              <a:spcBef>
                <a:spcPts val="1200"/>
              </a:spcBef>
              <a:buFont typeface="Wingdings" pitchFamily="2" charset="2"/>
              <a:buChar char="Ø"/>
              <a:defRPr/>
            </a:pPr>
            <a:r>
              <a:rPr lang="es-ES" dirty="0">
                <a:solidFill>
                  <a:schemeClr val="tx1">
                    <a:lumMod val="65000"/>
                    <a:lumOff val="35000"/>
                  </a:schemeClr>
                </a:solidFill>
                <a:latin typeface="+mj-lt"/>
              </a:rPr>
              <a:t>El S.O. UNIX original es otro ejemplo de estructuración limitada por la funcionalidad del hardware.  Constaba de dos partes separadas: el </a:t>
            </a:r>
            <a:r>
              <a:rPr lang="es-ES" i="1" dirty="0" err="1">
                <a:solidFill>
                  <a:schemeClr val="tx1">
                    <a:lumMod val="65000"/>
                    <a:lumOff val="35000"/>
                  </a:schemeClr>
                </a:solidFill>
                <a:latin typeface="+mj-lt"/>
              </a:rPr>
              <a:t>kernel</a:t>
            </a:r>
            <a:r>
              <a:rPr lang="es-ES" dirty="0">
                <a:solidFill>
                  <a:schemeClr val="tx1">
                    <a:lumMod val="65000"/>
                    <a:lumOff val="35000"/>
                  </a:schemeClr>
                </a:solidFill>
                <a:latin typeface="+mj-lt"/>
              </a:rPr>
              <a:t> y los </a:t>
            </a:r>
            <a:r>
              <a:rPr lang="es-ES" i="1" dirty="0">
                <a:solidFill>
                  <a:schemeClr val="tx1">
                    <a:lumMod val="65000"/>
                    <a:lumOff val="35000"/>
                  </a:schemeClr>
                </a:solidFill>
                <a:latin typeface="+mj-lt"/>
              </a:rPr>
              <a:t>programas del sistema</a:t>
            </a:r>
            <a:r>
              <a:rPr lang="es-ES" dirty="0">
                <a:solidFill>
                  <a:schemeClr val="tx1">
                    <a:lumMod val="65000"/>
                    <a:lumOff val="35000"/>
                  </a:schemeClr>
                </a:solidFill>
                <a:latin typeface="+mj-lt"/>
              </a:rPr>
              <a:t>.</a:t>
            </a:r>
          </a:p>
          <a:p>
            <a:pPr marL="176213" algn="just" eaLnBrk="1" hangingPunct="1">
              <a:spcAft>
                <a:spcPts val="600"/>
              </a:spcAft>
              <a:defRPr/>
            </a:pPr>
            <a:endParaRPr lang="es-ES" dirty="0">
              <a:solidFill>
                <a:schemeClr val="tx1">
                  <a:lumMod val="65000"/>
                  <a:lumOff val="35000"/>
                </a:schemeClr>
              </a:solidFill>
              <a:latin typeface="+mj-lt"/>
            </a:endParaRPr>
          </a:p>
          <a:p>
            <a:pPr marL="176213" algn="just" eaLnBrk="1" hangingPunct="1">
              <a:spcAft>
                <a:spcPts val="600"/>
              </a:spcAft>
              <a:defRPr/>
            </a:pPr>
            <a:r>
              <a:rPr lang="es-ES" dirty="0">
                <a:solidFill>
                  <a:schemeClr val="tx1">
                    <a:lumMod val="65000"/>
                    <a:lumOff val="35000"/>
                  </a:schemeClr>
                </a:solidFill>
                <a:latin typeface="+mj-lt"/>
              </a:rPr>
              <a:t>El </a:t>
            </a:r>
            <a:r>
              <a:rPr lang="es-ES" dirty="0" err="1">
                <a:solidFill>
                  <a:schemeClr val="tx1">
                    <a:lumMod val="65000"/>
                    <a:lumOff val="35000"/>
                  </a:schemeClr>
                </a:solidFill>
                <a:latin typeface="+mj-lt"/>
              </a:rPr>
              <a:t>kernel</a:t>
            </a:r>
            <a:r>
              <a:rPr lang="es-ES" dirty="0">
                <a:solidFill>
                  <a:schemeClr val="tx1">
                    <a:lumMod val="65000"/>
                    <a:lumOff val="35000"/>
                  </a:schemeClr>
                </a:solidFill>
                <a:latin typeface="+mj-lt"/>
              </a:rPr>
              <a:t> proporciona el sistema de archivos, los mecanismos de planificación de la CPU, la funcionalidad de gestión de memoria y otras funciones del S.O.</a:t>
            </a:r>
          </a:p>
          <a:p>
            <a:pPr marL="176213" indent="-176213" algn="just" eaLnBrk="1" hangingPunct="1">
              <a:buFont typeface="Wingdings" pitchFamily="2" charset="2"/>
              <a:buChar char="Ø"/>
              <a:defRPr/>
            </a:pPr>
            <a:endParaRPr lang="es-ES" dirty="0">
              <a:solidFill>
                <a:schemeClr val="tx1">
                  <a:lumMod val="65000"/>
                  <a:lumOff val="35000"/>
                </a:schemeClr>
              </a:solidFill>
              <a:latin typeface="+mj-lt"/>
            </a:endParaRPr>
          </a:p>
          <a:p>
            <a:pPr marL="176213" indent="-176213" algn="just" eaLnBrk="1" hangingPunct="1">
              <a:buFont typeface="Wingdings" pitchFamily="2" charset="2"/>
              <a:buChar char="Ø"/>
              <a:defRPr/>
            </a:pPr>
            <a:r>
              <a:rPr lang="es-ES" dirty="0">
                <a:solidFill>
                  <a:schemeClr val="tx1">
                    <a:lumMod val="65000"/>
                    <a:lumOff val="35000"/>
                  </a:schemeClr>
                </a:solidFill>
                <a:latin typeface="+mj-lt"/>
              </a:rPr>
              <a:t>Esta estructura monolítica era difícil de implementar y de mantener. </a:t>
            </a:r>
          </a:p>
        </p:txBody>
      </p:sp>
      <p:sp>
        <p:nvSpPr>
          <p:cNvPr id="61446" name="Rectangle 8"/>
          <p:cNvSpPr>
            <a:spLocks noChangeArrowheads="1"/>
          </p:cNvSpPr>
          <p:nvPr/>
        </p:nvSpPr>
        <p:spPr bwMode="auto">
          <a:xfrm>
            <a:off x="0" y="4572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s-PA" altLang="es-PA">
              <a:solidFill>
                <a:schemeClr val="tx1"/>
              </a:solidFill>
              <a:latin typeface="Arial" panose="020B0604020202020204" pitchFamily="34" charset="0"/>
            </a:endParaRPr>
          </a:p>
        </p:txBody>
      </p:sp>
      <p:pic>
        <p:nvPicPr>
          <p:cNvPr id="18467" name="Picture 35"/>
          <p:cNvPicPr>
            <a:picLocks noChangeAspect="1" noChangeArrowheads="1"/>
          </p:cNvPicPr>
          <p:nvPr/>
        </p:nvPicPr>
        <p:blipFill>
          <a:blip r:embed="rId2"/>
          <a:srcRect/>
          <a:stretch>
            <a:fillRect/>
          </a:stretch>
        </p:blipFill>
        <p:spPr bwMode="auto">
          <a:xfrm>
            <a:off x="2128838" y="3532188"/>
            <a:ext cx="5251450" cy="2808287"/>
          </a:xfrm>
          <a:prstGeom prst="rect">
            <a:avLst/>
          </a:prstGeom>
          <a:ln>
            <a:noFill/>
          </a:ln>
          <a:effectLst>
            <a:outerShdw blurRad="292100" dist="139700" dir="2700000" algn="tl" rotWithShape="0">
              <a:srgbClr val="333333">
                <a:alpha val="65000"/>
              </a:srgbClr>
            </a:outerShdw>
          </a:effectLst>
        </p:spPr>
      </p:pic>
      <p:sp>
        <p:nvSpPr>
          <p:cNvPr id="61448"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77C5A26E-257B-4503-B107-AFA0C721BEE2}" type="slidenum">
              <a:rPr lang="es-ES" altLang="es-PA" smtClean="0">
                <a:solidFill>
                  <a:srgbClr val="FEFFFF"/>
                </a:solidFill>
                <a:latin typeface="Arial" panose="020B0604020202020204" pitchFamily="34" charset="0"/>
              </a:rPr>
              <a:pPr>
                <a:spcBef>
                  <a:spcPct val="0"/>
                </a:spcBef>
                <a:buClrTx/>
                <a:buFontTx/>
                <a:buNone/>
              </a:pPr>
              <a:t>23</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2101479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18439">
                                            <p:txEl>
                                              <p:pRg st="0" end="0"/>
                                            </p:txEl>
                                          </p:spTgt>
                                        </p:tgtEl>
                                        <p:attrNameLst>
                                          <p:attrName>style.visibility</p:attrName>
                                        </p:attrNameLst>
                                      </p:cBhvr>
                                      <p:to>
                                        <p:strVal val="visible"/>
                                      </p:to>
                                    </p:set>
                                    <p:animEffect transition="in" filter="diamond(in)">
                                      <p:cBhvr>
                                        <p:cTn id="7" dur="2000"/>
                                        <p:tgtEl>
                                          <p:spTgt spid="18439">
                                            <p:txEl>
                                              <p:pRg st="0" end="0"/>
                                            </p:txEl>
                                          </p:spTgt>
                                        </p:tgtEl>
                                      </p:cBhvr>
                                    </p:animEffect>
                                  </p:childTnLst>
                                </p:cTn>
                              </p:par>
                            </p:childTnLst>
                          </p:cTn>
                        </p:par>
                        <p:par>
                          <p:cTn id="8" fill="hold" nodeType="afterGroup">
                            <p:stCondLst>
                              <p:cond delay="2000"/>
                            </p:stCondLst>
                            <p:childTnLst>
                              <p:par>
                                <p:cTn id="9" presetID="8" presetClass="entr" presetSubtype="16" fill="hold" nodeType="afterEffect">
                                  <p:stCondLst>
                                    <p:cond delay="0"/>
                                  </p:stCondLst>
                                  <p:childTnLst>
                                    <p:set>
                                      <p:cBhvr>
                                        <p:cTn id="10" dur="1" fill="hold">
                                          <p:stCondLst>
                                            <p:cond delay="0"/>
                                          </p:stCondLst>
                                        </p:cTn>
                                        <p:tgtEl>
                                          <p:spTgt spid="18439">
                                            <p:txEl>
                                              <p:pRg st="2" end="2"/>
                                            </p:txEl>
                                          </p:spTgt>
                                        </p:tgtEl>
                                        <p:attrNameLst>
                                          <p:attrName>style.visibility</p:attrName>
                                        </p:attrNameLst>
                                      </p:cBhvr>
                                      <p:to>
                                        <p:strVal val="visible"/>
                                      </p:to>
                                    </p:set>
                                    <p:animEffect transition="in" filter="diamond(in)">
                                      <p:cBhvr>
                                        <p:cTn id="11" dur="2000"/>
                                        <p:tgtEl>
                                          <p:spTgt spid="18439">
                                            <p:txEl>
                                              <p:pRg st="2" end="2"/>
                                            </p:txEl>
                                          </p:spTgt>
                                        </p:tgtEl>
                                      </p:cBhvr>
                                    </p:animEffect>
                                  </p:childTnLst>
                                </p:cTn>
                              </p:par>
                            </p:childTnLst>
                          </p:cTn>
                        </p:par>
                        <p:par>
                          <p:cTn id="12" fill="hold" nodeType="afterGroup">
                            <p:stCondLst>
                              <p:cond delay="4000"/>
                            </p:stCondLst>
                            <p:childTnLst>
                              <p:par>
                                <p:cTn id="13" presetID="8" presetClass="entr" presetSubtype="16" fill="hold" nodeType="afterEffect">
                                  <p:stCondLst>
                                    <p:cond delay="0"/>
                                  </p:stCondLst>
                                  <p:childTnLst>
                                    <p:set>
                                      <p:cBhvr>
                                        <p:cTn id="14" dur="1" fill="hold">
                                          <p:stCondLst>
                                            <p:cond delay="0"/>
                                          </p:stCondLst>
                                        </p:cTn>
                                        <p:tgtEl>
                                          <p:spTgt spid="18439">
                                            <p:txEl>
                                              <p:pRg st="4" end="4"/>
                                            </p:txEl>
                                          </p:spTgt>
                                        </p:tgtEl>
                                        <p:attrNameLst>
                                          <p:attrName>style.visibility</p:attrName>
                                        </p:attrNameLst>
                                      </p:cBhvr>
                                      <p:to>
                                        <p:strVal val="visible"/>
                                      </p:to>
                                    </p:set>
                                    <p:animEffect transition="in" filter="diamond(in)">
                                      <p:cBhvr>
                                        <p:cTn id="15" dur="2000"/>
                                        <p:tgtEl>
                                          <p:spTgt spid="184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B53E4EB4-7436-439F-9408-16AB577C6125}" type="slidenum">
              <a:rPr lang="es-ES" altLang="es-PA" smtClean="0">
                <a:solidFill>
                  <a:srgbClr val="FEFFFF"/>
                </a:solidFill>
                <a:latin typeface="Arial" panose="020B0604020202020204" pitchFamily="34" charset="0"/>
              </a:rPr>
              <a:pPr>
                <a:spcBef>
                  <a:spcPct val="0"/>
                </a:spcBef>
                <a:buClrTx/>
                <a:buFontTx/>
                <a:buNone/>
              </a:pPr>
              <a:t>24</a:t>
            </a:fld>
            <a:endParaRPr lang="es-ES" altLang="es-PA">
              <a:solidFill>
                <a:srgbClr val="FEFFFF"/>
              </a:solidFill>
              <a:latin typeface="Arial" panose="020B0604020202020204" pitchFamily="34" charset="0"/>
            </a:endParaRPr>
          </a:p>
        </p:txBody>
      </p:sp>
      <p:sp>
        <p:nvSpPr>
          <p:cNvPr id="62467" name="3 Título"/>
          <p:cNvSpPr txBox="1">
            <a:spLocks/>
          </p:cNvSpPr>
          <p:nvPr/>
        </p:nvSpPr>
        <p:spPr bwMode="auto">
          <a:xfrm>
            <a:off x="1259632" y="1412776"/>
            <a:ext cx="6837362"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 typeface="Wingdings" panose="05000000000000000000" pitchFamily="2" charset="2"/>
              <a:buChar char="v"/>
            </a:pPr>
            <a:r>
              <a:rPr lang="es-ES" altLang="es-PA" sz="2400" b="1" dirty="0">
                <a:solidFill>
                  <a:srgbClr val="262626"/>
                </a:solidFill>
              </a:rPr>
              <a:t>Sistemas Operativos estructurados</a:t>
            </a:r>
            <a:endParaRPr lang="es-ES" altLang="es-PA" sz="2400" dirty="0">
              <a:solidFill>
                <a:srgbClr val="262626"/>
              </a:solidFill>
            </a:endParaRPr>
          </a:p>
        </p:txBody>
      </p:sp>
      <p:sp>
        <p:nvSpPr>
          <p:cNvPr id="4" name="3 Título"/>
          <p:cNvSpPr txBox="1">
            <a:spLocks/>
          </p:cNvSpPr>
          <p:nvPr/>
        </p:nvSpPr>
        <p:spPr bwMode="auto">
          <a:xfrm>
            <a:off x="1619672" y="2369508"/>
            <a:ext cx="6837362"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indent="0" eaLnBrk="1" hangingPunct="1">
              <a:spcBef>
                <a:spcPct val="0"/>
              </a:spcBef>
              <a:buClrTx/>
              <a:buFont typeface="Wingdings 3" panose="05040102010807070707" pitchFamily="18" charset="2"/>
              <a:buNone/>
              <a:defRPr/>
            </a:pPr>
            <a:r>
              <a:rPr lang="es-ES" altLang="es-PA" sz="2400" dirty="0">
                <a:solidFill>
                  <a:srgbClr val="262626"/>
                </a:solidFill>
              </a:rPr>
              <a:t>Cuando se quiere dotar de estructura a un sistema operativo, se recurre a dos tipos de soluciones:</a:t>
            </a:r>
          </a:p>
          <a:p>
            <a:pPr marL="0" indent="0" eaLnBrk="1" hangingPunct="1">
              <a:spcBef>
                <a:spcPct val="0"/>
              </a:spcBef>
              <a:buClrTx/>
              <a:buFont typeface="Wingdings 3" panose="05040102010807070707" pitchFamily="18" charset="2"/>
              <a:buNone/>
              <a:defRPr/>
            </a:pPr>
            <a:endParaRPr lang="es-ES" altLang="es-PA" sz="2400" dirty="0">
              <a:solidFill>
                <a:srgbClr val="262626"/>
              </a:solidFill>
            </a:endParaRPr>
          </a:p>
          <a:p>
            <a:pPr eaLnBrk="1" hangingPunct="1">
              <a:spcBef>
                <a:spcPct val="0"/>
              </a:spcBef>
              <a:buClrTx/>
              <a:defRPr/>
            </a:pPr>
            <a:r>
              <a:rPr lang="es-ES" altLang="es-PA" sz="2400" dirty="0">
                <a:solidFill>
                  <a:srgbClr val="262626"/>
                </a:solidFill>
              </a:rPr>
              <a:t>Modelo de capas.</a:t>
            </a:r>
          </a:p>
          <a:p>
            <a:pPr eaLnBrk="1" hangingPunct="1">
              <a:spcBef>
                <a:spcPct val="0"/>
              </a:spcBef>
              <a:buClrTx/>
              <a:defRPr/>
            </a:pPr>
            <a:r>
              <a:rPr lang="es-ES" altLang="es-PA" sz="2400" dirty="0">
                <a:solidFill>
                  <a:srgbClr val="262626"/>
                </a:solidFill>
              </a:rPr>
              <a:t>Modelo Cliente-Servidor.</a:t>
            </a:r>
          </a:p>
          <a:p>
            <a:pPr eaLnBrk="1" hangingPunct="1">
              <a:spcBef>
                <a:spcPct val="0"/>
              </a:spcBef>
              <a:buClrTx/>
              <a:defRPr/>
            </a:pPr>
            <a:endParaRPr lang="es-ES" altLang="es-PA" sz="2400" dirty="0">
              <a:solidFill>
                <a:srgbClr val="262626"/>
              </a:solidFill>
            </a:endParaRPr>
          </a:p>
          <a:p>
            <a:pPr marL="0" indent="0" eaLnBrk="1" hangingPunct="1">
              <a:spcBef>
                <a:spcPct val="0"/>
              </a:spcBef>
              <a:buClrTx/>
              <a:buFont typeface="Wingdings 3" panose="05040102010807070707" pitchFamily="18" charset="2"/>
              <a:buNone/>
              <a:defRPr/>
            </a:pPr>
            <a:endParaRPr lang="es-ES" altLang="es-PA" sz="2400" dirty="0">
              <a:solidFill>
                <a:srgbClr val="262626"/>
              </a:solidFill>
            </a:endParaRPr>
          </a:p>
        </p:txBody>
      </p:sp>
    </p:spTree>
    <p:extLst>
      <p:ext uri="{BB962C8B-B14F-4D97-AF65-F5344CB8AC3E}">
        <p14:creationId xmlns:p14="http://schemas.microsoft.com/office/powerpoint/2010/main" val="1234975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78261E7B-9289-4E2A-A60A-5975D3421528}" type="slidenum">
              <a:rPr lang="es-ES" altLang="es-PA" smtClean="0">
                <a:solidFill>
                  <a:srgbClr val="FEFFFF"/>
                </a:solidFill>
                <a:latin typeface="Arial" panose="020B0604020202020204" pitchFamily="34" charset="0"/>
              </a:rPr>
              <a:pPr>
                <a:spcBef>
                  <a:spcPct val="0"/>
                </a:spcBef>
                <a:buClrTx/>
                <a:buFontTx/>
                <a:buNone/>
              </a:pPr>
              <a:t>25</a:t>
            </a:fld>
            <a:endParaRPr lang="es-ES" altLang="es-PA">
              <a:solidFill>
                <a:srgbClr val="FEFFFF"/>
              </a:solidFill>
              <a:latin typeface="Arial" panose="020B0604020202020204" pitchFamily="34" charset="0"/>
            </a:endParaRPr>
          </a:p>
        </p:txBody>
      </p:sp>
      <p:sp>
        <p:nvSpPr>
          <p:cNvPr id="4" name="2 Marcador de texto"/>
          <p:cNvSpPr txBox="1">
            <a:spLocks/>
          </p:cNvSpPr>
          <p:nvPr/>
        </p:nvSpPr>
        <p:spPr>
          <a:xfrm>
            <a:off x="1258888" y="1152525"/>
            <a:ext cx="6985000" cy="539908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180975" indent="0" algn="just" fontAlgn="auto">
              <a:spcBef>
                <a:spcPts val="0"/>
              </a:spcBef>
              <a:buFont typeface="Wingdings 3" charset="2"/>
              <a:buNone/>
              <a:defRPr/>
            </a:pPr>
            <a:r>
              <a:rPr lang="es-ES" sz="2000" b="1" dirty="0">
                <a:solidFill>
                  <a:schemeClr val="tx1"/>
                </a:solidFill>
              </a:rPr>
              <a:t>a) Modelo de capas (niveles, anillos o jerárquicos)</a:t>
            </a:r>
          </a:p>
          <a:p>
            <a:pPr marL="180975" indent="273050" algn="just" fontAlgn="auto">
              <a:spcBef>
                <a:spcPts val="0"/>
              </a:spcBef>
              <a:buFontTx/>
              <a:buNone/>
              <a:defRPr/>
            </a:pPr>
            <a:endParaRPr lang="es-ES" dirty="0">
              <a:solidFill>
                <a:schemeClr val="tx1">
                  <a:lumMod val="65000"/>
                  <a:lumOff val="35000"/>
                </a:schemeClr>
              </a:solidFill>
            </a:endParaRPr>
          </a:p>
          <a:p>
            <a:pPr marL="180975" indent="273050" algn="just" fontAlgn="auto">
              <a:spcBef>
                <a:spcPts val="0"/>
              </a:spcBef>
              <a:buFontTx/>
              <a:buNone/>
              <a:defRPr/>
            </a:pPr>
            <a:r>
              <a:rPr lang="es-ES" sz="1700" b="1" dirty="0">
                <a:solidFill>
                  <a:schemeClr val="tx1">
                    <a:lumMod val="65000"/>
                    <a:lumOff val="35000"/>
                  </a:schemeClr>
                </a:solidFill>
              </a:rPr>
              <a:t>Características:</a:t>
            </a:r>
            <a:endParaRPr lang="es-ES" sz="1700" dirty="0">
              <a:solidFill>
                <a:schemeClr val="tx1">
                  <a:lumMod val="65000"/>
                  <a:lumOff val="35000"/>
                </a:schemeClr>
              </a:solidFill>
            </a:endParaRPr>
          </a:p>
          <a:p>
            <a:pPr marL="722313" indent="-258763" algn="just" fontAlgn="auto">
              <a:spcAft>
                <a:spcPts val="600"/>
              </a:spcAft>
              <a:buFont typeface="Wingdings" pitchFamily="2" charset="2"/>
              <a:buChar char="Ø"/>
              <a:defRPr/>
            </a:pPr>
            <a:r>
              <a:rPr lang="es-ES" sz="1600" dirty="0">
                <a:solidFill>
                  <a:schemeClr val="tx1">
                    <a:lumMod val="65000"/>
                    <a:lumOff val="35000"/>
                  </a:schemeClr>
                </a:solidFill>
              </a:rPr>
              <a:t>El S.O. se divide en una serie de capas (niveles). </a:t>
            </a:r>
          </a:p>
          <a:p>
            <a:pPr marL="1149350" lvl="1" algn="just" fontAlgn="auto">
              <a:spcBef>
                <a:spcPts val="0"/>
              </a:spcBef>
              <a:buFont typeface="Wingdings" panose="05000000000000000000" pitchFamily="2" charset="2"/>
              <a:buChar char="§"/>
              <a:defRPr/>
            </a:pPr>
            <a:r>
              <a:rPr lang="es-ES" sz="1400" dirty="0">
                <a:solidFill>
                  <a:schemeClr val="tx1">
                    <a:lumMod val="65000"/>
                    <a:lumOff val="35000"/>
                  </a:schemeClr>
                </a:solidFill>
              </a:rPr>
              <a:t>El nivel inferior (0) es el hardware; </a:t>
            </a:r>
          </a:p>
          <a:p>
            <a:pPr marL="1149350" lvl="1" algn="just" fontAlgn="auto">
              <a:spcAft>
                <a:spcPts val="600"/>
              </a:spcAft>
              <a:buFont typeface="Wingdings" panose="05000000000000000000" pitchFamily="2" charset="2"/>
              <a:buChar char="§"/>
              <a:defRPr/>
            </a:pPr>
            <a:r>
              <a:rPr lang="es-ES" sz="1400" dirty="0">
                <a:solidFill>
                  <a:schemeClr val="tx1">
                    <a:lumMod val="65000"/>
                    <a:lumOff val="35000"/>
                  </a:schemeClr>
                </a:solidFill>
              </a:rPr>
              <a:t>el nivel superior (nivel N) es la interfaz de usuario. </a:t>
            </a:r>
          </a:p>
          <a:p>
            <a:pPr marL="722313" indent="-258763" algn="just" fontAlgn="auto">
              <a:spcAft>
                <a:spcPts val="600"/>
              </a:spcAft>
              <a:buFont typeface="Wingdings" pitchFamily="2" charset="2"/>
              <a:buChar char="Ø"/>
              <a:defRPr/>
            </a:pPr>
            <a:r>
              <a:rPr lang="es-ES" sz="1600" dirty="0">
                <a:solidFill>
                  <a:schemeClr val="tx1">
                    <a:lumMod val="65000"/>
                    <a:lumOff val="35000"/>
                  </a:schemeClr>
                </a:solidFill>
              </a:rPr>
              <a:t>La </a:t>
            </a:r>
            <a:r>
              <a:rPr lang="es-ES" sz="1600" b="1" dirty="0">
                <a:solidFill>
                  <a:schemeClr val="tx1">
                    <a:lumMod val="65000"/>
                    <a:lumOff val="35000"/>
                  </a:schemeClr>
                </a:solidFill>
              </a:rPr>
              <a:t>principal ventaja </a:t>
            </a:r>
            <a:r>
              <a:rPr lang="es-ES" sz="1600" dirty="0">
                <a:solidFill>
                  <a:schemeClr val="tx1">
                    <a:lumMod val="65000"/>
                    <a:lumOff val="35000"/>
                  </a:schemeClr>
                </a:solidFill>
              </a:rPr>
              <a:t>del método de niveles es la </a:t>
            </a:r>
            <a:r>
              <a:rPr lang="es-ES" sz="1600" b="1" dirty="0">
                <a:solidFill>
                  <a:schemeClr val="tx1">
                    <a:lumMod val="65000"/>
                    <a:lumOff val="35000"/>
                  </a:schemeClr>
                </a:solidFill>
              </a:rPr>
              <a:t>simplicidad de construcción y depuración</a:t>
            </a:r>
            <a:r>
              <a:rPr lang="es-ES" sz="1600" dirty="0">
                <a:solidFill>
                  <a:schemeClr val="tx1">
                    <a:lumMod val="65000"/>
                    <a:lumOff val="35000"/>
                  </a:schemeClr>
                </a:solidFill>
              </a:rPr>
              <a:t>.</a:t>
            </a:r>
          </a:p>
          <a:p>
            <a:pPr marL="722313" indent="-258763" algn="just" fontAlgn="auto">
              <a:spcAft>
                <a:spcPts val="600"/>
              </a:spcAft>
              <a:buFont typeface="Wingdings" pitchFamily="2" charset="2"/>
              <a:buChar char="Ø"/>
              <a:defRPr/>
            </a:pPr>
            <a:r>
              <a:rPr lang="es-ES" sz="1600" b="1" dirty="0">
                <a:solidFill>
                  <a:schemeClr val="tx1">
                    <a:lumMod val="65000"/>
                    <a:lumOff val="35000"/>
                  </a:schemeClr>
                </a:solidFill>
              </a:rPr>
              <a:t>Cada nivel se implementa utilizando sólo las operaciones proporcionadas por los niveles inferiores</a:t>
            </a:r>
            <a:r>
              <a:rPr lang="es-ES" sz="1600" dirty="0">
                <a:solidFill>
                  <a:schemeClr val="tx1">
                    <a:lumMod val="65000"/>
                    <a:lumOff val="35000"/>
                  </a:schemeClr>
                </a:solidFill>
              </a:rPr>
              <a:t>; es decir, cada nivel oculta a los niveles superiores la existencia de determinadas estructuras de datos, operaciones y hardware.</a:t>
            </a:r>
          </a:p>
          <a:p>
            <a:pPr marL="722313" indent="-258763" algn="just" fontAlgn="auto">
              <a:buFont typeface="Wingdings" pitchFamily="2" charset="2"/>
              <a:buChar char="Ø"/>
              <a:defRPr/>
            </a:pPr>
            <a:r>
              <a:rPr lang="es-ES" sz="1600" dirty="0">
                <a:solidFill>
                  <a:schemeClr val="tx1">
                    <a:lumMod val="65000"/>
                    <a:lumOff val="35000"/>
                  </a:schemeClr>
                </a:solidFill>
              </a:rPr>
              <a:t>La </a:t>
            </a:r>
            <a:r>
              <a:rPr lang="es-ES" sz="1600" b="1" dirty="0">
                <a:solidFill>
                  <a:schemeClr val="tx1">
                    <a:lumMod val="65000"/>
                    <a:lumOff val="35000"/>
                  </a:schemeClr>
                </a:solidFill>
              </a:rPr>
              <a:t>principal dificultad </a:t>
            </a:r>
            <a:r>
              <a:rPr lang="es-ES" sz="1600" dirty="0">
                <a:solidFill>
                  <a:schemeClr val="tx1">
                    <a:lumMod val="65000"/>
                    <a:lumOff val="35000"/>
                  </a:schemeClr>
                </a:solidFill>
              </a:rPr>
              <a:t>es la de </a:t>
            </a:r>
            <a:r>
              <a:rPr lang="es-ES" sz="1600" b="1" dirty="0">
                <a:solidFill>
                  <a:schemeClr val="tx1">
                    <a:lumMod val="65000"/>
                    <a:lumOff val="35000"/>
                  </a:schemeClr>
                </a:solidFill>
              </a:rPr>
              <a:t>definir apropiadamente los diferentes niveles.</a:t>
            </a:r>
          </a:p>
          <a:p>
            <a:pPr marL="176213" indent="-176213" algn="just" fontAlgn="auto">
              <a:buFontTx/>
              <a:buNone/>
              <a:defRPr/>
            </a:pPr>
            <a:endParaRPr lang="es-ES" dirty="0"/>
          </a:p>
        </p:txBody>
      </p:sp>
    </p:spTree>
    <p:extLst>
      <p:ext uri="{BB962C8B-B14F-4D97-AF65-F5344CB8AC3E}">
        <p14:creationId xmlns:p14="http://schemas.microsoft.com/office/powerpoint/2010/main" val="3005202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1" name="Picture 5"/>
          <p:cNvPicPr>
            <a:picLocks noChangeAspect="1" noChangeArrowheads="1"/>
          </p:cNvPicPr>
          <p:nvPr/>
        </p:nvPicPr>
        <p:blipFill>
          <a:blip r:embed="rId2"/>
          <a:srcRect/>
          <a:stretch>
            <a:fillRect/>
          </a:stretch>
        </p:blipFill>
        <p:spPr bwMode="auto">
          <a:xfrm>
            <a:off x="2051050" y="908050"/>
            <a:ext cx="5006975" cy="4251325"/>
          </a:xfrm>
          <a:prstGeom prst="rect">
            <a:avLst/>
          </a:prstGeom>
          <a:ln>
            <a:noFill/>
          </a:ln>
          <a:effectLst>
            <a:outerShdw blurRad="292100" dist="139700" dir="2700000" algn="tl" rotWithShape="0">
              <a:srgbClr val="333333">
                <a:alpha val="65000"/>
              </a:srgbClr>
            </a:outerShdw>
          </a:effectLst>
        </p:spPr>
      </p:pic>
      <p:sp>
        <p:nvSpPr>
          <p:cNvPr id="64515" name="6 CuadroTexto"/>
          <p:cNvSpPr txBox="1">
            <a:spLocks noChangeArrowheads="1"/>
          </p:cNvSpPr>
          <p:nvPr/>
        </p:nvSpPr>
        <p:spPr bwMode="auto">
          <a:xfrm>
            <a:off x="1096963" y="5445125"/>
            <a:ext cx="70040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spcBef>
                <a:spcPct val="0"/>
              </a:spcBef>
              <a:buClrTx/>
              <a:buFontTx/>
              <a:buNone/>
            </a:pPr>
            <a:r>
              <a:rPr lang="es-MX" altLang="es-PA" sz="1200" b="1" i="1">
                <a:solidFill>
                  <a:schemeClr val="tx1"/>
                </a:solidFill>
                <a:latin typeface="Arial" panose="020B0604020202020204" pitchFamily="34" charset="0"/>
              </a:rPr>
              <a:t>Spool </a:t>
            </a:r>
            <a:r>
              <a:rPr lang="es-MX" altLang="es-PA" sz="1200" i="1">
                <a:solidFill>
                  <a:schemeClr val="tx1"/>
                </a:solidFill>
                <a:latin typeface="Arial" panose="020B0604020202020204" pitchFamily="34" charset="0"/>
              </a:rPr>
              <a:t>(</a:t>
            </a:r>
            <a:r>
              <a:rPr lang="es-MX" altLang="es-PA" sz="1200" b="1" i="1">
                <a:solidFill>
                  <a:schemeClr val="tx1"/>
                </a:solidFill>
                <a:latin typeface="Arial" panose="020B0604020202020204" pitchFamily="34" charset="0"/>
              </a:rPr>
              <a:t>S</a:t>
            </a:r>
            <a:r>
              <a:rPr lang="es-MX" altLang="es-PA" sz="1200" i="1">
                <a:solidFill>
                  <a:schemeClr val="tx1"/>
                </a:solidFill>
                <a:latin typeface="Arial" panose="020B0604020202020204" pitchFamily="34" charset="0"/>
              </a:rPr>
              <a:t>imultaneous </a:t>
            </a:r>
            <a:r>
              <a:rPr lang="es-MX" altLang="es-PA" sz="1200" b="1" i="1">
                <a:solidFill>
                  <a:schemeClr val="tx1"/>
                </a:solidFill>
                <a:latin typeface="Arial" panose="020B0604020202020204" pitchFamily="34" charset="0"/>
              </a:rPr>
              <a:t>P</a:t>
            </a:r>
            <a:r>
              <a:rPr lang="es-MX" altLang="es-PA" sz="1200" i="1">
                <a:solidFill>
                  <a:schemeClr val="tx1"/>
                </a:solidFill>
                <a:latin typeface="Arial" panose="020B0604020202020204" pitchFamily="34" charset="0"/>
              </a:rPr>
              <a:t>eripheral </a:t>
            </a:r>
            <a:r>
              <a:rPr lang="es-MX" altLang="es-PA" sz="1200" b="1" i="1">
                <a:solidFill>
                  <a:schemeClr val="tx1"/>
                </a:solidFill>
                <a:latin typeface="Arial" panose="020B0604020202020204" pitchFamily="34" charset="0"/>
              </a:rPr>
              <a:t>O</a:t>
            </a:r>
            <a:r>
              <a:rPr lang="es-MX" altLang="es-PA" sz="1200" i="1">
                <a:solidFill>
                  <a:schemeClr val="tx1"/>
                </a:solidFill>
                <a:latin typeface="Arial" panose="020B0604020202020204" pitchFamily="34" charset="0"/>
              </a:rPr>
              <a:t>perations </a:t>
            </a:r>
            <a:r>
              <a:rPr lang="es-MX" altLang="es-PA" sz="1200" b="1" i="1">
                <a:solidFill>
                  <a:schemeClr val="tx1"/>
                </a:solidFill>
                <a:latin typeface="Arial" panose="020B0604020202020204" pitchFamily="34" charset="0"/>
              </a:rPr>
              <a:t>O</a:t>
            </a:r>
            <a:r>
              <a:rPr lang="es-MX" altLang="es-PA" sz="1200" i="1">
                <a:solidFill>
                  <a:schemeClr val="tx1"/>
                </a:solidFill>
                <a:latin typeface="Arial" panose="020B0604020202020204" pitchFamily="34" charset="0"/>
              </a:rPr>
              <a:t>n-</a:t>
            </a:r>
            <a:r>
              <a:rPr lang="es-MX" altLang="es-PA" sz="1200" b="1" i="1">
                <a:solidFill>
                  <a:schemeClr val="tx1"/>
                </a:solidFill>
                <a:latin typeface="Arial" panose="020B0604020202020204" pitchFamily="34" charset="0"/>
              </a:rPr>
              <a:t>L</a:t>
            </a:r>
            <a:r>
              <a:rPr lang="es-MX" altLang="es-PA" sz="1200" i="1">
                <a:solidFill>
                  <a:schemeClr val="tx1"/>
                </a:solidFill>
                <a:latin typeface="Arial" panose="020B0604020202020204" pitchFamily="34" charset="0"/>
              </a:rPr>
              <a:t>ine):</a:t>
            </a:r>
          </a:p>
          <a:p>
            <a:pPr algn="just" eaLnBrk="1" hangingPunct="1">
              <a:spcBef>
                <a:spcPct val="0"/>
              </a:spcBef>
              <a:buClrTx/>
              <a:buFontTx/>
              <a:buNone/>
            </a:pPr>
            <a:r>
              <a:rPr lang="es-MX" altLang="es-PA" sz="1200">
                <a:solidFill>
                  <a:schemeClr val="tx1"/>
                </a:solidFill>
                <a:latin typeface="Arial" panose="020B0604020202020204" pitchFamily="34" charset="0"/>
              </a:rPr>
              <a:t>Se refiere al proceso mediante el cual la computadora introduce trabajos en un buffer (un área especial en memoria o en un disco), de manera que un dispositivo pueda acceder a ellos cuando esté listo.</a:t>
            </a:r>
          </a:p>
          <a:p>
            <a:pPr eaLnBrk="1" hangingPunct="1">
              <a:spcBef>
                <a:spcPct val="0"/>
              </a:spcBef>
              <a:buClrTx/>
              <a:buFontTx/>
              <a:buNone/>
            </a:pPr>
            <a:endParaRPr lang="es-ES" altLang="es-PA" sz="1400">
              <a:solidFill>
                <a:schemeClr val="tx1"/>
              </a:solidFill>
              <a:latin typeface="Arial" panose="020B0604020202020204" pitchFamily="34" charset="0"/>
            </a:endParaRPr>
          </a:p>
        </p:txBody>
      </p:sp>
      <p:sp>
        <p:nvSpPr>
          <p:cNvPr id="64516"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E870736E-0570-4904-931C-27488445869D}" type="slidenum">
              <a:rPr lang="es-ES" altLang="es-PA" smtClean="0">
                <a:solidFill>
                  <a:srgbClr val="FEFFFF"/>
                </a:solidFill>
                <a:latin typeface="Arial" panose="020B0604020202020204" pitchFamily="34" charset="0"/>
              </a:rPr>
              <a:pPr>
                <a:spcBef>
                  <a:spcPct val="0"/>
                </a:spcBef>
                <a:buClrTx/>
                <a:buFontTx/>
                <a:buNone/>
              </a:pPr>
              <a:t>26</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2281049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sz="half" idx="1"/>
          </p:nvPr>
        </p:nvSpPr>
        <p:spPr>
          <a:xfrm>
            <a:off x="468313" y="908050"/>
            <a:ext cx="8135937" cy="2376488"/>
          </a:xfrm>
        </p:spPr>
        <p:txBody>
          <a:bodyPr rtlCol="0">
            <a:normAutofit fontScale="92500" lnSpcReduction="20000"/>
          </a:bodyPr>
          <a:lstStyle/>
          <a:p>
            <a:pPr marL="266700" indent="-266700" algn="just" eaLnBrk="1" fontAlgn="auto" hangingPunct="1">
              <a:spcAft>
                <a:spcPts val="0"/>
              </a:spcAft>
              <a:buFontTx/>
              <a:buNone/>
              <a:defRPr/>
            </a:pPr>
            <a:r>
              <a:rPr lang="es-ES" sz="2000" b="1" dirty="0">
                <a:solidFill>
                  <a:schemeClr val="tx1">
                    <a:lumMod val="75000"/>
                    <a:lumOff val="25000"/>
                  </a:schemeClr>
                </a:solidFill>
              </a:rPr>
              <a:t>b) Modelo Cliente-Servidor</a:t>
            </a:r>
          </a:p>
          <a:p>
            <a:pPr marL="647700" indent="-285750" algn="just" eaLnBrk="1" fontAlgn="auto" hangingPunct="1">
              <a:spcAft>
                <a:spcPts val="0"/>
              </a:spcAft>
              <a:defRPr/>
            </a:pPr>
            <a:r>
              <a:rPr lang="es-PA" dirty="0">
                <a:solidFill>
                  <a:schemeClr val="tx1">
                    <a:lumMod val="75000"/>
                    <a:lumOff val="25000"/>
                  </a:schemeClr>
                </a:solidFill>
              </a:rPr>
              <a:t>El enfoque consiste en implementar la mayor parte de los servicios y funciones del SO en procesos del usuario, dejando sólo una pequeña parte del SO ejecutando en modo núcleo. A esta parte se le denomina </a:t>
            </a:r>
            <a:r>
              <a:rPr lang="es-PA" b="1" i="1" dirty="0" err="1">
                <a:solidFill>
                  <a:schemeClr val="tx1">
                    <a:lumMod val="75000"/>
                    <a:lumOff val="25000"/>
                  </a:schemeClr>
                </a:solidFill>
              </a:rPr>
              <a:t>micronúcleo</a:t>
            </a:r>
            <a:r>
              <a:rPr lang="es-PA" b="1" i="1" dirty="0">
                <a:solidFill>
                  <a:schemeClr val="tx1">
                    <a:lumMod val="75000"/>
                    <a:lumOff val="25000"/>
                  </a:schemeClr>
                </a:solidFill>
              </a:rPr>
              <a:t>.</a:t>
            </a:r>
            <a:endParaRPr lang="es-PA" dirty="0">
              <a:solidFill>
                <a:schemeClr val="tx1">
                  <a:lumMod val="75000"/>
                  <a:lumOff val="25000"/>
                </a:schemeClr>
              </a:solidFill>
            </a:endParaRPr>
          </a:p>
          <a:p>
            <a:pPr marL="647700" indent="-285750" algn="just" eaLnBrk="1" fontAlgn="auto" hangingPunct="1">
              <a:spcAft>
                <a:spcPts val="0"/>
              </a:spcAft>
              <a:defRPr/>
            </a:pPr>
            <a:r>
              <a:rPr lang="es-PA" dirty="0">
                <a:solidFill>
                  <a:schemeClr val="tx1">
                    <a:lumMod val="75000"/>
                    <a:lumOff val="25000"/>
                  </a:schemeClr>
                </a:solidFill>
              </a:rPr>
              <a:t>A los procesos que ejecutan el resto de las funciones se les denomina </a:t>
            </a:r>
            <a:r>
              <a:rPr lang="es-PA" b="1" i="1" dirty="0">
                <a:solidFill>
                  <a:schemeClr val="tx1">
                    <a:lumMod val="75000"/>
                    <a:lumOff val="25000"/>
                  </a:schemeClr>
                </a:solidFill>
              </a:rPr>
              <a:t>servidores.</a:t>
            </a:r>
          </a:p>
          <a:p>
            <a:pPr marL="647700" indent="-285750" algn="just" eaLnBrk="1" fontAlgn="auto" hangingPunct="1">
              <a:spcAft>
                <a:spcPts val="0"/>
              </a:spcAft>
              <a:defRPr/>
            </a:pPr>
            <a:r>
              <a:rPr lang="es-ES" dirty="0">
                <a:latin typeface="+mj-lt"/>
              </a:rPr>
              <a:t>La figura muestra  el SO con sus diversas partes, cada una de las cuales puede desarrollarse por separado.</a:t>
            </a:r>
          </a:p>
          <a:p>
            <a:pPr marL="647700" indent="-285750" algn="just" eaLnBrk="1" fontAlgn="auto" hangingPunct="1">
              <a:spcAft>
                <a:spcPts val="0"/>
              </a:spcAft>
              <a:defRPr/>
            </a:pPr>
            <a:endParaRPr lang="es-PA" b="1" i="1" dirty="0">
              <a:solidFill>
                <a:schemeClr val="tx1">
                  <a:lumMod val="75000"/>
                  <a:lumOff val="25000"/>
                </a:schemeClr>
              </a:solidFill>
            </a:endParaRPr>
          </a:p>
          <a:p>
            <a:pPr marL="647700" indent="-285750" algn="just" eaLnBrk="1" fontAlgn="auto" hangingPunct="1">
              <a:spcAft>
                <a:spcPts val="0"/>
              </a:spcAft>
              <a:defRPr/>
            </a:pPr>
            <a:endParaRPr lang="es-MX" dirty="0">
              <a:solidFill>
                <a:schemeClr val="tx1">
                  <a:lumMod val="75000"/>
                  <a:lumOff val="25000"/>
                </a:schemeClr>
              </a:solidFill>
            </a:endParaRPr>
          </a:p>
          <a:p>
            <a:pPr marL="361950" indent="0" eaLnBrk="1" fontAlgn="auto" hangingPunct="1">
              <a:spcAft>
                <a:spcPts val="0"/>
              </a:spcAft>
              <a:buFontTx/>
              <a:buNone/>
              <a:defRPr/>
            </a:pPr>
            <a:endParaRPr lang="es-ES" dirty="0">
              <a:solidFill>
                <a:schemeClr val="tx1">
                  <a:lumMod val="75000"/>
                  <a:lumOff val="25000"/>
                </a:schemeClr>
              </a:solidFill>
            </a:endParaRPr>
          </a:p>
        </p:txBody>
      </p:sp>
      <p:pic>
        <p:nvPicPr>
          <p:cNvPr id="3" name="Picture 4"/>
          <p:cNvPicPr>
            <a:picLocks noChangeAspect="1" noChangeArrowheads="1"/>
          </p:cNvPicPr>
          <p:nvPr/>
        </p:nvPicPr>
        <p:blipFill>
          <a:blip r:embed="rId3" cstate="print"/>
          <a:srcRect/>
          <a:stretch>
            <a:fillRect/>
          </a:stretch>
        </p:blipFill>
        <p:spPr bwMode="auto">
          <a:xfrm>
            <a:off x="889290" y="3534743"/>
            <a:ext cx="7546196" cy="20162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4 CuadroTexto"/>
          <p:cNvSpPr txBox="1">
            <a:spLocks noChangeArrowheads="1"/>
          </p:cNvSpPr>
          <p:nvPr/>
        </p:nvSpPr>
        <p:spPr bwMode="auto">
          <a:xfrm>
            <a:off x="2562225" y="5607050"/>
            <a:ext cx="4213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s-ES" altLang="es-PA" sz="1400" i="1">
                <a:solidFill>
                  <a:schemeClr val="tx1"/>
                </a:solidFill>
                <a:latin typeface="Arial" panose="020B0604020202020204" pitchFamily="34" charset="0"/>
              </a:rPr>
              <a:t>Estructura cliente-servidor en un sistema operativo</a:t>
            </a:r>
            <a:endParaRPr lang="es-ES" altLang="es-PA" sz="1400">
              <a:solidFill>
                <a:schemeClr val="tx1"/>
              </a:solidFill>
              <a:latin typeface="Arial" panose="020B0604020202020204" pitchFamily="34" charset="0"/>
            </a:endParaRPr>
          </a:p>
          <a:p>
            <a:pPr eaLnBrk="1" hangingPunct="1">
              <a:spcBef>
                <a:spcPct val="0"/>
              </a:spcBef>
              <a:buClrTx/>
              <a:buFontTx/>
              <a:buNone/>
            </a:pPr>
            <a:endParaRPr lang="es-ES" altLang="es-PA">
              <a:solidFill>
                <a:schemeClr val="tx1"/>
              </a:solidFill>
              <a:latin typeface="Arial" panose="020B0604020202020204" pitchFamily="34" charset="0"/>
            </a:endParaRPr>
          </a:p>
        </p:txBody>
      </p:sp>
      <p:sp>
        <p:nvSpPr>
          <p:cNvPr id="65541" name="Rectángulo 1"/>
          <p:cNvSpPr>
            <a:spLocks noChangeArrowheads="1"/>
          </p:cNvSpPr>
          <p:nvPr/>
        </p:nvSpPr>
        <p:spPr bwMode="auto">
          <a:xfrm>
            <a:off x="954088" y="6132513"/>
            <a:ext cx="3203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spcBef>
                <a:spcPct val="0"/>
              </a:spcBef>
              <a:buClrTx/>
              <a:buFontTx/>
              <a:buNone/>
            </a:pPr>
            <a:r>
              <a:rPr lang="es-ES" altLang="es-PA" sz="1200" b="1" i="1">
                <a:solidFill>
                  <a:schemeClr val="tx1"/>
                </a:solidFill>
                <a:latin typeface="Arial" panose="020B0604020202020204" pitchFamily="34" charset="0"/>
              </a:rPr>
              <a:t>API: Application  Programming Interface</a:t>
            </a:r>
            <a:r>
              <a:rPr lang="es-ES" altLang="es-PA" b="1" i="1">
                <a:solidFill>
                  <a:schemeClr val="tx1"/>
                </a:solidFill>
                <a:latin typeface="Arial" panose="020B0604020202020204" pitchFamily="34" charset="0"/>
              </a:rPr>
              <a:t>.</a:t>
            </a:r>
          </a:p>
        </p:txBody>
      </p:sp>
    </p:spTree>
    <p:extLst>
      <p:ext uri="{BB962C8B-B14F-4D97-AF65-F5344CB8AC3E}">
        <p14:creationId xmlns:p14="http://schemas.microsoft.com/office/powerpoint/2010/main" val="2451231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2 Marcador de contenido"/>
          <p:cNvSpPr>
            <a:spLocks noGrp="1"/>
          </p:cNvSpPr>
          <p:nvPr>
            <p:ph idx="1"/>
          </p:nvPr>
        </p:nvSpPr>
        <p:spPr>
          <a:xfrm>
            <a:off x="1331913" y="476250"/>
            <a:ext cx="7416800" cy="6381750"/>
          </a:xfrm>
        </p:spPr>
        <p:txBody>
          <a:bodyPr rtlCol="0">
            <a:normAutofit fontScale="62500" lnSpcReduction="20000"/>
          </a:bodyPr>
          <a:lstStyle/>
          <a:p>
            <a:pPr marL="0" indent="0" algn="just" eaLnBrk="1" fontAlgn="auto" hangingPunct="1">
              <a:spcAft>
                <a:spcPts val="0"/>
              </a:spcAft>
              <a:buFont typeface="Wingdings 3" panose="05040102010807070707" pitchFamily="18" charset="2"/>
              <a:buNone/>
              <a:defRPr/>
            </a:pPr>
            <a:r>
              <a:rPr lang="es-ES" sz="2000" b="1" i="1" dirty="0">
                <a:solidFill>
                  <a:schemeClr val="tx1">
                    <a:lumMod val="75000"/>
                    <a:lumOff val="25000"/>
                  </a:schemeClr>
                </a:solidFill>
              </a:rPr>
              <a:t>¿Cómo funciona este modelo?</a:t>
            </a:r>
          </a:p>
          <a:p>
            <a:pPr marL="0" indent="0" algn="just" eaLnBrk="1" fontAlgn="auto" hangingPunct="1">
              <a:spcAft>
                <a:spcPts val="0"/>
              </a:spcAft>
              <a:buFont typeface="Wingdings 3" panose="05040102010807070707" pitchFamily="18" charset="2"/>
              <a:buNone/>
              <a:defRPr/>
            </a:pPr>
            <a:r>
              <a:rPr lang="es-ES" sz="2000" b="1" i="1" dirty="0">
                <a:solidFill>
                  <a:schemeClr val="tx1">
                    <a:lumMod val="75000"/>
                    <a:lumOff val="25000"/>
                  </a:schemeClr>
                </a:solidFill>
              </a:rPr>
              <a:t> </a:t>
            </a:r>
            <a:r>
              <a:rPr lang="es-ES" sz="2000" dirty="0">
                <a:solidFill>
                  <a:schemeClr val="tx1">
                    <a:lumMod val="75000"/>
                    <a:lumOff val="25000"/>
                  </a:schemeClr>
                </a:solidFill>
              </a:rPr>
              <a:t>Para solicitar un servicio (</a:t>
            </a:r>
            <a:r>
              <a:rPr lang="es-ES" sz="2000" dirty="0" err="1">
                <a:solidFill>
                  <a:schemeClr val="tx1">
                    <a:lumMod val="75000"/>
                    <a:lumOff val="25000"/>
                  </a:schemeClr>
                </a:solidFill>
              </a:rPr>
              <a:t>p.e</a:t>
            </a:r>
            <a:r>
              <a:rPr lang="es-ES" sz="2000" dirty="0">
                <a:solidFill>
                  <a:schemeClr val="tx1">
                    <a:lumMod val="75000"/>
                    <a:lumOff val="25000"/>
                  </a:schemeClr>
                </a:solidFill>
              </a:rPr>
              <a:t>. crear un proceso):</a:t>
            </a:r>
          </a:p>
          <a:p>
            <a:pPr algn="just" eaLnBrk="1" fontAlgn="auto" hangingPunct="1">
              <a:spcAft>
                <a:spcPts val="0"/>
              </a:spcAft>
              <a:defRPr/>
            </a:pPr>
            <a:r>
              <a:rPr lang="es-ES" sz="2000" dirty="0">
                <a:solidFill>
                  <a:schemeClr val="tx1">
                    <a:lumMod val="75000"/>
                    <a:lumOff val="25000"/>
                  </a:schemeClr>
                </a:solidFill>
              </a:rPr>
              <a:t>El proceso de usuario (proceso denominado cliente) solicita el servicio al servidor del SO correspondiente, en este caso al servidor de procesos.</a:t>
            </a:r>
          </a:p>
          <a:p>
            <a:pPr algn="just" eaLnBrk="1" fontAlgn="auto" hangingPunct="1">
              <a:spcAft>
                <a:spcPts val="0"/>
              </a:spcAft>
              <a:defRPr/>
            </a:pPr>
            <a:r>
              <a:rPr lang="es-ES" sz="2000" dirty="0">
                <a:solidFill>
                  <a:schemeClr val="tx1">
                    <a:lumMod val="75000"/>
                    <a:lumOff val="25000"/>
                  </a:schemeClr>
                </a:solidFill>
              </a:rPr>
              <a:t>El proceso servidor puede requerir los servicios de otros servidores, como es el caso del servidor de memoria. EN este caso el servidor de procesos se convierte en cliente del servidor de memoria.</a:t>
            </a:r>
          </a:p>
          <a:p>
            <a:pPr marL="0" indent="0" algn="just" eaLnBrk="1" fontAlgn="auto" hangingPunct="1">
              <a:spcAft>
                <a:spcPts val="0"/>
              </a:spcAft>
              <a:buFont typeface="Wingdings 3" panose="05040102010807070707" pitchFamily="18" charset="2"/>
              <a:buNone/>
              <a:defRPr/>
            </a:pPr>
            <a:r>
              <a:rPr lang="es-ES" sz="2000" b="1" i="1" dirty="0">
                <a:solidFill>
                  <a:schemeClr val="tx1">
                    <a:lumMod val="75000"/>
                    <a:lumOff val="25000"/>
                  </a:schemeClr>
                </a:solidFill>
              </a:rPr>
              <a:t>Ventajas:</a:t>
            </a:r>
          </a:p>
          <a:p>
            <a:pPr algn="just" eaLnBrk="1" fontAlgn="auto" hangingPunct="1">
              <a:spcAft>
                <a:spcPts val="0"/>
              </a:spcAft>
              <a:buFont typeface="Wingdings" panose="05000000000000000000" pitchFamily="2" charset="2"/>
              <a:buChar char="Ø"/>
              <a:defRPr/>
            </a:pPr>
            <a:r>
              <a:rPr lang="es-ES" sz="2000" dirty="0">
                <a:solidFill>
                  <a:schemeClr val="tx1">
                    <a:lumMod val="75000"/>
                    <a:lumOff val="25000"/>
                  </a:schemeClr>
                </a:solidFill>
              </a:rPr>
              <a:t>El modelo es muy flexible. </a:t>
            </a:r>
          </a:p>
          <a:p>
            <a:pPr algn="just" eaLnBrk="1" fontAlgn="auto" hangingPunct="1">
              <a:spcAft>
                <a:spcPts val="0"/>
              </a:spcAft>
              <a:buFont typeface="Wingdings" panose="05000000000000000000" pitchFamily="2" charset="2"/>
              <a:buChar char="Ø"/>
              <a:defRPr/>
            </a:pPr>
            <a:r>
              <a:rPr lang="es-ES" sz="2000" dirty="0">
                <a:solidFill>
                  <a:schemeClr val="tx1">
                    <a:lumMod val="75000"/>
                    <a:lumOff val="25000"/>
                  </a:schemeClr>
                </a:solidFill>
              </a:rPr>
              <a:t>Cada proceso servidor sólo se ocupa de una funcionalidad concreta, de manera que cada parte pueda ser pequeña y manejable.</a:t>
            </a:r>
          </a:p>
          <a:p>
            <a:pPr algn="just" eaLnBrk="1" fontAlgn="auto" hangingPunct="1">
              <a:spcAft>
                <a:spcPts val="0"/>
              </a:spcAft>
              <a:buFont typeface="Wingdings" panose="05000000000000000000" pitchFamily="2" charset="2"/>
              <a:buChar char="Ø"/>
              <a:defRPr/>
            </a:pPr>
            <a:r>
              <a:rPr lang="es-ES" sz="2000" dirty="0">
                <a:solidFill>
                  <a:schemeClr val="tx1">
                    <a:lumMod val="75000"/>
                    <a:lumOff val="25000"/>
                  </a:schemeClr>
                </a:solidFill>
              </a:rPr>
              <a:t>Facilita el desarrollo y depuración de cada uno de los procesos servidores.</a:t>
            </a:r>
          </a:p>
          <a:p>
            <a:pPr algn="just" eaLnBrk="1" fontAlgn="auto" hangingPunct="1">
              <a:spcAft>
                <a:spcPts val="0"/>
              </a:spcAft>
              <a:buFont typeface="Wingdings" panose="05000000000000000000" pitchFamily="2" charset="2"/>
              <a:buChar char="Ø"/>
              <a:defRPr/>
            </a:pPr>
            <a:endParaRPr lang="es-ES" sz="2000" dirty="0">
              <a:solidFill>
                <a:schemeClr val="tx1">
                  <a:lumMod val="75000"/>
                  <a:lumOff val="25000"/>
                </a:schemeClr>
              </a:solidFill>
            </a:endParaRPr>
          </a:p>
          <a:p>
            <a:pPr marL="0" indent="0" algn="just" eaLnBrk="1" fontAlgn="auto" hangingPunct="1">
              <a:spcAft>
                <a:spcPts val="0"/>
              </a:spcAft>
              <a:buFont typeface="Wingdings 3" panose="05040102010807070707" pitchFamily="18" charset="2"/>
              <a:buNone/>
              <a:defRPr/>
            </a:pPr>
            <a:r>
              <a:rPr lang="es-ES" sz="2000" b="1" i="1" dirty="0">
                <a:solidFill>
                  <a:schemeClr val="tx1">
                    <a:lumMod val="75000"/>
                    <a:lumOff val="25000"/>
                  </a:schemeClr>
                </a:solidFill>
              </a:rPr>
              <a:t>Desventajas:</a:t>
            </a:r>
          </a:p>
          <a:p>
            <a:pPr algn="just" eaLnBrk="1" fontAlgn="auto" hangingPunct="1">
              <a:spcAft>
                <a:spcPts val="0"/>
              </a:spcAft>
              <a:buFont typeface="Wingdings" panose="05000000000000000000" pitchFamily="2" charset="2"/>
              <a:buChar char="Ø"/>
              <a:defRPr/>
            </a:pPr>
            <a:r>
              <a:rPr lang="es-ES" sz="2000" dirty="0">
                <a:solidFill>
                  <a:schemeClr val="tx1">
                    <a:lumMod val="75000"/>
                    <a:lumOff val="25000"/>
                  </a:schemeClr>
                </a:solidFill>
              </a:rPr>
              <a:t>El modelo presenta una mayor sobrecarga en el tratamiento de los servicios que los sistemas monolíticos, debido a que sus componentes  se ejecutan  en espacios de direcciones distintas, lo cual hace que su activación requiera más tiempo.</a:t>
            </a:r>
          </a:p>
          <a:p>
            <a:pPr algn="just" eaLnBrk="1" fontAlgn="auto" hangingPunct="1">
              <a:spcAft>
                <a:spcPts val="0"/>
              </a:spcAft>
              <a:buFont typeface="Wingdings" panose="05000000000000000000" pitchFamily="2" charset="2"/>
              <a:buChar char="Ø"/>
              <a:defRPr/>
            </a:pPr>
            <a:r>
              <a:rPr lang="es-ES" sz="2000" dirty="0">
                <a:solidFill>
                  <a:schemeClr val="tx1">
                    <a:lumMod val="75000"/>
                    <a:lumOff val="25000"/>
                  </a:schemeClr>
                </a:solidFill>
              </a:rPr>
              <a:t>No hay una definición clara de las funciones que debe llevar a cabo un </a:t>
            </a:r>
            <a:r>
              <a:rPr lang="es-ES" sz="2000" dirty="0" err="1">
                <a:solidFill>
                  <a:schemeClr val="tx1">
                    <a:lumMod val="75000"/>
                    <a:lumOff val="25000"/>
                  </a:schemeClr>
                </a:solidFill>
              </a:rPr>
              <a:t>micronúcleo</a:t>
            </a:r>
            <a:r>
              <a:rPr lang="es-ES" sz="2000" dirty="0">
                <a:solidFill>
                  <a:schemeClr val="tx1">
                    <a:lumMod val="75000"/>
                    <a:lumOff val="25000"/>
                  </a:schemeClr>
                </a:solidFill>
              </a:rPr>
              <a:t>.</a:t>
            </a:r>
          </a:p>
          <a:p>
            <a:pPr algn="just" eaLnBrk="1" fontAlgn="auto" hangingPunct="1">
              <a:spcAft>
                <a:spcPts val="0"/>
              </a:spcAft>
              <a:buFont typeface="Wingdings" panose="05000000000000000000" pitchFamily="2" charset="2"/>
              <a:buChar char="Ø"/>
              <a:defRPr/>
            </a:pPr>
            <a:r>
              <a:rPr lang="es-ES" sz="2000" dirty="0">
                <a:solidFill>
                  <a:schemeClr val="tx1">
                    <a:lumMod val="75000"/>
                    <a:lumOff val="25000"/>
                  </a:schemeClr>
                </a:solidFill>
              </a:rPr>
              <a:t>Entre las funciones del </a:t>
            </a:r>
            <a:r>
              <a:rPr lang="es-ES" sz="2000" dirty="0" err="1">
                <a:solidFill>
                  <a:schemeClr val="tx1">
                    <a:lumMod val="75000"/>
                    <a:lumOff val="25000"/>
                  </a:schemeClr>
                </a:solidFill>
              </a:rPr>
              <a:t>Micronúcleo</a:t>
            </a:r>
            <a:r>
              <a:rPr lang="es-ES" sz="2000" dirty="0">
                <a:solidFill>
                  <a:schemeClr val="tx1">
                    <a:lumMod val="75000"/>
                    <a:lumOff val="25000"/>
                  </a:schemeClr>
                </a:solidFill>
              </a:rPr>
              <a:t> están:</a:t>
            </a:r>
          </a:p>
          <a:p>
            <a:pPr lvl="1" algn="just" eaLnBrk="1" fontAlgn="auto" hangingPunct="1">
              <a:spcAft>
                <a:spcPts val="0"/>
              </a:spcAft>
              <a:buFont typeface="Wingdings" panose="05000000000000000000" pitchFamily="2" charset="2"/>
              <a:buChar char="§"/>
              <a:defRPr/>
            </a:pPr>
            <a:r>
              <a:rPr lang="es-ES" dirty="0">
                <a:solidFill>
                  <a:schemeClr val="tx1">
                    <a:lumMod val="75000"/>
                    <a:lumOff val="25000"/>
                  </a:schemeClr>
                </a:solidFill>
              </a:rPr>
              <a:t>gestión de interrupciones, </a:t>
            </a:r>
          </a:p>
          <a:p>
            <a:pPr lvl="1" algn="just" eaLnBrk="1" fontAlgn="auto" hangingPunct="1">
              <a:spcAft>
                <a:spcPts val="0"/>
              </a:spcAft>
              <a:buFont typeface="Wingdings" panose="05000000000000000000" pitchFamily="2" charset="2"/>
              <a:buChar char="§"/>
              <a:defRPr/>
            </a:pPr>
            <a:r>
              <a:rPr lang="es-ES" dirty="0">
                <a:solidFill>
                  <a:schemeClr val="tx1">
                    <a:lumMod val="75000"/>
                    <a:lumOff val="25000"/>
                  </a:schemeClr>
                </a:solidFill>
              </a:rPr>
              <a:t>gestión básica de procesos, de memoria y de servicios.</a:t>
            </a:r>
          </a:p>
          <a:p>
            <a:pPr marL="0" indent="0" eaLnBrk="1" fontAlgn="auto" hangingPunct="1">
              <a:spcAft>
                <a:spcPts val="0"/>
              </a:spcAft>
              <a:buFont typeface="Wingdings 3" panose="05040102010807070707" pitchFamily="18" charset="2"/>
              <a:buNone/>
              <a:defRPr/>
            </a:pPr>
            <a:endParaRPr lang="es-ES" sz="2200" dirty="0">
              <a:solidFill>
                <a:schemeClr val="tx1">
                  <a:lumMod val="75000"/>
                  <a:lumOff val="25000"/>
                </a:schemeClr>
              </a:solidFill>
            </a:endParaRPr>
          </a:p>
          <a:p>
            <a:pPr marL="0" indent="0" eaLnBrk="1" fontAlgn="auto" hangingPunct="1">
              <a:spcAft>
                <a:spcPts val="0"/>
              </a:spcAft>
              <a:buFont typeface="Wingdings 3" panose="05040102010807070707" pitchFamily="18" charset="2"/>
              <a:buNone/>
              <a:defRPr/>
            </a:pPr>
            <a:r>
              <a:rPr lang="es-ES" sz="2200" dirty="0">
                <a:solidFill>
                  <a:schemeClr val="tx1">
                    <a:lumMod val="75000"/>
                    <a:lumOff val="25000"/>
                  </a:schemeClr>
                </a:solidFill>
              </a:rPr>
              <a:t>Ejemplos de SO con este modelo:  MACH, </a:t>
            </a:r>
            <a:r>
              <a:rPr lang="es-ES" sz="2200" dirty="0" err="1">
                <a:solidFill>
                  <a:schemeClr val="tx1">
                    <a:lumMod val="75000"/>
                    <a:lumOff val="25000"/>
                  </a:schemeClr>
                </a:solidFill>
              </a:rPr>
              <a:t>Minix</a:t>
            </a:r>
            <a:r>
              <a:rPr lang="es-ES" sz="2200" dirty="0">
                <a:solidFill>
                  <a:schemeClr val="tx1">
                    <a:lumMod val="75000"/>
                    <a:lumOff val="25000"/>
                  </a:schemeClr>
                </a:solidFill>
              </a:rPr>
              <a:t>, </a:t>
            </a:r>
            <a:r>
              <a:rPr lang="es-ES" sz="2200" dirty="0" err="1">
                <a:solidFill>
                  <a:schemeClr val="tx1">
                    <a:lumMod val="75000"/>
                    <a:lumOff val="25000"/>
                  </a:schemeClr>
                </a:solidFill>
              </a:rPr>
              <a:t>Amoeba</a:t>
            </a:r>
            <a:r>
              <a:rPr lang="es-ES" sz="2200" dirty="0">
                <a:solidFill>
                  <a:schemeClr val="tx1">
                    <a:lumMod val="75000"/>
                    <a:lumOff val="25000"/>
                  </a:schemeClr>
                </a:solidFill>
              </a:rPr>
              <a:t>, Windows NT.</a:t>
            </a:r>
            <a:br>
              <a:rPr lang="es-ES" sz="2200" dirty="0">
                <a:solidFill>
                  <a:schemeClr val="tx1">
                    <a:lumMod val="75000"/>
                    <a:lumOff val="25000"/>
                  </a:schemeClr>
                </a:solidFill>
              </a:rPr>
            </a:br>
            <a:br>
              <a:rPr lang="es-ES" dirty="0">
                <a:solidFill>
                  <a:schemeClr val="tx1">
                    <a:lumMod val="75000"/>
                    <a:lumOff val="25000"/>
                  </a:schemeClr>
                </a:solidFill>
              </a:rPr>
            </a:br>
            <a:br>
              <a:rPr lang="es-ES" dirty="0">
                <a:solidFill>
                  <a:schemeClr val="tx1">
                    <a:lumMod val="75000"/>
                    <a:lumOff val="25000"/>
                  </a:schemeClr>
                </a:solidFill>
              </a:rPr>
            </a:br>
            <a:endParaRPr lang="es-ES" dirty="0">
              <a:solidFill>
                <a:schemeClr val="tx1">
                  <a:lumMod val="75000"/>
                  <a:lumOff val="25000"/>
                </a:schemeClr>
              </a:solidFill>
            </a:endParaRPr>
          </a:p>
        </p:txBody>
      </p:sp>
      <p:sp>
        <p:nvSpPr>
          <p:cNvPr id="67587"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A3D8DB1E-26FE-4C4C-944D-BA67047D9963}" type="slidenum">
              <a:rPr lang="es-ES" altLang="es-PA" smtClean="0">
                <a:solidFill>
                  <a:srgbClr val="FEFFFF"/>
                </a:solidFill>
                <a:latin typeface="Arial" panose="020B0604020202020204" pitchFamily="34" charset="0"/>
              </a:rPr>
              <a:pPr>
                <a:spcBef>
                  <a:spcPct val="0"/>
                </a:spcBef>
                <a:buClrTx/>
                <a:buFontTx/>
                <a:buNone/>
              </a:pPr>
              <a:t>28</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471025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84288" y="476250"/>
            <a:ext cx="6399212" cy="1219200"/>
          </a:xfrm>
        </p:spPr>
        <p:txBody>
          <a:bodyPr rtlCol="0"/>
          <a:lstStyle/>
          <a:p>
            <a:pPr algn="ctr" eaLnBrk="1" fontAlgn="auto" hangingPunct="1">
              <a:spcAft>
                <a:spcPts val="0"/>
              </a:spcAft>
              <a:defRPr/>
            </a:pPr>
            <a:r>
              <a:rPr lang="es-ES" sz="2800" b="1" dirty="0">
                <a:solidFill>
                  <a:schemeClr val="accent6">
                    <a:lumMod val="75000"/>
                  </a:schemeClr>
                </a:solidFill>
              </a:rPr>
              <a:t>1.5 Componentes de un Sistema Operativo</a:t>
            </a:r>
          </a:p>
        </p:txBody>
      </p:sp>
      <p:sp>
        <p:nvSpPr>
          <p:cNvPr id="16387" name="2 Subtítulo"/>
          <p:cNvSpPr>
            <a:spLocks noGrp="1"/>
          </p:cNvSpPr>
          <p:nvPr>
            <p:ph type="subTitle" idx="1"/>
          </p:nvPr>
        </p:nvSpPr>
        <p:spPr>
          <a:xfrm>
            <a:off x="1547813" y="2133600"/>
            <a:ext cx="6911975" cy="3816350"/>
          </a:xfrm>
        </p:spPr>
        <p:txBody>
          <a:bodyPr rtlCol="0">
            <a:normAutofit/>
          </a:bodyPr>
          <a:lstStyle/>
          <a:p>
            <a:pPr algn="just" eaLnBrk="1" fontAlgn="auto" hangingPunct="1">
              <a:spcAft>
                <a:spcPts val="0"/>
              </a:spcAft>
              <a:buFont typeface="Wingdings 3" charset="2"/>
              <a:buNone/>
              <a:defRPr/>
            </a:pPr>
            <a:r>
              <a:rPr lang="es-ES" dirty="0"/>
              <a:t>Un S.O. está conformado básicamente por cuatro módulos: </a:t>
            </a:r>
          </a:p>
          <a:p>
            <a:pPr marL="360363" indent="-171450" algn="just" eaLnBrk="1" fontAlgn="auto" hangingPunct="1">
              <a:spcAft>
                <a:spcPts val="0"/>
              </a:spcAft>
              <a:buFont typeface="Arial" pitchFamily="34" charset="0"/>
              <a:buChar char="•"/>
              <a:defRPr/>
            </a:pPr>
            <a:r>
              <a:rPr lang="es-ES" sz="1600" dirty="0"/>
              <a:t>Núcleo o </a:t>
            </a:r>
            <a:r>
              <a:rPr lang="es-ES" sz="1600" dirty="0" err="1"/>
              <a:t>Kernel</a:t>
            </a:r>
            <a:r>
              <a:rPr lang="es-ES" sz="1600" dirty="0"/>
              <a:t>. </a:t>
            </a:r>
          </a:p>
          <a:p>
            <a:pPr marL="360363" indent="-171450" algn="just" eaLnBrk="1" fontAlgn="auto" hangingPunct="1">
              <a:spcAft>
                <a:spcPts val="0"/>
              </a:spcAft>
              <a:buFont typeface="Arial" pitchFamily="34" charset="0"/>
              <a:buChar char="•"/>
              <a:defRPr/>
            </a:pPr>
            <a:r>
              <a:rPr lang="es-ES" sz="1600" dirty="0"/>
              <a:t>Administrador de memoria. </a:t>
            </a:r>
          </a:p>
          <a:p>
            <a:pPr marL="360363" indent="-171450" algn="just" eaLnBrk="1" fontAlgn="auto" hangingPunct="1">
              <a:spcAft>
                <a:spcPts val="0"/>
              </a:spcAft>
              <a:buFont typeface="Arial" pitchFamily="34" charset="0"/>
              <a:buChar char="•"/>
              <a:defRPr/>
            </a:pPr>
            <a:r>
              <a:rPr lang="es-ES" sz="1600" dirty="0"/>
              <a:t>Sistema de entrada/salida. </a:t>
            </a:r>
          </a:p>
          <a:p>
            <a:pPr marL="360363" indent="-171450" algn="just" eaLnBrk="1" fontAlgn="auto" hangingPunct="1">
              <a:spcAft>
                <a:spcPts val="0"/>
              </a:spcAft>
              <a:buFont typeface="Arial" pitchFamily="34" charset="0"/>
              <a:buChar char="•"/>
              <a:defRPr/>
            </a:pPr>
            <a:r>
              <a:rPr lang="es-ES" sz="1600" dirty="0"/>
              <a:t>Administrador de archivos. </a:t>
            </a:r>
          </a:p>
          <a:p>
            <a:pPr algn="just" eaLnBrk="1" fontAlgn="auto" hangingPunct="1">
              <a:spcAft>
                <a:spcPts val="0"/>
              </a:spcAft>
              <a:buFont typeface="Wingdings 3" charset="2"/>
              <a:buNone/>
              <a:defRPr/>
            </a:pPr>
            <a:r>
              <a:rPr lang="es-ES" dirty="0"/>
              <a:t>A veces se considera un quinto módulo: el </a:t>
            </a:r>
            <a:r>
              <a:rPr lang="es-ES" i="1" dirty="0"/>
              <a:t>intérprete de comandos</a:t>
            </a:r>
            <a:r>
              <a:rPr lang="es-ES" dirty="0"/>
              <a:t> o </a:t>
            </a:r>
            <a:r>
              <a:rPr lang="es-ES" i="1" dirty="0"/>
              <a:t>intérprete de instrucciones</a:t>
            </a:r>
            <a:r>
              <a:rPr lang="es-ES" dirty="0"/>
              <a:t>, el cual se encarga de "traducir" las órdenes que el usuario ingresa mediante el teclado u otros dispositivos a un "lenguaje" que la máquina pueda entender.</a:t>
            </a:r>
          </a:p>
          <a:p>
            <a:pPr eaLnBrk="1" fontAlgn="auto" hangingPunct="1">
              <a:spcAft>
                <a:spcPts val="0"/>
              </a:spcAft>
              <a:buFont typeface="Arial" pitchFamily="34" charset="0"/>
              <a:buChar char="•"/>
              <a:defRPr/>
            </a:pPr>
            <a:endParaRPr lang="es-ES" dirty="0"/>
          </a:p>
        </p:txBody>
      </p:sp>
      <p:sp>
        <p:nvSpPr>
          <p:cNvPr id="69636"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B1108CBC-66AB-41C3-942E-ECE6E28A0773}" type="slidenum">
              <a:rPr lang="es-ES" altLang="es-PA" smtClean="0">
                <a:solidFill>
                  <a:srgbClr val="FEFFFF"/>
                </a:solidFill>
                <a:latin typeface="Arial" panose="020B0604020202020204" pitchFamily="34" charset="0"/>
              </a:rPr>
              <a:pPr>
                <a:spcBef>
                  <a:spcPct val="0"/>
                </a:spcBef>
                <a:buClrTx/>
                <a:buFontTx/>
                <a:buNone/>
              </a:pPr>
              <a:t>29</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160562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258888" y="2457450"/>
          <a:ext cx="4681537" cy="3959226"/>
        </p:xfrm>
        <a:graphic>
          <a:graphicData uri="http://schemas.openxmlformats.org/drawingml/2006/table">
            <a:tbl>
              <a:tblPr/>
              <a:tblGrid>
                <a:gridCol w="1404461">
                  <a:extLst>
                    <a:ext uri="{9D8B030D-6E8A-4147-A177-3AD203B41FA5}">
                      <a16:colId xmlns:a16="http://schemas.microsoft.com/office/drawing/2014/main" val="20000"/>
                    </a:ext>
                  </a:extLst>
                </a:gridCol>
                <a:gridCol w="1638538">
                  <a:extLst>
                    <a:ext uri="{9D8B030D-6E8A-4147-A177-3AD203B41FA5}">
                      <a16:colId xmlns:a16="http://schemas.microsoft.com/office/drawing/2014/main" val="20001"/>
                    </a:ext>
                  </a:extLst>
                </a:gridCol>
                <a:gridCol w="1638538">
                  <a:extLst>
                    <a:ext uri="{9D8B030D-6E8A-4147-A177-3AD203B41FA5}">
                      <a16:colId xmlns:a16="http://schemas.microsoft.com/office/drawing/2014/main" val="20002"/>
                    </a:ext>
                  </a:extLst>
                </a:gridCol>
              </a:tblGrid>
              <a:tr h="961725">
                <a:tc>
                  <a:txBody>
                    <a:bodyPr/>
                    <a:lstStyle/>
                    <a:p>
                      <a:pPr algn="ctr"/>
                      <a:r>
                        <a:rPr lang="es-ES" sz="1200" dirty="0">
                          <a:latin typeface="Arial"/>
                          <a:ea typeface="Times New Roman"/>
                          <a:cs typeface="Times New Roman"/>
                        </a:rPr>
                        <a:t>Sistema bancario</a:t>
                      </a:r>
                      <a:r>
                        <a:rPr lang="es-ES" sz="1200" dirty="0">
                          <a:latin typeface="Calibri"/>
                          <a:ea typeface="Times New Roman"/>
                          <a:cs typeface="Times New Roman"/>
                        </a:rPr>
                        <a:t> </a:t>
                      </a:r>
                    </a:p>
                  </a:txBody>
                  <a:tcPr marL="44461" marR="444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a:ea typeface="Times New Roman"/>
                          <a:cs typeface="Times New Roman"/>
                        </a:rPr>
                        <a:t>Reservaciones en una línea aérea</a:t>
                      </a:r>
                      <a:endParaRPr lang="es-ES" sz="1200" dirty="0">
                        <a:latin typeface="Times New Roman"/>
                        <a:ea typeface="Times New Roman"/>
                        <a:cs typeface="Times New Roman"/>
                      </a:endParaRPr>
                    </a:p>
                  </a:txBody>
                  <a:tcPr marL="44461" marR="444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a:ea typeface="Times New Roman"/>
                          <a:cs typeface="Times New Roman"/>
                        </a:rPr>
                        <a:t>Juegos</a:t>
                      </a:r>
                      <a:endParaRPr lang="es-ES" sz="1200" dirty="0">
                        <a:latin typeface="Times New Roman"/>
                        <a:ea typeface="Times New Roman"/>
                        <a:cs typeface="Times New Roman"/>
                      </a:endParaRPr>
                    </a:p>
                  </a:txBody>
                  <a:tcPr marL="44461" marR="444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39788">
                <a:tc>
                  <a:txBody>
                    <a:bodyPr/>
                    <a:lstStyle/>
                    <a:p>
                      <a:pPr marL="0" marR="0" algn="ctr">
                        <a:spcBef>
                          <a:spcPts val="0"/>
                        </a:spcBef>
                        <a:spcAft>
                          <a:spcPts val="0"/>
                        </a:spcAft>
                      </a:pPr>
                      <a:r>
                        <a:rPr lang="es-ES" sz="1200" dirty="0">
                          <a:latin typeface="Arial"/>
                          <a:ea typeface="Times New Roman"/>
                          <a:cs typeface="Times New Roman"/>
                        </a:rPr>
                        <a:t>Compiladores</a:t>
                      </a:r>
                      <a:endParaRPr lang="es-ES" sz="1200" dirty="0">
                        <a:latin typeface="Times New Roman"/>
                        <a:ea typeface="Times New Roman"/>
                        <a:cs typeface="Times New Roman"/>
                      </a:endParaRPr>
                    </a:p>
                  </a:txBody>
                  <a:tcPr marL="44461" marR="444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a:ea typeface="Times New Roman"/>
                          <a:cs typeface="Times New Roman"/>
                        </a:rPr>
                        <a:t>Editores</a:t>
                      </a:r>
                      <a:endParaRPr lang="es-ES" sz="1200" dirty="0">
                        <a:latin typeface="Times New Roman"/>
                        <a:ea typeface="Times New Roman"/>
                        <a:cs typeface="Times New Roman"/>
                      </a:endParaRPr>
                    </a:p>
                  </a:txBody>
                  <a:tcPr marL="44461" marR="444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a:ea typeface="Times New Roman"/>
                          <a:cs typeface="Times New Roman"/>
                        </a:rPr>
                        <a:t>Intérprete de comandos</a:t>
                      </a:r>
                      <a:endParaRPr lang="es-ES" sz="1200" dirty="0">
                        <a:latin typeface="Times New Roman"/>
                        <a:ea typeface="Times New Roman"/>
                        <a:cs typeface="Times New Roman"/>
                      </a:endParaRPr>
                    </a:p>
                  </a:txBody>
                  <a:tcPr marL="44461" marR="444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1459">
                <a:tc gridSpan="3">
                  <a:txBody>
                    <a:bodyPr/>
                    <a:lstStyle/>
                    <a:p>
                      <a:pPr marL="0" marR="0" algn="ctr">
                        <a:spcBef>
                          <a:spcPts val="0"/>
                        </a:spcBef>
                        <a:spcAft>
                          <a:spcPts val="0"/>
                        </a:spcAft>
                      </a:pPr>
                      <a:endParaRPr lang="es-ES" sz="1200" dirty="0">
                        <a:latin typeface="Arial"/>
                        <a:ea typeface="Times New Roman"/>
                        <a:cs typeface="Times New Roman"/>
                      </a:endParaRPr>
                    </a:p>
                    <a:p>
                      <a:pPr marL="0" marR="0" algn="ctr">
                        <a:spcBef>
                          <a:spcPts val="0"/>
                        </a:spcBef>
                        <a:spcAft>
                          <a:spcPts val="0"/>
                        </a:spcAft>
                      </a:pPr>
                      <a:r>
                        <a:rPr lang="es-ES" sz="1200" dirty="0">
                          <a:latin typeface="Arial"/>
                          <a:ea typeface="Times New Roman"/>
                          <a:cs typeface="Times New Roman"/>
                        </a:rPr>
                        <a:t>Sistema Operativo</a:t>
                      </a:r>
                    </a:p>
                    <a:p>
                      <a:pPr marL="0" marR="0" algn="ctr">
                        <a:spcBef>
                          <a:spcPts val="0"/>
                        </a:spcBef>
                        <a:spcAft>
                          <a:spcPts val="0"/>
                        </a:spcAft>
                      </a:pPr>
                      <a:endParaRPr lang="es-ES" sz="1200" dirty="0">
                        <a:latin typeface="Times New Roman"/>
                        <a:ea typeface="Times New Roman"/>
                        <a:cs typeface="Times New Roman"/>
                      </a:endParaRPr>
                    </a:p>
                  </a:txBody>
                  <a:tcPr marL="44461" marR="444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2"/>
                  </a:ext>
                </a:extLst>
              </a:tr>
              <a:tr h="573336">
                <a:tc gridSpan="3">
                  <a:txBody>
                    <a:bodyPr/>
                    <a:lstStyle/>
                    <a:p>
                      <a:pPr algn="ctr"/>
                      <a:r>
                        <a:rPr lang="es-ES" sz="1200" dirty="0">
                          <a:latin typeface="Arial"/>
                          <a:ea typeface="Times New Roman"/>
                          <a:cs typeface="Times New Roman"/>
                        </a:rPr>
                        <a:t>Lenguaje de Máquina</a:t>
                      </a:r>
                      <a:r>
                        <a:rPr lang="es-ES" sz="1200" dirty="0">
                          <a:latin typeface="Calibri"/>
                          <a:ea typeface="Times New Roman"/>
                          <a:cs typeface="Times New Roman"/>
                        </a:rPr>
                        <a:t> </a:t>
                      </a:r>
                    </a:p>
                  </a:txBody>
                  <a:tcPr marL="44461" marR="444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3"/>
                  </a:ext>
                </a:extLst>
              </a:tr>
              <a:tr h="561459">
                <a:tc gridSpan="3">
                  <a:txBody>
                    <a:bodyPr/>
                    <a:lstStyle/>
                    <a:p>
                      <a:pPr marL="0" marR="0" algn="ctr">
                        <a:spcBef>
                          <a:spcPts val="0"/>
                        </a:spcBef>
                        <a:spcAft>
                          <a:spcPts val="0"/>
                        </a:spcAft>
                      </a:pPr>
                      <a:endParaRPr lang="es-ES" sz="1200" dirty="0">
                        <a:latin typeface="Arial"/>
                        <a:ea typeface="Times New Roman"/>
                        <a:cs typeface="Times New Roman"/>
                      </a:endParaRPr>
                    </a:p>
                    <a:p>
                      <a:pPr marL="0" marR="0" algn="ctr">
                        <a:spcBef>
                          <a:spcPts val="0"/>
                        </a:spcBef>
                        <a:spcAft>
                          <a:spcPts val="0"/>
                        </a:spcAft>
                      </a:pPr>
                      <a:r>
                        <a:rPr lang="es-ES" sz="1200" dirty="0">
                          <a:latin typeface="Arial"/>
                          <a:ea typeface="Times New Roman"/>
                          <a:cs typeface="Times New Roman"/>
                        </a:rPr>
                        <a:t>Microprogramación</a:t>
                      </a:r>
                    </a:p>
                    <a:p>
                      <a:pPr marL="0" marR="0" algn="ctr">
                        <a:spcBef>
                          <a:spcPts val="0"/>
                        </a:spcBef>
                        <a:spcAft>
                          <a:spcPts val="0"/>
                        </a:spcAft>
                      </a:pPr>
                      <a:endParaRPr lang="es-ES" sz="1200" dirty="0">
                        <a:latin typeface="Times New Roman"/>
                        <a:ea typeface="Times New Roman"/>
                        <a:cs typeface="Times New Roman"/>
                      </a:endParaRPr>
                    </a:p>
                  </a:txBody>
                  <a:tcPr marL="44461" marR="444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4"/>
                  </a:ext>
                </a:extLst>
              </a:tr>
              <a:tr h="561459">
                <a:tc gridSpan="3">
                  <a:txBody>
                    <a:bodyPr/>
                    <a:lstStyle/>
                    <a:p>
                      <a:pPr marL="0" marR="0" algn="ctr">
                        <a:spcBef>
                          <a:spcPts val="0"/>
                        </a:spcBef>
                        <a:spcAft>
                          <a:spcPts val="0"/>
                        </a:spcAft>
                      </a:pPr>
                      <a:endParaRPr lang="es-ES" sz="1200" dirty="0">
                        <a:latin typeface="Arial"/>
                        <a:ea typeface="Times New Roman"/>
                        <a:cs typeface="Times New Roman"/>
                      </a:endParaRPr>
                    </a:p>
                    <a:p>
                      <a:pPr marL="0" marR="0" algn="ctr">
                        <a:spcBef>
                          <a:spcPts val="0"/>
                        </a:spcBef>
                        <a:spcAft>
                          <a:spcPts val="0"/>
                        </a:spcAft>
                      </a:pPr>
                      <a:r>
                        <a:rPr lang="es-ES" sz="1200" dirty="0">
                          <a:latin typeface="Arial"/>
                          <a:ea typeface="Times New Roman"/>
                          <a:cs typeface="Times New Roman"/>
                        </a:rPr>
                        <a:t>Dispositivos físicos</a:t>
                      </a:r>
                    </a:p>
                    <a:p>
                      <a:pPr marL="0" marR="0" algn="ctr">
                        <a:spcBef>
                          <a:spcPts val="0"/>
                        </a:spcBef>
                        <a:spcAft>
                          <a:spcPts val="0"/>
                        </a:spcAft>
                      </a:pPr>
                      <a:r>
                        <a:rPr lang="es-ES" sz="1200" dirty="0">
                          <a:latin typeface="Arial"/>
                          <a:ea typeface="Times New Roman"/>
                          <a:cs typeface="Times New Roman"/>
                        </a:rPr>
                        <a:t> </a:t>
                      </a:r>
                      <a:endParaRPr lang="es-ES" sz="1200" dirty="0">
                        <a:latin typeface="Times New Roman"/>
                        <a:ea typeface="Times New Roman"/>
                        <a:cs typeface="Times New Roman"/>
                      </a:endParaRPr>
                    </a:p>
                  </a:txBody>
                  <a:tcPr marL="44461" marR="444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5"/>
                  </a:ext>
                </a:extLst>
              </a:tr>
            </a:tbl>
          </a:graphicData>
        </a:graphic>
      </p:graphicFrame>
      <p:sp>
        <p:nvSpPr>
          <p:cNvPr id="38936" name="Text Box 6"/>
          <p:cNvSpPr txBox="1">
            <a:spLocks noChangeArrowheads="1"/>
          </p:cNvSpPr>
          <p:nvPr/>
        </p:nvSpPr>
        <p:spPr bwMode="auto">
          <a:xfrm>
            <a:off x="4022725" y="-11113"/>
            <a:ext cx="1463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s-PA" altLang="es-PA">
              <a:solidFill>
                <a:schemeClr val="tx1"/>
              </a:solidFill>
              <a:latin typeface="Verdana" panose="020B0604030504040204" pitchFamily="34" charset="0"/>
            </a:endParaRPr>
          </a:p>
        </p:txBody>
      </p:sp>
      <p:sp>
        <p:nvSpPr>
          <p:cNvPr id="38937" name="Text Box 4"/>
          <p:cNvSpPr txBox="1">
            <a:spLocks noChangeArrowheads="1"/>
          </p:cNvSpPr>
          <p:nvPr/>
        </p:nvSpPr>
        <p:spPr bwMode="auto">
          <a:xfrm>
            <a:off x="4022725" y="147638"/>
            <a:ext cx="1463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s-PA" altLang="es-PA">
              <a:solidFill>
                <a:schemeClr val="tx1"/>
              </a:solidFill>
              <a:latin typeface="Verdana" panose="020B0604030504040204" pitchFamily="34" charset="0"/>
            </a:endParaRPr>
          </a:p>
        </p:txBody>
      </p:sp>
      <p:sp>
        <p:nvSpPr>
          <p:cNvPr id="38938" name="Text Box 2"/>
          <p:cNvSpPr txBox="1">
            <a:spLocks noChangeArrowheads="1"/>
          </p:cNvSpPr>
          <p:nvPr/>
        </p:nvSpPr>
        <p:spPr bwMode="auto">
          <a:xfrm>
            <a:off x="4022725" y="63500"/>
            <a:ext cx="1463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s-PA" altLang="es-PA">
              <a:solidFill>
                <a:schemeClr val="tx1"/>
              </a:solidFill>
              <a:latin typeface="Verdana" panose="020B0604030504040204" pitchFamily="34" charset="0"/>
            </a:endParaRPr>
          </a:p>
        </p:txBody>
      </p:sp>
      <p:sp>
        <p:nvSpPr>
          <p:cNvPr id="18439" name="Rectangle 7"/>
          <p:cNvSpPr>
            <a:spLocks noChangeArrowheads="1"/>
          </p:cNvSpPr>
          <p:nvPr/>
        </p:nvSpPr>
        <p:spPr bwMode="auto">
          <a:xfrm>
            <a:off x="922338" y="1149350"/>
            <a:ext cx="72723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spcBef>
                <a:spcPct val="0"/>
              </a:spcBef>
              <a:buClrTx/>
              <a:buFontTx/>
              <a:buNone/>
            </a:pPr>
            <a:r>
              <a:rPr lang="es-ES" altLang="es-PA">
                <a:solidFill>
                  <a:schemeClr val="tx1"/>
                </a:solidFill>
                <a:latin typeface="Verdana" panose="020B0604030504040204" pitchFamily="34" charset="0"/>
                <a:cs typeface="Times New Roman" panose="02020603050405020304" pitchFamily="18" charset="0"/>
              </a:rPr>
              <a:t>En la siguiente figura se muestra la situación (sistema de cómputo el cual consta de hardware, programas de sistema y programas de aplicación).</a:t>
            </a:r>
            <a:endParaRPr lang="es-ES" altLang="es-PA">
              <a:solidFill>
                <a:schemeClr val="tx1"/>
              </a:solidFill>
              <a:latin typeface="Verdana" panose="020B0604030504040204" pitchFamily="34" charset="0"/>
            </a:endParaRPr>
          </a:p>
        </p:txBody>
      </p:sp>
      <p:sp>
        <p:nvSpPr>
          <p:cNvPr id="38940" name="Rectangle 8"/>
          <p:cNvSpPr>
            <a:spLocks noChangeArrowheads="1"/>
          </p:cNvSpPr>
          <p:nvPr/>
        </p:nvSpPr>
        <p:spPr bwMode="auto">
          <a:xfrm>
            <a:off x="0" y="4572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s-PA" altLang="es-PA">
              <a:solidFill>
                <a:schemeClr val="tx1"/>
              </a:solidFill>
              <a:latin typeface="Arial" panose="020B0604020202020204" pitchFamily="34" charset="0"/>
            </a:endParaRPr>
          </a:p>
        </p:txBody>
      </p:sp>
      <p:sp>
        <p:nvSpPr>
          <p:cNvPr id="13" name="12 Cerrar llave"/>
          <p:cNvSpPr/>
          <p:nvPr/>
        </p:nvSpPr>
        <p:spPr>
          <a:xfrm>
            <a:off x="6227763" y="2565400"/>
            <a:ext cx="288925" cy="719138"/>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s-ES"/>
          </a:p>
        </p:txBody>
      </p:sp>
      <p:sp>
        <p:nvSpPr>
          <p:cNvPr id="14" name="13 Cerrar llave"/>
          <p:cNvSpPr/>
          <p:nvPr/>
        </p:nvSpPr>
        <p:spPr>
          <a:xfrm>
            <a:off x="6300788" y="3500438"/>
            <a:ext cx="358775" cy="9366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s-ES"/>
          </a:p>
        </p:txBody>
      </p:sp>
      <p:sp>
        <p:nvSpPr>
          <p:cNvPr id="15" name="14 Cerrar llave"/>
          <p:cNvSpPr/>
          <p:nvPr/>
        </p:nvSpPr>
        <p:spPr>
          <a:xfrm>
            <a:off x="6300788" y="4797425"/>
            <a:ext cx="358775" cy="13684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s-ES"/>
          </a:p>
        </p:txBody>
      </p:sp>
      <p:sp>
        <p:nvSpPr>
          <p:cNvPr id="18442" name="Text Box 10"/>
          <p:cNvSpPr txBox="1">
            <a:spLocks noChangeArrowheads="1"/>
          </p:cNvSpPr>
          <p:nvPr/>
        </p:nvSpPr>
        <p:spPr bwMode="auto">
          <a:xfrm>
            <a:off x="6588125" y="2781300"/>
            <a:ext cx="20875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spcAft>
                <a:spcPts val="1000"/>
              </a:spcAft>
              <a:buClrTx/>
              <a:buFontTx/>
              <a:buNone/>
            </a:pPr>
            <a:r>
              <a:rPr lang="es-ES" altLang="es-PA" sz="1200">
                <a:solidFill>
                  <a:schemeClr val="tx1"/>
                </a:solidFill>
                <a:latin typeface="Arial" panose="020B0604020202020204" pitchFamily="34" charset="0"/>
                <a:cs typeface="Arial" panose="020B0604020202020204" pitchFamily="34" charset="0"/>
              </a:rPr>
              <a:t>Programas de aplicación</a:t>
            </a:r>
          </a:p>
        </p:txBody>
      </p:sp>
      <p:sp>
        <p:nvSpPr>
          <p:cNvPr id="18443" name="Text Box 11"/>
          <p:cNvSpPr txBox="1">
            <a:spLocks noChangeArrowheads="1"/>
          </p:cNvSpPr>
          <p:nvPr/>
        </p:nvSpPr>
        <p:spPr bwMode="auto">
          <a:xfrm>
            <a:off x="6732588" y="3789363"/>
            <a:ext cx="1871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spcAft>
                <a:spcPts val="1000"/>
              </a:spcAft>
              <a:buClrTx/>
              <a:buFontTx/>
              <a:buNone/>
            </a:pPr>
            <a:r>
              <a:rPr lang="es-ES" altLang="es-PA" sz="1200">
                <a:solidFill>
                  <a:schemeClr val="tx1"/>
                </a:solidFill>
                <a:latin typeface="Arial" panose="020B0604020202020204" pitchFamily="34" charset="0"/>
                <a:cs typeface="Arial" panose="020B0604020202020204" pitchFamily="34" charset="0"/>
              </a:rPr>
              <a:t>Programas de sistema</a:t>
            </a:r>
          </a:p>
        </p:txBody>
      </p:sp>
      <p:sp>
        <p:nvSpPr>
          <p:cNvPr id="18444" name="Text Box 12"/>
          <p:cNvSpPr txBox="1">
            <a:spLocks noChangeArrowheads="1"/>
          </p:cNvSpPr>
          <p:nvPr/>
        </p:nvSpPr>
        <p:spPr bwMode="auto">
          <a:xfrm>
            <a:off x="6732588" y="5314950"/>
            <a:ext cx="14620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spcAft>
                <a:spcPts val="1000"/>
              </a:spcAft>
              <a:buClrTx/>
              <a:buFontTx/>
              <a:buNone/>
            </a:pPr>
            <a:r>
              <a:rPr lang="es-ES" altLang="es-PA" sz="1200">
                <a:solidFill>
                  <a:schemeClr val="tx1"/>
                </a:solidFill>
                <a:latin typeface="Arial" panose="020B0604020202020204" pitchFamily="34" charset="0"/>
                <a:cs typeface="Arial" panose="020B0604020202020204" pitchFamily="34" charset="0"/>
              </a:rPr>
              <a:t>Hardware</a:t>
            </a:r>
          </a:p>
        </p:txBody>
      </p:sp>
      <p:sp>
        <p:nvSpPr>
          <p:cNvPr id="38947"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64DB4497-DC00-4972-84D8-4BFF60A70E09}" type="slidenum">
              <a:rPr lang="es-ES" altLang="es-PA" smtClean="0">
                <a:solidFill>
                  <a:srgbClr val="FEFFFF"/>
                </a:solidFill>
                <a:latin typeface="Arial" panose="020B0604020202020204" pitchFamily="34" charset="0"/>
              </a:rPr>
              <a:pPr>
                <a:spcBef>
                  <a:spcPct val="0"/>
                </a:spcBef>
                <a:buClrTx/>
                <a:buFontTx/>
                <a:buNone/>
              </a:pPr>
              <a:t>3</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817765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18439">
                                            <p:txEl>
                                              <p:pRg st="0" end="0"/>
                                            </p:txEl>
                                          </p:spTgt>
                                        </p:tgtEl>
                                        <p:attrNameLst>
                                          <p:attrName>style.visibility</p:attrName>
                                        </p:attrNameLst>
                                      </p:cBhvr>
                                      <p:to>
                                        <p:strVal val="visible"/>
                                      </p:to>
                                    </p:set>
                                    <p:animEffect transition="in" filter="diamond(in)">
                                      <p:cBhvr>
                                        <p:cTn id="7" dur="2000"/>
                                        <p:tgtEl>
                                          <p:spTgt spid="1843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3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8444"/>
                                        </p:tgtEl>
                                        <p:attrNameLst>
                                          <p:attrName>style.visibility</p:attrName>
                                        </p:attrNameLst>
                                      </p:cBhvr>
                                      <p:to>
                                        <p:strVal val="visible"/>
                                      </p:to>
                                    </p:set>
                                    <p:anim calcmode="lin" valueType="num">
                                      <p:cBhvr additive="base">
                                        <p:cTn id="15" dur="2000" fill="hold"/>
                                        <p:tgtEl>
                                          <p:spTgt spid="18444"/>
                                        </p:tgtEl>
                                        <p:attrNameLst>
                                          <p:attrName>ppt_x</p:attrName>
                                        </p:attrNameLst>
                                      </p:cBhvr>
                                      <p:tavLst>
                                        <p:tav tm="0">
                                          <p:val>
                                            <p:strVal val="#ppt_x"/>
                                          </p:val>
                                        </p:tav>
                                        <p:tav tm="100000">
                                          <p:val>
                                            <p:strVal val="#ppt_x"/>
                                          </p:val>
                                        </p:tav>
                                      </p:tavLst>
                                    </p:anim>
                                    <p:anim calcmode="lin" valueType="num">
                                      <p:cBhvr additive="base">
                                        <p:cTn id="16" dur="2000" fill="hold"/>
                                        <p:tgtEl>
                                          <p:spTgt spid="18444"/>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grpId="0" nodeType="clickEffect">
                                  <p:stCondLst>
                                    <p:cond delay="0"/>
                                  </p:stCondLst>
                                  <p:iterate type="lt">
                                    <p:tmPct val="10000"/>
                                  </p:iterate>
                                  <p:childTnLst>
                                    <p:set>
                                      <p:cBhvr>
                                        <p:cTn id="20" dur="1" fill="hold">
                                          <p:stCondLst>
                                            <p:cond delay="0"/>
                                          </p:stCondLst>
                                        </p:cTn>
                                        <p:tgtEl>
                                          <p:spTgt spid="18443"/>
                                        </p:tgtEl>
                                        <p:attrNameLst>
                                          <p:attrName>style.visibility</p:attrName>
                                        </p:attrNameLst>
                                      </p:cBhvr>
                                      <p:to>
                                        <p:strVal val="visible"/>
                                      </p:to>
                                    </p:set>
                                    <p:animEffect transition="in" filter="fade">
                                      <p:cBhvr>
                                        <p:cTn id="21" dur="2000"/>
                                        <p:tgtEl>
                                          <p:spTgt spid="18443"/>
                                        </p:tgtEl>
                                      </p:cBhvr>
                                    </p:animEffect>
                                    <p:anim calcmode="lin" valueType="num">
                                      <p:cBhvr>
                                        <p:cTn id="22" dur="2000" fill="hold"/>
                                        <p:tgtEl>
                                          <p:spTgt spid="18443"/>
                                        </p:tgtEl>
                                        <p:attrNameLst>
                                          <p:attrName>ppt_w</p:attrName>
                                        </p:attrNameLst>
                                      </p:cBhvr>
                                      <p:tavLst>
                                        <p:tav tm="0" fmla="#ppt_w*sin(2.5*pi*$)">
                                          <p:val>
                                            <p:fltVal val="0"/>
                                          </p:val>
                                        </p:tav>
                                        <p:tav tm="100000">
                                          <p:val>
                                            <p:fltVal val="1"/>
                                          </p:val>
                                        </p:tav>
                                      </p:tavLst>
                                    </p:anim>
                                    <p:anim calcmode="lin" valueType="num">
                                      <p:cBhvr>
                                        <p:cTn id="23" dur="2000" fill="hold"/>
                                        <p:tgtEl>
                                          <p:spTgt spid="18443"/>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442"/>
                                        </p:tgtEl>
                                        <p:attrNameLst>
                                          <p:attrName>style.visibility</p:attrName>
                                        </p:attrNameLst>
                                      </p:cBhvr>
                                      <p:to>
                                        <p:strVal val="visible"/>
                                      </p:to>
                                    </p:set>
                                    <p:animEffect transition="in" filter="blinds(horizontal)">
                                      <p:cBhvr>
                                        <p:cTn id="28" dur="2000"/>
                                        <p:tgtEl>
                                          <p:spTgt spid="18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p:bldP spid="18443" grpId="0"/>
      <p:bldP spid="1844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2 Subtítulo"/>
          <p:cNvSpPr>
            <a:spLocks noGrp="1"/>
          </p:cNvSpPr>
          <p:nvPr>
            <p:ph type="subTitle" idx="1"/>
          </p:nvPr>
        </p:nvSpPr>
        <p:spPr>
          <a:xfrm>
            <a:off x="1258888" y="549275"/>
            <a:ext cx="7345362" cy="5759450"/>
          </a:xfrm>
        </p:spPr>
        <p:txBody>
          <a:bodyPr rtlCol="0">
            <a:normAutofit fontScale="92500" lnSpcReduction="10000"/>
          </a:bodyPr>
          <a:lstStyle/>
          <a:p>
            <a:pPr marL="171450" indent="-171450" eaLnBrk="1" fontAlgn="auto" hangingPunct="1">
              <a:spcAft>
                <a:spcPts val="0"/>
              </a:spcAft>
              <a:buFont typeface="Arial" pitchFamily="34" charset="0"/>
              <a:buChar char="•"/>
              <a:defRPr/>
            </a:pPr>
            <a:endParaRPr lang="es-ES" b="1" u="sng" dirty="0"/>
          </a:p>
          <a:p>
            <a:pPr marL="171450" indent="-171450" eaLnBrk="1" fontAlgn="auto" hangingPunct="1">
              <a:spcAft>
                <a:spcPts val="0"/>
              </a:spcAft>
              <a:buFont typeface="Arial" pitchFamily="34" charset="0"/>
              <a:buChar char="•"/>
              <a:defRPr/>
            </a:pPr>
            <a:endParaRPr lang="es-ES" b="1" u="sng" dirty="0"/>
          </a:p>
          <a:p>
            <a:pPr marL="171450" indent="-171450" eaLnBrk="1" fontAlgn="auto" hangingPunct="1">
              <a:spcAft>
                <a:spcPts val="0"/>
              </a:spcAft>
              <a:buFont typeface="Arial" pitchFamily="34" charset="0"/>
              <a:buChar char="•"/>
              <a:defRPr/>
            </a:pPr>
            <a:r>
              <a:rPr lang="es-ES" b="1" u="sng" dirty="0"/>
              <a:t>Núcleo</a:t>
            </a:r>
            <a:endParaRPr lang="es-ES" b="1" dirty="0"/>
          </a:p>
          <a:p>
            <a:pPr marL="180975" eaLnBrk="1" fontAlgn="auto" hangingPunct="1">
              <a:spcAft>
                <a:spcPts val="0"/>
              </a:spcAft>
              <a:defRPr/>
            </a:pPr>
            <a:r>
              <a:rPr lang="es-ES" b="1" dirty="0"/>
              <a:t>Es el módulo de más bajo nivel de un sistema operativo, </a:t>
            </a:r>
            <a:r>
              <a:rPr lang="es-ES" dirty="0"/>
              <a:t>pues descansa directamente sobre el hardware de la computadora. </a:t>
            </a:r>
            <a:r>
              <a:rPr lang="es-ES" b="1" dirty="0"/>
              <a:t>Entre las tareas</a:t>
            </a:r>
            <a:r>
              <a:rPr lang="es-ES" dirty="0"/>
              <a:t> que desempeña se incluyen:</a:t>
            </a:r>
          </a:p>
          <a:p>
            <a:pPr marL="466725" indent="-285750" eaLnBrk="1" fontAlgn="auto" hangingPunct="1">
              <a:spcAft>
                <a:spcPts val="0"/>
              </a:spcAft>
              <a:buFont typeface="Wingdings" panose="05000000000000000000" pitchFamily="2" charset="2"/>
              <a:buChar char="§"/>
              <a:defRPr/>
            </a:pPr>
            <a:r>
              <a:rPr lang="es-ES" b="1" dirty="0"/>
              <a:t>el</a:t>
            </a:r>
            <a:r>
              <a:rPr lang="es-ES" dirty="0"/>
              <a:t> </a:t>
            </a:r>
            <a:r>
              <a:rPr lang="es-ES" b="1" dirty="0"/>
              <a:t>manejo de las interrupciones, </a:t>
            </a:r>
          </a:p>
          <a:p>
            <a:pPr marL="466725" indent="-285750" eaLnBrk="1" fontAlgn="auto" hangingPunct="1">
              <a:spcAft>
                <a:spcPts val="0"/>
              </a:spcAft>
              <a:buFont typeface="Wingdings" panose="05000000000000000000" pitchFamily="2" charset="2"/>
              <a:buChar char="§"/>
              <a:defRPr/>
            </a:pPr>
            <a:r>
              <a:rPr lang="es-ES" b="1" dirty="0"/>
              <a:t>la asignación de trabajo al procesador y </a:t>
            </a:r>
          </a:p>
          <a:p>
            <a:pPr marL="466725" indent="-285750" eaLnBrk="1" fontAlgn="auto" hangingPunct="1">
              <a:spcAft>
                <a:spcPts val="0"/>
              </a:spcAft>
              <a:buFont typeface="Wingdings" panose="05000000000000000000" pitchFamily="2" charset="2"/>
              <a:buChar char="§"/>
              <a:defRPr/>
            </a:pPr>
            <a:r>
              <a:rPr lang="es-ES" b="1" dirty="0"/>
              <a:t>el proporcionar una vía de comunicación entre los distintos programas. </a:t>
            </a:r>
          </a:p>
          <a:p>
            <a:pPr marL="171450" indent="9525" algn="just" eaLnBrk="1" fontAlgn="auto" hangingPunct="1">
              <a:spcAft>
                <a:spcPts val="0"/>
              </a:spcAft>
              <a:buFont typeface="Wingdings 3" charset="2"/>
              <a:buNone/>
              <a:defRPr/>
            </a:pPr>
            <a:r>
              <a:rPr lang="es-ES" dirty="0"/>
              <a:t>En general, el núcleo se encarga de controlar el resto de los módulos y sincronizar su ejecución. </a:t>
            </a:r>
          </a:p>
          <a:p>
            <a:pPr marL="171450" indent="9525" algn="just" eaLnBrk="1" fontAlgn="auto" hangingPunct="1">
              <a:spcAft>
                <a:spcPts val="0"/>
              </a:spcAft>
              <a:buFont typeface="Wingdings 3" charset="2"/>
              <a:buNone/>
              <a:defRPr/>
            </a:pPr>
            <a:r>
              <a:rPr lang="es-ES" dirty="0"/>
              <a:t>El núcleo </a:t>
            </a:r>
            <a:r>
              <a:rPr lang="es-ES" b="1" dirty="0"/>
              <a:t>contiene un sub módulo denominado </a:t>
            </a:r>
            <a:r>
              <a:rPr lang="es-ES" b="1" i="1" dirty="0"/>
              <a:t>"planificador"</a:t>
            </a:r>
            <a:r>
              <a:rPr lang="es-ES" dirty="0"/>
              <a:t>, el cual </a:t>
            </a:r>
            <a:r>
              <a:rPr lang="es-ES" b="1" dirty="0"/>
              <a:t>se encarga de asignar tiempo del procesador a los programas,</a:t>
            </a:r>
            <a:r>
              <a:rPr lang="es-ES" dirty="0"/>
              <a:t> de acuerdo a una cierta política de planificación que varía de un sistema operativo a otro. Normalmente se utiliza una jerarquía de prioridades que determinan cómo se asignará el tiempo del CPU a cada programa. </a:t>
            </a:r>
          </a:p>
          <a:p>
            <a:pPr eaLnBrk="1" fontAlgn="auto" hangingPunct="1">
              <a:spcAft>
                <a:spcPts val="0"/>
              </a:spcAft>
              <a:buFont typeface="Wingdings 3" charset="2"/>
              <a:buNone/>
              <a:defRPr/>
            </a:pPr>
            <a:r>
              <a:rPr lang="es-ES" dirty="0"/>
              <a:t> </a:t>
            </a:r>
          </a:p>
          <a:p>
            <a:pPr eaLnBrk="1" fontAlgn="auto" hangingPunct="1">
              <a:spcAft>
                <a:spcPts val="0"/>
              </a:spcAft>
              <a:buFont typeface="Arial" pitchFamily="34" charset="0"/>
              <a:buChar char="•"/>
              <a:defRPr/>
            </a:pPr>
            <a:endParaRPr lang="es-ES" dirty="0"/>
          </a:p>
        </p:txBody>
      </p:sp>
      <p:sp>
        <p:nvSpPr>
          <p:cNvPr id="70659"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18465868-A3D6-4F12-9508-DD837CA50E86}" type="slidenum">
              <a:rPr lang="es-ES" altLang="es-PA" smtClean="0">
                <a:solidFill>
                  <a:srgbClr val="FEFFFF"/>
                </a:solidFill>
                <a:latin typeface="Arial" panose="020B0604020202020204" pitchFamily="34" charset="0"/>
              </a:rPr>
              <a:pPr>
                <a:spcBef>
                  <a:spcPct val="0"/>
                </a:spcBef>
                <a:buClrTx/>
                <a:buFontTx/>
                <a:buNone/>
              </a:pPr>
              <a:t>30</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2744750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03-kernelpio"/>
          <p:cNvPicPr>
            <a:picLocks noChangeAspect="1" noChangeArrowheads="1"/>
          </p:cNvPicPr>
          <p:nvPr/>
        </p:nvPicPr>
        <p:blipFill>
          <a:blip r:embed="rId2" cstate="print"/>
          <a:srcRect/>
          <a:stretch>
            <a:fillRect/>
          </a:stretch>
        </p:blipFill>
        <p:spPr bwMode="auto">
          <a:xfrm>
            <a:off x="2195736" y="764704"/>
            <a:ext cx="4896544" cy="45846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2707"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06D6B5FB-A756-4100-86A0-9B8A83FA9927}" type="slidenum">
              <a:rPr lang="es-ES" altLang="es-PA" smtClean="0">
                <a:solidFill>
                  <a:srgbClr val="FEFFFF"/>
                </a:solidFill>
                <a:latin typeface="Arial" panose="020B0604020202020204" pitchFamily="34" charset="0"/>
              </a:rPr>
              <a:pPr>
                <a:spcBef>
                  <a:spcPct val="0"/>
                </a:spcBef>
                <a:buClrTx/>
                <a:buFontTx/>
                <a:buNone/>
              </a:pPr>
              <a:t>31</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3641494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2 Subtítulo"/>
          <p:cNvSpPr>
            <a:spLocks noGrp="1"/>
          </p:cNvSpPr>
          <p:nvPr>
            <p:ph type="subTitle" idx="1"/>
          </p:nvPr>
        </p:nvSpPr>
        <p:spPr>
          <a:xfrm>
            <a:off x="539750" y="549275"/>
            <a:ext cx="8064500" cy="3167063"/>
          </a:xfrm>
        </p:spPr>
        <p:txBody>
          <a:bodyPr rtlCol="0">
            <a:normAutofit fontScale="92500" lnSpcReduction="20000"/>
          </a:bodyPr>
          <a:lstStyle/>
          <a:p>
            <a:pPr eaLnBrk="1" fontAlgn="auto" hangingPunct="1">
              <a:spcAft>
                <a:spcPts val="0"/>
              </a:spcAft>
              <a:buFont typeface="Wingdings 3" charset="2"/>
              <a:buNone/>
              <a:defRPr/>
            </a:pPr>
            <a:r>
              <a:rPr lang="es-ES" b="1" u="sng" dirty="0"/>
              <a:t>Administrador de memoria</a:t>
            </a:r>
            <a:endParaRPr lang="es-ES" dirty="0"/>
          </a:p>
          <a:p>
            <a:pPr algn="just" eaLnBrk="1" fontAlgn="auto" hangingPunct="1">
              <a:spcAft>
                <a:spcPts val="0"/>
              </a:spcAft>
              <a:buFont typeface="Wingdings 3" charset="2"/>
              <a:buNone/>
              <a:defRPr/>
            </a:pPr>
            <a:r>
              <a:rPr lang="es-ES" dirty="0"/>
              <a:t>Este módulo se encarga de:</a:t>
            </a:r>
          </a:p>
          <a:p>
            <a:pPr marL="285750" indent="-285750" algn="just" eaLnBrk="1" fontAlgn="auto" hangingPunct="1">
              <a:spcAft>
                <a:spcPts val="0"/>
              </a:spcAft>
              <a:buFont typeface="Wingdings" panose="05000000000000000000" pitchFamily="2" charset="2"/>
              <a:buChar char="§"/>
              <a:defRPr/>
            </a:pPr>
            <a:r>
              <a:rPr lang="es-ES" b="1" dirty="0"/>
              <a:t>asignar ciertas porciones de la memoria principal (RAM) a los diferentes programas o partes de los programas que la necesiten, mientras el resto de los datos y los programas se mantienen en los dispositivos de almacenamiento masivo.</a:t>
            </a:r>
            <a:r>
              <a:rPr lang="es-ES" dirty="0"/>
              <a:t> </a:t>
            </a:r>
          </a:p>
          <a:p>
            <a:pPr algn="just" eaLnBrk="1" fontAlgn="auto" hangingPunct="1">
              <a:spcAft>
                <a:spcPts val="0"/>
              </a:spcAft>
              <a:defRPr/>
            </a:pPr>
            <a:r>
              <a:rPr lang="es-ES" dirty="0"/>
              <a:t>De este modo, cuando se asigna una parte de la memoria principal se hace de una forma estructurada, siguiendo un determinado orden. La forma más común de administración de la memoria supone crear una memoria virtual; con este sistema, la memoria de la computadora aparece, para cualquier usuario del sistema, mucho mayor de lo que en realidad es. </a:t>
            </a:r>
          </a:p>
          <a:p>
            <a:pPr eaLnBrk="1" fontAlgn="auto" hangingPunct="1">
              <a:spcAft>
                <a:spcPts val="0"/>
              </a:spcAft>
              <a:buFont typeface="Wingdings 3" charset="2"/>
              <a:buNone/>
              <a:defRPr/>
            </a:pPr>
            <a:endParaRPr lang="es-ES" dirty="0"/>
          </a:p>
          <a:p>
            <a:pPr eaLnBrk="1" fontAlgn="auto" hangingPunct="1">
              <a:spcAft>
                <a:spcPts val="0"/>
              </a:spcAft>
              <a:buFontTx/>
              <a:buChar char="•"/>
              <a:defRPr/>
            </a:pPr>
            <a:endParaRPr lang="es-ES" dirty="0"/>
          </a:p>
        </p:txBody>
      </p:sp>
      <p:sp>
        <p:nvSpPr>
          <p:cNvPr id="73731"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D95967AC-B219-4D6C-96C8-ED1E6F0E68C6}" type="slidenum">
              <a:rPr lang="es-ES" altLang="es-PA" smtClean="0">
                <a:solidFill>
                  <a:srgbClr val="FEFFFF"/>
                </a:solidFill>
                <a:latin typeface="Arial" panose="020B0604020202020204" pitchFamily="34" charset="0"/>
              </a:rPr>
              <a:pPr>
                <a:spcBef>
                  <a:spcPct val="0"/>
                </a:spcBef>
                <a:buClrTx/>
                <a:buFontTx/>
                <a:buNone/>
              </a:pPr>
              <a:t>32</a:t>
            </a:fld>
            <a:endParaRPr lang="es-ES" altLang="es-PA">
              <a:solidFill>
                <a:srgbClr val="FEFFFF"/>
              </a:solidFill>
              <a:latin typeface="Arial" panose="020B0604020202020204" pitchFamily="34" charset="0"/>
            </a:endParaRPr>
          </a:p>
        </p:txBody>
      </p:sp>
      <p:pic>
        <p:nvPicPr>
          <p:cNvPr id="61442" name="Picture 2" descr="image001"/>
          <p:cNvPicPr>
            <a:picLocks noChangeAspect="1" noChangeArrowheads="1"/>
          </p:cNvPicPr>
          <p:nvPr/>
        </p:nvPicPr>
        <p:blipFill>
          <a:blip r:embed="rId3"/>
          <a:srcRect/>
          <a:stretch>
            <a:fillRect/>
          </a:stretch>
        </p:blipFill>
        <p:spPr bwMode="auto">
          <a:xfrm>
            <a:off x="2268538" y="3789363"/>
            <a:ext cx="4640262" cy="26939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653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2 Subtítulo"/>
          <p:cNvSpPr>
            <a:spLocks noGrp="1"/>
          </p:cNvSpPr>
          <p:nvPr>
            <p:ph type="subTitle" idx="1"/>
          </p:nvPr>
        </p:nvSpPr>
        <p:spPr>
          <a:xfrm>
            <a:off x="539750" y="549275"/>
            <a:ext cx="8064500" cy="3455988"/>
          </a:xfrm>
        </p:spPr>
        <p:txBody>
          <a:bodyPr rtlCol="0">
            <a:normAutofit fontScale="92500" lnSpcReduction="10000"/>
          </a:bodyPr>
          <a:lstStyle/>
          <a:p>
            <a:pPr eaLnBrk="1" fontAlgn="auto" hangingPunct="1">
              <a:spcAft>
                <a:spcPts val="0"/>
              </a:spcAft>
              <a:buFont typeface="Wingdings 3" charset="2"/>
              <a:buNone/>
              <a:defRPr/>
            </a:pPr>
            <a:r>
              <a:rPr lang="es-ES" sz="1700" b="1" u="sng" dirty="0"/>
              <a:t>Sistema de entrada/salida (E/S)</a:t>
            </a:r>
            <a:endParaRPr lang="es-ES" sz="1700" b="1" dirty="0"/>
          </a:p>
          <a:p>
            <a:pPr algn="just" eaLnBrk="1" fontAlgn="auto" hangingPunct="1">
              <a:spcBef>
                <a:spcPts val="600"/>
              </a:spcBef>
              <a:spcAft>
                <a:spcPts val="600"/>
              </a:spcAft>
              <a:buFont typeface="Wingdings 3" charset="2"/>
              <a:buNone/>
              <a:defRPr/>
            </a:pPr>
            <a:r>
              <a:rPr lang="es-ES" sz="1700" dirty="0"/>
              <a:t>Este componente </a:t>
            </a:r>
            <a:r>
              <a:rPr lang="es-ES" sz="1700" b="1" dirty="0"/>
              <a:t>presenta al usuario la E/S de datos como una cuestión independiente del dispositivo</a:t>
            </a:r>
            <a:r>
              <a:rPr lang="es-ES" sz="1700" dirty="0"/>
              <a:t>; es decir, para los usuarios, todos los dispositivos tienen las mismas características y son tratados de la misma forma, siendo el sistema operativo el encargado de atender las particularidades de cada uno de ellos (como su velocidad de operación). Una técnica muy común, especialmente en salida, es el uso de </a:t>
            </a:r>
            <a:r>
              <a:rPr lang="es-ES" sz="1700" b="1" dirty="0"/>
              <a:t>"</a:t>
            </a:r>
            <a:r>
              <a:rPr lang="es-ES" sz="1700" b="1" dirty="0" err="1"/>
              <a:t>spoolers</a:t>
            </a:r>
            <a:r>
              <a:rPr lang="es-ES" sz="1700" b="1" dirty="0"/>
              <a:t>"</a:t>
            </a:r>
            <a:r>
              <a:rPr lang="es-ES" sz="1700" dirty="0"/>
              <a:t>.</a:t>
            </a:r>
          </a:p>
          <a:p>
            <a:pPr algn="just" eaLnBrk="1" fontAlgn="auto" hangingPunct="1">
              <a:spcBef>
                <a:spcPts val="600"/>
              </a:spcBef>
              <a:spcAft>
                <a:spcPts val="600"/>
              </a:spcAft>
              <a:buFont typeface="Wingdings 3" charset="2"/>
              <a:buNone/>
              <a:defRPr/>
            </a:pPr>
            <a:r>
              <a:rPr lang="es-ES" sz="1700" dirty="0"/>
              <a:t>Los datos de salida se almacenan de forma temporal en una cola situada en un dispositivo de almacenamiento masivo (el </a:t>
            </a:r>
            <a:r>
              <a:rPr lang="es-ES" sz="1700" dirty="0" err="1"/>
              <a:t>spool</a:t>
            </a:r>
            <a:r>
              <a:rPr lang="es-ES" sz="1700" dirty="0"/>
              <a:t>), hasta que el dispositivo periférico requerido se encuentre libre; de este modo se evita que un programa quede retenido porque el periférico no esté disponible.</a:t>
            </a:r>
          </a:p>
          <a:p>
            <a:pPr algn="just" eaLnBrk="1" fontAlgn="auto" hangingPunct="1">
              <a:spcBef>
                <a:spcPts val="600"/>
              </a:spcBef>
              <a:spcAft>
                <a:spcPts val="600"/>
              </a:spcAft>
              <a:buFont typeface="Wingdings 3" charset="2"/>
              <a:buNone/>
              <a:defRPr/>
            </a:pPr>
            <a:r>
              <a:rPr lang="es-ES" sz="1700" dirty="0"/>
              <a:t>El sistema operativo dispone de llamadas para añadir y eliminar archivos del </a:t>
            </a:r>
            <a:r>
              <a:rPr lang="es-ES" sz="1700" dirty="0" err="1"/>
              <a:t>spool</a:t>
            </a:r>
            <a:r>
              <a:rPr lang="es-ES" sz="1700" dirty="0"/>
              <a:t>.</a:t>
            </a:r>
          </a:p>
          <a:p>
            <a:pPr eaLnBrk="1" fontAlgn="auto" hangingPunct="1">
              <a:spcAft>
                <a:spcPts val="0"/>
              </a:spcAft>
              <a:buFontTx/>
              <a:buChar char="•"/>
              <a:defRPr/>
            </a:pPr>
            <a:endParaRPr lang="es-ES" dirty="0"/>
          </a:p>
        </p:txBody>
      </p:sp>
      <p:sp>
        <p:nvSpPr>
          <p:cNvPr id="75779"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28B5ED90-D787-4E68-8764-E734884F2F4B}" type="slidenum">
              <a:rPr lang="es-ES" altLang="es-PA" smtClean="0">
                <a:solidFill>
                  <a:srgbClr val="FEFFFF"/>
                </a:solidFill>
                <a:latin typeface="Arial" panose="020B0604020202020204" pitchFamily="34" charset="0"/>
              </a:rPr>
              <a:pPr>
                <a:spcBef>
                  <a:spcPct val="0"/>
                </a:spcBef>
                <a:buClrTx/>
                <a:buFontTx/>
                <a:buNone/>
              </a:pPr>
              <a:t>33</a:t>
            </a:fld>
            <a:endParaRPr lang="es-ES" altLang="es-PA">
              <a:solidFill>
                <a:srgbClr val="FEFFFF"/>
              </a:solidFill>
              <a:latin typeface="Arial" panose="020B0604020202020204" pitchFamily="34" charset="0"/>
            </a:endParaRPr>
          </a:p>
        </p:txBody>
      </p:sp>
      <p:pic>
        <p:nvPicPr>
          <p:cNvPr id="62466" name="Picture 2" descr="Esquema Entradas y Salidas"/>
          <p:cNvPicPr>
            <a:picLocks noChangeAspect="1" noChangeArrowheads="1"/>
          </p:cNvPicPr>
          <p:nvPr/>
        </p:nvPicPr>
        <p:blipFill>
          <a:blip r:embed="rId2"/>
          <a:srcRect/>
          <a:stretch>
            <a:fillRect/>
          </a:stretch>
        </p:blipFill>
        <p:spPr bwMode="auto">
          <a:xfrm>
            <a:off x="3132138" y="4135438"/>
            <a:ext cx="3062287" cy="2317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3658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2 Subtítulo"/>
          <p:cNvSpPr>
            <a:spLocks noGrp="1"/>
          </p:cNvSpPr>
          <p:nvPr>
            <p:ph type="subTitle" idx="1"/>
          </p:nvPr>
        </p:nvSpPr>
        <p:spPr>
          <a:xfrm>
            <a:off x="1403350" y="620713"/>
            <a:ext cx="7200900" cy="5543550"/>
          </a:xfrm>
        </p:spPr>
        <p:txBody>
          <a:bodyPr rtlCol="0">
            <a:normAutofit lnSpcReduction="10000"/>
          </a:bodyPr>
          <a:lstStyle/>
          <a:p>
            <a:pPr eaLnBrk="1" fontAlgn="auto" hangingPunct="1">
              <a:spcAft>
                <a:spcPts val="0"/>
              </a:spcAft>
              <a:buFont typeface="Wingdings 3" charset="2"/>
              <a:buNone/>
              <a:defRPr/>
            </a:pPr>
            <a:r>
              <a:rPr lang="es-ES" sz="1600" b="1" dirty="0"/>
              <a:t>          </a:t>
            </a:r>
          </a:p>
          <a:p>
            <a:pPr eaLnBrk="1" fontAlgn="auto" hangingPunct="1">
              <a:spcAft>
                <a:spcPts val="0"/>
              </a:spcAft>
              <a:buFont typeface="Wingdings 3" charset="2"/>
              <a:buNone/>
              <a:defRPr/>
            </a:pPr>
            <a:r>
              <a:rPr lang="es-ES" sz="1600" b="1" dirty="0"/>
              <a:t>Administrador de archivos</a:t>
            </a:r>
          </a:p>
          <a:p>
            <a:pPr algn="just" eaLnBrk="1" fontAlgn="auto" hangingPunct="1">
              <a:spcAft>
                <a:spcPts val="0"/>
              </a:spcAft>
              <a:buFont typeface="Wingdings 3" charset="2"/>
              <a:buNone/>
              <a:defRPr/>
            </a:pPr>
            <a:r>
              <a:rPr lang="es-ES" sz="1600" dirty="0"/>
              <a:t>Se encarga de </a:t>
            </a:r>
            <a:r>
              <a:rPr lang="es-ES" sz="1600" b="1" dirty="0"/>
              <a:t>mantener la estructura de los datos y los programas del sistema y de los diferentes usuarios (que se mantienen en archivos) y de asegurar el uso eficiente de los medios de almacenamiento masivo</a:t>
            </a:r>
            <a:r>
              <a:rPr lang="es-ES" sz="1600" dirty="0"/>
              <a:t>. </a:t>
            </a:r>
          </a:p>
          <a:p>
            <a:pPr algn="just" eaLnBrk="1" fontAlgn="auto" hangingPunct="1">
              <a:spcAft>
                <a:spcPts val="0"/>
              </a:spcAft>
              <a:buFont typeface="Wingdings 3" charset="2"/>
              <a:buNone/>
              <a:defRPr/>
            </a:pPr>
            <a:r>
              <a:rPr lang="es-ES" sz="1600" dirty="0"/>
              <a:t>El administrador de archivos </a:t>
            </a:r>
            <a:r>
              <a:rPr lang="es-ES" sz="1600" b="1" dirty="0"/>
              <a:t>también supervisa la creación, actualización y eliminación de los archivos, </a:t>
            </a:r>
            <a:r>
              <a:rPr lang="es-ES" sz="1600" dirty="0"/>
              <a:t>manteniendo un directorio con todos los archivos que existen en el sistema en cada momento y coopera con el módulo administrador de memoria durante las transferencias de datos desde y hacia la memoria principal. Si se dispone de un sistema de memoria virtual, existen transferencias entre la memoria principal y los medios de almacenamiento masivo para mantener la estructura de la misma. </a:t>
            </a:r>
          </a:p>
          <a:p>
            <a:pPr algn="just" eaLnBrk="1" fontAlgn="auto" hangingPunct="1">
              <a:spcAft>
                <a:spcPts val="0"/>
              </a:spcAft>
              <a:buFont typeface="Wingdings 3" charset="2"/>
              <a:buNone/>
              <a:defRPr/>
            </a:pPr>
            <a:r>
              <a:rPr lang="es-ES" sz="1600" dirty="0"/>
              <a:t>Los archivos almacenados en los dispositivos de almacenamiento masivo tienen distintos propósitos. Algunos contienen información que puede ser compartida. Otros son de carácter privado, e incluso secreto. Por tanto, </a:t>
            </a:r>
            <a:r>
              <a:rPr lang="es-ES" sz="1600" b="1" dirty="0"/>
              <a:t>cada archivo está dotado de un conjunto de privilegios de acceso, que indican la extensión con la que se puede compartir la información contenida en el archivo. El S.O. comprueba que estos privilegios no sean violados. </a:t>
            </a:r>
          </a:p>
        </p:txBody>
      </p:sp>
      <p:sp>
        <p:nvSpPr>
          <p:cNvPr id="76803"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5BD20D31-F354-41CC-B490-877C3E398812}" type="slidenum">
              <a:rPr lang="es-ES" altLang="es-PA" smtClean="0">
                <a:solidFill>
                  <a:srgbClr val="FEFFFF"/>
                </a:solidFill>
                <a:latin typeface="Arial" panose="020B0604020202020204" pitchFamily="34" charset="0"/>
              </a:rPr>
              <a:pPr>
                <a:spcBef>
                  <a:spcPct val="0"/>
                </a:spcBef>
                <a:buClrTx/>
                <a:buFontTx/>
                <a:buNone/>
              </a:pPr>
              <a:t>34</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1179321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explorador"/>
          <p:cNvPicPr>
            <a:picLocks noChangeAspect="1" noChangeArrowheads="1"/>
          </p:cNvPicPr>
          <p:nvPr/>
        </p:nvPicPr>
        <p:blipFill>
          <a:blip r:embed="rId2" cstate="print"/>
          <a:srcRect/>
          <a:stretch>
            <a:fillRect/>
          </a:stretch>
        </p:blipFill>
        <p:spPr bwMode="auto">
          <a:xfrm>
            <a:off x="1475656" y="1723957"/>
            <a:ext cx="6935850" cy="29523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7827"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46CA762B-0BBE-4CF9-B859-6E1EDF056535}" type="slidenum">
              <a:rPr lang="es-ES" altLang="es-PA" smtClean="0">
                <a:solidFill>
                  <a:srgbClr val="FEFFFF"/>
                </a:solidFill>
                <a:latin typeface="Arial" panose="020B0604020202020204" pitchFamily="34" charset="0"/>
              </a:rPr>
              <a:pPr>
                <a:spcBef>
                  <a:spcPct val="0"/>
                </a:spcBef>
                <a:buClrTx/>
                <a:buFontTx/>
                <a:buNone/>
              </a:pPr>
              <a:t>35</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4150961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2988" y="1125538"/>
            <a:ext cx="7129462" cy="1219200"/>
          </a:xfrm>
        </p:spPr>
        <p:txBody>
          <a:bodyPr rtlCol="0"/>
          <a:lstStyle/>
          <a:p>
            <a:pPr algn="ctr" eaLnBrk="1" fontAlgn="auto" hangingPunct="1">
              <a:spcAft>
                <a:spcPts val="0"/>
              </a:spcAft>
              <a:defRPr/>
            </a:pPr>
            <a:r>
              <a:rPr lang="es-ES" sz="3200" b="1" dirty="0">
                <a:solidFill>
                  <a:schemeClr val="accent6">
                    <a:lumMod val="75000"/>
                  </a:schemeClr>
                </a:solidFill>
              </a:rPr>
              <a:t>1.6 Activación del Sistema Operativo</a:t>
            </a:r>
          </a:p>
        </p:txBody>
      </p:sp>
      <p:sp>
        <p:nvSpPr>
          <p:cNvPr id="32771" name="2 Subtítulo"/>
          <p:cNvSpPr>
            <a:spLocks noGrp="1"/>
          </p:cNvSpPr>
          <p:nvPr>
            <p:ph type="subTitle" idx="1"/>
          </p:nvPr>
        </p:nvSpPr>
        <p:spPr>
          <a:xfrm>
            <a:off x="1042988" y="3141663"/>
            <a:ext cx="7200900" cy="2017712"/>
          </a:xfrm>
        </p:spPr>
        <p:txBody>
          <a:bodyPr rtlCol="0">
            <a:normAutofit/>
          </a:bodyPr>
          <a:lstStyle/>
          <a:p>
            <a:pPr algn="just" eaLnBrk="1" fontAlgn="auto" hangingPunct="1">
              <a:spcAft>
                <a:spcPts val="0"/>
              </a:spcAft>
              <a:buFont typeface="Wingdings 3" charset="2"/>
              <a:buNone/>
              <a:defRPr/>
            </a:pPr>
            <a:r>
              <a:rPr lang="es-ES" dirty="0"/>
              <a:t>El SO es un servidor que está a la espera de que se le entregue trabajo. La siguiente figura muestra la secuencia normal de las tareas que se ejecutan durante la activación del SO.</a:t>
            </a:r>
          </a:p>
          <a:p>
            <a:pPr eaLnBrk="1" fontAlgn="auto" hangingPunct="1">
              <a:spcAft>
                <a:spcPts val="0"/>
              </a:spcAft>
              <a:buFontTx/>
              <a:buChar char="•"/>
              <a:defRPr/>
            </a:pPr>
            <a:endParaRPr lang="es-ES" dirty="0"/>
          </a:p>
        </p:txBody>
      </p:sp>
      <p:sp>
        <p:nvSpPr>
          <p:cNvPr id="78852"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90020CC5-EC89-4AF4-8C53-314DAF4B1B11}" type="slidenum">
              <a:rPr lang="es-ES" altLang="es-PA" smtClean="0">
                <a:solidFill>
                  <a:srgbClr val="FEFFFF"/>
                </a:solidFill>
                <a:latin typeface="Arial" panose="020B0604020202020204" pitchFamily="34" charset="0"/>
              </a:rPr>
              <a:pPr>
                <a:spcBef>
                  <a:spcPct val="0"/>
                </a:spcBef>
                <a:buClrTx/>
                <a:buFontTx/>
                <a:buNone/>
              </a:pPr>
              <a:t>36</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563346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2 Subtítulo"/>
          <p:cNvSpPr>
            <a:spLocks noGrp="1"/>
          </p:cNvSpPr>
          <p:nvPr>
            <p:ph type="subTitle" idx="1"/>
          </p:nvPr>
        </p:nvSpPr>
        <p:spPr>
          <a:xfrm>
            <a:off x="1331913" y="3573463"/>
            <a:ext cx="7200900" cy="3024187"/>
          </a:xfrm>
        </p:spPr>
        <p:txBody>
          <a:bodyPr rtlCol="0">
            <a:normAutofit fontScale="92500" lnSpcReduction="10000"/>
          </a:bodyPr>
          <a:lstStyle/>
          <a:p>
            <a:pPr algn="just" eaLnBrk="1" fontAlgn="auto" hangingPunct="1">
              <a:spcAft>
                <a:spcPts val="0"/>
              </a:spcAft>
              <a:buFont typeface="Wingdings 3" charset="2"/>
              <a:buNone/>
              <a:defRPr/>
            </a:pPr>
            <a:r>
              <a:rPr lang="es-ES" sz="1700" b="1" u="sng" dirty="0"/>
              <a:t>Fases de la activación</a:t>
            </a:r>
            <a:endParaRPr lang="es-ES" sz="1700" dirty="0"/>
          </a:p>
          <a:p>
            <a:pPr marL="95250" indent="-95250" algn="just" eaLnBrk="1" fontAlgn="auto" hangingPunct="1">
              <a:spcAft>
                <a:spcPts val="0"/>
              </a:spcAft>
              <a:buFont typeface="Arial" pitchFamily="34" charset="0"/>
              <a:buChar char="•"/>
              <a:defRPr/>
            </a:pPr>
            <a:r>
              <a:rPr lang="es-ES" sz="1700" dirty="0"/>
              <a:t>Se ejecuta el proceso A y en un instante determinado, se solicita la atención del SO.</a:t>
            </a:r>
          </a:p>
          <a:p>
            <a:pPr marL="95250" indent="-95250" algn="just" eaLnBrk="1" fontAlgn="auto" hangingPunct="1">
              <a:spcAft>
                <a:spcPts val="0"/>
              </a:spcAft>
              <a:buFont typeface="Arial" pitchFamily="34" charset="0"/>
              <a:buChar char="•"/>
              <a:defRPr/>
            </a:pPr>
            <a:r>
              <a:rPr lang="es-ES" sz="1700" dirty="0"/>
              <a:t>El SO entra en ejecución y salva el estado en el bloque de control del proceso. Seguidamente realiza la tarea solicitada.</a:t>
            </a:r>
          </a:p>
          <a:p>
            <a:pPr marL="95250" indent="-95250" algn="just" eaLnBrk="1" fontAlgn="auto" hangingPunct="1">
              <a:spcAft>
                <a:spcPts val="0"/>
              </a:spcAft>
              <a:buFont typeface="Arial" pitchFamily="34" charset="0"/>
              <a:buChar char="•"/>
              <a:defRPr/>
            </a:pPr>
            <a:r>
              <a:rPr lang="es-ES" sz="1700" dirty="0"/>
              <a:t>Una vez finalizada esta tarea, entra en acción el planificador (módulo del SO que selecciona un proceso B para ejecutar).</a:t>
            </a:r>
          </a:p>
          <a:p>
            <a:pPr marL="95250" indent="-95250" algn="just" eaLnBrk="1" fontAlgn="auto" hangingPunct="1">
              <a:spcAft>
                <a:spcPts val="0"/>
              </a:spcAft>
              <a:buFont typeface="Arial" pitchFamily="34" charset="0"/>
              <a:buChar char="•"/>
              <a:defRPr/>
            </a:pPr>
            <a:r>
              <a:rPr lang="es-ES" sz="1700" dirty="0"/>
              <a:t>La actuación del SO finaliza con el activador, módulo que se encarga de restituir los registros con los valores almacenados en el Bloque de Control del Procesos B.</a:t>
            </a:r>
          </a:p>
          <a:p>
            <a:pPr algn="just" eaLnBrk="1" fontAlgn="auto" hangingPunct="1">
              <a:spcAft>
                <a:spcPts val="0"/>
              </a:spcAft>
              <a:buFont typeface="Wingdings 3" charset="2"/>
              <a:buNone/>
              <a:defRPr/>
            </a:pPr>
            <a:endParaRPr lang="es-ES" dirty="0"/>
          </a:p>
        </p:txBody>
      </p:sp>
      <p:sp>
        <p:nvSpPr>
          <p:cNvPr id="79875"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7D0ACCA4-C98D-4A0A-901E-F45155E21FA3}" type="slidenum">
              <a:rPr lang="es-ES" altLang="es-PA" smtClean="0">
                <a:solidFill>
                  <a:srgbClr val="FEFFFF"/>
                </a:solidFill>
                <a:latin typeface="Arial" panose="020B0604020202020204" pitchFamily="34" charset="0"/>
              </a:rPr>
              <a:pPr>
                <a:spcBef>
                  <a:spcPct val="0"/>
                </a:spcBef>
                <a:buClrTx/>
                <a:buFontTx/>
                <a:buNone/>
              </a:pPr>
              <a:t>37</a:t>
            </a:fld>
            <a:endParaRPr lang="es-ES" altLang="es-PA">
              <a:solidFill>
                <a:srgbClr val="FEFFFF"/>
              </a:solidFill>
              <a:latin typeface="Arial" panose="020B0604020202020204" pitchFamily="34" charset="0"/>
            </a:endParaRPr>
          </a:p>
        </p:txBody>
      </p:sp>
      <p:pic>
        <p:nvPicPr>
          <p:cNvPr id="3" name="Picture 2" descr="Unidad45"/>
          <p:cNvPicPr>
            <a:picLocks noChangeAspect="1" noChangeArrowheads="1"/>
          </p:cNvPicPr>
          <p:nvPr/>
        </p:nvPicPr>
        <p:blipFill>
          <a:blip r:embed="rId2" cstate="print"/>
          <a:srcRect/>
          <a:stretch>
            <a:fillRect/>
          </a:stretch>
        </p:blipFill>
        <p:spPr bwMode="auto">
          <a:xfrm>
            <a:off x="2267744" y="476672"/>
            <a:ext cx="4968552" cy="21965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9836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2988" y="1125538"/>
            <a:ext cx="7129462" cy="1219200"/>
          </a:xfrm>
        </p:spPr>
        <p:txBody>
          <a:bodyPr rtlCol="0"/>
          <a:lstStyle/>
          <a:p>
            <a:pPr algn="ctr" fontAlgn="auto">
              <a:spcAft>
                <a:spcPts val="0"/>
              </a:spcAft>
              <a:defRPr/>
            </a:pPr>
            <a:r>
              <a:rPr lang="es-ES" sz="3200" b="1" dirty="0">
                <a:solidFill>
                  <a:schemeClr val="accent6">
                    <a:lumMod val="75000"/>
                  </a:schemeClr>
                </a:solidFill>
              </a:rPr>
              <a:t>1.7 Interfaces de programador y de usuario</a:t>
            </a:r>
          </a:p>
        </p:txBody>
      </p:sp>
      <p:sp>
        <p:nvSpPr>
          <p:cNvPr id="81924"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98929F-7872-4E0E-AABA-4CBF63DBF843}" type="slidenum">
              <a:rPr lang="es-ES">
                <a:solidFill>
                  <a:srgbClr val="FEFFFF"/>
                </a:solidFill>
              </a:rPr>
              <a:pPr/>
              <a:t>38</a:t>
            </a:fld>
            <a:endParaRPr lang="es-ES">
              <a:solidFill>
                <a:srgbClr val="FEFFFF"/>
              </a:solidFill>
            </a:endParaRPr>
          </a:p>
        </p:txBody>
      </p:sp>
      <p:sp>
        <p:nvSpPr>
          <p:cNvPr id="6" name="2 Subtítulo"/>
          <p:cNvSpPr txBox="1">
            <a:spLocks/>
          </p:cNvSpPr>
          <p:nvPr/>
        </p:nvSpPr>
        <p:spPr bwMode="auto">
          <a:xfrm>
            <a:off x="1042988" y="2852936"/>
            <a:ext cx="7375649"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defTabSz="457200" rtl="0" fontAlgn="base">
              <a:spcBef>
                <a:spcPts val="1000"/>
              </a:spcBef>
              <a:spcAft>
                <a:spcPct val="0"/>
              </a:spcAft>
              <a:buClr>
                <a:schemeClr val="accent1"/>
              </a:buClr>
              <a:buFont typeface="Wingdings 3" panose="05040102010807070707" pitchFamily="18" charset="2"/>
              <a:buNone/>
              <a:defRPr kern="1200">
                <a:solidFill>
                  <a:schemeClr val="tx1">
                    <a:lumMod val="65000"/>
                    <a:lumOff val="35000"/>
                  </a:schemeClr>
                </a:solidFill>
                <a:latin typeface="+mn-lt"/>
                <a:ea typeface="+mn-ea"/>
                <a:cs typeface="+mn-cs"/>
              </a:defRPr>
            </a:lvl1pPr>
            <a:lvl2pPr marL="457200" indent="0" algn="ctr" defTabSz="457200" rtl="0" fontAlgn="base">
              <a:spcBef>
                <a:spcPts val="1000"/>
              </a:spcBef>
              <a:spcAft>
                <a:spcPct val="0"/>
              </a:spcAft>
              <a:buClr>
                <a:schemeClr val="accent1"/>
              </a:buClr>
              <a:buFont typeface="Wingdings 3" panose="05040102010807070707" pitchFamily="18" charset="2"/>
              <a:buNone/>
              <a:defRPr sz="1600" kern="1200">
                <a:solidFill>
                  <a:schemeClr val="tx1">
                    <a:tint val="75000"/>
                  </a:schemeClr>
                </a:solidFill>
                <a:latin typeface="+mn-lt"/>
                <a:ea typeface="+mn-ea"/>
                <a:cs typeface="+mn-cs"/>
              </a:defRPr>
            </a:lvl2pPr>
            <a:lvl3pPr marL="914400" indent="0" algn="ctr" defTabSz="457200" rtl="0" fontAlgn="base">
              <a:spcBef>
                <a:spcPts val="1000"/>
              </a:spcBef>
              <a:spcAft>
                <a:spcPct val="0"/>
              </a:spcAft>
              <a:buClr>
                <a:schemeClr val="accent1"/>
              </a:buClr>
              <a:buFont typeface="Wingdings 3" panose="05040102010807070707" pitchFamily="18" charset="2"/>
              <a:buNone/>
              <a:defRPr sz="1400" kern="1200">
                <a:solidFill>
                  <a:schemeClr val="tx1">
                    <a:tint val="75000"/>
                  </a:schemeClr>
                </a:solidFill>
                <a:latin typeface="+mn-lt"/>
                <a:ea typeface="+mn-ea"/>
                <a:cs typeface="+mn-cs"/>
              </a:defRPr>
            </a:lvl3pPr>
            <a:lvl4pPr marL="1371600" indent="0" algn="ctr" defTabSz="457200" rtl="0" fontAlgn="base">
              <a:spcBef>
                <a:spcPts val="1000"/>
              </a:spcBef>
              <a:spcAft>
                <a:spcPct val="0"/>
              </a:spcAft>
              <a:buClr>
                <a:schemeClr val="accent1"/>
              </a:buClr>
              <a:buFont typeface="Wingdings 3" panose="05040102010807070707" pitchFamily="18" charset="2"/>
              <a:buNone/>
              <a:defRPr sz="1200" kern="1200">
                <a:solidFill>
                  <a:schemeClr val="tx1">
                    <a:tint val="75000"/>
                  </a:schemeClr>
                </a:solidFill>
                <a:latin typeface="+mn-lt"/>
                <a:ea typeface="+mn-ea"/>
                <a:cs typeface="+mn-cs"/>
              </a:defRPr>
            </a:lvl4pPr>
            <a:lvl5pPr marL="1828800" indent="0" algn="ctr" defTabSz="457200" rtl="0" fontAlgn="base">
              <a:spcBef>
                <a:spcPts val="1000"/>
              </a:spcBef>
              <a:spcAft>
                <a:spcPct val="0"/>
              </a:spcAft>
              <a:buClr>
                <a:schemeClr val="accent1"/>
              </a:buClr>
              <a:buFont typeface="Wingdings 3" panose="050401020108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285750" lvl="2" indent="-285750" algn="just" eaLnBrk="1" hangingPunct="1">
              <a:buFont typeface="Wingdings" panose="05000000000000000000" pitchFamily="2" charset="2"/>
              <a:buChar char="Ø"/>
            </a:pPr>
            <a:r>
              <a:rPr lang="es-ES" sz="1800" b="1" u="sng" dirty="0"/>
              <a:t>La interfaz del programador</a:t>
            </a:r>
            <a:endParaRPr lang="es-PA" sz="1800" dirty="0"/>
          </a:p>
          <a:p>
            <a:pPr marL="273050" eaLnBrk="1" hangingPunct="1"/>
            <a:r>
              <a:rPr lang="es-ES" sz="1600" dirty="0"/>
              <a:t>Es la que </a:t>
            </a:r>
            <a:r>
              <a:rPr lang="es-ES" sz="1600" b="1" dirty="0"/>
              <a:t>recupera los servicios y llamadas al sistema que los usuarios pueden utilizar directamente de sus programas</a:t>
            </a:r>
            <a:r>
              <a:rPr lang="es-ES" sz="1600" dirty="0"/>
              <a:t>. Posiblemente es una de las partes más importantes de un SO, debido a que recupera la visión que como máquina extendida tiene el usuario del SO.</a:t>
            </a:r>
            <a:endParaRPr lang="es-PA" sz="1600" dirty="0"/>
          </a:p>
          <a:p>
            <a:pPr algn="ctr" eaLnBrk="1" fontAlgn="auto" hangingPunct="1">
              <a:spcAft>
                <a:spcPts val="0"/>
              </a:spcAft>
              <a:defRPr/>
            </a:pPr>
            <a:endParaRPr lang="es-ES" sz="1400" dirty="0"/>
          </a:p>
        </p:txBody>
      </p:sp>
      <p:pic>
        <p:nvPicPr>
          <p:cNvPr id="7" name="Picture 4" descr="Captu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620" y="4617132"/>
            <a:ext cx="3456384" cy="164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3768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2 Subtítulo"/>
          <p:cNvSpPr>
            <a:spLocks noGrp="1"/>
          </p:cNvSpPr>
          <p:nvPr>
            <p:ph type="subTitle" idx="1"/>
          </p:nvPr>
        </p:nvSpPr>
        <p:spPr>
          <a:xfrm>
            <a:off x="974749" y="908720"/>
            <a:ext cx="7629699" cy="5616624"/>
          </a:xfrm>
        </p:spPr>
        <p:txBody>
          <a:bodyPr rtlCol="0">
            <a:normAutofit/>
          </a:bodyPr>
          <a:lstStyle/>
          <a:p>
            <a:pPr lvl="0"/>
            <a:r>
              <a:rPr lang="en-US" b="1" dirty="0"/>
              <a:t>- </a:t>
            </a:r>
            <a:r>
              <a:rPr lang="en-US" b="1" u="sng" dirty="0"/>
              <a:t>POSIX </a:t>
            </a:r>
            <a:r>
              <a:rPr lang="en-US" u="sng" dirty="0"/>
              <a:t>(</a:t>
            </a:r>
            <a:r>
              <a:rPr lang="en-US" b="1" u="sng" dirty="0"/>
              <a:t>P</a:t>
            </a:r>
            <a:r>
              <a:rPr lang="en-US" u="sng" dirty="0"/>
              <a:t>ortable </a:t>
            </a:r>
            <a:r>
              <a:rPr lang="en-US" b="1" u="sng" dirty="0"/>
              <a:t>O</a:t>
            </a:r>
            <a:r>
              <a:rPr lang="en-US" u="sng" dirty="0"/>
              <a:t>perating </a:t>
            </a:r>
            <a:r>
              <a:rPr lang="en-US" b="1" u="sng" dirty="0"/>
              <a:t>S</a:t>
            </a:r>
            <a:r>
              <a:rPr lang="en-US" u="sng" dirty="0"/>
              <a:t>ystem </a:t>
            </a:r>
            <a:r>
              <a:rPr lang="en-US" b="1" u="sng" dirty="0"/>
              <a:t>I</a:t>
            </a:r>
            <a:r>
              <a:rPr lang="en-US" u="sng" dirty="0"/>
              <a:t>nterface for </a:t>
            </a:r>
            <a:r>
              <a:rPr lang="en-US" b="1" u="sng" dirty="0"/>
              <a:t>U</a:t>
            </a:r>
            <a:r>
              <a:rPr lang="en-US" u="sng" dirty="0"/>
              <a:t>NIX) </a:t>
            </a:r>
            <a:endParaRPr lang="es-PA" sz="1200" dirty="0"/>
          </a:p>
          <a:p>
            <a:pPr marL="355600" indent="-177800">
              <a:buFont typeface="Arial" panose="020B0604020202020204" pitchFamily="34" charset="0"/>
              <a:buChar char="•"/>
            </a:pPr>
            <a:r>
              <a:rPr lang="es-ES" sz="1600" dirty="0"/>
              <a:t>POSIX [IEEE96] </a:t>
            </a:r>
            <a:r>
              <a:rPr lang="es-ES" sz="1600" b="1" dirty="0"/>
              <a:t>es el estándar de interfaz de sistemas operativos potables basado en el sistema operativo UNIX</a:t>
            </a:r>
            <a:r>
              <a:rPr lang="es-ES" sz="1600" dirty="0"/>
              <a:t>. </a:t>
            </a:r>
            <a:endParaRPr lang="es-PA" sz="1600" dirty="0"/>
          </a:p>
          <a:p>
            <a:pPr marL="355600" indent="-177800">
              <a:buFont typeface="Arial" panose="020B0604020202020204" pitchFamily="34" charset="0"/>
              <a:buChar char="•"/>
            </a:pPr>
            <a:r>
              <a:rPr lang="es-ES" sz="1600" dirty="0"/>
              <a:t>POSIX es una familia de estándares, cada uno de los cuales cubre diferentes  aspectos  de los SO.  </a:t>
            </a:r>
            <a:r>
              <a:rPr lang="es-ES" sz="1600" b="1" dirty="0"/>
              <a:t>Incluye servicios de SO para muchos entornos de aplicación.</a:t>
            </a:r>
            <a:endParaRPr lang="es-PA" sz="1600" b="1" dirty="0"/>
          </a:p>
          <a:p>
            <a:pPr marL="355600" indent="-177800"/>
            <a:r>
              <a:rPr lang="es-ES" sz="1600" dirty="0"/>
              <a:t>La siguiente tabla lista algunos de los estándares básicos de POSIX.</a:t>
            </a:r>
            <a:endParaRPr lang="es-PA" sz="1600" dirty="0"/>
          </a:p>
          <a:p>
            <a:pPr algn="ctr" fontAlgn="auto">
              <a:spcAft>
                <a:spcPts val="0"/>
              </a:spcAft>
              <a:defRPr/>
            </a:pPr>
            <a:endParaRPr lang="es-ES" sz="1400" dirty="0"/>
          </a:p>
        </p:txBody>
      </p:sp>
      <p:sp>
        <p:nvSpPr>
          <p:cNvPr id="81924"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98929F-7872-4E0E-AABA-4CBF63DBF843}" type="slidenum">
              <a:rPr lang="es-ES">
                <a:solidFill>
                  <a:srgbClr val="FEFFFF"/>
                </a:solidFill>
              </a:rPr>
              <a:pPr/>
              <a:t>39</a:t>
            </a:fld>
            <a:endParaRPr lang="es-ES">
              <a:solidFill>
                <a:srgbClr val="FEFFFF"/>
              </a:solidFill>
            </a:endParaRPr>
          </a:p>
        </p:txBody>
      </p:sp>
      <p:graphicFrame>
        <p:nvGraphicFramePr>
          <p:cNvPr id="6" name="Tabla 5"/>
          <p:cNvGraphicFramePr>
            <a:graphicFrameLocks noGrp="1"/>
          </p:cNvGraphicFramePr>
          <p:nvPr>
            <p:extLst>
              <p:ext uri="{D42A27DB-BD31-4B8C-83A1-F6EECF244321}">
                <p14:modId xmlns:p14="http://schemas.microsoft.com/office/powerpoint/2010/main" val="4197940509"/>
              </p:ext>
            </p:extLst>
          </p:nvPr>
        </p:nvGraphicFramePr>
        <p:xfrm>
          <a:off x="2627784" y="3573016"/>
          <a:ext cx="4392488" cy="2506218"/>
        </p:xfrm>
        <a:graphic>
          <a:graphicData uri="http://schemas.openxmlformats.org/drawingml/2006/table">
            <a:tbl>
              <a:tblPr firstRow="1" firstCol="1" bandRow="1">
                <a:tableStyleId>{5C22544A-7EE6-4342-B048-85BDC9FD1C3A}</a:tableStyleId>
              </a:tblPr>
              <a:tblGrid>
                <a:gridCol w="1416932">
                  <a:extLst>
                    <a:ext uri="{9D8B030D-6E8A-4147-A177-3AD203B41FA5}">
                      <a16:colId xmlns:a16="http://schemas.microsoft.com/office/drawing/2014/main" val="20000"/>
                    </a:ext>
                  </a:extLst>
                </a:gridCol>
                <a:gridCol w="2975556">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s-ES" sz="1300" dirty="0">
                          <a:effectLst/>
                        </a:rPr>
                        <a:t>Estándar</a:t>
                      </a:r>
                      <a:endParaRPr lang="es-PA"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s-ES" sz="1300" dirty="0">
                          <a:effectLst/>
                        </a:rPr>
                        <a:t>Definición</a:t>
                      </a:r>
                      <a:endParaRPr lang="es-PA"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s-ES" sz="1300">
                          <a:effectLst/>
                        </a:rPr>
                        <a:t>1003.1</a:t>
                      </a:r>
                      <a:endParaRPr lang="es-P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s-ES" sz="1300">
                          <a:effectLst/>
                        </a:rPr>
                        <a:t>Servicios básicos del sistema operativo.</a:t>
                      </a:r>
                      <a:endParaRPr lang="es-PA"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s-ES" sz="1300">
                          <a:effectLst/>
                        </a:rPr>
                        <a:t>1003.1a</a:t>
                      </a:r>
                      <a:endParaRPr lang="es-P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s-ES" sz="1300">
                          <a:effectLst/>
                        </a:rPr>
                        <a:t>Extensiones a los servicios básicos.</a:t>
                      </a:r>
                      <a:endParaRPr lang="es-PA"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s-ES" sz="1300">
                          <a:effectLst/>
                        </a:rPr>
                        <a:t>1003.1b</a:t>
                      </a:r>
                      <a:endParaRPr lang="es-P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s-ES" sz="1300">
                          <a:effectLst/>
                        </a:rPr>
                        <a:t>Extensiones en tiempo real.</a:t>
                      </a:r>
                      <a:endParaRPr lang="es-PA"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s-ES" sz="1300">
                          <a:effectLst/>
                        </a:rPr>
                        <a:t>1003.1c</a:t>
                      </a:r>
                      <a:endParaRPr lang="es-P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s-ES" sz="1300">
                          <a:effectLst/>
                        </a:rPr>
                        <a:t>Extensiones de procesos ligeros.</a:t>
                      </a:r>
                      <a:endParaRPr lang="es-PA"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marL="0" marR="0" algn="ctr">
                        <a:spcBef>
                          <a:spcPts val="0"/>
                        </a:spcBef>
                        <a:spcAft>
                          <a:spcPts val="0"/>
                        </a:spcAft>
                      </a:pPr>
                      <a:r>
                        <a:rPr lang="es-ES" sz="1300">
                          <a:effectLst/>
                        </a:rPr>
                        <a:t>1003.1d</a:t>
                      </a:r>
                      <a:endParaRPr lang="es-P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s-ES" sz="1300">
                          <a:effectLst/>
                        </a:rPr>
                        <a:t>Extensiones adicionales de tiempo real.</a:t>
                      </a:r>
                      <a:endParaRPr lang="es-PA"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marL="0" marR="0" algn="ctr">
                        <a:spcBef>
                          <a:spcPts val="0"/>
                        </a:spcBef>
                        <a:spcAft>
                          <a:spcPts val="0"/>
                        </a:spcAft>
                      </a:pPr>
                      <a:r>
                        <a:rPr lang="es-ES" sz="1300">
                          <a:effectLst/>
                        </a:rPr>
                        <a:t>1003.1e</a:t>
                      </a:r>
                      <a:endParaRPr lang="es-P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s-ES" sz="1300">
                          <a:effectLst/>
                        </a:rPr>
                        <a:t>Seguridad.</a:t>
                      </a:r>
                      <a:endParaRPr lang="es-PA"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0">
                <a:tc>
                  <a:txBody>
                    <a:bodyPr/>
                    <a:lstStyle/>
                    <a:p>
                      <a:pPr marL="0" marR="0" algn="ctr">
                        <a:spcBef>
                          <a:spcPts val="0"/>
                        </a:spcBef>
                        <a:spcAft>
                          <a:spcPts val="0"/>
                        </a:spcAft>
                      </a:pPr>
                      <a:r>
                        <a:rPr lang="es-ES" sz="1300">
                          <a:effectLst/>
                        </a:rPr>
                        <a:t>1003.2</a:t>
                      </a:r>
                      <a:endParaRPr lang="es-P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s-ES" sz="1300">
                          <a:effectLst/>
                        </a:rPr>
                        <a:t>Shell y utilidades.</a:t>
                      </a:r>
                      <a:endParaRPr lang="es-PA"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0">
                <a:tc>
                  <a:txBody>
                    <a:bodyPr/>
                    <a:lstStyle/>
                    <a:p>
                      <a:pPr marL="0" marR="0" algn="ctr">
                        <a:spcBef>
                          <a:spcPts val="0"/>
                        </a:spcBef>
                        <a:spcAft>
                          <a:spcPts val="0"/>
                        </a:spcAft>
                      </a:pPr>
                      <a:r>
                        <a:rPr lang="es-ES" sz="1300">
                          <a:effectLst/>
                        </a:rPr>
                        <a:t>1003.2b</a:t>
                      </a:r>
                      <a:endParaRPr lang="es-P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s-ES" sz="1300" dirty="0">
                          <a:effectLst/>
                        </a:rPr>
                        <a:t>Utilidades adicionales.</a:t>
                      </a:r>
                      <a:endParaRPr lang="es-PA"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
        <p:nvSpPr>
          <p:cNvPr id="7" name="Rectangle 5"/>
          <p:cNvSpPr>
            <a:spLocks noChangeArrowheads="1"/>
          </p:cNvSpPr>
          <p:nvPr/>
        </p:nvSpPr>
        <p:spPr bwMode="auto">
          <a:xfrm>
            <a:off x="2843808" y="364483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A"/>
          </a:p>
        </p:txBody>
      </p:sp>
    </p:spTree>
    <p:extLst>
      <p:ext uri="{BB962C8B-B14F-4D97-AF65-F5344CB8AC3E}">
        <p14:creationId xmlns:p14="http://schemas.microsoft.com/office/powerpoint/2010/main" val="3324277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sz="half" idx="2"/>
          </p:nvPr>
        </p:nvSpPr>
        <p:spPr>
          <a:xfrm>
            <a:off x="900113" y="1484313"/>
            <a:ext cx="3816350" cy="4691062"/>
          </a:xfrm>
        </p:spPr>
        <p:txBody>
          <a:bodyPr rtlCol="0">
            <a:normAutofit/>
          </a:bodyPr>
          <a:lstStyle/>
          <a:p>
            <a:pPr marL="176213" indent="-176213" algn="just" eaLnBrk="1" fontAlgn="auto" hangingPunct="1">
              <a:spcAft>
                <a:spcPts val="0"/>
              </a:spcAft>
              <a:buFont typeface="Arial" pitchFamily="34" charset="0"/>
              <a:buChar char="•"/>
              <a:defRPr/>
            </a:pPr>
            <a:r>
              <a:rPr lang="es-ES" sz="2000" dirty="0">
                <a:solidFill>
                  <a:schemeClr val="tx1">
                    <a:lumMod val="75000"/>
                    <a:lumOff val="25000"/>
                  </a:schemeClr>
                </a:solidFill>
              </a:rPr>
              <a:t>Ponen el "poder </a:t>
            </a:r>
            <a:r>
              <a:rPr lang="es-ES" sz="2000" dirty="0" err="1">
                <a:solidFill>
                  <a:schemeClr val="tx1">
                    <a:lumMod val="75000"/>
                    <a:lumOff val="25000"/>
                  </a:schemeClr>
                </a:solidFill>
              </a:rPr>
              <a:t>compu-tacional</a:t>
            </a:r>
            <a:r>
              <a:rPr lang="es-ES" sz="2000" dirty="0">
                <a:solidFill>
                  <a:schemeClr val="tx1">
                    <a:lumMod val="75000"/>
                    <a:lumOff val="25000"/>
                  </a:schemeClr>
                </a:solidFill>
              </a:rPr>
              <a:t> básico" del </a:t>
            </a:r>
            <a:r>
              <a:rPr lang="es-ES" sz="2000" dirty="0" err="1">
                <a:solidFill>
                  <a:schemeClr val="tx1">
                    <a:lumMod val="75000"/>
                    <a:lumOff val="25000"/>
                  </a:schemeClr>
                </a:solidFill>
              </a:rPr>
              <a:t>hard-ware</a:t>
            </a:r>
            <a:r>
              <a:rPr lang="es-ES" sz="2000" dirty="0">
                <a:solidFill>
                  <a:schemeClr val="tx1">
                    <a:lumMod val="75000"/>
                    <a:lumOff val="25000"/>
                  </a:schemeClr>
                </a:solidFill>
              </a:rPr>
              <a:t> convenientemente a disposición del usuario, pero consumen parte de ese poder computacional para funcionar. </a:t>
            </a:r>
          </a:p>
          <a:p>
            <a:pPr marL="176213" indent="-176213" algn="just" eaLnBrk="1" fontAlgn="auto" hangingPunct="1">
              <a:spcAft>
                <a:spcPts val="0"/>
              </a:spcAft>
              <a:buFont typeface="Wingdings 3" charset="2"/>
              <a:buNone/>
              <a:defRPr/>
            </a:pPr>
            <a:endParaRPr lang="es-ES" sz="2000" dirty="0">
              <a:solidFill>
                <a:schemeClr val="tx1">
                  <a:lumMod val="75000"/>
                  <a:lumOff val="25000"/>
                </a:schemeClr>
              </a:solidFill>
            </a:endParaRPr>
          </a:p>
          <a:p>
            <a:pPr marL="176213" indent="-176213" algn="just" eaLnBrk="1" fontAlgn="auto" hangingPunct="1">
              <a:spcAft>
                <a:spcPts val="0"/>
              </a:spcAft>
              <a:buFont typeface="Arial" pitchFamily="34" charset="0"/>
              <a:buChar char="•"/>
              <a:defRPr/>
            </a:pPr>
            <a:r>
              <a:rPr lang="es-ES" sz="2000" dirty="0">
                <a:solidFill>
                  <a:schemeClr val="tx1">
                    <a:lumMod val="75000"/>
                    <a:lumOff val="25000"/>
                  </a:schemeClr>
                </a:solidFill>
              </a:rPr>
              <a:t>Son, en primer lugar, </a:t>
            </a:r>
            <a:r>
              <a:rPr lang="es-ES" sz="2000" b="1" i="1" dirty="0">
                <a:solidFill>
                  <a:schemeClr val="tx1">
                    <a:lumMod val="75000"/>
                    <a:lumOff val="25000"/>
                  </a:schemeClr>
                </a:solidFill>
              </a:rPr>
              <a:t>administradores de recursos</a:t>
            </a:r>
            <a:r>
              <a:rPr lang="es-ES" sz="2000" dirty="0">
                <a:solidFill>
                  <a:schemeClr val="tx1">
                    <a:lumMod val="75000"/>
                    <a:lumOff val="25000"/>
                  </a:schemeClr>
                </a:solidFill>
              </a:rPr>
              <a:t>, siendo el recurso primario el hardware del sistema.</a:t>
            </a:r>
          </a:p>
          <a:p>
            <a:pPr eaLnBrk="1" fontAlgn="auto" hangingPunct="1">
              <a:spcAft>
                <a:spcPts val="0"/>
              </a:spcAft>
              <a:buFont typeface="Wingdings 3" charset="2"/>
              <a:buNone/>
              <a:defRPr/>
            </a:pPr>
            <a:endParaRPr lang="es-ES" dirty="0">
              <a:solidFill>
                <a:schemeClr val="tx1">
                  <a:lumMod val="75000"/>
                  <a:lumOff val="25000"/>
                </a:schemeClr>
              </a:solidFill>
            </a:endParaRPr>
          </a:p>
        </p:txBody>
      </p:sp>
      <p:sp>
        <p:nvSpPr>
          <p:cNvPr id="40963"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85A5755B-4430-484C-8256-4881C883A64E}" type="slidenum">
              <a:rPr lang="es-ES" altLang="es-PA" smtClean="0">
                <a:solidFill>
                  <a:srgbClr val="FEFFFF"/>
                </a:solidFill>
                <a:latin typeface="Arial" panose="020B0604020202020204" pitchFamily="34" charset="0"/>
              </a:rPr>
              <a:pPr>
                <a:spcBef>
                  <a:spcPct val="0"/>
                </a:spcBef>
                <a:buClrTx/>
                <a:buFontTx/>
                <a:buNone/>
              </a:pPr>
              <a:t>4</a:t>
            </a:fld>
            <a:endParaRPr lang="es-ES" altLang="es-PA">
              <a:solidFill>
                <a:srgbClr val="FEFFFF"/>
              </a:solidFill>
              <a:latin typeface="Arial" panose="020B0604020202020204" pitchFamily="34" charset="0"/>
            </a:endParaRPr>
          </a:p>
        </p:txBody>
      </p:sp>
      <p:pic>
        <p:nvPicPr>
          <p:cNvPr id="2050" name="Picture 2" descr="Recursos administrados por el S. O."/>
          <p:cNvPicPr>
            <a:picLocks noChangeAspect="1" noChangeArrowheads="1"/>
          </p:cNvPicPr>
          <p:nvPr/>
        </p:nvPicPr>
        <p:blipFill>
          <a:blip r:embed="rId2" cstate="print"/>
          <a:srcRect/>
          <a:stretch>
            <a:fillRect/>
          </a:stretch>
        </p:blipFill>
        <p:spPr bwMode="auto">
          <a:xfrm>
            <a:off x="5028051" y="1556792"/>
            <a:ext cx="3216357" cy="36240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3 CuadroTexto"/>
          <p:cNvSpPr txBox="1">
            <a:spLocks noChangeArrowheads="1"/>
          </p:cNvSpPr>
          <p:nvPr/>
        </p:nvSpPr>
        <p:spPr bwMode="auto">
          <a:xfrm>
            <a:off x="1403350" y="836613"/>
            <a:ext cx="3376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s-ES" altLang="es-PA" sz="2000">
                <a:solidFill>
                  <a:schemeClr val="tx1"/>
                </a:solidFill>
                <a:latin typeface="Verdana" panose="020B0604030504040204" pitchFamily="34" charset="0"/>
              </a:rPr>
              <a:t>Los sistemas operativos:</a:t>
            </a:r>
          </a:p>
        </p:txBody>
      </p:sp>
    </p:spTree>
    <p:extLst>
      <p:ext uri="{BB962C8B-B14F-4D97-AF65-F5344CB8AC3E}">
        <p14:creationId xmlns:p14="http://schemas.microsoft.com/office/powerpoint/2010/main" val="3614594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2050"/>
                                        </p:tgtEl>
                                        <p:attrNameLst>
                                          <p:attrName>r</p:attrName>
                                        </p:attrNameLst>
                                      </p:cBhvr>
                                    </p:animRot>
                                  </p:childTnLst>
                                </p:cTn>
                              </p:par>
                              <p:par>
                                <p:cTn id="7" presetID="25"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 calcmode="lin" valueType="num">
                                      <p:cBhvr>
                                        <p:cTn id="9" dur="10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0" dur="10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1" dur="1000" accel="50000" fill="hold">
                                          <p:stCondLst>
                                            <p:cond delay="1000"/>
                                          </p:stCondLst>
                                        </p:cTn>
                                        <p:tgtEl>
                                          <p:spTgt spid="4"/>
                                        </p:tgtEl>
                                        <p:attrNameLst>
                                          <p:attrName>ppt_w</p:attrName>
                                        </p:attrNameLst>
                                      </p:cBhvr>
                                      <p:tavLst>
                                        <p:tav tm="0">
                                          <p:val>
                                            <p:strVal val="#ppt_w*.05"/>
                                          </p:val>
                                        </p:tav>
                                        <p:tav tm="100000">
                                          <p:val>
                                            <p:strVal val="#ppt_w"/>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anim calcmode="lin" valueType="num">
                                      <p:cBhvr>
                                        <p:cTn id="13" dur="10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4" dur="10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 dur="1000" accel="50000" fill="hold">
                                          <p:stCondLst>
                                            <p:cond delay="1000"/>
                                          </p:stCondLst>
                                        </p:cTn>
                                        <p:tgtEl>
                                          <p:spTgt spid="4"/>
                                        </p:tgtEl>
                                        <p:attrNameLst>
                                          <p:attrName>ppt_y</p:attrName>
                                        </p:attrNameLst>
                                      </p:cBhvr>
                                      <p:tavLst>
                                        <p:tav tm="0">
                                          <p:val>
                                            <p:strVal val="#ppt_y+.1"/>
                                          </p:val>
                                        </p:tav>
                                        <p:tav tm="100000">
                                          <p:val>
                                            <p:strVal val="#ppt_y"/>
                                          </p:val>
                                        </p:tav>
                                      </p:tavLst>
                                    </p:anim>
                                    <p:animEffect transition="in" filter="fade">
                                      <p:cBhvr>
                                        <p:cTn id="16" dur="2000" decel="50000">
                                          <p:stCondLst>
                                            <p:cond delay="0"/>
                                          </p:stCondLst>
                                        </p:cTn>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3" presetClass="entr" presetSubtype="16"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plus(in)">
                                      <p:cBhvr>
                                        <p:cTn id="21" dur="2000"/>
                                        <p:tgtEl>
                                          <p:spTgt spid="6">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dissolve">
                                      <p:cBhvr>
                                        <p:cTn id="26"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2 Subtítulo"/>
          <p:cNvSpPr>
            <a:spLocks noGrp="1"/>
          </p:cNvSpPr>
          <p:nvPr>
            <p:ph type="subTitle" idx="1"/>
          </p:nvPr>
        </p:nvSpPr>
        <p:spPr>
          <a:xfrm>
            <a:off x="1331640" y="908720"/>
            <a:ext cx="7272808" cy="5832648"/>
          </a:xfrm>
        </p:spPr>
        <p:txBody>
          <a:bodyPr rtlCol="0">
            <a:normAutofit fontScale="92500" lnSpcReduction="20000"/>
          </a:bodyPr>
          <a:lstStyle/>
          <a:p>
            <a:r>
              <a:rPr lang="es-ES" b="1" u="sng" dirty="0"/>
              <a:t>Características de POSIX</a:t>
            </a:r>
            <a:r>
              <a:rPr lang="es-ES" dirty="0"/>
              <a:t>:</a:t>
            </a:r>
            <a:endParaRPr lang="es-PA" dirty="0"/>
          </a:p>
          <a:p>
            <a:pPr marL="285750" lvl="0" indent="-285750">
              <a:buFont typeface="Arial" panose="020B0604020202020204" pitchFamily="34" charset="0"/>
              <a:buChar char="•"/>
            </a:pPr>
            <a:r>
              <a:rPr lang="es-ES" dirty="0"/>
              <a:t>Algunos tipos de datos que se utilizan por las funciones no se definen como parte del estándar pero se definen como parte de la implementación. Estos tipos se encuentran definidos en el archivo de cabecera </a:t>
            </a:r>
            <a:r>
              <a:rPr lang="es-ES" i="1" dirty="0"/>
              <a:t>&lt;</a:t>
            </a:r>
            <a:r>
              <a:rPr lang="es-ES" i="1" dirty="0" err="1"/>
              <a:t>sys</a:t>
            </a:r>
            <a:r>
              <a:rPr lang="es-ES" i="1" dirty="0"/>
              <a:t>/</a:t>
            </a:r>
            <a:r>
              <a:rPr lang="es-ES" i="1" dirty="0" err="1"/>
              <a:t>types.h</a:t>
            </a:r>
            <a:r>
              <a:rPr lang="es-ES" i="1" dirty="0"/>
              <a:t>&gt;</a:t>
            </a:r>
            <a:r>
              <a:rPr lang="es-ES" dirty="0"/>
              <a:t> y acaban con el sufijo </a:t>
            </a:r>
            <a:r>
              <a:rPr lang="es-ES" i="1" dirty="0"/>
              <a:t>_t</a:t>
            </a:r>
            <a:r>
              <a:rPr lang="es-ES" dirty="0"/>
              <a:t>, como por ejemplo, </a:t>
            </a:r>
            <a:r>
              <a:rPr lang="es-ES" i="1" dirty="0" err="1"/>
              <a:t>uid_t</a:t>
            </a:r>
            <a:r>
              <a:rPr lang="es-ES" i="1" dirty="0"/>
              <a:t> </a:t>
            </a:r>
            <a:r>
              <a:rPr lang="es-ES" dirty="0"/>
              <a:t>que es el tipo que se emplea para almacenar un identificador de usuario.</a:t>
            </a:r>
            <a:endParaRPr lang="es-PA" dirty="0"/>
          </a:p>
          <a:p>
            <a:pPr marL="285750" lvl="0" indent="-285750">
              <a:buFont typeface="Arial" panose="020B0604020202020204" pitchFamily="34" charset="0"/>
              <a:buChar char="•"/>
            </a:pPr>
            <a:r>
              <a:rPr lang="es-ES" dirty="0"/>
              <a:t>Los nombres de las funciones en POSIX son en general cortos y con todas sus letras en minúsculas.</a:t>
            </a:r>
            <a:endParaRPr lang="es-PA" dirty="0"/>
          </a:p>
          <a:p>
            <a:pPr marL="627063" indent="-285750">
              <a:buFont typeface="Wingdings" panose="05000000000000000000" pitchFamily="2" charset="2"/>
              <a:buChar char="Ø"/>
            </a:pPr>
            <a:r>
              <a:rPr lang="es-ES" dirty="0"/>
              <a:t>Por ejemplo:</a:t>
            </a:r>
            <a:endParaRPr lang="es-PA" dirty="0"/>
          </a:p>
          <a:p>
            <a:pPr marL="982663" lvl="0" indent="-285750">
              <a:buFont typeface="Wingdings" panose="05000000000000000000" pitchFamily="2" charset="2"/>
              <a:buChar char="ü"/>
            </a:pPr>
            <a:r>
              <a:rPr lang="es-ES" i="1" dirty="0" err="1"/>
              <a:t>fork</a:t>
            </a:r>
            <a:r>
              <a:rPr lang="es-ES" dirty="0"/>
              <a:t>, para crear un nuevo proceso.</a:t>
            </a:r>
            <a:endParaRPr lang="es-PA" dirty="0"/>
          </a:p>
          <a:p>
            <a:pPr marL="982663" lvl="0" indent="-285750">
              <a:buFont typeface="Wingdings" panose="05000000000000000000" pitchFamily="2" charset="2"/>
              <a:buChar char="ü"/>
            </a:pPr>
            <a:r>
              <a:rPr lang="es-ES" i="1" dirty="0" err="1"/>
              <a:t>read</a:t>
            </a:r>
            <a:r>
              <a:rPr lang="es-ES" dirty="0"/>
              <a:t>, para leer datos de un archivo.</a:t>
            </a:r>
            <a:endParaRPr lang="es-PA" dirty="0"/>
          </a:p>
          <a:p>
            <a:pPr marL="982663" lvl="0" indent="-285750">
              <a:buFont typeface="Wingdings" panose="05000000000000000000" pitchFamily="2" charset="2"/>
              <a:buChar char="ü"/>
            </a:pPr>
            <a:r>
              <a:rPr lang="es-ES" i="1" dirty="0" err="1"/>
              <a:t>close</a:t>
            </a:r>
            <a:r>
              <a:rPr lang="es-ES" i="1" dirty="0"/>
              <a:t>, </a:t>
            </a:r>
            <a:r>
              <a:rPr lang="es-ES" dirty="0"/>
              <a:t>para cerrar un archivo.</a:t>
            </a:r>
            <a:endParaRPr lang="es-PA" dirty="0"/>
          </a:p>
          <a:p>
            <a:pPr marL="285750" lvl="0" indent="-285750">
              <a:buFont typeface="Arial" panose="020B0604020202020204" pitchFamily="34" charset="0"/>
              <a:buChar char="•"/>
            </a:pPr>
            <a:r>
              <a:rPr lang="es-ES" b="1" dirty="0"/>
              <a:t>Las funciones, </a:t>
            </a:r>
            <a:r>
              <a:rPr lang="es-ES" dirty="0"/>
              <a:t>normalmente</a:t>
            </a:r>
            <a:r>
              <a:rPr lang="es-ES" b="1" dirty="0"/>
              <a:t>, devuelven 0 (cero) si se ejecutaron con éxito o -1 en caso de error</a:t>
            </a:r>
            <a:r>
              <a:rPr lang="es-ES" dirty="0"/>
              <a:t>.  Cuando una función devuelve -1, se almacena en una variable global, llamada </a:t>
            </a:r>
            <a:r>
              <a:rPr lang="es-ES" i="1" dirty="0" err="1"/>
              <a:t>errno</a:t>
            </a:r>
            <a:r>
              <a:rPr lang="es-ES" i="1" dirty="0"/>
              <a:t>,</a:t>
            </a:r>
            <a:r>
              <a:rPr lang="es-ES" dirty="0"/>
              <a:t> el código de error.  Este código de error es un valor entero. La variable </a:t>
            </a:r>
            <a:r>
              <a:rPr lang="es-ES" i="1" dirty="0" err="1"/>
              <a:t>errno</a:t>
            </a:r>
            <a:r>
              <a:rPr lang="es-ES" i="1" dirty="0"/>
              <a:t> </a:t>
            </a:r>
            <a:r>
              <a:rPr lang="es-ES" dirty="0"/>
              <a:t>se encuentra definida en el archivo de cabecera </a:t>
            </a:r>
            <a:r>
              <a:rPr lang="es-ES" i="1" dirty="0"/>
              <a:t>&lt;</a:t>
            </a:r>
            <a:r>
              <a:rPr lang="es-ES" i="1" dirty="0" err="1"/>
              <a:t>errno.h</a:t>
            </a:r>
            <a:r>
              <a:rPr lang="es-ES" i="1" dirty="0"/>
              <a:t>&gt;.</a:t>
            </a:r>
            <a:endParaRPr lang="es-PA" dirty="0"/>
          </a:p>
          <a:p>
            <a:pPr marL="285750" lvl="0" indent="-285750">
              <a:buFont typeface="Arial" panose="020B0604020202020204" pitchFamily="34" charset="0"/>
              <a:buChar char="•"/>
            </a:pPr>
            <a:r>
              <a:rPr lang="es-ES" dirty="0"/>
              <a:t>La mayoría de los recursos administrados por el SO se referencian mediante descriptores que son números enteros mayores o iguales que cero.</a:t>
            </a:r>
            <a:endParaRPr lang="es-PA" dirty="0"/>
          </a:p>
        </p:txBody>
      </p:sp>
      <p:sp>
        <p:nvSpPr>
          <p:cNvPr id="81924"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98929F-7872-4E0E-AABA-4CBF63DBF843}" type="slidenum">
              <a:rPr lang="es-ES">
                <a:solidFill>
                  <a:srgbClr val="FEFFFF"/>
                </a:solidFill>
              </a:rPr>
              <a:pPr/>
              <a:t>40</a:t>
            </a:fld>
            <a:endParaRPr lang="es-ES">
              <a:solidFill>
                <a:srgbClr val="FEFFFF"/>
              </a:solidFill>
            </a:endParaRPr>
          </a:p>
        </p:txBody>
      </p:sp>
      <p:sp>
        <p:nvSpPr>
          <p:cNvPr id="7" name="Rectangle 5"/>
          <p:cNvSpPr>
            <a:spLocks noChangeArrowheads="1"/>
          </p:cNvSpPr>
          <p:nvPr/>
        </p:nvSpPr>
        <p:spPr bwMode="auto">
          <a:xfrm>
            <a:off x="2843808" y="364483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A"/>
          </a:p>
        </p:txBody>
      </p:sp>
    </p:spTree>
    <p:extLst>
      <p:ext uri="{BB962C8B-B14F-4D97-AF65-F5344CB8AC3E}">
        <p14:creationId xmlns:p14="http://schemas.microsoft.com/office/powerpoint/2010/main" val="1371880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2 Subtítulo"/>
          <p:cNvSpPr>
            <a:spLocks noGrp="1"/>
          </p:cNvSpPr>
          <p:nvPr>
            <p:ph type="subTitle" idx="1"/>
          </p:nvPr>
        </p:nvSpPr>
        <p:spPr>
          <a:xfrm>
            <a:off x="1022436" y="548680"/>
            <a:ext cx="7416824" cy="5832648"/>
          </a:xfrm>
        </p:spPr>
        <p:txBody>
          <a:bodyPr rtlCol="0">
            <a:normAutofit/>
          </a:bodyPr>
          <a:lstStyle/>
          <a:p>
            <a:pPr lvl="0"/>
            <a:r>
              <a:rPr lang="es-ES" b="1" dirty="0"/>
              <a:t>- WIN32 (Windows 32)</a:t>
            </a:r>
            <a:endParaRPr lang="es-PA" dirty="0"/>
          </a:p>
          <a:p>
            <a:pPr marL="450850" indent="-177800">
              <a:buFont typeface="Arial" panose="020B0604020202020204" pitchFamily="34" charset="0"/>
              <a:buChar char="•"/>
            </a:pPr>
            <a:r>
              <a:rPr lang="es-ES" b="1" dirty="0"/>
              <a:t>Definía los servicios ofrecidos por los sistemas Windows 95/98, Windows NT y Windows 2000</a:t>
            </a:r>
            <a:r>
              <a:rPr lang="es-ES" dirty="0"/>
              <a:t>. </a:t>
            </a:r>
          </a:p>
          <a:p>
            <a:pPr marL="450850" indent="-177800">
              <a:buFont typeface="Arial" panose="020B0604020202020204" pitchFamily="34" charset="0"/>
              <a:buChar char="•"/>
            </a:pPr>
            <a:r>
              <a:rPr lang="es-ES" dirty="0"/>
              <a:t>Los recursos gestionados por el sistema operativo se tratan como objetos, que se referencian por medio de manejadores. </a:t>
            </a:r>
          </a:p>
          <a:p>
            <a:pPr marL="450850" indent="-177800">
              <a:buFont typeface="Arial" panose="020B0604020202020204" pitchFamily="34" charset="0"/>
              <a:buChar char="•"/>
            </a:pPr>
            <a:r>
              <a:rPr lang="es-ES" dirty="0"/>
              <a:t>Ejemplos de funciones en Win32 son:</a:t>
            </a:r>
            <a:endParaRPr lang="es-PA" dirty="0"/>
          </a:p>
          <a:p>
            <a:pPr marL="804863" lvl="0" indent="-271463">
              <a:buFont typeface="Wingdings" panose="05000000000000000000" pitchFamily="2" charset="2"/>
              <a:buChar char="Ø"/>
            </a:pPr>
            <a:r>
              <a:rPr lang="es-ES" i="1" dirty="0" err="1"/>
              <a:t>GetFileAttributes</a:t>
            </a:r>
            <a:r>
              <a:rPr lang="es-ES" dirty="0"/>
              <a:t>, para obtener los atributos de un archivo. </a:t>
            </a:r>
            <a:endParaRPr lang="es-PA" dirty="0"/>
          </a:p>
          <a:p>
            <a:pPr marL="804863" lvl="0" indent="-271463">
              <a:buFont typeface="Wingdings" panose="05000000000000000000" pitchFamily="2" charset="2"/>
              <a:buChar char="Ø"/>
            </a:pPr>
            <a:r>
              <a:rPr lang="es-ES" i="1" dirty="0" err="1"/>
              <a:t>CreateNamedPipe</a:t>
            </a:r>
            <a:r>
              <a:rPr lang="es-ES" dirty="0"/>
              <a:t>, para crear una tubería con nombre.</a:t>
            </a:r>
            <a:endParaRPr lang="es-PA" dirty="0"/>
          </a:p>
          <a:p>
            <a:pPr marL="804863" lvl="0" indent="-271463">
              <a:buFont typeface="Wingdings" panose="05000000000000000000" pitchFamily="2" charset="2"/>
              <a:buChar char="Ø"/>
            </a:pPr>
            <a:r>
              <a:rPr lang="es-ES" i="1" dirty="0"/>
              <a:t>BOOL</a:t>
            </a:r>
            <a:r>
              <a:rPr lang="es-ES" dirty="0"/>
              <a:t>, objeto de 32 bits que almacena un valor lógico. </a:t>
            </a:r>
            <a:endParaRPr lang="es-PA" dirty="0"/>
          </a:p>
          <a:p>
            <a:pPr marL="804863" lvl="0" indent="-271463">
              <a:buFont typeface="Wingdings" panose="05000000000000000000" pitchFamily="2" charset="2"/>
              <a:buChar char="Ø"/>
            </a:pPr>
            <a:r>
              <a:rPr lang="es-ES" i="1" dirty="0"/>
              <a:t>DWORD</a:t>
            </a:r>
            <a:r>
              <a:rPr lang="es-ES" dirty="0"/>
              <a:t>, entero sin signo de 32 bits.</a:t>
            </a:r>
            <a:endParaRPr lang="es-PA" dirty="0"/>
          </a:p>
          <a:p>
            <a:pPr marL="804863" lvl="0" indent="-271463">
              <a:buFont typeface="Wingdings" panose="05000000000000000000" pitchFamily="2" charset="2"/>
              <a:buChar char="Ø"/>
            </a:pPr>
            <a:r>
              <a:rPr lang="es-ES" i="1" dirty="0"/>
              <a:t>TCHAP</a:t>
            </a:r>
            <a:r>
              <a:rPr lang="es-ES" dirty="0"/>
              <a:t>, tipo carácter de dos bytes. </a:t>
            </a:r>
            <a:endParaRPr lang="es-PA" dirty="0"/>
          </a:p>
          <a:p>
            <a:pPr marL="804863" lvl="0" indent="-271463">
              <a:buFont typeface="Wingdings" panose="05000000000000000000" pitchFamily="2" charset="2"/>
              <a:buChar char="Ø"/>
            </a:pPr>
            <a:r>
              <a:rPr lang="es-ES" i="1" dirty="0"/>
              <a:t>LPSTR</a:t>
            </a:r>
            <a:r>
              <a:rPr lang="es-ES" dirty="0"/>
              <a:t>, puntero a una cadena de caracteres.</a:t>
            </a:r>
            <a:endParaRPr lang="es-PA" dirty="0"/>
          </a:p>
          <a:p>
            <a:pPr marL="177800"/>
            <a:r>
              <a:rPr lang="es-ES" dirty="0"/>
              <a:t>En Win32</a:t>
            </a:r>
            <a:r>
              <a:rPr lang="es-ES" b="1" dirty="0"/>
              <a:t>, las funciones devuelven, </a:t>
            </a:r>
            <a:r>
              <a:rPr lang="es-ES" dirty="0"/>
              <a:t>en general</a:t>
            </a:r>
            <a:r>
              <a:rPr lang="es-ES" b="1" dirty="0"/>
              <a:t>, </a:t>
            </a:r>
            <a:r>
              <a:rPr lang="es-ES" b="1" i="1" dirty="0"/>
              <a:t>TRUE </a:t>
            </a:r>
            <a:r>
              <a:rPr lang="es-ES" b="1" dirty="0"/>
              <a:t>si la llamada se ejecutó con éxito o </a:t>
            </a:r>
            <a:r>
              <a:rPr lang="es-ES" b="1" i="1" dirty="0"/>
              <a:t>false </a:t>
            </a:r>
            <a:r>
              <a:rPr lang="es-ES" b="1" dirty="0"/>
              <a:t>en caso contrario</a:t>
            </a:r>
            <a:r>
              <a:rPr lang="es-ES" dirty="0"/>
              <a:t>.</a:t>
            </a:r>
            <a:endParaRPr lang="es-PA" dirty="0"/>
          </a:p>
        </p:txBody>
      </p:sp>
      <p:sp>
        <p:nvSpPr>
          <p:cNvPr id="81924"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98929F-7872-4E0E-AABA-4CBF63DBF843}" type="slidenum">
              <a:rPr lang="es-ES">
                <a:solidFill>
                  <a:srgbClr val="FEFFFF"/>
                </a:solidFill>
              </a:rPr>
              <a:pPr/>
              <a:t>41</a:t>
            </a:fld>
            <a:endParaRPr lang="es-ES">
              <a:solidFill>
                <a:srgbClr val="FEFFFF"/>
              </a:solidFill>
            </a:endParaRPr>
          </a:p>
        </p:txBody>
      </p:sp>
      <p:sp>
        <p:nvSpPr>
          <p:cNvPr id="7" name="Rectangle 5"/>
          <p:cNvSpPr>
            <a:spLocks noChangeArrowheads="1"/>
          </p:cNvSpPr>
          <p:nvPr/>
        </p:nvSpPr>
        <p:spPr bwMode="auto">
          <a:xfrm>
            <a:off x="2843808" y="364483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A"/>
          </a:p>
        </p:txBody>
      </p:sp>
    </p:spTree>
    <p:extLst>
      <p:ext uri="{BB962C8B-B14F-4D97-AF65-F5344CB8AC3E}">
        <p14:creationId xmlns:p14="http://schemas.microsoft.com/office/powerpoint/2010/main" val="33598819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98929F-7872-4E0E-AABA-4CBF63DBF843}" type="slidenum">
              <a:rPr lang="es-ES">
                <a:solidFill>
                  <a:srgbClr val="FEFFFF"/>
                </a:solidFill>
              </a:rPr>
              <a:pPr/>
              <a:t>42</a:t>
            </a:fld>
            <a:endParaRPr lang="es-ES">
              <a:solidFill>
                <a:srgbClr val="FEFFFF"/>
              </a:solidFill>
            </a:endParaRPr>
          </a:p>
        </p:txBody>
      </p:sp>
      <p:sp>
        <p:nvSpPr>
          <p:cNvPr id="7" name="Rectangle 5"/>
          <p:cNvSpPr>
            <a:spLocks noChangeArrowheads="1"/>
          </p:cNvSpPr>
          <p:nvPr/>
        </p:nvSpPr>
        <p:spPr bwMode="auto">
          <a:xfrm>
            <a:off x="2843808" y="364483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A"/>
          </a:p>
        </p:txBody>
      </p:sp>
      <p:pic>
        <p:nvPicPr>
          <p:cNvPr id="8" name="Imagen 100" descr="41e1624ad3090e954c51759c597c17b6_TracePlus_Win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620688"/>
            <a:ext cx="7511660" cy="561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3907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98929F-7872-4E0E-AABA-4CBF63DBF843}" type="slidenum">
              <a:rPr lang="es-ES">
                <a:solidFill>
                  <a:srgbClr val="FEFFFF"/>
                </a:solidFill>
              </a:rPr>
              <a:pPr/>
              <a:t>43</a:t>
            </a:fld>
            <a:endParaRPr lang="es-ES">
              <a:solidFill>
                <a:srgbClr val="FEFFFF"/>
              </a:solidFill>
            </a:endParaRPr>
          </a:p>
        </p:txBody>
      </p:sp>
      <p:sp>
        <p:nvSpPr>
          <p:cNvPr id="6" name="2 Subtítulo"/>
          <p:cNvSpPr txBox="1">
            <a:spLocks/>
          </p:cNvSpPr>
          <p:nvPr/>
        </p:nvSpPr>
        <p:spPr bwMode="auto">
          <a:xfrm>
            <a:off x="1042988" y="1268760"/>
            <a:ext cx="7375649"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defTabSz="457200" rtl="0" fontAlgn="base">
              <a:spcBef>
                <a:spcPts val="1000"/>
              </a:spcBef>
              <a:spcAft>
                <a:spcPct val="0"/>
              </a:spcAft>
              <a:buClr>
                <a:schemeClr val="accent1"/>
              </a:buClr>
              <a:buFont typeface="Wingdings 3" panose="05040102010807070707" pitchFamily="18" charset="2"/>
              <a:buNone/>
              <a:defRPr kern="1200">
                <a:solidFill>
                  <a:schemeClr val="tx1">
                    <a:lumMod val="65000"/>
                    <a:lumOff val="35000"/>
                  </a:schemeClr>
                </a:solidFill>
                <a:latin typeface="+mn-lt"/>
                <a:ea typeface="+mn-ea"/>
                <a:cs typeface="+mn-cs"/>
              </a:defRPr>
            </a:lvl1pPr>
            <a:lvl2pPr marL="457200" indent="0" algn="ctr" defTabSz="457200" rtl="0" fontAlgn="base">
              <a:spcBef>
                <a:spcPts val="1000"/>
              </a:spcBef>
              <a:spcAft>
                <a:spcPct val="0"/>
              </a:spcAft>
              <a:buClr>
                <a:schemeClr val="accent1"/>
              </a:buClr>
              <a:buFont typeface="Wingdings 3" panose="05040102010807070707" pitchFamily="18" charset="2"/>
              <a:buNone/>
              <a:defRPr sz="1600" kern="1200">
                <a:solidFill>
                  <a:schemeClr val="tx1">
                    <a:tint val="75000"/>
                  </a:schemeClr>
                </a:solidFill>
                <a:latin typeface="+mn-lt"/>
                <a:ea typeface="+mn-ea"/>
                <a:cs typeface="+mn-cs"/>
              </a:defRPr>
            </a:lvl2pPr>
            <a:lvl3pPr marL="914400" indent="0" algn="ctr" defTabSz="457200" rtl="0" fontAlgn="base">
              <a:spcBef>
                <a:spcPts val="1000"/>
              </a:spcBef>
              <a:spcAft>
                <a:spcPct val="0"/>
              </a:spcAft>
              <a:buClr>
                <a:schemeClr val="accent1"/>
              </a:buClr>
              <a:buFont typeface="Wingdings 3" panose="05040102010807070707" pitchFamily="18" charset="2"/>
              <a:buNone/>
              <a:defRPr sz="1400" kern="1200">
                <a:solidFill>
                  <a:schemeClr val="tx1">
                    <a:tint val="75000"/>
                  </a:schemeClr>
                </a:solidFill>
                <a:latin typeface="+mn-lt"/>
                <a:ea typeface="+mn-ea"/>
                <a:cs typeface="+mn-cs"/>
              </a:defRPr>
            </a:lvl3pPr>
            <a:lvl4pPr marL="1371600" indent="0" algn="ctr" defTabSz="457200" rtl="0" fontAlgn="base">
              <a:spcBef>
                <a:spcPts val="1000"/>
              </a:spcBef>
              <a:spcAft>
                <a:spcPct val="0"/>
              </a:spcAft>
              <a:buClr>
                <a:schemeClr val="accent1"/>
              </a:buClr>
              <a:buFont typeface="Wingdings 3" panose="05040102010807070707" pitchFamily="18" charset="2"/>
              <a:buNone/>
              <a:defRPr sz="1200" kern="1200">
                <a:solidFill>
                  <a:schemeClr val="tx1">
                    <a:tint val="75000"/>
                  </a:schemeClr>
                </a:solidFill>
                <a:latin typeface="+mn-lt"/>
                <a:ea typeface="+mn-ea"/>
                <a:cs typeface="+mn-cs"/>
              </a:defRPr>
            </a:lvl4pPr>
            <a:lvl5pPr marL="1828800" indent="0" algn="ctr" defTabSz="457200" rtl="0" fontAlgn="base">
              <a:spcBef>
                <a:spcPts val="1000"/>
              </a:spcBef>
              <a:spcAft>
                <a:spcPct val="0"/>
              </a:spcAft>
              <a:buClr>
                <a:schemeClr val="accent1"/>
              </a:buClr>
              <a:buFont typeface="Wingdings 3" panose="050401020108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285750" lvl="0" indent="-285750">
              <a:buFont typeface="Wingdings" panose="05000000000000000000" pitchFamily="2" charset="2"/>
              <a:buChar char="Ø"/>
            </a:pPr>
            <a:r>
              <a:rPr lang="es-ES" b="1" u="sng" dirty="0"/>
              <a:t>Interfaz del usuario</a:t>
            </a:r>
            <a:r>
              <a:rPr lang="es-ES" b="1" dirty="0"/>
              <a:t> </a:t>
            </a:r>
            <a:endParaRPr lang="es-PA" sz="1200" dirty="0"/>
          </a:p>
          <a:p>
            <a:pPr marL="558800" indent="-285750">
              <a:buFont typeface="Wingdings" panose="05000000000000000000" pitchFamily="2" charset="2"/>
              <a:buChar char="ü"/>
            </a:pPr>
            <a:r>
              <a:rPr lang="es-ES" b="1" dirty="0"/>
              <a:t>Es utilizado por el usuario al momento que interactúa con el sistema operativo para poder llevar a cabo operaciones </a:t>
            </a:r>
            <a:r>
              <a:rPr lang="es-ES" dirty="0"/>
              <a:t>tales como ejecutar un programa, borrar archivo, </a:t>
            </a:r>
            <a:r>
              <a:rPr lang="es-ES" b="1" dirty="0"/>
              <a:t>sin necesidad de escribir un programa que realice dicha operación utilizando los servicios del sistema operativ</a:t>
            </a:r>
            <a:r>
              <a:rPr lang="es-ES" dirty="0"/>
              <a:t>o.</a:t>
            </a:r>
            <a:endParaRPr lang="es-PA" sz="1200" dirty="0"/>
          </a:p>
          <a:p>
            <a:pPr marL="558800" indent="-285750">
              <a:buFont typeface="Wingdings" panose="05000000000000000000" pitchFamily="2" charset="2"/>
              <a:buChar char="ü"/>
            </a:pPr>
            <a:r>
              <a:rPr lang="es-ES" b="1" dirty="0"/>
              <a:t>La misión principal de la interfaz</a:t>
            </a:r>
            <a:r>
              <a:rPr lang="es-ES" dirty="0"/>
              <a:t>, sin importar el tipo, </a:t>
            </a:r>
            <a:r>
              <a:rPr lang="es-ES" b="1" dirty="0"/>
              <a:t>es</a:t>
            </a:r>
            <a:r>
              <a:rPr lang="es-ES" dirty="0"/>
              <a:t> el de </a:t>
            </a:r>
            <a:r>
              <a:rPr lang="es-ES" b="1" dirty="0"/>
              <a:t>permitir  al usuario acceder y manipular los objetos y recursos del sistema.</a:t>
            </a:r>
            <a:endParaRPr lang="es-PA" b="1" dirty="0"/>
          </a:p>
          <a:p>
            <a:pPr marL="558800" indent="-285750">
              <a:buFont typeface="Wingdings" panose="05000000000000000000" pitchFamily="2" charset="2"/>
              <a:buChar char="ü"/>
            </a:pPr>
            <a:r>
              <a:rPr lang="es-ES" b="1" dirty="0"/>
              <a:t>Hay dos tipos</a:t>
            </a:r>
            <a:r>
              <a:rPr lang="es-ES" dirty="0"/>
              <a:t> de interfaz de usuario: </a:t>
            </a:r>
          </a:p>
          <a:p>
            <a:pPr marL="982663" indent="-258763">
              <a:buFont typeface="Arial" panose="020B0604020202020204" pitchFamily="34" charset="0"/>
              <a:buChar char="•"/>
            </a:pPr>
            <a:r>
              <a:rPr lang="es-ES" sz="1400" dirty="0"/>
              <a:t>Gráfica.</a:t>
            </a:r>
          </a:p>
          <a:p>
            <a:pPr marL="982663" indent="-258763">
              <a:buFont typeface="Arial" panose="020B0604020202020204" pitchFamily="34" charset="0"/>
              <a:buChar char="•"/>
            </a:pPr>
            <a:r>
              <a:rPr lang="es-ES" sz="1400" dirty="0"/>
              <a:t>Alfanumérica.</a:t>
            </a:r>
            <a:endParaRPr lang="es-PA" sz="1400" dirty="0"/>
          </a:p>
          <a:p>
            <a:pPr algn="ctr" eaLnBrk="1" fontAlgn="auto" hangingPunct="1">
              <a:spcAft>
                <a:spcPts val="0"/>
              </a:spcAft>
              <a:defRPr/>
            </a:pPr>
            <a:endParaRPr lang="es-ES" sz="1400" dirty="0"/>
          </a:p>
        </p:txBody>
      </p:sp>
    </p:spTree>
    <p:extLst>
      <p:ext uri="{BB962C8B-B14F-4D97-AF65-F5344CB8AC3E}">
        <p14:creationId xmlns:p14="http://schemas.microsoft.com/office/powerpoint/2010/main" val="3669187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98929F-7872-4E0E-AABA-4CBF63DBF843}" type="slidenum">
              <a:rPr lang="es-ES">
                <a:solidFill>
                  <a:srgbClr val="FEFFFF"/>
                </a:solidFill>
              </a:rPr>
              <a:pPr/>
              <a:t>44</a:t>
            </a:fld>
            <a:endParaRPr lang="es-ES">
              <a:solidFill>
                <a:srgbClr val="FEFFFF"/>
              </a:solidFill>
            </a:endParaRPr>
          </a:p>
        </p:txBody>
      </p:sp>
      <p:sp>
        <p:nvSpPr>
          <p:cNvPr id="6" name="2 Subtítulo"/>
          <p:cNvSpPr txBox="1">
            <a:spLocks/>
          </p:cNvSpPr>
          <p:nvPr/>
        </p:nvSpPr>
        <p:spPr bwMode="auto">
          <a:xfrm>
            <a:off x="1042986" y="620688"/>
            <a:ext cx="7375649"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defTabSz="457200" rtl="0" fontAlgn="base">
              <a:spcBef>
                <a:spcPts val="1000"/>
              </a:spcBef>
              <a:spcAft>
                <a:spcPct val="0"/>
              </a:spcAft>
              <a:buClr>
                <a:schemeClr val="accent1"/>
              </a:buClr>
              <a:buFont typeface="Wingdings 3" panose="05040102010807070707" pitchFamily="18" charset="2"/>
              <a:buNone/>
              <a:defRPr kern="1200">
                <a:solidFill>
                  <a:schemeClr val="tx1">
                    <a:lumMod val="65000"/>
                    <a:lumOff val="35000"/>
                  </a:schemeClr>
                </a:solidFill>
                <a:latin typeface="+mn-lt"/>
                <a:ea typeface="+mn-ea"/>
                <a:cs typeface="+mn-cs"/>
              </a:defRPr>
            </a:lvl1pPr>
            <a:lvl2pPr marL="457200" indent="0" algn="ctr" defTabSz="457200" rtl="0" fontAlgn="base">
              <a:spcBef>
                <a:spcPts val="1000"/>
              </a:spcBef>
              <a:spcAft>
                <a:spcPct val="0"/>
              </a:spcAft>
              <a:buClr>
                <a:schemeClr val="accent1"/>
              </a:buClr>
              <a:buFont typeface="Wingdings 3" panose="05040102010807070707" pitchFamily="18" charset="2"/>
              <a:buNone/>
              <a:defRPr sz="1600" kern="1200">
                <a:solidFill>
                  <a:schemeClr val="tx1">
                    <a:tint val="75000"/>
                  </a:schemeClr>
                </a:solidFill>
                <a:latin typeface="+mn-lt"/>
                <a:ea typeface="+mn-ea"/>
                <a:cs typeface="+mn-cs"/>
              </a:defRPr>
            </a:lvl2pPr>
            <a:lvl3pPr marL="914400" indent="0" algn="ctr" defTabSz="457200" rtl="0" fontAlgn="base">
              <a:spcBef>
                <a:spcPts val="1000"/>
              </a:spcBef>
              <a:spcAft>
                <a:spcPct val="0"/>
              </a:spcAft>
              <a:buClr>
                <a:schemeClr val="accent1"/>
              </a:buClr>
              <a:buFont typeface="Wingdings 3" panose="05040102010807070707" pitchFamily="18" charset="2"/>
              <a:buNone/>
              <a:defRPr sz="1400" kern="1200">
                <a:solidFill>
                  <a:schemeClr val="tx1">
                    <a:tint val="75000"/>
                  </a:schemeClr>
                </a:solidFill>
                <a:latin typeface="+mn-lt"/>
                <a:ea typeface="+mn-ea"/>
                <a:cs typeface="+mn-cs"/>
              </a:defRPr>
            </a:lvl3pPr>
            <a:lvl4pPr marL="1371600" indent="0" algn="ctr" defTabSz="457200" rtl="0" fontAlgn="base">
              <a:spcBef>
                <a:spcPts val="1000"/>
              </a:spcBef>
              <a:spcAft>
                <a:spcPct val="0"/>
              </a:spcAft>
              <a:buClr>
                <a:schemeClr val="accent1"/>
              </a:buClr>
              <a:buFont typeface="Wingdings 3" panose="05040102010807070707" pitchFamily="18" charset="2"/>
              <a:buNone/>
              <a:defRPr sz="1200" kern="1200">
                <a:solidFill>
                  <a:schemeClr val="tx1">
                    <a:tint val="75000"/>
                  </a:schemeClr>
                </a:solidFill>
                <a:latin typeface="+mn-lt"/>
                <a:ea typeface="+mn-ea"/>
                <a:cs typeface="+mn-cs"/>
              </a:defRPr>
            </a:lvl4pPr>
            <a:lvl5pPr marL="1828800" indent="0" algn="ctr" defTabSz="457200" rtl="0" fontAlgn="base">
              <a:spcBef>
                <a:spcPts val="1000"/>
              </a:spcBef>
              <a:spcAft>
                <a:spcPct val="0"/>
              </a:spcAft>
              <a:buClr>
                <a:schemeClr val="accent1"/>
              </a:buClr>
              <a:buFont typeface="Wingdings 3" panose="050401020108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177800" lvl="0" indent="-177800" defTabSz="914400">
              <a:spcBef>
                <a:spcPct val="0"/>
              </a:spcBef>
              <a:buClrTx/>
              <a:buFont typeface="Arial" panose="020B0604020202020204" pitchFamily="34" charset="0"/>
              <a:buChar char="•"/>
            </a:pPr>
            <a:r>
              <a:rPr lang="es-ES" sz="2400" b="1" u="sng" dirty="0">
                <a:solidFill>
                  <a:srgbClr val="000000"/>
                </a:solidFill>
                <a:latin typeface="Arial" panose="020B0604020202020204" pitchFamily="34" charset="0"/>
                <a:ea typeface="Times New Roman" panose="02020603050405020304" pitchFamily="18" charset="0"/>
                <a:cs typeface="Arial" panose="020B0604020202020204" pitchFamily="34" charset="0"/>
              </a:rPr>
              <a:t>GRÁFICA (GUI, </a:t>
            </a:r>
            <a:r>
              <a:rPr lang="es-ES" sz="2400" b="1" u="sng" dirty="0" err="1">
                <a:solidFill>
                  <a:srgbClr val="000000"/>
                </a:solidFill>
                <a:latin typeface="Arial" panose="020B0604020202020204" pitchFamily="34" charset="0"/>
                <a:ea typeface="Times New Roman" panose="02020603050405020304" pitchFamily="18" charset="0"/>
                <a:cs typeface="Arial" panose="020B0604020202020204" pitchFamily="34" charset="0"/>
              </a:rPr>
              <a:t>G</a:t>
            </a:r>
            <a:r>
              <a:rPr lang="es-ES" sz="2400" u="sng" dirty="0" err="1">
                <a:solidFill>
                  <a:srgbClr val="000000"/>
                </a:solidFill>
                <a:latin typeface="Arial" panose="020B0604020202020204" pitchFamily="34" charset="0"/>
                <a:ea typeface="Times New Roman" panose="02020603050405020304" pitchFamily="18" charset="0"/>
                <a:cs typeface="Arial" panose="020B0604020202020204" pitchFamily="34" charset="0"/>
              </a:rPr>
              <a:t>raphical</a:t>
            </a:r>
            <a:r>
              <a:rPr lang="es-ES" sz="2400" u="sng"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s-ES" sz="2400" b="1" u="sng" dirty="0" err="1">
                <a:solidFill>
                  <a:srgbClr val="000000"/>
                </a:solidFill>
                <a:latin typeface="Arial" panose="020B0604020202020204" pitchFamily="34" charset="0"/>
                <a:ea typeface="Times New Roman" panose="02020603050405020304" pitchFamily="18" charset="0"/>
                <a:cs typeface="Arial" panose="020B0604020202020204" pitchFamily="34" charset="0"/>
              </a:rPr>
              <a:t>U</a:t>
            </a:r>
            <a:r>
              <a:rPr lang="es-ES" sz="2400" u="sng" dirty="0" err="1">
                <a:solidFill>
                  <a:srgbClr val="000000"/>
                </a:solidFill>
                <a:latin typeface="Arial" panose="020B0604020202020204" pitchFamily="34" charset="0"/>
                <a:ea typeface="Times New Roman" panose="02020603050405020304" pitchFamily="18" charset="0"/>
                <a:cs typeface="Arial" panose="020B0604020202020204" pitchFamily="34" charset="0"/>
              </a:rPr>
              <a:t>ser</a:t>
            </a:r>
            <a:r>
              <a:rPr lang="es-ES" sz="2400" b="1" u="sng" dirty="0">
                <a:solidFill>
                  <a:srgbClr val="000000"/>
                </a:solidFill>
                <a:latin typeface="Arial" panose="020B0604020202020204" pitchFamily="34" charset="0"/>
                <a:ea typeface="Times New Roman" panose="02020603050405020304" pitchFamily="18" charset="0"/>
                <a:cs typeface="Arial" panose="020B0604020202020204" pitchFamily="34" charset="0"/>
              </a:rPr>
              <a:t> I</a:t>
            </a:r>
            <a:r>
              <a:rPr lang="es-ES" sz="2400" u="sng" dirty="0">
                <a:solidFill>
                  <a:srgbClr val="000000"/>
                </a:solidFill>
                <a:latin typeface="Arial" panose="020B0604020202020204" pitchFamily="34" charset="0"/>
                <a:ea typeface="Times New Roman" panose="02020603050405020304" pitchFamily="18" charset="0"/>
                <a:cs typeface="Arial" panose="020B0604020202020204" pitchFamily="34" charset="0"/>
              </a:rPr>
              <a:t>nterface</a:t>
            </a:r>
            <a:r>
              <a:rPr lang="es-ES" sz="2400" b="1" u="sng"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s-ES" sz="2400" b="1" u="sng" dirty="0">
                <a:solidFill>
                  <a:schemeClr val="tx1"/>
                </a:solidFill>
                <a:latin typeface="Arial" panose="020B0604020202020204" pitchFamily="34" charset="0"/>
                <a:ea typeface="Times New Roman" panose="02020603050405020304" pitchFamily="18" charset="0"/>
              </a:rPr>
              <a:t> </a:t>
            </a:r>
            <a:endParaRPr lang="es-PA" sz="2400" u="sng" dirty="0">
              <a:solidFill>
                <a:schemeClr val="tx1"/>
              </a:solidFill>
              <a:latin typeface="Arial" panose="020B0604020202020204" pitchFamily="34" charset="0"/>
            </a:endParaRPr>
          </a:p>
          <a:p>
            <a:pPr marL="177800" lvl="0" defTabSz="914400">
              <a:spcBef>
                <a:spcPct val="0"/>
              </a:spcBef>
              <a:buClrTx/>
            </a:pPr>
            <a:endParaRPr lang="es-ES" sz="1400" dirty="0">
              <a:solidFill>
                <a:schemeClr val="tx1"/>
              </a:solidFill>
              <a:latin typeface="Arial" panose="020B0604020202020204" pitchFamily="34" charset="0"/>
              <a:ea typeface="Times New Roman" panose="02020603050405020304" pitchFamily="18" charset="0"/>
            </a:endParaRPr>
          </a:p>
          <a:p>
            <a:pPr marL="463550" lvl="0" indent="-285750" defTabSz="914400">
              <a:spcBef>
                <a:spcPct val="0"/>
              </a:spcBef>
              <a:spcAft>
                <a:spcPts val="600"/>
              </a:spcAft>
              <a:buClrTx/>
              <a:buFont typeface="Wingdings" panose="05000000000000000000" pitchFamily="2" charset="2"/>
              <a:buChar char="Ø"/>
            </a:pPr>
            <a:r>
              <a:rPr lang="es-ES" dirty="0">
                <a:solidFill>
                  <a:schemeClr val="tx1"/>
                </a:solidFill>
                <a:latin typeface="Arial" panose="020B0604020202020204" pitchFamily="34" charset="0"/>
                <a:ea typeface="Times New Roman" panose="02020603050405020304" pitchFamily="18" charset="0"/>
              </a:rPr>
              <a:t>Surgen en los inicios de los años setenta. </a:t>
            </a:r>
          </a:p>
          <a:p>
            <a:pPr marL="463550" lvl="0" indent="-285750" defTabSz="914400">
              <a:spcBef>
                <a:spcPct val="0"/>
              </a:spcBef>
              <a:spcAft>
                <a:spcPts val="600"/>
              </a:spcAft>
              <a:buClrTx/>
              <a:buFont typeface="Wingdings" panose="05000000000000000000" pitchFamily="2" charset="2"/>
              <a:buChar char="Ø"/>
            </a:pPr>
            <a:r>
              <a:rPr lang="es-ES" dirty="0">
                <a:solidFill>
                  <a:schemeClr val="tx1"/>
                </a:solidFill>
                <a:latin typeface="Arial" panose="020B0604020202020204" pitchFamily="34" charset="0"/>
                <a:ea typeface="Times New Roman" panose="02020603050405020304" pitchFamily="18" charset="0"/>
              </a:rPr>
              <a:t>Ofrece a los usuarios novatos una visión sencilla e intuitiva del sistema que oculte toda su complejidad.</a:t>
            </a:r>
          </a:p>
          <a:p>
            <a:pPr marL="463550" lvl="0" indent="-285750" defTabSz="914400">
              <a:spcBef>
                <a:spcPct val="0"/>
              </a:spcBef>
              <a:spcAft>
                <a:spcPts val="600"/>
              </a:spcAft>
              <a:buClrTx/>
              <a:buFont typeface="Wingdings" panose="05000000000000000000" pitchFamily="2" charset="2"/>
              <a:buChar char="Ø"/>
            </a:pPr>
            <a:r>
              <a:rPr lang="es-ES" dirty="0">
                <a:solidFill>
                  <a:schemeClr val="tx1"/>
                </a:solidFill>
                <a:latin typeface="Arial" panose="020B0604020202020204" pitchFamily="34" charset="0"/>
                <a:ea typeface="Times New Roman" panose="02020603050405020304" pitchFamily="18" charset="0"/>
              </a:rPr>
              <a:t>Entre las características de este tipo de  interfaz  se observan las siguientes:</a:t>
            </a:r>
            <a:endParaRPr lang="es-PA" dirty="0">
              <a:solidFill>
                <a:schemeClr val="tx1"/>
              </a:solidFill>
              <a:latin typeface="Arial" panose="020B0604020202020204" pitchFamily="34" charset="0"/>
            </a:endParaRPr>
          </a:p>
          <a:p>
            <a:pPr marL="801688" lvl="2" indent="-285750" algn="just" defTabSz="914400">
              <a:spcBef>
                <a:spcPct val="0"/>
              </a:spcBef>
              <a:spcAft>
                <a:spcPts val="600"/>
              </a:spcAft>
              <a:buClrTx/>
              <a:buFont typeface="Wingdings" panose="05000000000000000000" pitchFamily="2" charset="2"/>
              <a:buChar char="ü"/>
            </a:pPr>
            <a:r>
              <a:rPr lang="es-ES" sz="1600" dirty="0">
                <a:solidFill>
                  <a:schemeClr val="tx1"/>
                </a:solidFill>
                <a:latin typeface="Arial" panose="020B0604020202020204" pitchFamily="34" charset="0"/>
                <a:ea typeface="Times New Roman" panose="02020603050405020304" pitchFamily="18" charset="0"/>
              </a:rPr>
              <a:t>Se basan en </a:t>
            </a:r>
            <a:r>
              <a:rPr lang="es-ES" sz="1600" i="1" dirty="0">
                <a:solidFill>
                  <a:schemeClr val="tx1"/>
                </a:solidFill>
                <a:latin typeface="Arial" panose="020B0604020202020204" pitchFamily="34" charset="0"/>
                <a:ea typeface="Times New Roman" panose="02020603050405020304" pitchFamily="18" charset="0"/>
              </a:rPr>
              <a:t>ventanas</a:t>
            </a:r>
            <a:r>
              <a:rPr lang="es-ES" sz="1600" dirty="0">
                <a:solidFill>
                  <a:schemeClr val="tx1"/>
                </a:solidFill>
                <a:latin typeface="Arial" panose="020B0604020202020204" pitchFamily="34" charset="0"/>
                <a:ea typeface="Times New Roman" panose="02020603050405020304" pitchFamily="18" charset="0"/>
              </a:rPr>
              <a:t> que le permiten al usuario trabajar simultáneamente en distintas actividades.</a:t>
            </a:r>
            <a:endParaRPr lang="es-PA" sz="1600" dirty="0">
              <a:solidFill>
                <a:schemeClr val="tx1"/>
              </a:solidFill>
              <a:latin typeface="Arial" panose="020B0604020202020204" pitchFamily="34" charset="0"/>
            </a:endParaRPr>
          </a:p>
          <a:p>
            <a:pPr marL="801688" lvl="2" indent="-285750" algn="just" defTabSz="914400">
              <a:spcBef>
                <a:spcPct val="0"/>
              </a:spcBef>
              <a:buClrTx/>
              <a:buFont typeface="Wingdings" panose="05000000000000000000" pitchFamily="2" charset="2"/>
              <a:buChar char="ü"/>
            </a:pPr>
            <a:r>
              <a:rPr lang="es-ES" sz="1600" dirty="0">
                <a:solidFill>
                  <a:schemeClr val="tx1"/>
                </a:solidFill>
                <a:latin typeface="Arial" panose="020B0604020202020204" pitchFamily="34" charset="0"/>
                <a:ea typeface="Times New Roman" panose="02020603050405020304" pitchFamily="18" charset="0"/>
              </a:rPr>
              <a:t>Se utilizan</a:t>
            </a:r>
            <a:r>
              <a:rPr lang="es-ES" sz="1600" i="1" dirty="0">
                <a:solidFill>
                  <a:schemeClr val="tx1"/>
                </a:solidFill>
                <a:latin typeface="Arial" panose="020B0604020202020204" pitchFamily="34" charset="0"/>
                <a:ea typeface="Times New Roman" panose="02020603050405020304" pitchFamily="18" charset="0"/>
              </a:rPr>
              <a:t> íconos </a:t>
            </a:r>
            <a:r>
              <a:rPr lang="es-ES" sz="1600" dirty="0">
                <a:solidFill>
                  <a:schemeClr val="tx1"/>
                </a:solidFill>
                <a:latin typeface="Arial" panose="020B0604020202020204" pitchFamily="34" charset="0"/>
                <a:ea typeface="Times New Roman" panose="02020603050405020304" pitchFamily="18" charset="0"/>
              </a:rPr>
              <a:t>y </a:t>
            </a:r>
            <a:r>
              <a:rPr lang="es-ES" sz="1600" i="1" dirty="0">
                <a:solidFill>
                  <a:schemeClr val="tx1"/>
                </a:solidFill>
                <a:latin typeface="Arial" panose="020B0604020202020204" pitchFamily="34" charset="0"/>
                <a:ea typeface="Times New Roman" panose="02020603050405020304" pitchFamily="18" charset="0"/>
              </a:rPr>
              <a:t>menú</a:t>
            </a:r>
            <a:r>
              <a:rPr lang="es-ES" sz="1600" dirty="0">
                <a:solidFill>
                  <a:schemeClr val="tx1"/>
                </a:solidFill>
                <a:latin typeface="Arial" panose="020B0604020202020204" pitchFamily="34" charset="0"/>
                <a:ea typeface="Times New Roman" panose="02020603050405020304" pitchFamily="18" charset="0"/>
              </a:rPr>
              <a:t>s para representar los recursos del sistemas y poder realizar operaciones sobre los mismos, respectivamente. El usuario utiliza un ratón para interactuar con los elementos.</a:t>
            </a:r>
            <a:endParaRPr lang="es-ES" sz="1600" dirty="0"/>
          </a:p>
        </p:txBody>
      </p:sp>
      <p:sp>
        <p:nvSpPr>
          <p:cNvPr id="4" name="Rectangle 5"/>
          <p:cNvSpPr>
            <a:spLocks noChangeArrowheads="1"/>
          </p:cNvSpPr>
          <p:nvPr/>
        </p:nvSpPr>
        <p:spPr bwMode="auto">
          <a:xfrm>
            <a:off x="0" y="-17621"/>
            <a:ext cx="21993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s-PA"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A" sz="1800" b="0" i="0" u="none" strike="noStrike" cap="none" normalizeH="0" baseline="0" dirty="0">
              <a:ln>
                <a:noFill/>
              </a:ln>
              <a:solidFill>
                <a:schemeClr val="tx1"/>
              </a:solidFill>
              <a:effectLst/>
              <a:latin typeface="Arial" panose="020B0604020202020204" pitchFamily="34" charset="0"/>
            </a:endParaRPr>
          </a:p>
        </p:txBody>
      </p:sp>
      <p:pic>
        <p:nvPicPr>
          <p:cNvPr id="137220" name="Imagen 147" descr="http://www.fayerwayer.com/up/2009/10/10guimi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6922" y="4402947"/>
            <a:ext cx="3787775" cy="2125663"/>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5" name="Rectangle 6"/>
          <p:cNvSpPr>
            <a:spLocks noChangeArrowheads="1"/>
          </p:cNvSpPr>
          <p:nvPr/>
        </p:nvSpPr>
        <p:spPr bwMode="auto">
          <a:xfrm>
            <a:off x="12573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A"/>
          </a:p>
        </p:txBody>
      </p:sp>
    </p:spTree>
    <p:extLst>
      <p:ext uri="{BB962C8B-B14F-4D97-AF65-F5344CB8AC3E}">
        <p14:creationId xmlns:p14="http://schemas.microsoft.com/office/powerpoint/2010/main" val="35067492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98929F-7872-4E0E-AABA-4CBF63DBF843}" type="slidenum">
              <a:rPr lang="es-ES">
                <a:solidFill>
                  <a:srgbClr val="FEFFFF"/>
                </a:solidFill>
              </a:rPr>
              <a:pPr/>
              <a:t>45</a:t>
            </a:fld>
            <a:endParaRPr lang="es-ES">
              <a:solidFill>
                <a:srgbClr val="FEFFFF"/>
              </a:solidFill>
            </a:endParaRPr>
          </a:p>
        </p:txBody>
      </p:sp>
      <p:sp>
        <p:nvSpPr>
          <p:cNvPr id="6" name="2 Subtítulo"/>
          <p:cNvSpPr txBox="1">
            <a:spLocks/>
          </p:cNvSpPr>
          <p:nvPr/>
        </p:nvSpPr>
        <p:spPr bwMode="auto">
          <a:xfrm>
            <a:off x="1042988" y="764704"/>
            <a:ext cx="7375649"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defTabSz="457200" rtl="0" fontAlgn="base">
              <a:spcBef>
                <a:spcPts val="1000"/>
              </a:spcBef>
              <a:spcAft>
                <a:spcPct val="0"/>
              </a:spcAft>
              <a:buClr>
                <a:schemeClr val="accent1"/>
              </a:buClr>
              <a:buFont typeface="Wingdings 3" panose="05040102010807070707" pitchFamily="18" charset="2"/>
              <a:buNone/>
              <a:defRPr kern="1200">
                <a:solidFill>
                  <a:schemeClr val="tx1">
                    <a:lumMod val="65000"/>
                    <a:lumOff val="35000"/>
                  </a:schemeClr>
                </a:solidFill>
                <a:latin typeface="+mn-lt"/>
                <a:ea typeface="+mn-ea"/>
                <a:cs typeface="+mn-cs"/>
              </a:defRPr>
            </a:lvl1pPr>
            <a:lvl2pPr marL="457200" indent="0" algn="ctr" defTabSz="457200" rtl="0" fontAlgn="base">
              <a:spcBef>
                <a:spcPts val="1000"/>
              </a:spcBef>
              <a:spcAft>
                <a:spcPct val="0"/>
              </a:spcAft>
              <a:buClr>
                <a:schemeClr val="accent1"/>
              </a:buClr>
              <a:buFont typeface="Wingdings 3" panose="05040102010807070707" pitchFamily="18" charset="2"/>
              <a:buNone/>
              <a:defRPr sz="1600" kern="1200">
                <a:solidFill>
                  <a:schemeClr val="tx1">
                    <a:tint val="75000"/>
                  </a:schemeClr>
                </a:solidFill>
                <a:latin typeface="+mn-lt"/>
                <a:ea typeface="+mn-ea"/>
                <a:cs typeface="+mn-cs"/>
              </a:defRPr>
            </a:lvl2pPr>
            <a:lvl3pPr marL="914400" indent="0" algn="ctr" defTabSz="457200" rtl="0" fontAlgn="base">
              <a:spcBef>
                <a:spcPts val="1000"/>
              </a:spcBef>
              <a:spcAft>
                <a:spcPct val="0"/>
              </a:spcAft>
              <a:buClr>
                <a:schemeClr val="accent1"/>
              </a:buClr>
              <a:buFont typeface="Wingdings 3" panose="05040102010807070707" pitchFamily="18" charset="2"/>
              <a:buNone/>
              <a:defRPr sz="1400" kern="1200">
                <a:solidFill>
                  <a:schemeClr val="tx1">
                    <a:tint val="75000"/>
                  </a:schemeClr>
                </a:solidFill>
                <a:latin typeface="+mn-lt"/>
                <a:ea typeface="+mn-ea"/>
                <a:cs typeface="+mn-cs"/>
              </a:defRPr>
            </a:lvl3pPr>
            <a:lvl4pPr marL="1371600" indent="0" algn="ctr" defTabSz="457200" rtl="0" fontAlgn="base">
              <a:spcBef>
                <a:spcPts val="1000"/>
              </a:spcBef>
              <a:spcAft>
                <a:spcPct val="0"/>
              </a:spcAft>
              <a:buClr>
                <a:schemeClr val="accent1"/>
              </a:buClr>
              <a:buFont typeface="Wingdings 3" panose="05040102010807070707" pitchFamily="18" charset="2"/>
              <a:buNone/>
              <a:defRPr sz="1200" kern="1200">
                <a:solidFill>
                  <a:schemeClr val="tx1">
                    <a:tint val="75000"/>
                  </a:schemeClr>
                </a:solidFill>
                <a:latin typeface="+mn-lt"/>
                <a:ea typeface="+mn-ea"/>
                <a:cs typeface="+mn-cs"/>
              </a:defRPr>
            </a:lvl4pPr>
            <a:lvl5pPr marL="1828800" indent="0" algn="ctr" defTabSz="457200" rtl="0" fontAlgn="base">
              <a:spcBef>
                <a:spcPts val="1000"/>
              </a:spcBef>
              <a:spcAft>
                <a:spcPct val="0"/>
              </a:spcAft>
              <a:buClr>
                <a:schemeClr val="accent1"/>
              </a:buClr>
              <a:buFont typeface="Wingdings 3" panose="050401020108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177800" lvl="0" indent="-177800" defTabSz="914400">
              <a:spcBef>
                <a:spcPct val="0"/>
              </a:spcBef>
              <a:buClrTx/>
              <a:buFontTx/>
              <a:buChar char="•"/>
            </a:pPr>
            <a:r>
              <a:rPr lang="es-ES" sz="2400" b="1" u="sng" dirty="0">
                <a:solidFill>
                  <a:srgbClr val="000000"/>
                </a:solidFill>
                <a:latin typeface="Arial" panose="020B0604020202020204" pitchFamily="34" charset="0"/>
                <a:ea typeface="Times New Roman" panose="02020603050405020304" pitchFamily="18" charset="0"/>
                <a:cs typeface="Arial" panose="020B0604020202020204" pitchFamily="34" charset="0"/>
              </a:rPr>
              <a:t>Alfanumérica (comandos)</a:t>
            </a:r>
          </a:p>
          <a:p>
            <a:pPr marL="177800" lvl="0" indent="-177800" defTabSz="914400">
              <a:spcBef>
                <a:spcPct val="0"/>
              </a:spcBef>
              <a:buClrTx/>
              <a:buFontTx/>
              <a:buChar char="•"/>
            </a:pPr>
            <a:endParaRPr lang="es-PA" sz="900" dirty="0">
              <a:solidFill>
                <a:schemeClr val="tx1"/>
              </a:solidFill>
              <a:latin typeface="Arial" panose="020B0604020202020204" pitchFamily="34" charset="0"/>
            </a:endParaRPr>
          </a:p>
          <a:p>
            <a:pPr marL="463550" lvl="0" indent="-285750" algn="just" defTabSz="914400">
              <a:spcBef>
                <a:spcPct val="0"/>
              </a:spcBef>
              <a:spcAft>
                <a:spcPts val="600"/>
              </a:spcAft>
              <a:buClrTx/>
              <a:buFont typeface="Wingdings" panose="05000000000000000000" pitchFamily="2" charset="2"/>
              <a:buChar char="ü"/>
            </a:pPr>
            <a:r>
              <a:rPr lang="es-ES" dirty="0">
                <a:solidFill>
                  <a:srgbClr val="000000"/>
                </a:solidFill>
                <a:latin typeface="Arial" panose="020B0604020202020204" pitchFamily="34" charset="0"/>
                <a:ea typeface="Times New Roman" panose="02020603050405020304" pitchFamily="18" charset="0"/>
                <a:cs typeface="Arial" panose="020B0604020202020204" pitchFamily="34" charset="0"/>
              </a:rPr>
              <a:t>El modo de trabajo es basado en línea de texto. </a:t>
            </a:r>
          </a:p>
          <a:p>
            <a:pPr marL="463550" lvl="0" indent="-285750" algn="just" defTabSz="914400">
              <a:spcBef>
                <a:spcPct val="0"/>
              </a:spcBef>
              <a:spcAft>
                <a:spcPts val="600"/>
              </a:spcAft>
              <a:buClrTx/>
              <a:buFont typeface="Wingdings" panose="05000000000000000000" pitchFamily="2" charset="2"/>
              <a:buChar char="ü"/>
            </a:pPr>
            <a:r>
              <a:rPr lang="es-ES" dirty="0">
                <a:solidFill>
                  <a:srgbClr val="000000"/>
                </a:solidFill>
                <a:latin typeface="Arial" panose="020B0604020202020204" pitchFamily="34" charset="0"/>
                <a:ea typeface="Times New Roman" panose="02020603050405020304" pitchFamily="18" charset="0"/>
                <a:cs typeface="Arial" panose="020B0604020202020204" pitchFamily="34" charset="0"/>
              </a:rPr>
              <a:t>El usuario, para darle instrucciones al sistema, escribe en su terminal un mandato terminado con un carácter de final de línea.</a:t>
            </a:r>
          </a:p>
          <a:p>
            <a:pPr marL="463550" lvl="0" indent="-285750" algn="just" defTabSz="914400">
              <a:spcBef>
                <a:spcPct val="0"/>
              </a:spcBef>
              <a:spcAft>
                <a:spcPts val="600"/>
              </a:spcAft>
              <a:buClrTx/>
              <a:buFont typeface="Wingdings" panose="05000000000000000000" pitchFamily="2" charset="2"/>
              <a:buChar char="ü"/>
            </a:pPr>
            <a:r>
              <a:rPr lang="es-ES" dirty="0">
                <a:solidFill>
                  <a:srgbClr val="000000"/>
                </a:solidFill>
                <a:latin typeface="Arial" panose="020B0604020202020204" pitchFamily="34" charset="0"/>
                <a:ea typeface="Times New Roman" panose="02020603050405020304" pitchFamily="18" charset="0"/>
                <a:cs typeface="Arial" panose="020B0604020202020204" pitchFamily="34" charset="0"/>
              </a:rPr>
              <a:t>El </a:t>
            </a:r>
            <a:r>
              <a:rPr lang="es-ES" i="1" dirty="0">
                <a:solidFill>
                  <a:srgbClr val="000000"/>
                </a:solidFill>
                <a:latin typeface="Arial" panose="020B0604020202020204" pitchFamily="34" charset="0"/>
                <a:ea typeface="Times New Roman" panose="02020603050405020304" pitchFamily="18" charset="0"/>
                <a:cs typeface="Arial" panose="020B0604020202020204" pitchFamily="34" charset="0"/>
              </a:rPr>
              <a:t>intérprete de comandos</a:t>
            </a:r>
            <a:r>
              <a:rPr lang="es-ES" dirty="0">
                <a:solidFill>
                  <a:srgbClr val="000000"/>
                </a:solidFill>
                <a:latin typeface="Arial" panose="020B0604020202020204" pitchFamily="34" charset="0"/>
                <a:ea typeface="Times New Roman" panose="02020603050405020304" pitchFamily="18" charset="0"/>
                <a:cs typeface="Arial" panose="020B0604020202020204" pitchFamily="34" charset="0"/>
              </a:rPr>
              <a:t>, que es el nombre que se le da al módulo encargado de la interfaz, lee la línea escrita por el usuario y lleva a  cabo las acciones especificadas por la misma. </a:t>
            </a:r>
          </a:p>
          <a:p>
            <a:pPr marL="463550" lvl="0" indent="-285750" algn="just" defTabSz="914400">
              <a:spcBef>
                <a:spcPct val="0"/>
              </a:spcBef>
              <a:spcAft>
                <a:spcPts val="600"/>
              </a:spcAft>
              <a:buClrTx/>
              <a:buFont typeface="Wingdings" panose="05000000000000000000" pitchFamily="2" charset="2"/>
              <a:buChar char="ü"/>
            </a:pPr>
            <a:r>
              <a:rPr lang="es-ES" dirty="0">
                <a:solidFill>
                  <a:srgbClr val="000000"/>
                </a:solidFill>
                <a:latin typeface="Arial" panose="020B0604020202020204" pitchFamily="34" charset="0"/>
                <a:ea typeface="Times New Roman" panose="02020603050405020304" pitchFamily="18" charset="0"/>
                <a:cs typeface="Arial" panose="020B0604020202020204" pitchFamily="34" charset="0"/>
              </a:rPr>
              <a:t>Luego, el intérprete escribe una indicación (</a:t>
            </a:r>
            <a:r>
              <a:rPr lang="es-ES" dirty="0" err="1">
                <a:solidFill>
                  <a:srgbClr val="000000"/>
                </a:solidFill>
                <a:latin typeface="Arial" panose="020B0604020202020204" pitchFamily="34" charset="0"/>
                <a:ea typeface="Times New Roman" panose="02020603050405020304" pitchFamily="18" charset="0"/>
                <a:cs typeface="Arial" panose="020B0604020202020204" pitchFamily="34" charset="0"/>
              </a:rPr>
              <a:t>prompt</a:t>
            </a:r>
            <a:r>
              <a:rPr lang="es-ES" dirty="0">
                <a:solidFill>
                  <a:srgbClr val="000000"/>
                </a:solidFill>
                <a:latin typeface="Arial" panose="020B0604020202020204" pitchFamily="34" charset="0"/>
                <a:ea typeface="Times New Roman" panose="02020603050405020304" pitchFamily="18" charset="0"/>
                <a:cs typeface="Arial" panose="020B0604020202020204" pitchFamily="34" charset="0"/>
              </a:rPr>
              <a:t>) en el terminal para notificar al usuario que está listo para recibir otro mandato.</a:t>
            </a:r>
            <a:endParaRPr lang="es-PA" dirty="0">
              <a:solidFill>
                <a:schemeClr val="tx1"/>
              </a:solidFill>
              <a:latin typeface="Arial" panose="020B0604020202020204" pitchFamily="34" charset="0"/>
            </a:endParaRPr>
          </a:p>
          <a:p>
            <a:pPr lvl="0" defTabSz="914400">
              <a:spcBef>
                <a:spcPct val="0"/>
              </a:spcBef>
              <a:buClrTx/>
            </a:pPr>
            <a:endParaRPr lang="es-PA" sz="2000" dirty="0">
              <a:solidFill>
                <a:schemeClr val="tx1"/>
              </a:solidFill>
              <a:latin typeface="Arial" panose="020B0604020202020204" pitchFamily="34" charset="0"/>
            </a:endParaRPr>
          </a:p>
        </p:txBody>
      </p:sp>
      <p:sp>
        <p:nvSpPr>
          <p:cNvPr id="4" name="Rectangle 5"/>
          <p:cNvSpPr>
            <a:spLocks noChangeArrowheads="1"/>
          </p:cNvSpPr>
          <p:nvPr/>
        </p:nvSpPr>
        <p:spPr bwMode="auto">
          <a:xfrm>
            <a:off x="0" y="-17621"/>
            <a:ext cx="21993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s-PA"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A" sz="1800" b="0" i="0" u="none" strike="noStrike" cap="none" normalizeH="0" baseline="0" dirty="0">
              <a:ln>
                <a:noFill/>
              </a:ln>
              <a:solidFill>
                <a:schemeClr val="tx1"/>
              </a:solidFill>
              <a:effectLst/>
              <a:latin typeface="Arial" panose="020B0604020202020204" pitchFamily="34" charset="0"/>
            </a:endParaRPr>
          </a:p>
        </p:txBody>
      </p:sp>
      <p:sp>
        <p:nvSpPr>
          <p:cNvPr id="5" name="Rectangle 6"/>
          <p:cNvSpPr>
            <a:spLocks noChangeArrowheads="1"/>
          </p:cNvSpPr>
          <p:nvPr/>
        </p:nvSpPr>
        <p:spPr bwMode="auto">
          <a:xfrm>
            <a:off x="12573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A"/>
          </a:p>
        </p:txBody>
      </p:sp>
      <p:pic>
        <p:nvPicPr>
          <p:cNvPr id="141313" name="Imagen 148" descr="http://www.desarrolloweb.com/articulos/images/diseno/16/interfaz_msdo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861048"/>
            <a:ext cx="4867880" cy="2654878"/>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9144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A"/>
          </a:p>
        </p:txBody>
      </p:sp>
    </p:spTree>
    <p:extLst>
      <p:ext uri="{BB962C8B-B14F-4D97-AF65-F5344CB8AC3E}">
        <p14:creationId xmlns:p14="http://schemas.microsoft.com/office/powerpoint/2010/main" val="478730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03648" y="2132856"/>
            <a:ext cx="7130752" cy="4536504"/>
          </a:xfrm>
        </p:spPr>
        <p:txBody>
          <a:bodyPr>
            <a:normAutofit fontScale="77500" lnSpcReduction="20000"/>
          </a:bodyPr>
          <a:lstStyle/>
          <a:p>
            <a:r>
              <a:rPr lang="es-PA" sz="2600" b="1" dirty="0"/>
              <a:t>DISEÑO</a:t>
            </a:r>
          </a:p>
          <a:p>
            <a:pPr marL="285750" indent="-285750">
              <a:buFont typeface="Arial" panose="020B0604020202020204" pitchFamily="34" charset="0"/>
              <a:buChar char="•"/>
            </a:pPr>
            <a:r>
              <a:rPr lang="es-PA" sz="2300" b="1" dirty="0"/>
              <a:t>Objetivos del diseño:</a:t>
            </a:r>
          </a:p>
          <a:p>
            <a:pPr marL="446088" lvl="1" indent="-171450" defTabSz="715963">
              <a:lnSpc>
                <a:spcPct val="120000"/>
              </a:lnSpc>
              <a:buFont typeface="Wingdings" panose="05000000000000000000" pitchFamily="2" charset="2"/>
              <a:buChar char="Ø"/>
            </a:pPr>
            <a:r>
              <a:rPr lang="es-PA" dirty="0">
                <a:solidFill>
                  <a:schemeClr val="tx1">
                    <a:lumMod val="65000"/>
                    <a:lumOff val="35000"/>
                  </a:schemeClr>
                </a:solidFill>
              </a:rPr>
              <a:t>Definición de objetivos y especificaciones:</a:t>
            </a:r>
          </a:p>
          <a:p>
            <a:pPr marL="712788" indent="-190500">
              <a:lnSpc>
                <a:spcPct val="120000"/>
              </a:lnSpc>
              <a:buFont typeface="Wingdings" panose="05000000000000000000" pitchFamily="2" charset="2"/>
              <a:buChar char="ü"/>
            </a:pPr>
            <a:r>
              <a:rPr lang="es-PA" dirty="0">
                <a:solidFill>
                  <a:schemeClr val="tx1">
                    <a:lumMod val="50000"/>
                    <a:lumOff val="50000"/>
                  </a:schemeClr>
                </a:solidFill>
              </a:rPr>
              <a:t>Selección del hardware.</a:t>
            </a:r>
          </a:p>
          <a:p>
            <a:pPr marL="712788" indent="-190500">
              <a:lnSpc>
                <a:spcPct val="120000"/>
              </a:lnSpc>
              <a:buFont typeface="Wingdings" panose="05000000000000000000" pitchFamily="2" charset="2"/>
              <a:buChar char="ü"/>
            </a:pPr>
            <a:r>
              <a:rPr lang="es-PA" dirty="0">
                <a:solidFill>
                  <a:schemeClr val="tx1">
                    <a:lumMod val="50000"/>
                    <a:lumOff val="50000"/>
                  </a:schemeClr>
                </a:solidFill>
              </a:rPr>
              <a:t>Tipo de procesamiento: por lotes, de tiempo compartido, </a:t>
            </a:r>
          </a:p>
          <a:p>
            <a:pPr marL="712788" indent="-190500">
              <a:lnSpc>
                <a:spcPct val="120000"/>
              </a:lnSpc>
            </a:pPr>
            <a:r>
              <a:rPr lang="es-PA" dirty="0">
                <a:solidFill>
                  <a:schemeClr val="tx1">
                    <a:lumMod val="50000"/>
                    <a:lumOff val="50000"/>
                  </a:schemeClr>
                </a:solidFill>
              </a:rPr>
              <a:t>	mono/multiusuario, distribuido, de tiempo real, ...</a:t>
            </a:r>
          </a:p>
          <a:p>
            <a:pPr marL="712788" indent="-190500">
              <a:lnSpc>
                <a:spcPct val="120000"/>
              </a:lnSpc>
              <a:buFont typeface="Wingdings" panose="05000000000000000000" pitchFamily="2" charset="2"/>
              <a:buChar char="ü"/>
            </a:pPr>
            <a:r>
              <a:rPr lang="es-PA" dirty="0">
                <a:solidFill>
                  <a:schemeClr val="tx1">
                    <a:lumMod val="50000"/>
                    <a:lumOff val="50000"/>
                  </a:schemeClr>
                </a:solidFill>
              </a:rPr>
              <a:t>Metas del usuario:</a:t>
            </a:r>
          </a:p>
          <a:p>
            <a:pPr marL="1265238" lvl="1" indent="-285750">
              <a:lnSpc>
                <a:spcPct val="120000"/>
              </a:lnSpc>
              <a:buFont typeface="Wingdings" panose="05000000000000000000" pitchFamily="2" charset="2"/>
              <a:buChar char="§"/>
            </a:pPr>
            <a:r>
              <a:rPr lang="es-PA" dirty="0">
                <a:solidFill>
                  <a:schemeClr val="tx1">
                    <a:lumMod val="50000"/>
                    <a:lumOff val="50000"/>
                  </a:schemeClr>
                </a:solidFill>
              </a:rPr>
              <a:t>Cómodo y fácil de usar y de aprender, confiable, seguro, rápido.</a:t>
            </a:r>
          </a:p>
          <a:p>
            <a:pPr marL="712788" indent="-190500">
              <a:lnSpc>
                <a:spcPct val="120000"/>
              </a:lnSpc>
              <a:buFont typeface="Wingdings" panose="05000000000000000000" pitchFamily="2" charset="2"/>
              <a:buChar char="ü"/>
            </a:pPr>
            <a:r>
              <a:rPr lang="es-PA" dirty="0">
                <a:solidFill>
                  <a:schemeClr val="tx1">
                    <a:lumMod val="50000"/>
                    <a:lumOff val="50000"/>
                  </a:schemeClr>
                </a:solidFill>
              </a:rPr>
              <a:t>Metas del sistema (diseñar, crear, mantener y operar):</a:t>
            </a:r>
          </a:p>
          <a:p>
            <a:pPr marL="1265238" lvl="1" indent="-285750">
              <a:lnSpc>
                <a:spcPct val="120000"/>
              </a:lnSpc>
              <a:buFont typeface="Wingdings" panose="05000000000000000000" pitchFamily="2" charset="2"/>
              <a:buChar char="§"/>
            </a:pPr>
            <a:r>
              <a:rPr lang="es-PA" dirty="0">
                <a:solidFill>
                  <a:schemeClr val="tx1">
                    <a:lumMod val="50000"/>
                    <a:lumOff val="50000"/>
                  </a:schemeClr>
                </a:solidFill>
              </a:rPr>
              <a:t>Diseño, implementación y mantenimiento fácil, flexible, confiable, libre de errores, eficiente.</a:t>
            </a:r>
          </a:p>
          <a:p>
            <a:pPr marL="446088" indent="-188913">
              <a:lnSpc>
                <a:spcPct val="120000"/>
              </a:lnSpc>
              <a:buFont typeface="Wingdings" panose="05000000000000000000" pitchFamily="2" charset="2"/>
              <a:buChar char="Ø"/>
            </a:pPr>
            <a:r>
              <a:rPr lang="es-PA" dirty="0"/>
              <a:t>Gran complicación para definir los requisitos del SO, que serán diferentes según cada tipo de sistema.</a:t>
            </a:r>
          </a:p>
          <a:p>
            <a:pPr marL="446088" indent="-188913">
              <a:buFont typeface="Wingdings" panose="05000000000000000000" pitchFamily="2" charset="2"/>
              <a:buChar char="Ø"/>
            </a:pPr>
            <a:r>
              <a:rPr lang="es-PA" dirty="0"/>
              <a:t>Ingeniería del software: especificación y diseño.</a:t>
            </a:r>
          </a:p>
        </p:txBody>
      </p:sp>
      <p:sp>
        <p:nvSpPr>
          <p:cNvPr id="4" name="Marcador de número de diapositiva 3"/>
          <p:cNvSpPr>
            <a:spLocks noGrp="1"/>
          </p:cNvSpPr>
          <p:nvPr>
            <p:ph type="sldNum" sz="quarter" idx="12"/>
          </p:nvPr>
        </p:nvSpPr>
        <p:spPr/>
        <p:txBody>
          <a:bodyPr/>
          <a:lstStyle/>
          <a:p>
            <a:pPr>
              <a:defRPr/>
            </a:pPr>
            <a:fld id="{D3D33F47-6B09-4841-9B36-3826462502EF}" type="slidenum">
              <a:rPr lang="es-ES" smtClean="0"/>
              <a:pPr>
                <a:defRPr/>
              </a:pPr>
              <a:t>46</a:t>
            </a:fld>
            <a:endParaRPr lang="es-ES"/>
          </a:p>
        </p:txBody>
      </p:sp>
      <p:sp>
        <p:nvSpPr>
          <p:cNvPr id="5" name="1 Título"/>
          <p:cNvSpPr txBox="1">
            <a:spLocks/>
          </p:cNvSpPr>
          <p:nvPr/>
        </p:nvSpPr>
        <p:spPr bwMode="auto">
          <a:xfrm>
            <a:off x="804461" y="548680"/>
            <a:ext cx="71294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defTabSz="457200" rtl="0" fontAlgn="base">
              <a:spcBef>
                <a:spcPct val="0"/>
              </a:spcBef>
              <a:spcAft>
                <a:spcPct val="0"/>
              </a:spcAft>
              <a:defRPr sz="4800" b="0" kern="1200" cap="none">
                <a:solidFill>
                  <a:srgbClr val="262626"/>
                </a:solidFill>
                <a:latin typeface="+mj-lt"/>
                <a:ea typeface="+mj-ea"/>
                <a:cs typeface="+mj-cs"/>
              </a:defRPr>
            </a:lvl1pPr>
            <a:lvl2pPr algn="l" defTabSz="457200" rtl="0" fontAlgn="base">
              <a:spcBef>
                <a:spcPct val="0"/>
              </a:spcBef>
              <a:spcAft>
                <a:spcPct val="0"/>
              </a:spcAft>
              <a:defRPr sz="3600">
                <a:solidFill>
                  <a:srgbClr val="262626"/>
                </a:solidFill>
                <a:latin typeface="Century Gothic" panose="020B0502020202020204" pitchFamily="34" charset="0"/>
              </a:defRPr>
            </a:lvl2pPr>
            <a:lvl3pPr algn="l" defTabSz="457200" rtl="0" fontAlgn="base">
              <a:spcBef>
                <a:spcPct val="0"/>
              </a:spcBef>
              <a:spcAft>
                <a:spcPct val="0"/>
              </a:spcAft>
              <a:defRPr sz="3600">
                <a:solidFill>
                  <a:srgbClr val="262626"/>
                </a:solidFill>
                <a:latin typeface="Century Gothic" panose="020B0502020202020204" pitchFamily="34" charset="0"/>
              </a:defRPr>
            </a:lvl3pPr>
            <a:lvl4pPr algn="l" defTabSz="457200" rtl="0" fontAlgn="base">
              <a:spcBef>
                <a:spcPct val="0"/>
              </a:spcBef>
              <a:spcAft>
                <a:spcPct val="0"/>
              </a:spcAft>
              <a:defRPr sz="3600">
                <a:solidFill>
                  <a:srgbClr val="262626"/>
                </a:solidFill>
                <a:latin typeface="Century Gothic" panose="020B0502020202020204" pitchFamily="34" charset="0"/>
              </a:defRPr>
            </a:lvl4pPr>
            <a:lvl5pPr algn="l" defTabSz="457200" rtl="0" fontAlgn="base">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1" fontAlgn="auto" hangingPunct="1">
              <a:spcAft>
                <a:spcPts val="0"/>
              </a:spcAft>
              <a:defRPr/>
            </a:pPr>
            <a:r>
              <a:rPr lang="es-ES" sz="3200" b="1" dirty="0">
                <a:solidFill>
                  <a:schemeClr val="accent6">
                    <a:lumMod val="75000"/>
                  </a:schemeClr>
                </a:solidFill>
              </a:rPr>
              <a:t>1.8 Diseño e Implementación de un Sistema Operativo</a:t>
            </a:r>
          </a:p>
        </p:txBody>
      </p:sp>
    </p:spTree>
    <p:extLst>
      <p:ext uri="{BB962C8B-B14F-4D97-AF65-F5344CB8AC3E}">
        <p14:creationId xmlns:p14="http://schemas.microsoft.com/office/powerpoint/2010/main" val="761641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331640" y="1052736"/>
            <a:ext cx="7488832" cy="5517232"/>
          </a:xfrm>
        </p:spPr>
        <p:txBody>
          <a:bodyPr>
            <a:normAutofit fontScale="25000" lnSpcReduction="20000"/>
          </a:bodyPr>
          <a:lstStyle/>
          <a:p>
            <a:pPr marL="180975" indent="-180975">
              <a:buFont typeface="Arial" panose="020B0604020202020204" pitchFamily="34" charset="0"/>
              <a:buChar char="•"/>
            </a:pPr>
            <a:r>
              <a:rPr lang="es-PA" sz="5600" b="1" u="sng" dirty="0"/>
              <a:t>Mecanismos y políticas</a:t>
            </a:r>
            <a:r>
              <a:rPr lang="es-PA" sz="5600" b="1" dirty="0"/>
              <a:t>:</a:t>
            </a:r>
          </a:p>
          <a:p>
            <a:pPr marL="361950" indent="-180975">
              <a:buFont typeface="Wingdings" panose="05000000000000000000" pitchFamily="2" charset="2"/>
              <a:buChar char="Ø"/>
            </a:pPr>
            <a:r>
              <a:rPr lang="es-PA" sz="5600" dirty="0"/>
              <a:t>Los mecanismos determinar cómo se hace algo.</a:t>
            </a:r>
          </a:p>
          <a:p>
            <a:pPr marL="361950" indent="-180975">
              <a:buFont typeface="Wingdings" panose="05000000000000000000" pitchFamily="2" charset="2"/>
              <a:buChar char="Ø"/>
            </a:pPr>
            <a:r>
              <a:rPr lang="es-PA" sz="5600" dirty="0"/>
              <a:t>Las políticas deciden qué se hace.</a:t>
            </a:r>
          </a:p>
          <a:p>
            <a:pPr marL="533400" lvl="1" indent="-168275">
              <a:buFont typeface="Wingdings" panose="05000000000000000000" pitchFamily="2" charset="2"/>
              <a:buChar char="ü"/>
            </a:pPr>
            <a:r>
              <a:rPr lang="es-PA" sz="5600" b="1" dirty="0"/>
              <a:t>Ejemplo</a:t>
            </a:r>
            <a:r>
              <a:rPr lang="es-PA" sz="5600" dirty="0"/>
              <a:t>: un mecanismo para asegurar la protección de la CPU es la construcción de un temporizador; la decisión de a qué intervalo de tiempo se ajustará el temporizador para un usuario en particular es una decisión de política.</a:t>
            </a:r>
          </a:p>
          <a:p>
            <a:pPr marL="361950" indent="-180975">
              <a:buFont typeface="Wingdings" panose="05000000000000000000" pitchFamily="2" charset="2"/>
              <a:buChar char="Ø"/>
            </a:pPr>
            <a:r>
              <a:rPr lang="es-PA" sz="5600" dirty="0"/>
              <a:t>Es conveniente separar los mecanismos de las políticas. </a:t>
            </a:r>
          </a:p>
          <a:p>
            <a:pPr marL="180975"/>
            <a:r>
              <a:rPr lang="es-PA" sz="5600" dirty="0"/>
              <a:t>Aunque las políticas cambien, es deseable que los mismos mecanismos pueden seguir siendo útiles.</a:t>
            </a:r>
          </a:p>
          <a:p>
            <a:pPr marL="265113"/>
            <a:endParaRPr lang="es-PA" sz="5600" dirty="0"/>
          </a:p>
          <a:p>
            <a:r>
              <a:rPr lang="es-PA" sz="8000" b="1" u="sng" dirty="0"/>
              <a:t>IMPLEMENTACIÓN</a:t>
            </a:r>
          </a:p>
          <a:p>
            <a:pPr marL="180975" indent="-180975">
              <a:buFont typeface="Arial" panose="020B0604020202020204" pitchFamily="34" charset="0"/>
              <a:buChar char="•"/>
            </a:pPr>
            <a:r>
              <a:rPr lang="es-PA" sz="5600" dirty="0"/>
              <a:t>Tradicionalmente los </a:t>
            </a:r>
            <a:r>
              <a:rPr lang="es-PA" sz="5600" dirty="0" err="1"/>
              <a:t>SOs</a:t>
            </a:r>
            <a:r>
              <a:rPr lang="es-PA" sz="5600" dirty="0"/>
              <a:t> se han escrito en lenguaje ensamblador (por eficiencia).</a:t>
            </a:r>
          </a:p>
          <a:p>
            <a:pPr marL="180975" indent="-180975">
              <a:buFont typeface="Arial" panose="020B0604020202020204" pitchFamily="34" charset="0"/>
              <a:buChar char="•"/>
            </a:pPr>
            <a:r>
              <a:rPr lang="es-PA" sz="5600" dirty="0"/>
              <a:t>En la actualidad: uso de lenguajes de alto nivel; UNIX, OS/2 y Windows NT están escritos principalmente en C.</a:t>
            </a:r>
          </a:p>
          <a:p>
            <a:pPr marL="361950" indent="-180975">
              <a:buFont typeface="Wingdings" panose="05000000000000000000" pitchFamily="2" charset="2"/>
              <a:buChar char="Ø"/>
            </a:pPr>
            <a:r>
              <a:rPr lang="es-PA" sz="5600" u="sng" dirty="0"/>
              <a:t>Ventajas:</a:t>
            </a:r>
          </a:p>
          <a:p>
            <a:pPr marL="542925" indent="-180975">
              <a:buFont typeface="Wingdings" panose="05000000000000000000" pitchFamily="2" charset="2"/>
              <a:buChar char="ü"/>
            </a:pPr>
            <a:r>
              <a:rPr lang="es-PA" sz="5600" dirty="0"/>
              <a:t>Más legible y fácil de entender y depurar.</a:t>
            </a:r>
          </a:p>
          <a:p>
            <a:pPr marL="542925" indent="-180975">
              <a:spcAft>
                <a:spcPts val="1200"/>
              </a:spcAft>
              <a:buFont typeface="Wingdings" panose="05000000000000000000" pitchFamily="2" charset="2"/>
              <a:buChar char="ü"/>
            </a:pPr>
            <a:r>
              <a:rPr lang="es-PA" sz="5600" dirty="0"/>
              <a:t>Más transportable.</a:t>
            </a:r>
          </a:p>
          <a:p>
            <a:pPr marL="274638" indent="-104775">
              <a:buFont typeface="Wingdings" panose="05000000000000000000" pitchFamily="2" charset="2"/>
              <a:buChar char="Ø"/>
            </a:pPr>
            <a:r>
              <a:rPr lang="es-PA" sz="5600" dirty="0"/>
              <a:t> </a:t>
            </a:r>
            <a:r>
              <a:rPr lang="es-PA" sz="5600" u="sng" dirty="0"/>
              <a:t>Desventajas:</a:t>
            </a:r>
          </a:p>
          <a:p>
            <a:pPr marL="542925" indent="-201613">
              <a:buFont typeface="Wingdings" panose="05000000000000000000" pitchFamily="2" charset="2"/>
              <a:buChar char="ü"/>
            </a:pPr>
            <a:r>
              <a:rPr lang="es-PA" sz="5600" dirty="0"/>
              <a:t>Menor velocidad.</a:t>
            </a:r>
          </a:p>
          <a:p>
            <a:pPr marL="542925" indent="-201613">
              <a:spcAft>
                <a:spcPts val="1200"/>
              </a:spcAft>
              <a:buFont typeface="Wingdings" panose="05000000000000000000" pitchFamily="2" charset="2"/>
              <a:buChar char="ü"/>
            </a:pPr>
            <a:r>
              <a:rPr lang="es-PA" sz="5600" dirty="0"/>
              <a:t>Mayor necesidad de almacenamiento.</a:t>
            </a:r>
          </a:p>
          <a:p>
            <a:pPr marL="180975" indent="-180975">
              <a:buFont typeface="Arial" panose="020B0604020202020204" pitchFamily="34" charset="0"/>
              <a:buChar char="•"/>
            </a:pPr>
            <a:r>
              <a:rPr lang="es-PA" sz="5600" dirty="0"/>
              <a:t>Nota: la programación de un SO tiene la complicación de las pruebas. Para salvarle se usan emuladores.</a:t>
            </a:r>
          </a:p>
          <a:p>
            <a:pPr marL="265113"/>
            <a:endParaRPr lang="es-PA" sz="4800" dirty="0"/>
          </a:p>
          <a:p>
            <a:pPr marL="265113"/>
            <a:endParaRPr lang="es-PA" sz="1300" dirty="0"/>
          </a:p>
          <a:p>
            <a:pPr marL="265113"/>
            <a:endParaRPr lang="es-PA" sz="1300" dirty="0"/>
          </a:p>
        </p:txBody>
      </p:sp>
      <p:sp>
        <p:nvSpPr>
          <p:cNvPr id="4" name="Marcador de número de diapositiva 3"/>
          <p:cNvSpPr>
            <a:spLocks noGrp="1"/>
          </p:cNvSpPr>
          <p:nvPr>
            <p:ph type="sldNum" sz="quarter" idx="12"/>
          </p:nvPr>
        </p:nvSpPr>
        <p:spPr/>
        <p:txBody>
          <a:bodyPr/>
          <a:lstStyle/>
          <a:p>
            <a:pPr>
              <a:defRPr/>
            </a:pPr>
            <a:fld id="{D3D33F47-6B09-4841-9B36-3826462502EF}" type="slidenum">
              <a:rPr lang="es-ES" smtClean="0"/>
              <a:pPr>
                <a:defRPr/>
              </a:pPr>
              <a:t>47</a:t>
            </a:fld>
            <a:endParaRPr lang="es-ES"/>
          </a:p>
        </p:txBody>
      </p:sp>
    </p:spTree>
    <p:extLst>
      <p:ext uri="{BB962C8B-B14F-4D97-AF65-F5344CB8AC3E}">
        <p14:creationId xmlns:p14="http://schemas.microsoft.com/office/powerpoint/2010/main" val="301421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431925" y="777569"/>
            <a:ext cx="7200900" cy="2154436"/>
          </a:xfrm>
          <a:prstGeom prst="rect">
            <a:avLst/>
          </a:prstGeom>
          <a:noFill/>
          <a:ln w="9525">
            <a:noFill/>
            <a:miter lim="800000"/>
            <a:headEnd/>
            <a:tailEnd/>
          </a:ln>
          <a:effectLst/>
        </p:spPr>
        <p:txBody>
          <a:bodyPr anchor="ctr">
            <a:spAutoFit/>
          </a:bodyPr>
          <a:lstStyle/>
          <a:p>
            <a:pPr algn="just" eaLnBrk="1" hangingPunct="1">
              <a:defRPr/>
            </a:pPr>
            <a:r>
              <a:rPr lang="es-ES" dirty="0">
                <a:ea typeface="Times New Roman" pitchFamily="18" charset="0"/>
                <a:cs typeface="Times New Roman" pitchFamily="18" charset="0"/>
              </a:rPr>
              <a:t>Las </a:t>
            </a:r>
            <a:r>
              <a:rPr lang="es-ES" b="1" dirty="0">
                <a:ea typeface="Times New Roman" pitchFamily="18" charset="0"/>
                <a:cs typeface="Times New Roman" pitchFamily="18" charset="0"/>
              </a:rPr>
              <a:t>características básicas</a:t>
            </a:r>
            <a:r>
              <a:rPr lang="es-ES" dirty="0">
                <a:ea typeface="Times New Roman" pitchFamily="18" charset="0"/>
                <a:cs typeface="Times New Roman" pitchFamily="18" charset="0"/>
              </a:rPr>
              <a:t> de los S. O. son: </a:t>
            </a:r>
          </a:p>
          <a:p>
            <a:pPr algn="just" eaLnBrk="1" hangingPunct="1">
              <a:defRPr/>
            </a:pPr>
            <a:endParaRPr lang="es-ES" sz="1600" dirty="0"/>
          </a:p>
          <a:p>
            <a:pPr indent="457200" algn="just">
              <a:spcBef>
                <a:spcPts val="0"/>
              </a:spcBef>
              <a:spcAft>
                <a:spcPts val="0"/>
              </a:spcAft>
              <a:buFontTx/>
              <a:buChar char="•"/>
              <a:defRPr/>
            </a:pPr>
            <a:r>
              <a:rPr lang="es-ES" dirty="0">
                <a:ea typeface="Times New Roman" pitchFamily="18" charset="0"/>
                <a:cs typeface="Times New Roman" pitchFamily="18" charset="0"/>
              </a:rPr>
              <a:t>Define la "Interfaz del Usuario". </a:t>
            </a:r>
            <a:endParaRPr lang="es-ES" sz="1600" dirty="0"/>
          </a:p>
          <a:p>
            <a:pPr indent="457200" algn="just">
              <a:spcBef>
                <a:spcPts val="0"/>
              </a:spcBef>
              <a:spcAft>
                <a:spcPts val="0"/>
              </a:spcAft>
              <a:buFontTx/>
              <a:buChar char="•"/>
              <a:defRPr/>
            </a:pPr>
            <a:r>
              <a:rPr lang="es-ES" dirty="0">
                <a:ea typeface="Times New Roman" pitchFamily="18" charset="0"/>
                <a:cs typeface="Times New Roman" pitchFamily="18" charset="0"/>
              </a:rPr>
              <a:t>Comparte el hardware entre usuarios. </a:t>
            </a:r>
            <a:endParaRPr lang="es-ES" sz="1600" dirty="0"/>
          </a:p>
          <a:p>
            <a:pPr indent="457200" algn="just">
              <a:spcBef>
                <a:spcPts val="0"/>
              </a:spcBef>
              <a:spcAft>
                <a:spcPts val="0"/>
              </a:spcAft>
              <a:buFontTx/>
              <a:buChar char="•"/>
              <a:defRPr/>
            </a:pPr>
            <a:r>
              <a:rPr lang="es-ES" dirty="0">
                <a:ea typeface="Times New Roman" pitchFamily="18" charset="0"/>
                <a:cs typeface="Times New Roman" pitchFamily="18" charset="0"/>
              </a:rPr>
              <a:t>Permite a los usuarios compartir los datos entre ellos. </a:t>
            </a:r>
            <a:endParaRPr lang="es-ES" sz="1600" dirty="0"/>
          </a:p>
          <a:p>
            <a:pPr indent="457200" algn="just">
              <a:spcBef>
                <a:spcPts val="0"/>
              </a:spcBef>
              <a:spcAft>
                <a:spcPts val="0"/>
              </a:spcAft>
              <a:buFontTx/>
              <a:buChar char="•"/>
              <a:defRPr/>
            </a:pPr>
            <a:r>
              <a:rPr lang="es-ES" dirty="0">
                <a:ea typeface="Times New Roman" pitchFamily="18" charset="0"/>
                <a:cs typeface="Times New Roman" pitchFamily="18" charset="0"/>
              </a:rPr>
              <a:t>Planifica los recursos entre usuarios. </a:t>
            </a:r>
          </a:p>
          <a:p>
            <a:pPr indent="457200" algn="just">
              <a:spcBef>
                <a:spcPts val="0"/>
              </a:spcBef>
              <a:spcAft>
                <a:spcPts val="0"/>
              </a:spcAft>
              <a:buFontTx/>
              <a:buChar char="•"/>
              <a:defRPr/>
            </a:pPr>
            <a:r>
              <a:rPr lang="es-ES" dirty="0">
                <a:ea typeface="Times New Roman" pitchFamily="18" charset="0"/>
                <a:cs typeface="Times New Roman" pitchFamily="18" charset="0"/>
              </a:rPr>
              <a:t>Facilita la entrada / salida. </a:t>
            </a:r>
            <a:endParaRPr lang="es-ES" sz="2800" dirty="0"/>
          </a:p>
        </p:txBody>
      </p:sp>
      <p:pic>
        <p:nvPicPr>
          <p:cNvPr id="3075" name="Picture 3" descr="http://4.bp.blogspot.com/_3YH6EC07Zjc/TFwVKCk1xzI/AAAAAAAAAAM/X115RrK4-JM/s1600/sistema-operativo.png"/>
          <p:cNvPicPr>
            <a:picLocks noChangeAspect="1" noChangeArrowheads="1"/>
          </p:cNvPicPr>
          <p:nvPr/>
        </p:nvPicPr>
        <p:blipFill>
          <a:blip r:embed="rId2"/>
          <a:srcRect/>
          <a:stretch>
            <a:fillRect/>
          </a:stretch>
        </p:blipFill>
        <p:spPr bwMode="auto">
          <a:xfrm>
            <a:off x="2555776" y="3284984"/>
            <a:ext cx="4286250" cy="3181350"/>
          </a:xfrm>
          <a:prstGeom prst="rect">
            <a:avLst/>
          </a:prstGeom>
          <a:noFill/>
          <a:ln>
            <a:noFill/>
          </a:ln>
          <a:effectLst>
            <a:outerShdw blurRad="292100" dist="139700" dir="2700000" algn="tl" rotWithShape="0">
              <a:srgbClr val="333333">
                <a:alpha val="65000"/>
              </a:srgbClr>
            </a:outerShdw>
          </a:effectLst>
        </p:spPr>
      </p:pic>
      <p:sp>
        <p:nvSpPr>
          <p:cNvPr id="41988"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732C9027-EC5F-4B16-8E83-D5C7EDDCC5A2}" type="slidenum">
              <a:rPr lang="es-ES" altLang="es-PA" smtClean="0">
                <a:solidFill>
                  <a:srgbClr val="FEFFFF"/>
                </a:solidFill>
                <a:latin typeface="Arial" panose="020B0604020202020204" pitchFamily="34" charset="0"/>
              </a:rPr>
              <a:pPr>
                <a:spcBef>
                  <a:spcPct val="0"/>
                </a:spcBef>
                <a:buClrTx/>
                <a:buFontTx/>
                <a:buNone/>
              </a:pPr>
              <a:t>5</a:t>
            </a:fld>
            <a:endParaRPr lang="es-ES" altLang="es-PA">
              <a:solidFill>
                <a:srgbClr val="FEFFFF"/>
              </a:solidFill>
              <a:latin typeface="Arial" panose="020B0604020202020204" pitchFamily="34" charset="0"/>
            </a:endParaRPr>
          </a:p>
        </p:txBody>
      </p:sp>
    </p:spTree>
    <p:extLst>
      <p:ext uri="{BB962C8B-B14F-4D97-AF65-F5344CB8AC3E}">
        <p14:creationId xmlns:p14="http://schemas.microsoft.com/office/powerpoint/2010/main" val="743384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3073">
                                            <p:txEl>
                                              <p:pRg st="0" end="0"/>
                                            </p:txEl>
                                          </p:spTgt>
                                        </p:tgtEl>
                                      </p:cBhvr>
                                      <p:by x="150000" y="150000"/>
                                    </p:animScale>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3073">
                                            <p:txEl>
                                              <p:pRg st="2" end="2"/>
                                            </p:txEl>
                                          </p:spTgt>
                                        </p:tgtEl>
                                        <p:attrNameLst>
                                          <p:attrName>style.visibility</p:attrName>
                                        </p:attrNameLst>
                                      </p:cBhvr>
                                      <p:to>
                                        <p:strVal val="visible"/>
                                      </p:to>
                                    </p:set>
                                    <p:animEffect transition="in" filter="checkerboard(across)">
                                      <p:cBhvr>
                                        <p:cTn id="11" dur="2000"/>
                                        <p:tgtEl>
                                          <p:spTgt spid="3073">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3" presetClass="entr" presetSubtype="16" fill="hold" nodeType="clickEffect">
                                  <p:stCondLst>
                                    <p:cond delay="0"/>
                                  </p:stCondLst>
                                  <p:childTnLst>
                                    <p:set>
                                      <p:cBhvr>
                                        <p:cTn id="15" dur="1" fill="hold">
                                          <p:stCondLst>
                                            <p:cond delay="0"/>
                                          </p:stCondLst>
                                        </p:cTn>
                                        <p:tgtEl>
                                          <p:spTgt spid="3073">
                                            <p:txEl>
                                              <p:pRg st="3" end="3"/>
                                            </p:txEl>
                                          </p:spTgt>
                                        </p:tgtEl>
                                        <p:attrNameLst>
                                          <p:attrName>style.visibility</p:attrName>
                                        </p:attrNameLst>
                                      </p:cBhvr>
                                      <p:to>
                                        <p:strVal val="visible"/>
                                      </p:to>
                                    </p:set>
                                    <p:animEffect transition="in" filter="plus(in)">
                                      <p:cBhvr>
                                        <p:cTn id="16" dur="2000"/>
                                        <p:tgtEl>
                                          <p:spTgt spid="307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3073">
                                            <p:txEl>
                                              <p:pRg st="4" end="4"/>
                                            </p:txEl>
                                          </p:spTgt>
                                        </p:tgtEl>
                                        <p:attrNameLst>
                                          <p:attrName>style.visibility</p:attrName>
                                        </p:attrNameLst>
                                      </p:cBhvr>
                                      <p:to>
                                        <p:strVal val="visible"/>
                                      </p:to>
                                    </p:set>
                                    <p:animEffect transition="in" filter="checkerboard(across)">
                                      <p:cBhvr>
                                        <p:cTn id="21" dur="500"/>
                                        <p:tgtEl>
                                          <p:spTgt spid="307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3073">
                                            <p:txEl>
                                              <p:pRg st="5" end="5"/>
                                            </p:txEl>
                                          </p:spTgt>
                                        </p:tgtEl>
                                        <p:attrNameLst>
                                          <p:attrName>style.visibility</p:attrName>
                                        </p:attrNameLst>
                                      </p:cBhvr>
                                      <p:to>
                                        <p:strVal val="visible"/>
                                      </p:to>
                                    </p:set>
                                    <p:animEffect transition="in" filter="dissolve">
                                      <p:cBhvr>
                                        <p:cTn id="26" dur="2000"/>
                                        <p:tgtEl>
                                          <p:spTgt spid="307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073">
                                            <p:txEl>
                                              <p:pRg st="6" end="6"/>
                                            </p:txEl>
                                          </p:spTgt>
                                        </p:tgtEl>
                                        <p:attrNameLst>
                                          <p:attrName>style.visibility</p:attrName>
                                        </p:attrNameLst>
                                      </p:cBhvr>
                                      <p:to>
                                        <p:strVal val="visible"/>
                                      </p:to>
                                    </p:set>
                                    <p:animEffect transition="in" filter="dissolve">
                                      <p:cBhvr>
                                        <p:cTn id="31" dur="2000"/>
                                        <p:tgtEl>
                                          <p:spTgt spid="3073">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075"/>
                                        </p:tgtEl>
                                        <p:attrNameLst>
                                          <p:attrName>style.visibility</p:attrName>
                                        </p:attrNameLst>
                                      </p:cBhvr>
                                      <p:to>
                                        <p:strVal val="visible"/>
                                      </p:to>
                                    </p:set>
                                    <p:anim calcmode="lin" valueType="num">
                                      <p:cBhvr additive="base">
                                        <p:cTn id="36" dur="2000" fill="hold"/>
                                        <p:tgtEl>
                                          <p:spTgt spid="3075"/>
                                        </p:tgtEl>
                                        <p:attrNameLst>
                                          <p:attrName>ppt_x</p:attrName>
                                        </p:attrNameLst>
                                      </p:cBhvr>
                                      <p:tavLst>
                                        <p:tav tm="0">
                                          <p:val>
                                            <p:strVal val="#ppt_x"/>
                                          </p:val>
                                        </p:tav>
                                        <p:tav tm="100000">
                                          <p:val>
                                            <p:strVal val="#ppt_x"/>
                                          </p:val>
                                        </p:tav>
                                      </p:tavLst>
                                    </p:anim>
                                    <p:anim calcmode="lin" valueType="num">
                                      <p:cBhvr additive="base">
                                        <p:cTn id="37" dur="20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341438"/>
            <a:ext cx="3008313" cy="1295400"/>
          </a:xfrm>
        </p:spPr>
        <p:txBody>
          <a:bodyPr rtlCol="0">
            <a:normAutofit/>
          </a:bodyPr>
          <a:lstStyle/>
          <a:p>
            <a:pPr eaLnBrk="1" fontAlgn="auto" hangingPunct="1">
              <a:spcAft>
                <a:spcPts val="0"/>
              </a:spcAft>
              <a:defRPr/>
            </a:pPr>
            <a:r>
              <a:rPr lang="es-ES" sz="2400" b="1" dirty="0">
                <a:solidFill>
                  <a:schemeClr val="accent6">
                    <a:lumMod val="75000"/>
                  </a:schemeClr>
                </a:solidFill>
              </a:rPr>
              <a:t>1.2 Evolución de los Sistemas Operativos</a:t>
            </a:r>
          </a:p>
        </p:txBody>
      </p:sp>
      <p:sp>
        <p:nvSpPr>
          <p:cNvPr id="3" name="2 Marcador de contenido"/>
          <p:cNvSpPr>
            <a:spLocks noGrp="1"/>
          </p:cNvSpPr>
          <p:nvPr>
            <p:ph idx="1"/>
          </p:nvPr>
        </p:nvSpPr>
        <p:spPr>
          <a:xfrm>
            <a:off x="3348038" y="560388"/>
            <a:ext cx="5400675" cy="3155950"/>
          </a:xfrm>
        </p:spPr>
        <p:txBody>
          <a:bodyPr rtlCol="0">
            <a:normAutofit fontScale="70000" lnSpcReduction="20000"/>
          </a:bodyPr>
          <a:lstStyle/>
          <a:p>
            <a:pPr eaLnBrk="1" fontAlgn="auto" hangingPunct="1">
              <a:spcAft>
                <a:spcPts val="0"/>
              </a:spcAft>
              <a:buFont typeface="Wingdings 3" charset="2"/>
              <a:buChar char=""/>
              <a:defRPr/>
            </a:pPr>
            <a:r>
              <a:rPr lang="es-ES" sz="2400" b="1" i="1" u="sng" dirty="0">
                <a:solidFill>
                  <a:schemeClr val="tx1">
                    <a:lumMod val="75000"/>
                    <a:lumOff val="25000"/>
                  </a:schemeClr>
                </a:solidFill>
              </a:rPr>
              <a:t>Primera Generación (Finales de la década de los 50's)</a:t>
            </a:r>
          </a:p>
          <a:p>
            <a:pPr eaLnBrk="1" fontAlgn="auto" hangingPunct="1">
              <a:spcAft>
                <a:spcPts val="0"/>
              </a:spcAft>
              <a:buFontTx/>
              <a:buNone/>
              <a:defRPr/>
            </a:pPr>
            <a:endParaRPr lang="es-ES" sz="2400" dirty="0">
              <a:solidFill>
                <a:schemeClr val="tx1">
                  <a:lumMod val="75000"/>
                  <a:lumOff val="25000"/>
                </a:schemeClr>
              </a:solidFill>
            </a:endParaRPr>
          </a:p>
          <a:p>
            <a:pPr marL="361950" indent="0" algn="just" eaLnBrk="1" fontAlgn="auto" hangingPunct="1">
              <a:spcAft>
                <a:spcPts val="0"/>
              </a:spcAft>
              <a:buFontTx/>
              <a:buNone/>
              <a:defRPr/>
            </a:pPr>
            <a:r>
              <a:rPr lang="es-ES" sz="2600" dirty="0">
                <a:solidFill>
                  <a:schemeClr val="tx1">
                    <a:lumMod val="75000"/>
                    <a:lumOff val="25000"/>
                  </a:schemeClr>
                </a:solidFill>
              </a:rPr>
              <a:t>En esta década aparecen los sistemas de procesamiento por lotes, donde los trabajos se reunían por grupos o lotes. El primer SO ocupaba en memoria 64 KB (bastante en función de la capacidad total de la memoria en aquella época).</a:t>
            </a:r>
            <a:endParaRPr lang="es-ES" sz="2600" b="1" dirty="0">
              <a:solidFill>
                <a:schemeClr val="tx1">
                  <a:lumMod val="75000"/>
                  <a:lumOff val="25000"/>
                </a:schemeClr>
              </a:solidFill>
            </a:endParaRPr>
          </a:p>
          <a:p>
            <a:pPr eaLnBrk="1" fontAlgn="auto" hangingPunct="1">
              <a:spcAft>
                <a:spcPts val="0"/>
              </a:spcAft>
              <a:buFontTx/>
              <a:buNone/>
              <a:defRPr/>
            </a:pPr>
            <a:br>
              <a:rPr lang="es-ES" sz="2100" dirty="0">
                <a:solidFill>
                  <a:schemeClr val="tx1">
                    <a:lumMod val="75000"/>
                    <a:lumOff val="25000"/>
                  </a:schemeClr>
                </a:solidFill>
              </a:rPr>
            </a:br>
            <a:br>
              <a:rPr lang="es-ES" dirty="0">
                <a:solidFill>
                  <a:schemeClr val="tx1">
                    <a:lumMod val="75000"/>
                    <a:lumOff val="25000"/>
                  </a:schemeClr>
                </a:solidFill>
              </a:rPr>
            </a:br>
            <a:br>
              <a:rPr lang="es-ES" dirty="0">
                <a:solidFill>
                  <a:schemeClr val="tx1">
                    <a:lumMod val="75000"/>
                    <a:lumOff val="25000"/>
                  </a:schemeClr>
                </a:solidFill>
              </a:rPr>
            </a:br>
            <a:endParaRPr lang="es-ES" dirty="0">
              <a:solidFill>
                <a:schemeClr val="tx1">
                  <a:lumMod val="75000"/>
                  <a:lumOff val="25000"/>
                </a:schemeClr>
              </a:solidFill>
            </a:endParaRPr>
          </a:p>
        </p:txBody>
      </p:sp>
      <p:sp>
        <p:nvSpPr>
          <p:cNvPr id="4" name="3 Marcador de texto"/>
          <p:cNvSpPr>
            <a:spLocks noGrp="1"/>
          </p:cNvSpPr>
          <p:nvPr>
            <p:ph type="body" sz="half" idx="2"/>
          </p:nvPr>
        </p:nvSpPr>
        <p:spPr>
          <a:xfrm>
            <a:off x="457200" y="2841625"/>
            <a:ext cx="3008313" cy="3324225"/>
          </a:xfrm>
        </p:spPr>
        <p:txBody>
          <a:bodyPr/>
          <a:lstStyle/>
          <a:p>
            <a:pPr eaLnBrk="1" hangingPunct="1"/>
            <a:r>
              <a:rPr lang="es-ES" altLang="es-PA" sz="1800"/>
              <a:t>La evolución del hardware ha marcado el paralelismo de la evolución de los sistemas operativos.  Ésta se detalla en las siguientes generaciones.</a:t>
            </a:r>
          </a:p>
          <a:p>
            <a:pPr eaLnBrk="1" hangingPunct="1"/>
            <a:endParaRPr lang="es-ES" altLang="es-PA"/>
          </a:p>
        </p:txBody>
      </p:sp>
      <p:sp>
        <p:nvSpPr>
          <p:cNvPr id="43013" name="Marcador de número de diapositiva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5E0D4F63-D11C-412E-946A-13ADA7EE1FE1}" type="slidenum">
              <a:rPr lang="es-ES" altLang="es-PA" smtClean="0">
                <a:solidFill>
                  <a:srgbClr val="FEFFFF"/>
                </a:solidFill>
                <a:latin typeface="Arial" panose="020B0604020202020204" pitchFamily="34" charset="0"/>
              </a:rPr>
              <a:pPr>
                <a:spcBef>
                  <a:spcPct val="0"/>
                </a:spcBef>
                <a:buClrTx/>
                <a:buFontTx/>
                <a:buNone/>
              </a:pPr>
              <a:t>6</a:t>
            </a:fld>
            <a:endParaRPr lang="es-ES" altLang="es-PA">
              <a:solidFill>
                <a:srgbClr val="FEFFFF"/>
              </a:solidFill>
              <a:latin typeface="Arial" panose="020B0604020202020204" pitchFamily="34" charset="0"/>
            </a:endParaRPr>
          </a:p>
        </p:txBody>
      </p:sp>
      <p:pic>
        <p:nvPicPr>
          <p:cNvPr id="21506" name="Picture 2" descr="http://www.ayuda-internet.net/tutoriales/sistemas/sistemas-operativos/genraciones.gif"/>
          <p:cNvPicPr>
            <a:picLocks noChangeAspect="1" noChangeArrowheads="1"/>
          </p:cNvPicPr>
          <p:nvPr/>
        </p:nvPicPr>
        <p:blipFill>
          <a:blip r:embed="rId2"/>
          <a:srcRect/>
          <a:stretch>
            <a:fillRect/>
          </a:stretch>
        </p:blipFill>
        <p:spPr bwMode="auto">
          <a:xfrm>
            <a:off x="4140200" y="3284538"/>
            <a:ext cx="4608513" cy="31924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5982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4" presetClass="entr" presetSubtype="16" fill="hold"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ox(in)">
                                      <p:cBhvr>
                                        <p:cTn id="17" dur="500"/>
                                        <p:tgtEl>
                                          <p:spTgt spid="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box(in)">
                                      <p:cBhvr>
                                        <p:cTn id="22" dur="500"/>
                                        <p:tgtEl>
                                          <p:spTgt spid="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dissolve">
                                      <p:cBhvr>
                                        <p:cTn id="27" dur="2000"/>
                                        <p:tgtEl>
                                          <p:spTgt spid="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1506"/>
                                        </p:tgtEl>
                                        <p:attrNameLst>
                                          <p:attrName>style.visibility</p:attrName>
                                        </p:attrNameLst>
                                      </p:cBhvr>
                                      <p:to>
                                        <p:strVal val="visible"/>
                                      </p:to>
                                    </p:set>
                                    <p:animEffect transition="in" filter="blinds(horizontal)">
                                      <p:cBhvr>
                                        <p:cTn id="32" dur="20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8759" y="1700808"/>
            <a:ext cx="3008312" cy="1030287"/>
          </a:xfrm>
        </p:spPr>
        <p:txBody>
          <a:bodyPr rtlCol="0">
            <a:normAutofit fontScale="90000"/>
          </a:bodyPr>
          <a:lstStyle/>
          <a:p>
            <a:pPr eaLnBrk="1" fontAlgn="auto" hangingPunct="1">
              <a:spcAft>
                <a:spcPts val="0"/>
              </a:spcAft>
              <a:defRPr/>
            </a:pPr>
            <a:r>
              <a:rPr lang="es-ES" sz="1800" b="1" i="1" u="sng" dirty="0">
                <a:solidFill>
                  <a:schemeClr val="tx1">
                    <a:lumMod val="85000"/>
                    <a:lumOff val="15000"/>
                  </a:schemeClr>
                </a:solidFill>
              </a:rPr>
              <a:t>Segunda Generación (Mitad de la década de los 60's)</a:t>
            </a:r>
            <a:br>
              <a:rPr lang="es-ES" sz="1800" b="1" dirty="0">
                <a:solidFill>
                  <a:schemeClr val="tx1">
                    <a:lumMod val="85000"/>
                    <a:lumOff val="15000"/>
                  </a:schemeClr>
                </a:solidFill>
              </a:rPr>
            </a:br>
            <a:endParaRPr lang="es-ES" sz="1800" b="1" dirty="0">
              <a:solidFill>
                <a:schemeClr val="tx1">
                  <a:lumMod val="85000"/>
                  <a:lumOff val="15000"/>
                </a:schemeClr>
              </a:solidFill>
            </a:endParaRPr>
          </a:p>
        </p:txBody>
      </p:sp>
      <p:sp>
        <p:nvSpPr>
          <p:cNvPr id="4" name="3 Marcador de texto"/>
          <p:cNvSpPr>
            <a:spLocks noGrp="1"/>
          </p:cNvSpPr>
          <p:nvPr>
            <p:ph type="body" sz="half" idx="2"/>
          </p:nvPr>
        </p:nvSpPr>
        <p:spPr>
          <a:xfrm>
            <a:off x="978758" y="2581275"/>
            <a:ext cx="3008313" cy="3489325"/>
          </a:xfrm>
        </p:spPr>
        <p:txBody>
          <a:bodyPr/>
          <a:lstStyle/>
          <a:p>
            <a:pPr eaLnBrk="1" hangingPunct="1"/>
            <a:br>
              <a:rPr lang="es-ES" altLang="es-PA" dirty="0"/>
            </a:br>
            <a:r>
              <a:rPr lang="es-ES" altLang="es-PA" sz="1600" dirty="0"/>
              <a:t>En esta generación se desarrollan los sistemas compartidos con multiprogramación, en los cuales se utilizan varios procesadores en un solo sistema, con la finalidad de incrementar el poder de procesamiento de la máquina. </a:t>
            </a:r>
          </a:p>
          <a:p>
            <a:pPr eaLnBrk="1" hangingPunct="1"/>
            <a:endParaRPr lang="es-ES" altLang="es-PA" dirty="0"/>
          </a:p>
        </p:txBody>
      </p:sp>
      <p:sp>
        <p:nvSpPr>
          <p:cNvPr id="44036"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8A4C1F45-C6F9-4757-934F-986252BA4FE3}" type="slidenum">
              <a:rPr lang="es-ES" altLang="es-PA" smtClean="0">
                <a:solidFill>
                  <a:srgbClr val="FEFFFF"/>
                </a:solidFill>
                <a:latin typeface="Arial" panose="020B0604020202020204" pitchFamily="34" charset="0"/>
              </a:rPr>
              <a:pPr>
                <a:spcBef>
                  <a:spcPct val="0"/>
                </a:spcBef>
                <a:buClrTx/>
                <a:buFontTx/>
                <a:buNone/>
              </a:pPr>
              <a:t>7</a:t>
            </a:fld>
            <a:endParaRPr lang="es-ES" altLang="es-PA">
              <a:solidFill>
                <a:srgbClr val="FEFFFF"/>
              </a:solidFill>
              <a:latin typeface="Arial" panose="020B0604020202020204" pitchFamily="34" charset="0"/>
            </a:endParaRPr>
          </a:p>
        </p:txBody>
      </p:sp>
      <p:pic>
        <p:nvPicPr>
          <p:cNvPr id="22530" name="Picture 2"/>
          <p:cNvPicPr>
            <a:picLocks noChangeAspect="1" noChangeArrowheads="1"/>
          </p:cNvPicPr>
          <p:nvPr/>
        </p:nvPicPr>
        <p:blipFill>
          <a:blip r:embed="rId2"/>
          <a:srcRect/>
          <a:stretch>
            <a:fillRect/>
          </a:stretch>
        </p:blipFill>
        <p:spPr bwMode="auto">
          <a:xfrm>
            <a:off x="4211638" y="2924175"/>
            <a:ext cx="3962400" cy="23764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1097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mph" presetSubtype="0" fill="hold" grpId="0" nodeType="after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dissolve">
                                      <p:cBhvr>
                                        <p:cTn id="13" dur="2000"/>
                                        <p:tgtEl>
                                          <p:spTgt spid="4">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mph" presetSubtype="0" fill="hold" nodeType="clickEffect">
                                  <p:stCondLst>
                                    <p:cond delay="0"/>
                                  </p:stCondLst>
                                  <p:childTnLst>
                                    <p:animRot by="21600000">
                                      <p:cBhvr>
                                        <p:cTn id="17" dur="2000" fill="hold"/>
                                        <p:tgtEl>
                                          <p:spTgt spid="225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03275" y="1257300"/>
            <a:ext cx="3008313" cy="1030288"/>
          </a:xfrm>
        </p:spPr>
        <p:txBody>
          <a:bodyPr rtlCol="0">
            <a:normAutofit fontScale="90000"/>
          </a:bodyPr>
          <a:lstStyle/>
          <a:p>
            <a:pPr eaLnBrk="1" fontAlgn="auto" hangingPunct="1">
              <a:spcAft>
                <a:spcPts val="0"/>
              </a:spcAft>
              <a:defRPr/>
            </a:pPr>
            <a:r>
              <a:rPr lang="es-ES" sz="1800" b="1" i="1" u="sng" dirty="0">
                <a:solidFill>
                  <a:schemeClr val="tx1">
                    <a:lumMod val="85000"/>
                    <a:lumOff val="15000"/>
                  </a:schemeClr>
                </a:solidFill>
              </a:rPr>
              <a:t>Tercera Generación (mitad de década 1960 a mitad década de 1970)</a:t>
            </a:r>
            <a:endParaRPr lang="es-ES" sz="1800" b="1" dirty="0">
              <a:solidFill>
                <a:schemeClr val="tx1">
                  <a:lumMod val="85000"/>
                  <a:lumOff val="15000"/>
                </a:schemeClr>
              </a:solidFill>
            </a:endParaRPr>
          </a:p>
        </p:txBody>
      </p:sp>
      <p:sp>
        <p:nvSpPr>
          <p:cNvPr id="4" name="3 Marcador de texto"/>
          <p:cNvSpPr>
            <a:spLocks noGrp="1"/>
          </p:cNvSpPr>
          <p:nvPr>
            <p:ph type="body" sz="half" idx="2"/>
          </p:nvPr>
        </p:nvSpPr>
        <p:spPr>
          <a:xfrm>
            <a:off x="803275" y="2368550"/>
            <a:ext cx="3624263" cy="3959225"/>
          </a:xfrm>
        </p:spPr>
        <p:txBody>
          <a:bodyPr rtlCol="0">
            <a:normAutofit fontScale="92500" lnSpcReduction="10000"/>
          </a:bodyPr>
          <a:lstStyle/>
          <a:p>
            <a:pPr algn="just" eaLnBrk="1" fontAlgn="auto" hangingPunct="1">
              <a:spcAft>
                <a:spcPts val="0"/>
              </a:spcAft>
              <a:buFont typeface="Wingdings 3" charset="2"/>
              <a:buNone/>
              <a:defRPr/>
            </a:pPr>
            <a:br>
              <a:rPr lang="es-ES" dirty="0">
                <a:solidFill>
                  <a:schemeClr val="tx1">
                    <a:lumMod val="75000"/>
                    <a:lumOff val="25000"/>
                  </a:schemeClr>
                </a:solidFill>
              </a:rPr>
            </a:br>
            <a:r>
              <a:rPr lang="es-ES" sz="1600" dirty="0">
                <a:solidFill>
                  <a:schemeClr val="tx1">
                    <a:lumMod val="75000"/>
                    <a:lumOff val="25000"/>
                  </a:schemeClr>
                </a:solidFill>
              </a:rPr>
              <a:t>En esta época surge la familia de computadores IBM/360 diseñados como sistemas para uso general, por lo que requerían manejar grandes volúmenes de información de distinto tipo, lo cual provocó una nueva evolución de los sistemas operativos: </a:t>
            </a:r>
          </a:p>
          <a:p>
            <a:pPr marL="285750" indent="-285750" algn="just" eaLnBrk="1" fontAlgn="auto" hangingPunct="1">
              <a:spcAft>
                <a:spcPts val="0"/>
              </a:spcAft>
              <a:buFont typeface="Arial" panose="020B0604020202020204" pitchFamily="34" charset="0"/>
              <a:buChar char="•"/>
              <a:defRPr/>
            </a:pPr>
            <a:r>
              <a:rPr lang="es-ES" sz="1600" dirty="0">
                <a:solidFill>
                  <a:schemeClr val="tx1">
                    <a:lumMod val="75000"/>
                    <a:lumOff val="25000"/>
                  </a:schemeClr>
                </a:solidFill>
              </a:rPr>
              <a:t>los sistemas de modos múltiples, que soportan simultáneamente procesos por lotes, </a:t>
            </a:r>
          </a:p>
          <a:p>
            <a:pPr marL="285750" indent="-285750" algn="just" eaLnBrk="1" fontAlgn="auto" hangingPunct="1">
              <a:spcAft>
                <a:spcPts val="0"/>
              </a:spcAft>
              <a:buFont typeface="Arial" panose="020B0604020202020204" pitchFamily="34" charset="0"/>
              <a:buChar char="•"/>
              <a:defRPr/>
            </a:pPr>
            <a:r>
              <a:rPr lang="es-ES" sz="1600" dirty="0">
                <a:solidFill>
                  <a:schemeClr val="tx1">
                    <a:lumMod val="75000"/>
                    <a:lumOff val="25000"/>
                  </a:schemeClr>
                </a:solidFill>
              </a:rPr>
              <a:t>tiempo compartido, </a:t>
            </a:r>
          </a:p>
          <a:p>
            <a:pPr marL="285750" indent="-285750" algn="just" eaLnBrk="1" fontAlgn="auto" hangingPunct="1">
              <a:spcAft>
                <a:spcPts val="0"/>
              </a:spcAft>
              <a:buFont typeface="Arial" panose="020B0604020202020204" pitchFamily="34" charset="0"/>
              <a:buChar char="•"/>
              <a:defRPr/>
            </a:pPr>
            <a:r>
              <a:rPr lang="es-ES" sz="1600" dirty="0">
                <a:solidFill>
                  <a:schemeClr val="tx1">
                    <a:lumMod val="75000"/>
                    <a:lumOff val="25000"/>
                  </a:schemeClr>
                </a:solidFill>
              </a:rPr>
              <a:t>procesamiento en tiempo real, </a:t>
            </a:r>
          </a:p>
          <a:p>
            <a:pPr marL="285750" indent="-285750" algn="just" eaLnBrk="1" fontAlgn="auto" hangingPunct="1">
              <a:spcAft>
                <a:spcPts val="0"/>
              </a:spcAft>
              <a:buFont typeface="Arial" panose="020B0604020202020204" pitchFamily="34" charset="0"/>
              <a:buChar char="•"/>
              <a:defRPr/>
            </a:pPr>
            <a:r>
              <a:rPr lang="es-ES" sz="1600" dirty="0">
                <a:solidFill>
                  <a:schemeClr val="tx1">
                    <a:lumMod val="75000"/>
                    <a:lumOff val="25000"/>
                  </a:schemeClr>
                </a:solidFill>
              </a:rPr>
              <a:t>multiprocesamiento. </a:t>
            </a:r>
          </a:p>
          <a:p>
            <a:pPr algn="just" eaLnBrk="1" fontAlgn="auto" hangingPunct="1">
              <a:spcAft>
                <a:spcPts val="0"/>
              </a:spcAft>
              <a:buFont typeface="Wingdings 3" charset="2"/>
              <a:buNone/>
              <a:defRPr/>
            </a:pPr>
            <a:endParaRPr lang="es-ES" sz="1600" dirty="0">
              <a:solidFill>
                <a:schemeClr val="tx1">
                  <a:lumMod val="75000"/>
                  <a:lumOff val="25000"/>
                </a:schemeClr>
              </a:solidFill>
            </a:endParaRPr>
          </a:p>
          <a:p>
            <a:pPr eaLnBrk="1" fontAlgn="auto" hangingPunct="1">
              <a:spcAft>
                <a:spcPts val="0"/>
              </a:spcAft>
              <a:buFont typeface="Wingdings 3" charset="2"/>
              <a:buNone/>
              <a:defRPr/>
            </a:pPr>
            <a:endParaRPr lang="es-ES" dirty="0">
              <a:solidFill>
                <a:schemeClr val="tx1">
                  <a:lumMod val="75000"/>
                  <a:lumOff val="25000"/>
                </a:schemeClr>
              </a:solidFill>
            </a:endParaRPr>
          </a:p>
        </p:txBody>
      </p:sp>
      <p:sp>
        <p:nvSpPr>
          <p:cNvPr id="45060"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C54E595B-376B-489A-84FF-96FE0DE3C448}" type="slidenum">
              <a:rPr lang="es-ES" altLang="es-PA" smtClean="0">
                <a:solidFill>
                  <a:srgbClr val="FEFFFF"/>
                </a:solidFill>
                <a:latin typeface="Arial" panose="020B0604020202020204" pitchFamily="34" charset="0"/>
              </a:rPr>
              <a:pPr>
                <a:spcBef>
                  <a:spcPct val="0"/>
                </a:spcBef>
                <a:buClrTx/>
                <a:buFontTx/>
                <a:buNone/>
              </a:pPr>
              <a:t>8</a:t>
            </a:fld>
            <a:endParaRPr lang="es-ES" altLang="es-PA">
              <a:solidFill>
                <a:srgbClr val="FEFFFF"/>
              </a:solidFill>
              <a:latin typeface="Arial" panose="020B0604020202020204" pitchFamily="34" charset="0"/>
            </a:endParaRPr>
          </a:p>
        </p:txBody>
      </p:sp>
      <p:pic>
        <p:nvPicPr>
          <p:cNvPr id="25611" name="Picture 11" descr="http://1.bp.blogspot.com/_3sLqXxjr7bM/THaAGuAK6RI/AAAAAAAAAAM/aXLwb7lH1eM/s1600/tttercera.jpg"/>
          <p:cNvPicPr>
            <a:picLocks noChangeAspect="1" noChangeArrowheads="1"/>
          </p:cNvPicPr>
          <p:nvPr/>
        </p:nvPicPr>
        <p:blipFill>
          <a:blip r:embed="rId2" cstate="print"/>
          <a:srcRect/>
          <a:stretch>
            <a:fillRect/>
          </a:stretch>
        </p:blipFill>
        <p:spPr bwMode="auto">
          <a:xfrm>
            <a:off x="5148064" y="1772816"/>
            <a:ext cx="2857500" cy="2857500"/>
          </a:xfrm>
          <a:prstGeom prst="rect">
            <a:avLst/>
          </a:prstGeom>
          <a:ln>
            <a:noFill/>
          </a:ln>
          <a:effectLst>
            <a:softEdge rad="112500"/>
          </a:effectLst>
        </p:spPr>
      </p:pic>
      <p:sp>
        <p:nvSpPr>
          <p:cNvPr id="14" name="13 CuadroTexto"/>
          <p:cNvSpPr txBox="1"/>
          <p:nvPr/>
        </p:nvSpPr>
        <p:spPr>
          <a:xfrm>
            <a:off x="4919663" y="1119188"/>
            <a:ext cx="3313112" cy="522287"/>
          </a:xfrm>
          <a:prstGeom prst="rect">
            <a:avLst/>
          </a:prstGeom>
          <a:noFill/>
        </p:spPr>
        <p:txBody>
          <a:bodyPr>
            <a:spAutoFit/>
          </a:bodyPr>
          <a:lstStyle/>
          <a:p>
            <a:pPr algn="ctr" eaLnBrk="1" fontAlgn="auto" hangingPunct="1">
              <a:spcBef>
                <a:spcPts val="0"/>
              </a:spcBef>
              <a:spcAft>
                <a:spcPts val="0"/>
              </a:spcAft>
              <a:defRPr/>
            </a:pPr>
            <a:r>
              <a:rPr lang="es-MX" sz="1400" i="1" u="sng" dirty="0">
                <a:solidFill>
                  <a:schemeClr val="accent6">
                    <a:lumMod val="75000"/>
                  </a:schemeClr>
                </a:solidFill>
                <a:latin typeface="+mn-lt"/>
              </a:rPr>
              <a:t>El IBM 360 fue el primero en usar microprogramación</a:t>
            </a:r>
            <a:endParaRPr lang="es-ES" sz="1400" i="1" dirty="0">
              <a:solidFill>
                <a:schemeClr val="accent6">
                  <a:lumMod val="75000"/>
                </a:schemeClr>
              </a:solidFill>
              <a:latin typeface="+mn-lt"/>
            </a:endParaRPr>
          </a:p>
        </p:txBody>
      </p:sp>
      <p:sp>
        <p:nvSpPr>
          <p:cNvPr id="3" name="Rectángulo 2"/>
          <p:cNvSpPr/>
          <p:nvPr/>
        </p:nvSpPr>
        <p:spPr>
          <a:xfrm>
            <a:off x="4919663" y="4762500"/>
            <a:ext cx="3829050" cy="1184940"/>
          </a:xfrm>
          <a:prstGeom prst="rect">
            <a:avLst/>
          </a:prstGeom>
        </p:spPr>
        <p:txBody>
          <a:bodyPr>
            <a:spAutoFit/>
          </a:bodyPr>
          <a:lstStyle/>
          <a:p>
            <a:pPr>
              <a:spcAft>
                <a:spcPts val="600"/>
              </a:spcAft>
              <a:defRPr/>
            </a:pPr>
            <a:r>
              <a:rPr lang="es-PA" sz="1000" b="1" i="1" dirty="0">
                <a:solidFill>
                  <a:srgbClr val="000000"/>
                </a:solidFill>
                <a:latin typeface="Helvetica Neue"/>
              </a:rPr>
              <a:t>Microprogramación:</a:t>
            </a:r>
            <a:r>
              <a:rPr lang="es-PA" sz="1000" i="1" dirty="0">
                <a:solidFill>
                  <a:srgbClr val="000000"/>
                </a:solidFill>
                <a:latin typeface="Helvetica Neue"/>
              </a:rPr>
              <a:t> </a:t>
            </a:r>
          </a:p>
          <a:p>
            <a:pPr marL="171450" indent="-171450">
              <a:spcAft>
                <a:spcPts val="600"/>
              </a:spcAft>
              <a:buFont typeface="Arial" panose="020B0604020202020204" pitchFamily="34" charset="0"/>
              <a:buChar char="•"/>
              <a:defRPr/>
            </a:pPr>
            <a:r>
              <a:rPr lang="es-PA" sz="1000" i="1" dirty="0">
                <a:solidFill>
                  <a:srgbClr val="000000"/>
                </a:solidFill>
                <a:latin typeface="Helvetica Neue"/>
              </a:rPr>
              <a:t>Consiste en un conjunto de microinstrucciones, para poder ejecutar líneas de código y operaciones. </a:t>
            </a:r>
          </a:p>
          <a:p>
            <a:pPr marL="171450" indent="-171450">
              <a:buFont typeface="Arial" panose="020B0604020202020204" pitchFamily="34" charset="0"/>
              <a:buChar char="•"/>
              <a:defRPr/>
            </a:pPr>
            <a:r>
              <a:rPr lang="es-PA" sz="1000" i="1" dirty="0">
                <a:solidFill>
                  <a:srgbClr val="000000"/>
                </a:solidFill>
                <a:latin typeface="Helvetica Neue"/>
              </a:rPr>
              <a:t>Es un lenguaje de programación a un nivel muy bajo sin llegar al nivel más bajo (que es donde las operaciones se realizan con números binarios) </a:t>
            </a:r>
            <a:r>
              <a:rPr lang="es-PA" sz="1100" i="1" dirty="0">
                <a:solidFill>
                  <a:srgbClr val="000000"/>
                </a:solidFill>
                <a:latin typeface="Helvetica Neue"/>
              </a:rPr>
              <a:t>.</a:t>
            </a:r>
            <a:endParaRPr lang="es-PA" sz="1100" i="1" dirty="0"/>
          </a:p>
        </p:txBody>
      </p:sp>
    </p:spTree>
    <p:extLst>
      <p:ext uri="{BB962C8B-B14F-4D97-AF65-F5344CB8AC3E}">
        <p14:creationId xmlns:p14="http://schemas.microsoft.com/office/powerpoint/2010/main" val="1142944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mph" presetSubtype="0" fill="hold" grpId="0" nodeType="after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par>
                                <p:cTn id="9" presetID="5" presetClass="entr" presetSubtype="1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checkerboard(across)">
                                      <p:cBhvr>
                                        <p:cTn id="11" dur="2000"/>
                                        <p:tgtEl>
                                          <p:spTgt spid="4">
                                            <p:txEl>
                                              <p:pRg st="0" end="0"/>
                                            </p:txEl>
                                          </p:spTgt>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checkerboard(across)">
                                      <p:cBhvr>
                                        <p:cTn id="14" dur="2000"/>
                                        <p:tgtEl>
                                          <p:spTgt spid="4">
                                            <p:txEl>
                                              <p:pRg st="1" end="1"/>
                                            </p:txEl>
                                          </p:spTgt>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2000"/>
                                        <p:tgtEl>
                                          <p:spTgt spid="4">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checkerboard(across)">
                                      <p:cBhvr>
                                        <p:cTn id="20" dur="2000"/>
                                        <p:tgtEl>
                                          <p:spTgt spid="4">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checkerboard(across)">
                                      <p:cBhvr>
                                        <p:cTn id="23" dur="2000"/>
                                        <p:tgtEl>
                                          <p:spTgt spid="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25611"/>
                                        </p:tgtEl>
                                        <p:attrNameLst>
                                          <p:attrName>style.visibility</p:attrName>
                                        </p:attrNameLst>
                                      </p:cBhvr>
                                      <p:to>
                                        <p:strVal val="visible"/>
                                      </p:to>
                                    </p:set>
                                    <p:anim calcmode="lin" valueType="num">
                                      <p:cBhvr additive="base">
                                        <p:cTn id="28" dur="2000" fill="hold"/>
                                        <p:tgtEl>
                                          <p:spTgt spid="25611"/>
                                        </p:tgtEl>
                                        <p:attrNameLst>
                                          <p:attrName>ppt_x</p:attrName>
                                        </p:attrNameLst>
                                      </p:cBhvr>
                                      <p:tavLst>
                                        <p:tav tm="0">
                                          <p:val>
                                            <p:strVal val="#ppt_x"/>
                                          </p:val>
                                        </p:tav>
                                        <p:tav tm="100000">
                                          <p:val>
                                            <p:strVal val="#ppt_x"/>
                                          </p:val>
                                        </p:tav>
                                      </p:tavLst>
                                    </p:anim>
                                    <p:anim calcmode="lin" valueType="num">
                                      <p:cBhvr additive="base">
                                        <p:cTn id="29" dur="2000" fill="hold"/>
                                        <p:tgtEl>
                                          <p:spTgt spid="25611"/>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ssolve">
                                      <p:cBhvr>
                                        <p:cTn id="34"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87413" y="1341438"/>
            <a:ext cx="3008312" cy="1030287"/>
          </a:xfrm>
        </p:spPr>
        <p:txBody>
          <a:bodyPr rtlCol="0">
            <a:normAutofit fontScale="90000"/>
          </a:bodyPr>
          <a:lstStyle/>
          <a:p>
            <a:pPr eaLnBrk="1" fontAlgn="auto" hangingPunct="1">
              <a:spcAft>
                <a:spcPts val="0"/>
              </a:spcAft>
              <a:defRPr/>
            </a:pPr>
            <a:br>
              <a:rPr lang="es-ES" sz="1800" i="1" u="sng" dirty="0">
                <a:solidFill>
                  <a:schemeClr val="tx1">
                    <a:lumMod val="85000"/>
                    <a:lumOff val="15000"/>
                  </a:schemeClr>
                </a:solidFill>
              </a:rPr>
            </a:br>
            <a:br>
              <a:rPr lang="es-ES" sz="1800" i="1" u="sng" dirty="0">
                <a:solidFill>
                  <a:schemeClr val="tx1">
                    <a:lumMod val="85000"/>
                    <a:lumOff val="15000"/>
                  </a:schemeClr>
                </a:solidFill>
              </a:rPr>
            </a:br>
            <a:br>
              <a:rPr lang="es-ES" sz="1800" i="1" u="sng" dirty="0">
                <a:solidFill>
                  <a:schemeClr val="tx1">
                    <a:lumMod val="85000"/>
                    <a:lumOff val="15000"/>
                  </a:schemeClr>
                </a:solidFill>
              </a:rPr>
            </a:br>
            <a:br>
              <a:rPr lang="es-ES" sz="1800" i="1" u="sng" dirty="0">
                <a:solidFill>
                  <a:schemeClr val="tx1">
                    <a:lumMod val="85000"/>
                    <a:lumOff val="15000"/>
                  </a:schemeClr>
                </a:solidFill>
              </a:rPr>
            </a:br>
            <a:br>
              <a:rPr lang="es-ES" sz="1800" i="1" u="sng" dirty="0">
                <a:solidFill>
                  <a:schemeClr val="tx1">
                    <a:lumMod val="85000"/>
                    <a:lumOff val="15000"/>
                  </a:schemeClr>
                </a:solidFill>
              </a:rPr>
            </a:br>
            <a:br>
              <a:rPr lang="es-ES" sz="1800" i="1" u="sng" dirty="0">
                <a:solidFill>
                  <a:schemeClr val="tx1">
                    <a:lumMod val="85000"/>
                    <a:lumOff val="15000"/>
                  </a:schemeClr>
                </a:solidFill>
              </a:rPr>
            </a:br>
            <a:br>
              <a:rPr lang="es-ES" sz="1800" i="1" u="sng" dirty="0">
                <a:solidFill>
                  <a:schemeClr val="tx1">
                    <a:lumMod val="85000"/>
                    <a:lumOff val="15000"/>
                  </a:schemeClr>
                </a:solidFill>
              </a:rPr>
            </a:br>
            <a:br>
              <a:rPr lang="es-ES" sz="1800" i="1" u="sng" dirty="0">
                <a:solidFill>
                  <a:schemeClr val="tx1">
                    <a:lumMod val="85000"/>
                    <a:lumOff val="15000"/>
                  </a:schemeClr>
                </a:solidFill>
              </a:rPr>
            </a:br>
            <a:br>
              <a:rPr lang="es-ES" sz="1800" i="1" u="sng" dirty="0">
                <a:solidFill>
                  <a:schemeClr val="tx1">
                    <a:lumMod val="85000"/>
                    <a:lumOff val="15000"/>
                  </a:schemeClr>
                </a:solidFill>
              </a:rPr>
            </a:br>
            <a:br>
              <a:rPr lang="es-ES" sz="1800" i="1" u="sng" dirty="0">
                <a:solidFill>
                  <a:schemeClr val="tx1">
                    <a:lumMod val="85000"/>
                    <a:lumOff val="15000"/>
                  </a:schemeClr>
                </a:solidFill>
              </a:rPr>
            </a:br>
            <a:br>
              <a:rPr lang="es-ES" sz="1800" i="1" u="sng" dirty="0">
                <a:solidFill>
                  <a:schemeClr val="tx1">
                    <a:lumMod val="85000"/>
                    <a:lumOff val="15000"/>
                  </a:schemeClr>
                </a:solidFill>
              </a:rPr>
            </a:br>
            <a:br>
              <a:rPr lang="es-ES" sz="1800" i="1" u="sng" dirty="0">
                <a:solidFill>
                  <a:schemeClr val="tx1">
                    <a:lumMod val="85000"/>
                    <a:lumOff val="15000"/>
                  </a:schemeClr>
                </a:solidFill>
              </a:rPr>
            </a:br>
            <a:br>
              <a:rPr lang="es-ES" sz="1800" i="1" u="sng" dirty="0">
                <a:solidFill>
                  <a:schemeClr val="tx1">
                    <a:lumMod val="85000"/>
                    <a:lumOff val="15000"/>
                  </a:schemeClr>
                </a:solidFill>
              </a:rPr>
            </a:br>
            <a:br>
              <a:rPr lang="es-ES" sz="1800" i="1" u="sng" dirty="0">
                <a:solidFill>
                  <a:schemeClr val="tx1">
                    <a:lumMod val="85000"/>
                    <a:lumOff val="15000"/>
                  </a:schemeClr>
                </a:solidFill>
              </a:rPr>
            </a:br>
            <a:br>
              <a:rPr lang="es-ES" sz="1800" i="1" u="sng" dirty="0">
                <a:solidFill>
                  <a:schemeClr val="tx1">
                    <a:lumMod val="85000"/>
                    <a:lumOff val="15000"/>
                  </a:schemeClr>
                </a:solidFill>
              </a:rPr>
            </a:br>
            <a:br>
              <a:rPr lang="es-ES" sz="1800" i="1" u="sng" dirty="0">
                <a:solidFill>
                  <a:schemeClr val="tx1">
                    <a:lumMod val="85000"/>
                    <a:lumOff val="15000"/>
                  </a:schemeClr>
                </a:solidFill>
              </a:rPr>
            </a:br>
            <a:br>
              <a:rPr lang="es-ES" sz="1800" i="1" u="sng" dirty="0">
                <a:solidFill>
                  <a:schemeClr val="tx1">
                    <a:lumMod val="85000"/>
                    <a:lumOff val="15000"/>
                  </a:schemeClr>
                </a:solidFill>
              </a:rPr>
            </a:br>
            <a:br>
              <a:rPr lang="es-ES" sz="1800" i="1" u="sng" dirty="0">
                <a:solidFill>
                  <a:schemeClr val="tx1">
                    <a:lumMod val="85000"/>
                    <a:lumOff val="15000"/>
                  </a:schemeClr>
                </a:solidFill>
              </a:rPr>
            </a:br>
            <a:r>
              <a:rPr lang="es-ES" sz="1800" b="1" i="1" u="sng" dirty="0">
                <a:solidFill>
                  <a:schemeClr val="tx1">
                    <a:lumMod val="85000"/>
                    <a:lumOff val="15000"/>
                  </a:schemeClr>
                </a:solidFill>
              </a:rPr>
              <a:t>Cuarta Generación (Mitad de la década de los 70's)</a:t>
            </a:r>
            <a:br>
              <a:rPr lang="es-ES" sz="1800" b="1" dirty="0">
                <a:solidFill>
                  <a:schemeClr val="tx1">
                    <a:lumMod val="85000"/>
                    <a:lumOff val="15000"/>
                  </a:schemeClr>
                </a:solidFill>
              </a:rPr>
            </a:br>
            <a:br>
              <a:rPr lang="es-ES" sz="1800" dirty="0">
                <a:solidFill>
                  <a:schemeClr val="tx1">
                    <a:lumMod val="85000"/>
                    <a:lumOff val="15000"/>
                  </a:schemeClr>
                </a:solidFill>
              </a:rPr>
            </a:br>
            <a:endParaRPr lang="es-ES" sz="1800" dirty="0">
              <a:solidFill>
                <a:schemeClr val="tx1">
                  <a:lumMod val="85000"/>
                  <a:lumOff val="15000"/>
                </a:schemeClr>
              </a:solidFill>
            </a:endParaRPr>
          </a:p>
        </p:txBody>
      </p:sp>
      <p:sp>
        <p:nvSpPr>
          <p:cNvPr id="4" name="3 Marcador de texto"/>
          <p:cNvSpPr>
            <a:spLocks noGrp="1"/>
          </p:cNvSpPr>
          <p:nvPr>
            <p:ph type="body" sz="half" idx="2"/>
          </p:nvPr>
        </p:nvSpPr>
        <p:spPr>
          <a:xfrm>
            <a:off x="887413" y="1628775"/>
            <a:ext cx="3394075" cy="3889375"/>
          </a:xfrm>
        </p:spPr>
        <p:txBody>
          <a:bodyPr rtlCol="0">
            <a:normAutofit/>
          </a:bodyPr>
          <a:lstStyle/>
          <a:p>
            <a:pPr algn="just" eaLnBrk="1" fontAlgn="auto" hangingPunct="1">
              <a:spcAft>
                <a:spcPts val="0"/>
              </a:spcAft>
              <a:buFont typeface="Wingdings 3" charset="2"/>
              <a:buNone/>
              <a:defRPr/>
            </a:pPr>
            <a:r>
              <a:rPr lang="es-ES" dirty="0">
                <a:solidFill>
                  <a:schemeClr val="tx1">
                    <a:lumMod val="75000"/>
                    <a:lumOff val="25000"/>
                  </a:schemeClr>
                </a:solidFill>
              </a:rPr>
              <a:t>	</a:t>
            </a:r>
          </a:p>
          <a:p>
            <a:pPr marL="96838" indent="-96838" algn="just" eaLnBrk="1" fontAlgn="auto" hangingPunct="1">
              <a:spcAft>
                <a:spcPts val="0"/>
              </a:spcAft>
              <a:buFont typeface="Wingdings 3" charset="2"/>
              <a:buNone/>
              <a:defRPr/>
            </a:pPr>
            <a:endParaRPr lang="es-ES" sz="1600" dirty="0">
              <a:solidFill>
                <a:schemeClr val="tx1">
                  <a:lumMod val="75000"/>
                  <a:lumOff val="25000"/>
                </a:schemeClr>
              </a:solidFill>
            </a:endParaRPr>
          </a:p>
          <a:p>
            <a:pPr marL="96838" indent="-96838" algn="just" eaLnBrk="1" fontAlgn="auto" hangingPunct="1">
              <a:spcAft>
                <a:spcPts val="0"/>
              </a:spcAft>
              <a:buFont typeface="Arial" pitchFamily="34" charset="0"/>
              <a:buChar char="•"/>
              <a:defRPr/>
            </a:pPr>
            <a:r>
              <a:rPr lang="es-ES" sz="1600" dirty="0">
                <a:solidFill>
                  <a:schemeClr val="tx1">
                    <a:lumMod val="75000"/>
                    <a:lumOff val="25000"/>
                  </a:schemeClr>
                </a:solidFill>
              </a:rPr>
              <a:t>Con estos sistemas operativos </a:t>
            </a:r>
            <a:r>
              <a:rPr lang="es-ES" sz="1600" b="1" dirty="0">
                <a:solidFill>
                  <a:schemeClr val="tx1">
                    <a:lumMod val="75000"/>
                    <a:lumOff val="25000"/>
                  </a:schemeClr>
                </a:solidFill>
              </a:rPr>
              <a:t>aparece el concepto de </a:t>
            </a:r>
            <a:r>
              <a:rPr lang="es-ES" sz="1600" b="1" i="1" dirty="0">
                <a:solidFill>
                  <a:schemeClr val="tx1">
                    <a:lumMod val="75000"/>
                    <a:lumOff val="25000"/>
                  </a:schemeClr>
                </a:solidFill>
              </a:rPr>
              <a:t>máquinas virtuales, </a:t>
            </a:r>
            <a:r>
              <a:rPr lang="es-ES" sz="1600" dirty="0">
                <a:solidFill>
                  <a:schemeClr val="tx1">
                    <a:lumMod val="75000"/>
                    <a:lumOff val="25000"/>
                  </a:schemeClr>
                </a:solidFill>
              </a:rPr>
              <a:t>en el cual el usuario no se involucra con el hardware de la computadora con la que se quiere conectar y en su lugar </a:t>
            </a:r>
            <a:r>
              <a:rPr lang="es-ES" sz="1600" b="1" dirty="0">
                <a:solidFill>
                  <a:schemeClr val="tx1">
                    <a:lumMod val="75000"/>
                    <a:lumOff val="25000"/>
                  </a:schemeClr>
                </a:solidFill>
              </a:rPr>
              <a:t>el usuario observa una interfaz gráfica creada por el sistema operativo.</a:t>
            </a:r>
          </a:p>
          <a:p>
            <a:pPr algn="just" eaLnBrk="1" fontAlgn="auto" hangingPunct="1">
              <a:spcAft>
                <a:spcPts val="0"/>
              </a:spcAft>
              <a:buFont typeface="Wingdings 3" charset="2"/>
              <a:buNone/>
              <a:defRPr/>
            </a:pPr>
            <a:endParaRPr lang="es-ES" sz="1600" dirty="0">
              <a:solidFill>
                <a:schemeClr val="tx1">
                  <a:lumMod val="75000"/>
                  <a:lumOff val="25000"/>
                </a:schemeClr>
              </a:solidFill>
            </a:endParaRPr>
          </a:p>
          <a:p>
            <a:pPr algn="just" eaLnBrk="1" fontAlgn="auto" hangingPunct="1">
              <a:spcAft>
                <a:spcPts val="0"/>
              </a:spcAft>
              <a:buFont typeface="Wingdings 3" charset="2"/>
              <a:buNone/>
              <a:defRPr/>
            </a:pPr>
            <a:endParaRPr lang="es-ES" sz="1600" dirty="0">
              <a:solidFill>
                <a:schemeClr val="tx1">
                  <a:lumMod val="75000"/>
                  <a:lumOff val="25000"/>
                </a:schemeClr>
              </a:solidFill>
            </a:endParaRPr>
          </a:p>
          <a:p>
            <a:pPr algn="just" eaLnBrk="1" fontAlgn="auto" hangingPunct="1">
              <a:spcAft>
                <a:spcPts val="0"/>
              </a:spcAft>
              <a:buFont typeface="Arial" pitchFamily="34" charset="0"/>
              <a:buChar char="•"/>
              <a:defRPr/>
            </a:pPr>
            <a:endParaRPr lang="es-ES" dirty="0">
              <a:solidFill>
                <a:schemeClr val="tx1">
                  <a:lumMod val="75000"/>
                  <a:lumOff val="25000"/>
                </a:schemeClr>
              </a:solidFill>
            </a:endParaRPr>
          </a:p>
        </p:txBody>
      </p:sp>
      <p:sp>
        <p:nvSpPr>
          <p:cNvPr id="46084" name="Marcador de número de diapositiva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BE7A293D-150B-4BB7-B111-1766D93FF512}" type="slidenum">
              <a:rPr lang="es-ES" altLang="es-PA" smtClean="0">
                <a:solidFill>
                  <a:srgbClr val="FEFFFF"/>
                </a:solidFill>
                <a:latin typeface="Arial" panose="020B0604020202020204" pitchFamily="34" charset="0"/>
              </a:rPr>
              <a:pPr>
                <a:spcBef>
                  <a:spcPct val="0"/>
                </a:spcBef>
                <a:buClrTx/>
                <a:buFontTx/>
                <a:buNone/>
              </a:pPr>
              <a:t>9</a:t>
            </a:fld>
            <a:endParaRPr lang="es-ES" altLang="es-PA">
              <a:solidFill>
                <a:srgbClr val="FEFFFF"/>
              </a:solidFill>
              <a:latin typeface="Arial" panose="020B0604020202020204" pitchFamily="34" charset="0"/>
            </a:endParaRPr>
          </a:p>
        </p:txBody>
      </p:sp>
      <p:pic>
        <p:nvPicPr>
          <p:cNvPr id="24580" name="Picture 4" descr="http://hosting.ber-art.nl/wp-content/uploads/virtualmachine2.jpg"/>
          <p:cNvPicPr>
            <a:picLocks noChangeAspect="1" noChangeArrowheads="1"/>
          </p:cNvPicPr>
          <p:nvPr/>
        </p:nvPicPr>
        <p:blipFill>
          <a:blip r:embed="rId2" cstate="print"/>
          <a:srcRect/>
          <a:stretch>
            <a:fillRect/>
          </a:stretch>
        </p:blipFill>
        <p:spPr bwMode="auto">
          <a:xfrm>
            <a:off x="4932040" y="1988840"/>
            <a:ext cx="2714625" cy="276225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689552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mph" presetSubtype="0" fill="hold" grpId="0" nodeType="afterEffect">
                                  <p:stCondLst>
                                    <p:cond delay="0"/>
                                  </p:stCondLst>
                                  <p:iterate type="lt">
                                    <p:tmPct val="10000"/>
                                  </p:iterate>
                                  <p:childTnLst>
                                    <p:set>
                                      <p:cBhvr override="childStyle">
                                        <p:cTn id="6" dur="1000" autoRev="1" fill="hold"/>
                                        <p:tgtEl>
                                          <p:spTgt spid="2"/>
                                        </p:tgtEl>
                                        <p:attrNameLst>
                                          <p:attrName>style.color</p:attrName>
                                        </p:attrNameLst>
                                      </p:cBhvr>
                                      <p:to>
                                        <p:clrVal>
                                          <a:schemeClr val="accent2"/>
                                        </p:clrVal>
                                      </p:to>
                                    </p:set>
                                    <p:set>
                                      <p:cBhvr>
                                        <p:cTn id="7" dur="1000" autoRev="1" fill="hold"/>
                                        <p:tgtEl>
                                          <p:spTgt spid="2"/>
                                        </p:tgtEl>
                                        <p:attrNameLst>
                                          <p:attrName>fillcolor</p:attrName>
                                        </p:attrNameLst>
                                      </p:cBhvr>
                                      <p:to>
                                        <p:clrVal>
                                          <a:schemeClr val="accent2"/>
                                        </p:clrVal>
                                      </p:to>
                                    </p:set>
                                    <p:set>
                                      <p:cBhvr>
                                        <p:cTn id="8" dur="1000" autoRev="1" fill="hold"/>
                                        <p:tgtEl>
                                          <p:spTgt spid="2"/>
                                        </p:tgtEl>
                                        <p:attrNameLst>
                                          <p:attrName>fill.type</p:attrName>
                                        </p:attrNameLst>
                                      </p:cBhvr>
                                      <p:to>
                                        <p:strVal val="solid"/>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2000"/>
                                        <p:tgtEl>
                                          <p:spTgt spid="4">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4580"/>
                                        </p:tgtEl>
                                        <p:attrNameLst>
                                          <p:attrName>style.visibility</p:attrName>
                                        </p:attrNameLst>
                                      </p:cBhvr>
                                      <p:to>
                                        <p:strVal val="visible"/>
                                      </p:to>
                                    </p:set>
                                    <p:animEffect transition="in" filter="dissolve">
                                      <p:cBhvr>
                                        <p:cTn id="18" dur="20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theme1.xml><?xml version="1.0" encoding="utf-8"?>
<a:theme xmlns:a="http://schemas.openxmlformats.org/drawingml/2006/main" name="Tema AMA">
  <a:themeElements>
    <a:clrScheme name="Tema de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a de Office">
      <a:majorFont>
        <a:latin typeface="Verdana"/>
        <a:ea typeface=""/>
        <a:cs typeface=""/>
      </a:majorFont>
      <a:minorFont>
        <a:latin typeface="Verdana"/>
        <a:ea typeface=""/>
        <a:cs typeface=""/>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a de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a de Offic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a de Offic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a de Offic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a de Offic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a de Offic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a de Offic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a de Offic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1505</TotalTime>
  <Words>3357</Words>
  <Application>Microsoft Office PowerPoint</Application>
  <PresentationFormat>Presentación en pantalla (4:3)</PresentationFormat>
  <Paragraphs>338</Paragraphs>
  <Slides>47</Slides>
  <Notes>7</Notes>
  <HiddenSlides>0</HiddenSlides>
  <MMClips>0</MMClips>
  <ScaleCrop>false</ScaleCrop>
  <HeadingPairs>
    <vt:vector size="8" baseType="variant">
      <vt:variant>
        <vt:lpstr>Fuentes usadas</vt:lpstr>
      </vt:variant>
      <vt:variant>
        <vt:i4>9</vt:i4>
      </vt:variant>
      <vt:variant>
        <vt:lpstr>Tema</vt:lpstr>
      </vt:variant>
      <vt:variant>
        <vt:i4>2</vt:i4>
      </vt:variant>
      <vt:variant>
        <vt:lpstr>Servidores OLE incrustados</vt:lpstr>
      </vt:variant>
      <vt:variant>
        <vt:i4>1</vt:i4>
      </vt:variant>
      <vt:variant>
        <vt:lpstr>Títulos de diapositiva</vt:lpstr>
      </vt:variant>
      <vt:variant>
        <vt:i4>47</vt:i4>
      </vt:variant>
    </vt:vector>
  </HeadingPairs>
  <TitlesOfParts>
    <vt:vector size="59" baseType="lpstr">
      <vt:lpstr>Arial</vt:lpstr>
      <vt:lpstr>Calibri</vt:lpstr>
      <vt:lpstr>Century Gothic</vt:lpstr>
      <vt:lpstr>Freestyle Script</vt:lpstr>
      <vt:lpstr>Helvetica Neue</vt:lpstr>
      <vt:lpstr>Times New Roman</vt:lpstr>
      <vt:lpstr>Verdana</vt:lpstr>
      <vt:lpstr>Wingdings</vt:lpstr>
      <vt:lpstr>Wingdings 3</vt:lpstr>
      <vt:lpstr>Tema AMA</vt:lpstr>
      <vt:lpstr>Espiral</vt:lpstr>
      <vt:lpstr>Clip</vt:lpstr>
      <vt:lpstr>MÓDULO 1</vt:lpstr>
      <vt:lpstr>Presentación de PowerPoint</vt:lpstr>
      <vt:lpstr>Presentación de PowerPoint</vt:lpstr>
      <vt:lpstr>Presentación de PowerPoint</vt:lpstr>
      <vt:lpstr>Presentación de PowerPoint</vt:lpstr>
      <vt:lpstr>1.2 Evolución de los Sistemas Operativos</vt:lpstr>
      <vt:lpstr>Segunda Generación (Mitad de la década de los 60's) </vt:lpstr>
      <vt:lpstr>Tercera Generación (mitad de década 1960 a mitad década de 1970)</vt:lpstr>
      <vt:lpstr>                  Cuarta Generación (Mitad de la década de los 70's)  </vt:lpstr>
      <vt:lpstr>Quinta Generación (Década de los 90's hasta nuestros días)  </vt:lpstr>
      <vt:lpstr>Presentación de PowerPoint</vt:lpstr>
      <vt:lpstr>Presentación de PowerPoint</vt:lpstr>
      <vt:lpstr>Tipos de sistemas operativos por servicio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1.4 Estructura de un Sistema Operativo</vt:lpstr>
      <vt:lpstr> Sistemas Operativos monolíticos</vt:lpstr>
      <vt:lpstr>Presentación de PowerPoint</vt:lpstr>
      <vt:lpstr>Presentación de PowerPoint</vt:lpstr>
      <vt:lpstr>Presentación de PowerPoint</vt:lpstr>
      <vt:lpstr>Presentación de PowerPoint</vt:lpstr>
      <vt:lpstr>Presentación de PowerPoint</vt:lpstr>
      <vt:lpstr>Presentación de PowerPoint</vt:lpstr>
      <vt:lpstr>1.5 Componentes de un Sistema Operativo</vt:lpstr>
      <vt:lpstr>Presentación de PowerPoint</vt:lpstr>
      <vt:lpstr>Presentación de PowerPoint</vt:lpstr>
      <vt:lpstr>Presentación de PowerPoint</vt:lpstr>
      <vt:lpstr>Presentación de PowerPoint</vt:lpstr>
      <vt:lpstr>Presentación de PowerPoint</vt:lpstr>
      <vt:lpstr>Presentación de PowerPoint</vt:lpstr>
      <vt:lpstr>1.6 Activación del Sistema Operativo</vt:lpstr>
      <vt:lpstr>Presentación de PowerPoint</vt:lpstr>
      <vt:lpstr>1.7 Interfaces de programador y de usuario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Your Company Name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1 - TEMA 1</dc:title>
  <dc:creator>Your User Name</dc:creator>
  <cp:lastModifiedBy>Amarilis Alvarado de Araya</cp:lastModifiedBy>
  <cp:revision>119</cp:revision>
  <dcterms:created xsi:type="dcterms:W3CDTF">2011-03-24T03:29:11Z</dcterms:created>
  <dcterms:modified xsi:type="dcterms:W3CDTF">2018-04-05T04:44:59Z</dcterms:modified>
</cp:coreProperties>
</file>