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70" r:id="rId2"/>
    <p:sldId id="389" r:id="rId3"/>
    <p:sldId id="390" r:id="rId4"/>
    <p:sldId id="391" r:id="rId5"/>
    <p:sldId id="392" r:id="rId6"/>
    <p:sldId id="393" r:id="rId7"/>
    <p:sldId id="358" r:id="rId8"/>
    <p:sldId id="359" r:id="rId9"/>
    <p:sldId id="394" r:id="rId10"/>
    <p:sldId id="360" r:id="rId11"/>
    <p:sldId id="388" r:id="rId12"/>
    <p:sldId id="361" r:id="rId13"/>
    <p:sldId id="362" r:id="rId14"/>
    <p:sldId id="396" r:id="rId15"/>
    <p:sldId id="363" r:id="rId16"/>
    <p:sldId id="364" r:id="rId17"/>
    <p:sldId id="365" r:id="rId18"/>
    <p:sldId id="39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0" autoAdjust="0"/>
    <p:restoredTop sz="94660"/>
  </p:normalViewPr>
  <p:slideViewPr>
    <p:cSldViewPr>
      <p:cViewPr varScale="1">
        <p:scale>
          <a:sx n="69" d="100"/>
          <a:sy n="69" d="100"/>
        </p:scale>
        <p:origin x="1314" y="6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E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s-E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s-E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C043979D-AA02-4E64-8FEF-90FC4DA29855}" type="slidenum">
              <a:rPr lang="es-ES"/>
              <a:pPr/>
              <a:t>‹Nº›</a:t>
            </a:fld>
            <a:endParaRPr lang="es-ES"/>
          </a:p>
        </p:txBody>
      </p:sp>
    </p:spTree>
    <p:extLst>
      <p:ext uri="{BB962C8B-B14F-4D97-AF65-F5344CB8AC3E}">
        <p14:creationId xmlns:p14="http://schemas.microsoft.com/office/powerpoint/2010/main" val="3841101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71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7172"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7173"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7174" name="Rectangle 6"/>
          <p:cNvSpPr>
            <a:spLocks noGrp="1" noChangeArrowheads="1"/>
          </p:cNvSpPr>
          <p:nvPr>
            <p:ph type="sldNum" sz="quarter" idx="4"/>
          </p:nvPr>
        </p:nvSpPr>
        <p:spPr>
          <a:xfrm>
            <a:off x="6553200" y="6248400"/>
            <a:ext cx="1905000" cy="457200"/>
          </a:xfrm>
        </p:spPr>
        <p:txBody>
          <a:bodyPr/>
          <a:lstStyle>
            <a:lvl1pPr>
              <a:defRPr/>
            </a:lvl1pPr>
          </a:lstStyle>
          <a:p>
            <a:fld id="{D8628114-4E8E-4798-AC93-26A3F1EFAE89}" type="slidenum">
              <a:rPr lang="en-US"/>
              <a:pPr/>
              <a:t>‹Nº›</a:t>
            </a:fld>
            <a:endParaRPr lang="en-US"/>
          </a:p>
        </p:txBody>
      </p:sp>
      <p:sp>
        <p:nvSpPr>
          <p:cNvPr id="717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s-E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E19D0207-11B3-4D87-A01E-E3671EC70820}"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7EB381B-65EB-4447-ADF7-802325DF18B1}"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566738" y="304800"/>
            <a:ext cx="8008937" cy="5715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3" name="2 Marcador de fecha"/>
          <p:cNvSpPr>
            <a:spLocks noGrp="1"/>
          </p:cNvSpPr>
          <p:nvPr>
            <p:ph type="dt" sz="half" idx="10"/>
          </p:nvPr>
        </p:nvSpPr>
        <p:spPr>
          <a:xfrm>
            <a:off x="609600" y="6245225"/>
            <a:ext cx="1981200" cy="476250"/>
          </a:xfrm>
        </p:spPr>
        <p:txBody>
          <a:bodyPr/>
          <a:lstStyle>
            <a:lvl1pPr>
              <a:defRPr/>
            </a:lvl1pPr>
          </a:lstStyle>
          <a:p>
            <a:endParaRPr lang="en-US"/>
          </a:p>
        </p:txBody>
      </p:sp>
      <p:sp>
        <p:nvSpPr>
          <p:cNvPr id="4" name="3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4 Marcador de número de diapositiva"/>
          <p:cNvSpPr>
            <a:spLocks noGrp="1"/>
          </p:cNvSpPr>
          <p:nvPr>
            <p:ph type="sldNum" sz="quarter" idx="12"/>
          </p:nvPr>
        </p:nvSpPr>
        <p:spPr>
          <a:xfrm>
            <a:off x="6553200" y="6245225"/>
            <a:ext cx="1981200" cy="476250"/>
          </a:xfrm>
        </p:spPr>
        <p:txBody>
          <a:bodyPr/>
          <a:lstStyle>
            <a:lvl1pPr>
              <a:defRPr/>
            </a:lvl1pPr>
          </a:lstStyle>
          <a:p>
            <a:fld id="{BCBF6EF2-4EE2-4F23-BC1B-E017880D5E6F}" type="slidenum">
              <a:rPr lang="en-US"/>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1216025"/>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566738" y="1752600"/>
            <a:ext cx="8001000" cy="4267200"/>
          </a:xfrm>
        </p:spPr>
        <p:txBody>
          <a:bodyPr/>
          <a:lstStyle/>
          <a:p>
            <a:endParaRPr lang="es-MX"/>
          </a:p>
        </p:txBody>
      </p:sp>
      <p:sp>
        <p:nvSpPr>
          <p:cNvPr id="4" name="3 Marcador de fecha"/>
          <p:cNvSpPr>
            <a:spLocks noGrp="1"/>
          </p:cNvSpPr>
          <p:nvPr>
            <p:ph type="dt" sz="half" idx="10"/>
          </p:nvPr>
        </p:nvSpPr>
        <p:spPr>
          <a:xfrm>
            <a:off x="609600" y="6245225"/>
            <a:ext cx="1981200" cy="476250"/>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5225"/>
            <a:ext cx="1981200" cy="476250"/>
          </a:xfrm>
        </p:spPr>
        <p:txBody>
          <a:bodyPr/>
          <a:lstStyle>
            <a:lvl1pPr>
              <a:defRPr/>
            </a:lvl1pPr>
          </a:lstStyle>
          <a:p>
            <a:fld id="{6904A60F-DF0C-44F9-8205-32C1B0BFF9FE}"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C7FEADC-45BA-4E09-8AA4-5FB86147DBF2}"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31AD800E-053C-4505-B638-8DB2EE70030C}"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89783546-C01B-41B2-B986-33D72B6A1A59}"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E3A73E2C-7F5A-46B3-BCA2-E4FAEEBB0697}"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6B73376A-D6BD-406D-8B40-C101543A1A08}"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B104CC3F-414E-4B55-821A-3904A2F056AA}"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5053D035-E1CD-4961-B086-75A361BC58B2}"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2EAED2B-69BE-48E6-ADEF-C74699E18DA1}"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s-ES" sz="2400">
              <a:latin typeface="Times New Roman" pitchFamily="18" charset="0"/>
            </a:endParaRPr>
          </a:p>
        </p:txBody>
      </p:sp>
      <p:sp>
        <p:nvSpPr>
          <p:cNvPr id="614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s-MX"/>
          </a:p>
        </p:txBody>
      </p:sp>
      <p:sp>
        <p:nvSpPr>
          <p:cNvPr id="615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5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615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436F3034-D1D8-4B17-AF68-782D796FFAE7}"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s-ES" b="1" dirty="0">
                <a:effectLst>
                  <a:outerShdw blurRad="38100" dist="38100" dir="2700000" algn="tl">
                    <a:srgbClr val="C0C0C0"/>
                  </a:outerShdw>
                </a:effectLst>
              </a:rPr>
              <a:t>SISTEMAS DIGITALES</a:t>
            </a:r>
          </a:p>
        </p:txBody>
      </p:sp>
      <p:sp>
        <p:nvSpPr>
          <p:cNvPr id="21507" name="Rectangle 3"/>
          <p:cNvSpPr>
            <a:spLocks noGrp="1" noChangeArrowheads="1"/>
          </p:cNvSpPr>
          <p:nvPr>
            <p:ph type="subTitle" idx="1"/>
          </p:nvPr>
        </p:nvSpPr>
        <p:spPr/>
        <p:txBody>
          <a:bodyPr/>
          <a:lstStyle/>
          <a:p>
            <a:r>
              <a:rPr lang="es-ES" dirty="0">
                <a:effectLst>
                  <a:outerShdw blurRad="38100" dist="38100" dir="2700000" algn="tl">
                    <a:srgbClr val="C0C0C0"/>
                  </a:outerShdw>
                </a:effectLst>
              </a:rPr>
              <a:t>Prof. Carlos Ávila M. Jr.</a:t>
            </a:r>
          </a:p>
          <a:p>
            <a:r>
              <a:rPr lang="es-ES" dirty="0" smtClean="0">
                <a:effectLst>
                  <a:outerShdw blurRad="38100" dist="38100" dir="2700000" algn="tl">
                    <a:srgbClr val="C0C0C0"/>
                  </a:outerShdw>
                </a:effectLst>
              </a:rPr>
              <a:t>2011</a:t>
            </a:r>
            <a:endParaRPr lang="es-ES" dirty="0">
              <a:effectLst>
                <a:outerShdw blurRad="38100" dist="38100" dir="2700000" algn="tl">
                  <a:srgbClr val="C0C0C0"/>
                </a:outerShdw>
              </a:effectLst>
            </a:endParaRPr>
          </a:p>
        </p:txBody>
      </p:sp>
      <p:pic>
        <p:nvPicPr>
          <p:cNvPr id="21508" name="Picture 4" descr="Bussiness"/>
          <p:cNvPicPr>
            <a:picLocks noChangeAspect="1" noChangeArrowheads="1"/>
          </p:cNvPicPr>
          <p:nvPr/>
        </p:nvPicPr>
        <p:blipFill>
          <a:blip r:embed="rId2" cstate="print"/>
          <a:srcRect/>
          <a:stretch>
            <a:fillRect/>
          </a:stretch>
        </p:blipFill>
        <p:spPr bwMode="auto">
          <a:xfrm>
            <a:off x="2667000" y="4724400"/>
            <a:ext cx="3479800" cy="973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i="1" dirty="0" smtClean="0"/>
              <a:t>Implementación AND/OR de una suma de productos.</a:t>
            </a:r>
            <a:endParaRPr lang="es-419" b="1" i="1" dirty="0"/>
          </a:p>
        </p:txBody>
      </p:sp>
      <p:sp>
        <p:nvSpPr>
          <p:cNvPr id="3" name="Marcador de contenido 2"/>
          <p:cNvSpPr>
            <a:spLocks noGrp="1"/>
          </p:cNvSpPr>
          <p:nvPr>
            <p:ph idx="1"/>
          </p:nvPr>
        </p:nvSpPr>
        <p:spPr/>
        <p:txBody>
          <a:bodyPr/>
          <a:lstStyle/>
          <a:p>
            <a:pPr algn="just"/>
            <a:r>
              <a:rPr lang="es-419" sz="1400" dirty="0"/>
              <a:t>La implementación de una suma de productos simplemente requiere aplicar </a:t>
            </a:r>
            <a:r>
              <a:rPr lang="es-419" sz="1400" b="1" i="1" dirty="0"/>
              <a:t>la operación OR</a:t>
            </a:r>
            <a:r>
              <a:rPr lang="es-419" sz="1400" dirty="0"/>
              <a:t> a las salidas de dos o más puertas AND. Una operación AND da lugar a un producto, y la adición de dos o más productos se realiza mediante puertas OR. Por tanto, una expresión </a:t>
            </a:r>
            <a:r>
              <a:rPr lang="es-419" sz="1400" b="1" i="1" dirty="0"/>
              <a:t>suma de productos </a:t>
            </a:r>
            <a:r>
              <a:rPr lang="es-419" sz="1400" dirty="0"/>
              <a:t>puede implementarse mediante un </a:t>
            </a:r>
            <a:r>
              <a:rPr lang="es-419" sz="1400" b="1" i="1" dirty="0"/>
              <a:t>circuito lógico AND-OR </a:t>
            </a:r>
            <a:r>
              <a:rPr lang="es-419" sz="1400" dirty="0"/>
              <a:t>en el que las salidas de las puertas AND, cuyo número es igual al de productos que contenga la expresión, son las entradas de una puerta OR, como se muestra en la Figura 4.18 para la expresión AB + BCD + AC. La salida X de la puerta OR es igual a la suma de productos</a:t>
            </a:r>
            <a:r>
              <a:rPr lang="es-419" sz="1400" dirty="0" smtClean="0"/>
              <a:t>.</a:t>
            </a:r>
          </a:p>
          <a:p>
            <a:pPr algn="just"/>
            <a:endParaRPr lang="es-419" sz="14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10</a:t>
            </a:fld>
            <a:endParaRPr lang="en-US"/>
          </a:p>
        </p:txBody>
      </p:sp>
      <p:pic>
        <p:nvPicPr>
          <p:cNvPr id="5" name="Imagen 4"/>
          <p:cNvPicPr>
            <a:picLocks noChangeAspect="1"/>
          </p:cNvPicPr>
          <p:nvPr/>
        </p:nvPicPr>
        <p:blipFill>
          <a:blip r:embed="rId2"/>
          <a:stretch>
            <a:fillRect/>
          </a:stretch>
        </p:blipFill>
        <p:spPr>
          <a:xfrm>
            <a:off x="1247488" y="3635375"/>
            <a:ext cx="7286912" cy="3086100"/>
          </a:xfrm>
          <a:prstGeom prst="rect">
            <a:avLst/>
          </a:prstGeom>
        </p:spPr>
      </p:pic>
    </p:spTree>
    <p:extLst>
      <p:ext uri="{BB962C8B-B14F-4D97-AF65-F5344CB8AC3E}">
        <p14:creationId xmlns:p14="http://schemas.microsoft.com/office/powerpoint/2010/main" val="363723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B104CC3F-414E-4B55-821A-3904A2F056AA}" type="slidenum">
              <a:rPr lang="en-US" smtClean="0"/>
              <a:pPr/>
              <a:t>11</a:t>
            </a:fld>
            <a:endParaRPr lang="en-US"/>
          </a:p>
        </p:txBody>
      </p:sp>
      <p:pic>
        <p:nvPicPr>
          <p:cNvPr id="3" name="Imagen 2"/>
          <p:cNvPicPr>
            <a:picLocks noChangeAspect="1"/>
          </p:cNvPicPr>
          <p:nvPr/>
        </p:nvPicPr>
        <p:blipFill>
          <a:blip r:embed="rId2"/>
          <a:stretch>
            <a:fillRect/>
          </a:stretch>
        </p:blipFill>
        <p:spPr>
          <a:xfrm>
            <a:off x="0" y="557212"/>
            <a:ext cx="9144000" cy="5743575"/>
          </a:xfrm>
          <a:prstGeom prst="rect">
            <a:avLst/>
          </a:prstGeom>
        </p:spPr>
      </p:pic>
    </p:spTree>
    <p:extLst>
      <p:ext uri="{BB962C8B-B14F-4D97-AF65-F5344CB8AC3E}">
        <p14:creationId xmlns:p14="http://schemas.microsoft.com/office/powerpoint/2010/main" val="1258851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600" b="1" i="1" dirty="0"/>
              <a:t>Implementación NAND/NAND de una suma de productos </a:t>
            </a:r>
          </a:p>
        </p:txBody>
      </p:sp>
      <p:sp>
        <p:nvSpPr>
          <p:cNvPr id="3" name="Marcador de contenido 2"/>
          <p:cNvSpPr>
            <a:spLocks noGrp="1"/>
          </p:cNvSpPr>
          <p:nvPr>
            <p:ph idx="1"/>
          </p:nvPr>
        </p:nvSpPr>
        <p:spPr/>
        <p:txBody>
          <a:bodyPr/>
          <a:lstStyle/>
          <a:p>
            <a:pPr algn="just"/>
            <a:r>
              <a:rPr lang="es-419" sz="1800" dirty="0" smtClean="0"/>
              <a:t>Se </a:t>
            </a:r>
            <a:r>
              <a:rPr lang="es-419" sz="1800" dirty="0"/>
              <a:t>pueden emplear puertas </a:t>
            </a:r>
            <a:r>
              <a:rPr lang="es-419" sz="1800" b="1" i="1" dirty="0"/>
              <a:t>NAND</a:t>
            </a:r>
            <a:r>
              <a:rPr lang="es-419" sz="1800" dirty="0"/>
              <a:t> para implementar una expresión suma de productos. Utilizando sólo puertas NAND se puede obtener una función AND/OR, como se ilustra en la Figura 4.19. El primer nivel de puertas NAND alimenta las entradas de una puerta NAND que actúa como una puerta </a:t>
            </a:r>
            <a:r>
              <a:rPr lang="es-419" sz="1800" b="1" i="1" dirty="0"/>
              <a:t>negativa-OR</a:t>
            </a:r>
            <a:r>
              <a:rPr lang="es-419" sz="1800" dirty="0"/>
              <a:t>. Las inversiones de la puerta NAND y las puertas negativa-OR se cancelan y dan como resultado un circuito AND/OR.</a:t>
            </a:r>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12</a:t>
            </a:fld>
            <a:endParaRPr lang="en-US"/>
          </a:p>
        </p:txBody>
      </p:sp>
      <p:pic>
        <p:nvPicPr>
          <p:cNvPr id="5" name="Imagen 4"/>
          <p:cNvPicPr>
            <a:picLocks noChangeAspect="1"/>
          </p:cNvPicPr>
          <p:nvPr/>
        </p:nvPicPr>
        <p:blipFill>
          <a:blip r:embed="rId2"/>
          <a:stretch>
            <a:fillRect/>
          </a:stretch>
        </p:blipFill>
        <p:spPr>
          <a:xfrm>
            <a:off x="98425" y="4067310"/>
            <a:ext cx="8953499" cy="2654165"/>
          </a:xfrm>
          <a:prstGeom prst="rect">
            <a:avLst/>
          </a:prstGeom>
        </p:spPr>
      </p:pic>
    </p:spTree>
    <p:extLst>
      <p:ext uri="{BB962C8B-B14F-4D97-AF65-F5344CB8AC3E}">
        <p14:creationId xmlns:p14="http://schemas.microsoft.com/office/powerpoint/2010/main" val="2574449596"/>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200" b="1" dirty="0"/>
              <a:t>Conversión de una expresión general a formato suma de productos </a:t>
            </a:r>
          </a:p>
        </p:txBody>
      </p:sp>
      <p:sp>
        <p:nvSpPr>
          <p:cNvPr id="3" name="Marcador de contenido 2"/>
          <p:cNvSpPr>
            <a:spLocks noGrp="1"/>
          </p:cNvSpPr>
          <p:nvPr>
            <p:ph idx="1"/>
          </p:nvPr>
        </p:nvSpPr>
        <p:spPr/>
        <p:txBody>
          <a:bodyPr/>
          <a:lstStyle/>
          <a:p>
            <a:pPr algn="just"/>
            <a:r>
              <a:rPr lang="es-419" sz="1800" dirty="0"/>
              <a:t>Cualquier expresión lógica puede ser transformada a una expresión suma de productos aplicando el álgebra de Boole. Por ejemplo, la expresión A(B+CD) puede convertirse en una suma de productos aplicando la </a:t>
            </a:r>
            <a:r>
              <a:rPr lang="es-419" sz="1800" b="1" i="1" dirty="0"/>
              <a:t>ley distributiva</a:t>
            </a:r>
            <a:r>
              <a:rPr lang="es-419" sz="1800" dirty="0"/>
              <a:t>: </a:t>
            </a:r>
            <a:endParaRPr lang="es-419" sz="1800" dirty="0" smtClean="0"/>
          </a:p>
          <a:p>
            <a:pPr algn="just"/>
            <a:endParaRPr lang="es-419" sz="1800" dirty="0"/>
          </a:p>
          <a:p>
            <a:pPr algn="just"/>
            <a:endParaRPr lang="es-419" sz="1800" dirty="0" smtClean="0"/>
          </a:p>
          <a:p>
            <a:pPr algn="just"/>
            <a:endParaRPr lang="es-419" sz="1800" dirty="0"/>
          </a:p>
          <a:p>
            <a:pPr algn="just"/>
            <a:endParaRPr lang="es-419" sz="1800" dirty="0" smtClean="0"/>
          </a:p>
          <a:p>
            <a:pPr algn="just"/>
            <a:endParaRPr lang="es-419" sz="1800" b="1" i="1" dirty="0">
              <a:solidFill>
                <a:srgbClr val="FF0000"/>
              </a:solidFill>
            </a:endParaRP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13</a:t>
            </a:fld>
            <a:endParaRPr lang="en-US"/>
          </a:p>
        </p:txBody>
      </p:sp>
      <p:pic>
        <p:nvPicPr>
          <p:cNvPr id="5" name="Imagen 4"/>
          <p:cNvPicPr>
            <a:picLocks noChangeAspect="1"/>
          </p:cNvPicPr>
          <p:nvPr/>
        </p:nvPicPr>
        <p:blipFill>
          <a:blip r:embed="rId2"/>
          <a:stretch>
            <a:fillRect/>
          </a:stretch>
        </p:blipFill>
        <p:spPr>
          <a:xfrm>
            <a:off x="3048000" y="3209059"/>
            <a:ext cx="2828925" cy="704850"/>
          </a:xfrm>
          <a:prstGeom prst="rect">
            <a:avLst/>
          </a:prstGeom>
        </p:spPr>
      </p:pic>
    </p:spTree>
    <p:extLst>
      <p:ext uri="{BB962C8B-B14F-4D97-AF65-F5344CB8AC3E}">
        <p14:creationId xmlns:p14="http://schemas.microsoft.com/office/powerpoint/2010/main" val="3837989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Ejemplo 4.12</a:t>
            </a:r>
            <a:endParaRPr lang="es-419" dirty="0"/>
          </a:p>
        </p:txBody>
      </p:sp>
      <p:sp>
        <p:nvSpPr>
          <p:cNvPr id="3" name="Marcador de contenido 2"/>
          <p:cNvSpPr>
            <a:spLocks noGrp="1"/>
          </p:cNvSpPr>
          <p:nvPr>
            <p:ph idx="1"/>
          </p:nvPr>
        </p:nvSpPr>
        <p:spPr/>
        <p:txBody>
          <a:bodyPr/>
          <a:lstStyle/>
          <a:p>
            <a:pPr algn="just"/>
            <a:r>
              <a:rPr lang="es-419" sz="2000" dirty="0"/>
              <a:t>Convertir cada una de las siguientes </a:t>
            </a:r>
            <a:r>
              <a:rPr lang="es-419" sz="2000" dirty="0" smtClean="0"/>
              <a:t>expresiones booleanas </a:t>
            </a:r>
            <a:r>
              <a:rPr lang="es-419" sz="2000" dirty="0"/>
              <a:t>a su </a:t>
            </a:r>
            <a:r>
              <a:rPr lang="es-419" sz="2000" dirty="0" smtClean="0"/>
              <a:t>forma </a:t>
            </a:r>
            <a:r>
              <a:rPr lang="es-419" sz="2000" dirty="0"/>
              <a:t>suma de productos: </a:t>
            </a:r>
            <a:endParaRPr lang="es-419" sz="2000" dirty="0" smtClean="0"/>
          </a:p>
          <a:p>
            <a:pPr algn="just"/>
            <a:endParaRPr lang="es-419" sz="2000" dirty="0"/>
          </a:p>
          <a:p>
            <a:pPr algn="just"/>
            <a:endParaRPr lang="es-419" sz="2000" dirty="0" smtClean="0"/>
          </a:p>
          <a:p>
            <a:pPr algn="just"/>
            <a:endParaRPr lang="es-419" sz="2000" dirty="0"/>
          </a:p>
          <a:p>
            <a:pPr algn="just"/>
            <a:endParaRPr lang="es-419" sz="2000" dirty="0" smtClean="0"/>
          </a:p>
          <a:p>
            <a:pPr algn="just"/>
            <a:endParaRPr lang="es-419" sz="20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14</a:t>
            </a:fld>
            <a:endParaRPr lang="en-US"/>
          </a:p>
        </p:txBody>
      </p:sp>
      <p:pic>
        <p:nvPicPr>
          <p:cNvPr id="5" name="Imagen 4"/>
          <p:cNvPicPr>
            <a:picLocks noChangeAspect="1"/>
          </p:cNvPicPr>
          <p:nvPr/>
        </p:nvPicPr>
        <p:blipFill>
          <a:blip r:embed="rId2"/>
          <a:stretch>
            <a:fillRect/>
          </a:stretch>
        </p:blipFill>
        <p:spPr>
          <a:xfrm>
            <a:off x="1000125" y="2590800"/>
            <a:ext cx="7134225" cy="514350"/>
          </a:xfrm>
          <a:prstGeom prst="rect">
            <a:avLst/>
          </a:prstGeom>
        </p:spPr>
      </p:pic>
    </p:spTree>
    <p:extLst>
      <p:ext uri="{BB962C8B-B14F-4D97-AF65-F5344CB8AC3E}">
        <p14:creationId xmlns:p14="http://schemas.microsoft.com/office/powerpoint/2010/main" val="3359006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Forma estándar de la suma de productos </a:t>
            </a:r>
          </a:p>
        </p:txBody>
      </p:sp>
      <p:sp>
        <p:nvSpPr>
          <p:cNvPr id="3" name="Marcador de contenido 2"/>
          <p:cNvSpPr>
            <a:spLocks noGrp="1"/>
          </p:cNvSpPr>
          <p:nvPr>
            <p:ph idx="1"/>
          </p:nvPr>
        </p:nvSpPr>
        <p:spPr>
          <a:xfrm>
            <a:off x="566737" y="1752600"/>
            <a:ext cx="8008937" cy="4572000"/>
          </a:xfrm>
        </p:spPr>
        <p:txBody>
          <a:bodyPr/>
          <a:lstStyle/>
          <a:p>
            <a:pPr algn="just"/>
            <a:r>
              <a:rPr lang="es-419" sz="1600" dirty="0"/>
              <a:t>Hasta ahora, hemos estado viendo sumas de productos en las que algunos de los términos no contenían todas las variables del dominio de la expresión. Por ejemplo, la expresión </a:t>
            </a:r>
            <a:r>
              <a:rPr lang="es-419" sz="1600" dirty="0" smtClean="0"/>
              <a:t>                          tiene </a:t>
            </a:r>
            <a:r>
              <a:rPr lang="es-419" sz="1600" dirty="0"/>
              <a:t>un dominio formado por las variables A, B, C y D. Sin embargo, el conjunto completo de variables del dominio no está representado en los dos primeros términos de la expresión; es decir, faltan D </a:t>
            </a:r>
            <a:r>
              <a:rPr lang="es-419" sz="1600" dirty="0" smtClean="0"/>
              <a:t>o    </a:t>
            </a:r>
            <a:r>
              <a:rPr lang="es-419" sz="1600" dirty="0"/>
              <a:t>en el </a:t>
            </a:r>
            <a:r>
              <a:rPr lang="es-419" sz="1600" dirty="0" smtClean="0"/>
              <a:t>       primer </a:t>
            </a:r>
            <a:r>
              <a:rPr lang="es-419" sz="1600" dirty="0"/>
              <a:t>término y C </a:t>
            </a:r>
            <a:r>
              <a:rPr lang="es-419" sz="1600" dirty="0" smtClean="0"/>
              <a:t>o       en </a:t>
            </a:r>
            <a:r>
              <a:rPr lang="es-419" sz="1600" dirty="0"/>
              <a:t>el segundo. </a:t>
            </a:r>
            <a:r>
              <a:rPr lang="es-419" sz="1600" dirty="0" smtClean="0"/>
              <a:t>  </a:t>
            </a:r>
          </a:p>
          <a:p>
            <a:pPr algn="just"/>
            <a:endParaRPr lang="es-419" sz="1600" dirty="0" smtClean="0"/>
          </a:p>
          <a:p>
            <a:pPr algn="just"/>
            <a:r>
              <a:rPr lang="es-419" sz="1600" dirty="0" smtClean="0"/>
              <a:t>Una </a:t>
            </a:r>
            <a:r>
              <a:rPr lang="es-419" sz="1600" b="1" dirty="0"/>
              <a:t>suma de productos estándar </a:t>
            </a:r>
            <a:r>
              <a:rPr lang="es-419" sz="1600" dirty="0"/>
              <a:t>es aquella en la que todas las variables del dominio aparecen en cada uno de los términos de la expresión. Por ejemplo, </a:t>
            </a:r>
            <a:r>
              <a:rPr lang="es-419" sz="1600" dirty="0" smtClean="0"/>
              <a:t>                  es </a:t>
            </a:r>
            <a:r>
              <a:rPr lang="es-419" sz="1600" dirty="0"/>
              <a:t>una expresión suma de productos estándar. La expresión suma de productos estándar es importante en la construcción de tablas de </a:t>
            </a:r>
            <a:r>
              <a:rPr lang="es-419" sz="1600" dirty="0" smtClean="0"/>
              <a:t>verdad y </a:t>
            </a:r>
            <a:r>
              <a:rPr lang="es-419" sz="1600" dirty="0"/>
              <a:t>en el método de simplificación de los mapas de </a:t>
            </a:r>
            <a:r>
              <a:rPr lang="es-419" sz="1600" dirty="0" err="1" smtClean="0"/>
              <a:t>Karnaugh</a:t>
            </a:r>
            <a:r>
              <a:rPr lang="es-419" sz="1600" dirty="0" smtClean="0"/>
              <a:t>. </a:t>
            </a:r>
            <a:r>
              <a:rPr lang="es-419" sz="1600" dirty="0"/>
              <a:t>Cualquier expresión suma de productos no estándar (que denominaremos simplemente suma de productos) puede convertirse al formato estándar utilizando el álgebra de Boole. </a:t>
            </a: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15</a:t>
            </a:fld>
            <a:endParaRPr lang="en-US"/>
          </a:p>
        </p:txBody>
      </p:sp>
      <p:pic>
        <p:nvPicPr>
          <p:cNvPr id="5" name="Imagen 4"/>
          <p:cNvPicPr>
            <a:picLocks noChangeAspect="1"/>
          </p:cNvPicPr>
          <p:nvPr/>
        </p:nvPicPr>
        <p:blipFill>
          <a:blip r:embed="rId2"/>
          <a:stretch>
            <a:fillRect/>
          </a:stretch>
        </p:blipFill>
        <p:spPr>
          <a:xfrm>
            <a:off x="3352800" y="3281794"/>
            <a:ext cx="266700" cy="352425"/>
          </a:xfrm>
          <a:prstGeom prst="rect">
            <a:avLst/>
          </a:prstGeom>
        </p:spPr>
      </p:pic>
      <p:pic>
        <p:nvPicPr>
          <p:cNvPr id="6" name="Imagen 5"/>
          <p:cNvPicPr>
            <a:picLocks noChangeAspect="1"/>
          </p:cNvPicPr>
          <p:nvPr/>
        </p:nvPicPr>
        <p:blipFill>
          <a:blip r:embed="rId3"/>
          <a:stretch>
            <a:fillRect/>
          </a:stretch>
        </p:blipFill>
        <p:spPr>
          <a:xfrm>
            <a:off x="5715000" y="2238050"/>
            <a:ext cx="1641764" cy="304327"/>
          </a:xfrm>
          <a:prstGeom prst="rect">
            <a:avLst/>
          </a:prstGeom>
        </p:spPr>
      </p:pic>
      <p:pic>
        <p:nvPicPr>
          <p:cNvPr id="7" name="Imagen 6"/>
          <p:cNvPicPr>
            <a:picLocks noChangeAspect="1"/>
          </p:cNvPicPr>
          <p:nvPr/>
        </p:nvPicPr>
        <p:blipFill>
          <a:blip r:embed="rId4"/>
          <a:stretch>
            <a:fillRect/>
          </a:stretch>
        </p:blipFill>
        <p:spPr>
          <a:xfrm>
            <a:off x="7696200" y="2986519"/>
            <a:ext cx="219075" cy="295275"/>
          </a:xfrm>
          <a:prstGeom prst="rect">
            <a:avLst/>
          </a:prstGeom>
        </p:spPr>
      </p:pic>
      <p:pic>
        <p:nvPicPr>
          <p:cNvPr id="8" name="Imagen 7"/>
          <p:cNvPicPr>
            <a:picLocks noChangeAspect="1"/>
          </p:cNvPicPr>
          <p:nvPr/>
        </p:nvPicPr>
        <p:blipFill>
          <a:blip r:embed="rId5"/>
          <a:stretch>
            <a:fillRect/>
          </a:stretch>
        </p:blipFill>
        <p:spPr>
          <a:xfrm>
            <a:off x="3751222" y="4343400"/>
            <a:ext cx="1639966" cy="304826"/>
          </a:xfrm>
          <a:prstGeom prst="rect">
            <a:avLst/>
          </a:prstGeom>
        </p:spPr>
      </p:pic>
    </p:spTree>
    <p:extLst>
      <p:ext uri="{BB962C8B-B14F-4D97-AF65-F5344CB8AC3E}">
        <p14:creationId xmlns:p14="http://schemas.microsoft.com/office/powerpoint/2010/main" val="421688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200" b="1" i="1" dirty="0" smtClean="0"/>
              <a:t>Conversión de una forma de producto a su forma </a:t>
            </a:r>
            <a:r>
              <a:rPr lang="es-419" sz="3200" b="1" i="1" dirty="0" err="1" smtClean="0"/>
              <a:t>estandar</a:t>
            </a:r>
            <a:endParaRPr lang="es-419" sz="3200" b="1" i="1" dirty="0"/>
          </a:p>
        </p:txBody>
      </p:sp>
      <p:sp>
        <p:nvSpPr>
          <p:cNvPr id="3" name="Marcador de contenido 2"/>
          <p:cNvSpPr>
            <a:spLocks noGrp="1"/>
          </p:cNvSpPr>
          <p:nvPr>
            <p:ph idx="1"/>
          </p:nvPr>
        </p:nvSpPr>
        <p:spPr/>
        <p:txBody>
          <a:bodyPr/>
          <a:lstStyle/>
          <a:p>
            <a:pPr algn="just"/>
            <a:r>
              <a:rPr lang="es-419" sz="2000" dirty="0" smtClean="0"/>
              <a:t>Cada </a:t>
            </a:r>
            <a:r>
              <a:rPr lang="es-419" sz="2000" dirty="0"/>
              <a:t>término producto de una suma de productos que no contenga todas las variables del dominio puede </a:t>
            </a:r>
            <a:r>
              <a:rPr lang="es-419" sz="2000" dirty="0" smtClean="0"/>
              <a:t>ampliarse </a:t>
            </a:r>
            <a:r>
              <a:rPr lang="es-419" sz="2000" dirty="0"/>
              <a:t>a su forma estándar de manera que incluya todas las variables del dominio y sus complementos. Como se muestra en los siguientes pasos, una suma de productos no estándar se convierte a su forma estándar utilizando la regla 6 	</a:t>
            </a:r>
            <a:r>
              <a:rPr lang="es-419" sz="2000" dirty="0" smtClean="0"/>
              <a:t>       de </a:t>
            </a:r>
            <a:r>
              <a:rPr lang="es-419" sz="2000" dirty="0"/>
              <a:t>la Tabla 4.1: la suma de una variable y su complemento es igual a 1. </a:t>
            </a:r>
            <a:endParaRPr lang="es-419" sz="2000" dirty="0" smtClean="0"/>
          </a:p>
          <a:p>
            <a:pPr lvl="1" algn="just"/>
            <a:r>
              <a:rPr lang="es-419" sz="1400" dirty="0"/>
              <a:t>Paso 1. Multiplicar cada término producto no estándar por un término formado por la suma de la variable que falta y su complemento. Con esto se obtienen dos términos producto. Como se sabe, se puede multiplicar por 1 cualquier expresión sin que se altere su valor. </a:t>
            </a:r>
            <a:endParaRPr lang="es-419" sz="1400" dirty="0" smtClean="0"/>
          </a:p>
          <a:p>
            <a:pPr lvl="1" algn="just"/>
            <a:r>
              <a:rPr lang="es-419" sz="1400" dirty="0" smtClean="0"/>
              <a:t>Paso 2</a:t>
            </a:r>
            <a:r>
              <a:rPr lang="es-419" sz="1400" dirty="0"/>
              <a:t>. Repetir el paso 1 hasta que todos los términos de la expresión contengan todas las variables o sus complementos del dominio. Al convertir cada producto a su forma estándar, el número de términos producto se duplica por cada variable que falta, como muestra el Ejemplo 4.13.</a:t>
            </a:r>
          </a:p>
          <a:p>
            <a:pPr lvl="1" algn="just"/>
            <a:endParaRPr lang="es-419" sz="14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16</a:t>
            </a:fld>
            <a:endParaRPr lang="en-US"/>
          </a:p>
        </p:txBody>
      </p:sp>
      <p:pic>
        <p:nvPicPr>
          <p:cNvPr id="5" name="Imagen 4"/>
          <p:cNvPicPr>
            <a:picLocks noChangeAspect="1"/>
          </p:cNvPicPr>
          <p:nvPr/>
        </p:nvPicPr>
        <p:blipFill>
          <a:blip r:embed="rId2"/>
          <a:stretch>
            <a:fillRect/>
          </a:stretch>
        </p:blipFill>
        <p:spPr>
          <a:xfrm>
            <a:off x="3733800" y="3581400"/>
            <a:ext cx="1085850" cy="400050"/>
          </a:xfrm>
          <a:prstGeom prst="rect">
            <a:avLst/>
          </a:prstGeom>
        </p:spPr>
      </p:pic>
    </p:spTree>
    <p:extLst>
      <p:ext uri="{BB962C8B-B14F-4D97-AF65-F5344CB8AC3E}">
        <p14:creationId xmlns:p14="http://schemas.microsoft.com/office/powerpoint/2010/main" val="3477567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i="1" dirty="0" smtClean="0"/>
              <a:t>EJEMPLO 4.13</a:t>
            </a:r>
            <a:endParaRPr lang="es-419" b="1" i="1" dirty="0"/>
          </a:p>
        </p:txBody>
      </p:sp>
      <p:sp>
        <p:nvSpPr>
          <p:cNvPr id="3" name="Marcador de contenido 2"/>
          <p:cNvSpPr>
            <a:spLocks noGrp="1"/>
          </p:cNvSpPr>
          <p:nvPr>
            <p:ph idx="1"/>
          </p:nvPr>
        </p:nvSpPr>
        <p:spPr/>
        <p:txBody>
          <a:bodyPr/>
          <a:lstStyle/>
          <a:p>
            <a:r>
              <a:rPr lang="es-419" sz="2000" dirty="0"/>
              <a:t>Convertir la siguiente expresión booleana al formato suma de productos estándar</a:t>
            </a:r>
            <a:r>
              <a:rPr lang="es-419" sz="2000" dirty="0" smtClean="0"/>
              <a:t>:</a:t>
            </a:r>
          </a:p>
          <a:p>
            <a:endParaRPr lang="es-419" sz="2000" dirty="0"/>
          </a:p>
          <a:p>
            <a:endParaRPr lang="es-419" sz="2000" dirty="0" smtClean="0"/>
          </a:p>
          <a:p>
            <a:endParaRPr lang="es-419" sz="2000" dirty="0"/>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17</a:t>
            </a:fld>
            <a:endParaRPr lang="en-US"/>
          </a:p>
        </p:txBody>
      </p:sp>
      <p:pic>
        <p:nvPicPr>
          <p:cNvPr id="5" name="Imagen 4"/>
          <p:cNvPicPr>
            <a:picLocks noChangeAspect="1"/>
          </p:cNvPicPr>
          <p:nvPr/>
        </p:nvPicPr>
        <p:blipFill>
          <a:blip r:embed="rId2"/>
          <a:stretch>
            <a:fillRect/>
          </a:stretch>
        </p:blipFill>
        <p:spPr>
          <a:xfrm>
            <a:off x="3124200" y="2476211"/>
            <a:ext cx="2085975" cy="523875"/>
          </a:xfrm>
          <a:prstGeom prst="rect">
            <a:avLst/>
          </a:prstGeom>
        </p:spPr>
      </p:pic>
      <p:pic>
        <p:nvPicPr>
          <p:cNvPr id="6" name="Imagen 5"/>
          <p:cNvPicPr>
            <a:picLocks noChangeAspect="1"/>
          </p:cNvPicPr>
          <p:nvPr/>
        </p:nvPicPr>
        <p:blipFill>
          <a:blip r:embed="rId3"/>
          <a:stretch>
            <a:fillRect/>
          </a:stretch>
        </p:blipFill>
        <p:spPr>
          <a:xfrm>
            <a:off x="638505" y="3000086"/>
            <a:ext cx="7857466" cy="3823278"/>
          </a:xfrm>
          <a:prstGeom prst="rect">
            <a:avLst/>
          </a:prstGeom>
        </p:spPr>
      </p:pic>
    </p:spTree>
    <p:extLst>
      <p:ext uri="{BB962C8B-B14F-4D97-AF65-F5344CB8AC3E}">
        <p14:creationId xmlns:p14="http://schemas.microsoft.com/office/powerpoint/2010/main" val="106660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2800" b="1" i="1" dirty="0" smtClean="0"/>
              <a:t>Representación binaria de un término producto estándar</a:t>
            </a:r>
            <a:endParaRPr lang="es-419" sz="2800" b="1" i="1" dirty="0"/>
          </a:p>
        </p:txBody>
      </p:sp>
      <p:sp>
        <p:nvSpPr>
          <p:cNvPr id="3" name="Marcador de contenido 2"/>
          <p:cNvSpPr>
            <a:spLocks noGrp="1"/>
          </p:cNvSpPr>
          <p:nvPr>
            <p:ph idx="1"/>
          </p:nvPr>
        </p:nvSpPr>
        <p:spPr/>
        <p:txBody>
          <a:bodyPr/>
          <a:lstStyle/>
          <a:p>
            <a:pPr algn="just"/>
            <a:r>
              <a:rPr lang="es-419" sz="1800" dirty="0"/>
              <a:t>Un término producto estándar es igual a 1 sólo para una combinación de los valores de las variables. Por ejemplo, el término producto </a:t>
            </a:r>
            <a:r>
              <a:rPr lang="es-419" sz="1800" dirty="0" smtClean="0"/>
              <a:t>          es </a:t>
            </a:r>
            <a:r>
              <a:rPr lang="es-419" sz="1800" dirty="0"/>
              <a:t>igual a 1 cuando A= 1, B =0, C =1, D = 0, como se muestra a continuación y es igual a 0 para todas las restantes combinaciones de valores de las variables</a:t>
            </a:r>
            <a:r>
              <a:rPr lang="es-419" sz="1800" dirty="0" smtClean="0"/>
              <a:t>.</a:t>
            </a:r>
          </a:p>
          <a:p>
            <a:pPr algn="just"/>
            <a:endParaRPr lang="es-419" sz="2000" dirty="0"/>
          </a:p>
          <a:p>
            <a:pPr algn="just"/>
            <a:endParaRPr lang="es-419" sz="2000" dirty="0" smtClean="0"/>
          </a:p>
          <a:p>
            <a:pPr algn="just"/>
            <a:r>
              <a:rPr lang="es-419" sz="1800" dirty="0"/>
              <a:t>En este caso, el término producto tiene un valor binario de 1010 (diez en decimal</a:t>
            </a:r>
            <a:r>
              <a:rPr lang="es-419" sz="1800" dirty="0" smtClean="0"/>
              <a:t>).</a:t>
            </a:r>
          </a:p>
          <a:p>
            <a:pPr algn="just"/>
            <a:r>
              <a:rPr lang="es-419" sz="1800" dirty="0"/>
              <a:t>Recuerde que un término producto se implementa mediante una puerta AND cuya salida es 1 si y sólo si cada una de sus entradas está a 1. Para generar el complemento de las variables cuando es necesario se utilizan </a:t>
            </a:r>
            <a:r>
              <a:rPr lang="es-419" sz="1800" dirty="0" smtClean="0"/>
              <a:t>inversores.</a:t>
            </a:r>
          </a:p>
          <a:p>
            <a:pPr algn="just"/>
            <a:r>
              <a:rPr lang="es-419" sz="1800" b="1" i="1" dirty="0"/>
              <a:t>Una expresión suma de productos es igual a 1 si y sólo si uno o más de los términos productos que forman la expresión es igual a 1.</a:t>
            </a:r>
          </a:p>
          <a:p>
            <a:pPr algn="just"/>
            <a:endParaRPr lang="es-419" sz="1800" dirty="0"/>
          </a:p>
          <a:p>
            <a:pPr algn="just"/>
            <a:endParaRPr lang="es-419" sz="2000" dirty="0"/>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18</a:t>
            </a:fld>
            <a:endParaRPr lang="en-US"/>
          </a:p>
        </p:txBody>
      </p:sp>
      <p:pic>
        <p:nvPicPr>
          <p:cNvPr id="5" name="Imagen 4"/>
          <p:cNvPicPr>
            <a:picLocks noChangeAspect="1"/>
          </p:cNvPicPr>
          <p:nvPr/>
        </p:nvPicPr>
        <p:blipFill>
          <a:blip r:embed="rId2"/>
          <a:stretch>
            <a:fillRect/>
          </a:stretch>
        </p:blipFill>
        <p:spPr>
          <a:xfrm>
            <a:off x="3258705" y="2303477"/>
            <a:ext cx="647700" cy="315328"/>
          </a:xfrm>
          <a:prstGeom prst="rect">
            <a:avLst/>
          </a:prstGeom>
        </p:spPr>
      </p:pic>
      <p:pic>
        <p:nvPicPr>
          <p:cNvPr id="6" name="Imagen 5"/>
          <p:cNvPicPr>
            <a:picLocks noChangeAspect="1"/>
          </p:cNvPicPr>
          <p:nvPr/>
        </p:nvPicPr>
        <p:blipFill>
          <a:blip r:embed="rId3"/>
          <a:stretch>
            <a:fillRect/>
          </a:stretch>
        </p:blipFill>
        <p:spPr>
          <a:xfrm>
            <a:off x="2315730" y="3305175"/>
            <a:ext cx="3181350" cy="581025"/>
          </a:xfrm>
          <a:prstGeom prst="rect">
            <a:avLst/>
          </a:prstGeom>
        </p:spPr>
      </p:pic>
    </p:spTree>
    <p:extLst>
      <p:ext uri="{BB962C8B-B14F-4D97-AF65-F5344CB8AC3E}">
        <p14:creationId xmlns:p14="http://schemas.microsoft.com/office/powerpoint/2010/main" val="1616757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Producto de sumas </a:t>
            </a:r>
          </a:p>
        </p:txBody>
      </p:sp>
      <p:sp>
        <p:nvSpPr>
          <p:cNvPr id="3" name="Marcador de contenido 2"/>
          <p:cNvSpPr>
            <a:spLocks noGrp="1"/>
          </p:cNvSpPr>
          <p:nvPr>
            <p:ph idx="1"/>
          </p:nvPr>
        </p:nvSpPr>
        <p:spPr/>
        <p:txBody>
          <a:bodyPr/>
          <a:lstStyle/>
          <a:p>
            <a:pPr algn="just"/>
            <a:r>
              <a:rPr lang="es-419" sz="2000" dirty="0" smtClean="0"/>
              <a:t>Cuando </a:t>
            </a:r>
            <a:r>
              <a:rPr lang="es-419" sz="2000" dirty="0"/>
              <a:t>dos o más términos suma se multiplican, la expresión resultante es un producto de sumas (POS, </a:t>
            </a:r>
            <a:r>
              <a:rPr lang="es-419" sz="2000" dirty="0" err="1"/>
              <a:t>Product</a:t>
            </a:r>
            <a:r>
              <a:rPr lang="es-419" sz="2000" dirty="0"/>
              <a:t> Of </a:t>
            </a:r>
            <a:r>
              <a:rPr lang="es-419" sz="2000" dirty="0" err="1"/>
              <a:t>Sums</a:t>
            </a:r>
            <a:r>
              <a:rPr lang="es-419" sz="2000" dirty="0"/>
              <a:t>). Algunos ejemplos son</a:t>
            </a:r>
            <a:r>
              <a:rPr lang="es-419" sz="2000" dirty="0" smtClean="0"/>
              <a:t>:</a:t>
            </a:r>
          </a:p>
          <a:p>
            <a:pPr algn="just"/>
            <a:endParaRPr lang="es-419" sz="2400" dirty="0"/>
          </a:p>
          <a:p>
            <a:endParaRPr lang="es-419" dirty="0" smtClean="0"/>
          </a:p>
          <a:p>
            <a:endParaRPr lang="es-419" dirty="0"/>
          </a:p>
          <a:p>
            <a:endParaRPr lang="es-419" dirty="0" smtClean="0"/>
          </a:p>
          <a:p>
            <a:r>
              <a:rPr lang="es-419" sz="2000" dirty="0" smtClean="0"/>
              <a:t>Un </a:t>
            </a:r>
            <a:r>
              <a:rPr lang="es-419" sz="2000" dirty="0"/>
              <a:t>producto de sumas puede contener el </a:t>
            </a:r>
            <a:r>
              <a:rPr lang="es-419" sz="2000" dirty="0" smtClean="0"/>
              <a:t>término</a:t>
            </a:r>
          </a:p>
          <a:p>
            <a:endParaRPr lang="es-419" sz="20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19</a:t>
            </a:fld>
            <a:endParaRPr lang="en-US"/>
          </a:p>
        </p:txBody>
      </p:sp>
      <p:pic>
        <p:nvPicPr>
          <p:cNvPr id="5" name="Imagen 4"/>
          <p:cNvPicPr>
            <a:picLocks noChangeAspect="1"/>
          </p:cNvPicPr>
          <p:nvPr/>
        </p:nvPicPr>
        <p:blipFill>
          <a:blip r:embed="rId2"/>
          <a:stretch>
            <a:fillRect/>
          </a:stretch>
        </p:blipFill>
        <p:spPr>
          <a:xfrm>
            <a:off x="2671763" y="2895600"/>
            <a:ext cx="3790950" cy="1600200"/>
          </a:xfrm>
          <a:prstGeom prst="rect">
            <a:avLst/>
          </a:prstGeom>
        </p:spPr>
      </p:pic>
      <p:pic>
        <p:nvPicPr>
          <p:cNvPr id="6" name="Imagen 5"/>
          <p:cNvPicPr>
            <a:picLocks noChangeAspect="1"/>
          </p:cNvPicPr>
          <p:nvPr/>
        </p:nvPicPr>
        <p:blipFill>
          <a:blip r:embed="rId3"/>
          <a:stretch>
            <a:fillRect/>
          </a:stretch>
        </p:blipFill>
        <p:spPr>
          <a:xfrm>
            <a:off x="2437992" y="5230091"/>
            <a:ext cx="4258491" cy="457200"/>
          </a:xfrm>
          <a:prstGeom prst="rect">
            <a:avLst/>
          </a:prstGeom>
        </p:spPr>
      </p:pic>
    </p:spTree>
    <p:extLst>
      <p:ext uri="{BB962C8B-B14F-4D97-AF65-F5344CB8AC3E}">
        <p14:creationId xmlns:p14="http://schemas.microsoft.com/office/powerpoint/2010/main" val="831795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1320" y="919162"/>
            <a:ext cx="8001000" cy="1216025"/>
          </a:xfrm>
        </p:spPr>
        <p:txBody>
          <a:bodyPr/>
          <a:lstStyle/>
          <a:p>
            <a:r>
              <a:rPr lang="es-419" dirty="0"/>
              <a:t> </a:t>
            </a:r>
            <a:r>
              <a:rPr lang="es-419" sz="3200" b="1" dirty="0"/>
              <a:t>ANÁLISIS BOOLEANO DE LOS CIRCUITOS LÓGICOS</a:t>
            </a:r>
            <a:br>
              <a:rPr lang="es-419" sz="3200" b="1" dirty="0"/>
            </a:br>
            <a:endParaRPr lang="es-419" b="1" dirty="0"/>
          </a:p>
        </p:txBody>
      </p:sp>
      <p:sp>
        <p:nvSpPr>
          <p:cNvPr id="3" name="Marcador de contenido 2"/>
          <p:cNvSpPr>
            <a:spLocks noGrp="1"/>
          </p:cNvSpPr>
          <p:nvPr>
            <p:ph idx="1"/>
          </p:nvPr>
        </p:nvSpPr>
        <p:spPr/>
        <p:txBody>
          <a:bodyPr/>
          <a:lstStyle/>
          <a:p>
            <a:r>
              <a:rPr lang="es-419" b="1" i="1" dirty="0"/>
              <a:t>Expresión booleana de un circuito </a:t>
            </a:r>
            <a:r>
              <a:rPr lang="es-419" b="1" i="1" dirty="0" smtClean="0"/>
              <a:t>lógico.</a:t>
            </a:r>
          </a:p>
          <a:p>
            <a:r>
              <a:rPr lang="es-419" sz="2000" b="1" i="1" dirty="0" smtClean="0"/>
              <a:t>Cómo podemos obtener la expresión </a:t>
            </a:r>
            <a:r>
              <a:rPr lang="es-419" sz="2000" b="1" i="1" dirty="0" err="1" smtClean="0"/>
              <a:t>boolena</a:t>
            </a:r>
            <a:r>
              <a:rPr lang="es-419" sz="2000" b="1" i="1" dirty="0" smtClean="0"/>
              <a:t> de este circuito?</a:t>
            </a:r>
          </a:p>
          <a:p>
            <a:endParaRPr lang="es-419" b="1" i="1"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a:t>
            </a:fld>
            <a:endParaRPr lang="en-US"/>
          </a:p>
        </p:txBody>
      </p:sp>
      <p:pic>
        <p:nvPicPr>
          <p:cNvPr id="5" name="Imagen 4"/>
          <p:cNvPicPr>
            <a:picLocks noChangeAspect="1"/>
          </p:cNvPicPr>
          <p:nvPr/>
        </p:nvPicPr>
        <p:blipFill>
          <a:blip r:embed="rId2"/>
          <a:stretch>
            <a:fillRect/>
          </a:stretch>
        </p:blipFill>
        <p:spPr>
          <a:xfrm>
            <a:off x="-1299" y="3609109"/>
            <a:ext cx="9137073" cy="2874241"/>
          </a:xfrm>
          <a:prstGeom prst="rect">
            <a:avLst/>
          </a:prstGeom>
        </p:spPr>
      </p:pic>
    </p:spTree>
    <p:extLst>
      <p:ext uri="{BB962C8B-B14F-4D97-AF65-F5344CB8AC3E}">
        <p14:creationId xmlns:p14="http://schemas.microsoft.com/office/powerpoint/2010/main" val="213356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Implementación de un producto de suma</a:t>
            </a:r>
            <a:endParaRPr lang="es-419" dirty="0"/>
          </a:p>
        </p:txBody>
      </p:sp>
      <p:pic>
        <p:nvPicPr>
          <p:cNvPr id="5" name="Marcador de contenido 4"/>
          <p:cNvPicPr>
            <a:picLocks noGrp="1" noChangeAspect="1"/>
          </p:cNvPicPr>
          <p:nvPr>
            <p:ph idx="1"/>
          </p:nvPr>
        </p:nvPicPr>
        <p:blipFill>
          <a:blip r:embed="rId2"/>
          <a:stretch>
            <a:fillRect/>
          </a:stretch>
        </p:blipFill>
        <p:spPr>
          <a:xfrm>
            <a:off x="639041" y="3581400"/>
            <a:ext cx="7867650" cy="2971800"/>
          </a:xfrm>
          <a:prstGeom prst="rect">
            <a:avLst/>
          </a:prstGeom>
        </p:spPr>
      </p:pic>
      <p:sp>
        <p:nvSpPr>
          <p:cNvPr id="4" name="Marcador de número de diapositiva 3"/>
          <p:cNvSpPr>
            <a:spLocks noGrp="1"/>
          </p:cNvSpPr>
          <p:nvPr>
            <p:ph type="sldNum" sz="quarter" idx="12"/>
          </p:nvPr>
        </p:nvSpPr>
        <p:spPr/>
        <p:txBody>
          <a:bodyPr/>
          <a:lstStyle/>
          <a:p>
            <a:fld id="{CC7FEADC-45BA-4E09-8AA4-5FB86147DBF2}" type="slidenum">
              <a:rPr lang="en-US" smtClean="0"/>
              <a:pPr/>
              <a:t>20</a:t>
            </a:fld>
            <a:endParaRPr lang="en-US"/>
          </a:p>
        </p:txBody>
      </p:sp>
      <p:sp>
        <p:nvSpPr>
          <p:cNvPr id="3" name="Rectángulo 2"/>
          <p:cNvSpPr/>
          <p:nvPr/>
        </p:nvSpPr>
        <p:spPr>
          <a:xfrm>
            <a:off x="762000" y="1752600"/>
            <a:ext cx="4572000" cy="1200329"/>
          </a:xfrm>
          <a:prstGeom prst="rect">
            <a:avLst/>
          </a:prstGeom>
        </p:spPr>
        <p:txBody>
          <a:bodyPr>
            <a:spAutoFit/>
          </a:bodyPr>
          <a:lstStyle/>
          <a:p>
            <a:r>
              <a:rPr lang="es-419" dirty="0"/>
              <a:t>La implementación de un producto de sumas requiere simplemente la aplicación de la operación AND a las salidas de dos o más puertas OR. </a:t>
            </a:r>
          </a:p>
        </p:txBody>
      </p:sp>
    </p:spTree>
    <p:extLst>
      <p:ext uri="{BB962C8B-B14F-4D97-AF65-F5344CB8AC3E}">
        <p14:creationId xmlns:p14="http://schemas.microsoft.com/office/powerpoint/2010/main" val="1900523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Forma estándar del producto de sumas </a:t>
            </a:r>
          </a:p>
        </p:txBody>
      </p:sp>
      <p:sp>
        <p:nvSpPr>
          <p:cNvPr id="3" name="Marcador de contenido 2"/>
          <p:cNvSpPr>
            <a:spLocks noGrp="1"/>
          </p:cNvSpPr>
          <p:nvPr>
            <p:ph idx="1"/>
          </p:nvPr>
        </p:nvSpPr>
        <p:spPr/>
        <p:txBody>
          <a:bodyPr/>
          <a:lstStyle/>
          <a:p>
            <a:r>
              <a:rPr lang="es-419" dirty="0"/>
              <a:t> </a:t>
            </a:r>
            <a:r>
              <a:rPr lang="es-419" sz="2000" dirty="0"/>
              <a:t>Por ejemplo, la expresión</a:t>
            </a:r>
            <a:r>
              <a:rPr lang="es-419" sz="2000" dirty="0" smtClean="0"/>
              <a:t>:</a:t>
            </a:r>
          </a:p>
          <a:p>
            <a:endParaRPr lang="es-419" sz="2400" dirty="0"/>
          </a:p>
          <a:p>
            <a:endParaRPr lang="es-419" sz="2400" dirty="0" smtClean="0"/>
          </a:p>
          <a:p>
            <a:pPr algn="just"/>
            <a:r>
              <a:rPr lang="es-419" sz="1600" dirty="0"/>
              <a:t>Observe que el conjunto  completo de variables del dominio no está representado en los dos primeros términos de la expresión; es decir, faltan D </a:t>
            </a:r>
            <a:r>
              <a:rPr lang="es-419" sz="1600" dirty="0" smtClean="0"/>
              <a:t>o       en </a:t>
            </a:r>
            <a:r>
              <a:rPr lang="es-419" sz="1600" dirty="0"/>
              <a:t>el primer término y C o </a:t>
            </a:r>
            <a:r>
              <a:rPr lang="es-419" sz="1600" dirty="0" smtClean="0"/>
              <a:t>        	en el </a:t>
            </a:r>
            <a:r>
              <a:rPr lang="es-419" sz="1600" dirty="0"/>
              <a:t>segundo término. </a:t>
            </a:r>
          </a:p>
          <a:p>
            <a:r>
              <a:rPr lang="es-419" sz="1600" b="1" i="1" dirty="0"/>
              <a:t>Un producto de sumas estándar </a:t>
            </a:r>
            <a:r>
              <a:rPr lang="es-419" sz="1600" dirty="0"/>
              <a:t>es aquel en el que todas las variables del dominio o sus complementos aparecen en cada uno de los términos de la expresión. Por ejemplo, es un producto de sumas estándar. Cualquier producto de sumas no estándar (que denominaremos simplemente producto de sumas) puede convertirse a su forma estándar mediante el álgebra de Boole. </a:t>
            </a:r>
          </a:p>
          <a:p>
            <a:endParaRPr lang="es-419" sz="18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21</a:t>
            </a:fld>
            <a:endParaRPr lang="en-US"/>
          </a:p>
        </p:txBody>
      </p:sp>
      <p:pic>
        <p:nvPicPr>
          <p:cNvPr id="5" name="Imagen 4"/>
          <p:cNvPicPr>
            <a:picLocks noChangeAspect="1"/>
          </p:cNvPicPr>
          <p:nvPr/>
        </p:nvPicPr>
        <p:blipFill>
          <a:blip r:embed="rId2"/>
          <a:stretch>
            <a:fillRect/>
          </a:stretch>
        </p:blipFill>
        <p:spPr>
          <a:xfrm>
            <a:off x="1371600" y="2438400"/>
            <a:ext cx="3924300" cy="600075"/>
          </a:xfrm>
          <a:prstGeom prst="rect">
            <a:avLst/>
          </a:prstGeom>
        </p:spPr>
      </p:pic>
      <p:pic>
        <p:nvPicPr>
          <p:cNvPr id="6" name="Imagen 5"/>
          <p:cNvPicPr>
            <a:picLocks noChangeAspect="1"/>
          </p:cNvPicPr>
          <p:nvPr/>
        </p:nvPicPr>
        <p:blipFill>
          <a:blip r:embed="rId3"/>
          <a:stretch>
            <a:fillRect/>
          </a:stretch>
        </p:blipFill>
        <p:spPr>
          <a:xfrm>
            <a:off x="2155825" y="3724275"/>
            <a:ext cx="266700" cy="323850"/>
          </a:xfrm>
          <a:prstGeom prst="rect">
            <a:avLst/>
          </a:prstGeom>
        </p:spPr>
      </p:pic>
      <p:pic>
        <p:nvPicPr>
          <p:cNvPr id="7" name="Imagen 6"/>
          <p:cNvPicPr>
            <a:picLocks noChangeAspect="1"/>
          </p:cNvPicPr>
          <p:nvPr/>
        </p:nvPicPr>
        <p:blipFill>
          <a:blip r:embed="rId4"/>
          <a:stretch>
            <a:fillRect/>
          </a:stretch>
        </p:blipFill>
        <p:spPr>
          <a:xfrm>
            <a:off x="5486400" y="3668857"/>
            <a:ext cx="276225" cy="342900"/>
          </a:xfrm>
          <a:prstGeom prst="rect">
            <a:avLst/>
          </a:prstGeom>
        </p:spPr>
      </p:pic>
      <p:pic>
        <p:nvPicPr>
          <p:cNvPr id="8" name="Imagen 7"/>
          <p:cNvPicPr>
            <a:picLocks noChangeAspect="1"/>
          </p:cNvPicPr>
          <p:nvPr/>
        </p:nvPicPr>
        <p:blipFill>
          <a:blip r:embed="rId5"/>
          <a:stretch>
            <a:fillRect/>
          </a:stretch>
        </p:blipFill>
        <p:spPr>
          <a:xfrm>
            <a:off x="2289175" y="5816600"/>
            <a:ext cx="4572000" cy="666750"/>
          </a:xfrm>
          <a:prstGeom prst="rect">
            <a:avLst/>
          </a:prstGeom>
        </p:spPr>
      </p:pic>
    </p:spTree>
    <p:extLst>
      <p:ext uri="{BB962C8B-B14F-4D97-AF65-F5344CB8AC3E}">
        <p14:creationId xmlns:p14="http://schemas.microsoft.com/office/powerpoint/2010/main" val="607965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200" b="1" dirty="0" smtClean="0"/>
              <a:t>Conversión de un producto de sumas a su forma estándar</a:t>
            </a:r>
            <a:endParaRPr lang="es-419" sz="3200" b="1" dirty="0"/>
          </a:p>
        </p:txBody>
      </p:sp>
      <p:sp>
        <p:nvSpPr>
          <p:cNvPr id="3" name="Marcador de contenido 2"/>
          <p:cNvSpPr>
            <a:spLocks noGrp="1"/>
          </p:cNvSpPr>
          <p:nvPr>
            <p:ph idx="1"/>
          </p:nvPr>
        </p:nvSpPr>
        <p:spPr/>
        <p:txBody>
          <a:bodyPr/>
          <a:lstStyle/>
          <a:p>
            <a:pPr algn="just"/>
            <a:r>
              <a:rPr lang="es-419" sz="1600" dirty="0" smtClean="0"/>
              <a:t>Un </a:t>
            </a:r>
            <a:r>
              <a:rPr lang="es-419" sz="1600" dirty="0"/>
              <a:t>producto de sumas no estándar se convierte a su formato estándar utilizando la regla booleana número 8 </a:t>
            </a:r>
            <a:r>
              <a:rPr lang="es-419" sz="1600" dirty="0" smtClean="0"/>
              <a:t>   	de </a:t>
            </a:r>
            <a:r>
              <a:rPr lang="es-419" sz="1600" dirty="0"/>
              <a:t>la Tabla 4.1 que establece que una variable multiplicada por su complemento es igual a 0. </a:t>
            </a:r>
            <a:endParaRPr lang="es-419" sz="1600" dirty="0" smtClean="0"/>
          </a:p>
          <a:p>
            <a:pPr algn="just"/>
            <a:r>
              <a:rPr lang="es-419" sz="1600" dirty="0"/>
              <a:t>Paso 1. Añadir a cada término suma no estándar un término formado por la variable que falta y su complemento. Esto da lugar a la aparición de dos términos suma. Como ya sabemos, se puede sumar 0 a cualquier cosa sin que se altere su valor. </a:t>
            </a:r>
            <a:endParaRPr lang="es-419" sz="1600" dirty="0" smtClean="0"/>
          </a:p>
          <a:p>
            <a:pPr algn="just"/>
            <a:r>
              <a:rPr lang="es-419" sz="1600" dirty="0" smtClean="0"/>
              <a:t>Paso </a:t>
            </a:r>
            <a:r>
              <a:rPr lang="es-419" sz="1600" dirty="0"/>
              <a:t>2. Aplicar la </a:t>
            </a:r>
            <a:r>
              <a:rPr lang="es-419" sz="1600" b="1" dirty="0"/>
              <a:t>regla 12 </a:t>
            </a:r>
            <a:r>
              <a:rPr lang="es-419" sz="1600" dirty="0"/>
              <a:t>de la Tabla 4.1</a:t>
            </a:r>
            <a:r>
              <a:rPr lang="es-419" sz="1600" b="1" dirty="0"/>
              <a:t>: A + BC = (A+ B)(A + C</a:t>
            </a:r>
            <a:r>
              <a:rPr lang="es-419" sz="1600" b="1" dirty="0" smtClean="0"/>
              <a:t>).</a:t>
            </a:r>
          </a:p>
          <a:p>
            <a:pPr algn="just"/>
            <a:r>
              <a:rPr lang="es-419" sz="1600" dirty="0" smtClean="0"/>
              <a:t>Paso 3</a:t>
            </a:r>
            <a:r>
              <a:rPr lang="es-419" sz="1600" dirty="0"/>
              <a:t>. Repetir el paso 1 hasta que todos los términos suma resultantes contengan todas las variables del dominio en su forma complementada o no complementada. </a:t>
            </a: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22</a:t>
            </a:fld>
            <a:endParaRPr lang="en-US"/>
          </a:p>
        </p:txBody>
      </p:sp>
      <p:pic>
        <p:nvPicPr>
          <p:cNvPr id="5" name="Imagen 4"/>
          <p:cNvPicPr>
            <a:picLocks noChangeAspect="1"/>
          </p:cNvPicPr>
          <p:nvPr/>
        </p:nvPicPr>
        <p:blipFill>
          <a:blip r:embed="rId2"/>
          <a:stretch>
            <a:fillRect/>
          </a:stretch>
        </p:blipFill>
        <p:spPr>
          <a:xfrm>
            <a:off x="5257800" y="2057400"/>
            <a:ext cx="731261" cy="301484"/>
          </a:xfrm>
          <a:prstGeom prst="rect">
            <a:avLst/>
          </a:prstGeom>
        </p:spPr>
      </p:pic>
    </p:spTree>
    <p:extLst>
      <p:ext uri="{BB962C8B-B14F-4D97-AF65-F5344CB8AC3E}">
        <p14:creationId xmlns:p14="http://schemas.microsoft.com/office/powerpoint/2010/main" val="17376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EJemplo</a:t>
            </a:r>
            <a:r>
              <a:rPr lang="pt-BR" b="1" dirty="0" smtClean="0"/>
              <a:t> 4.15 </a:t>
            </a:r>
            <a:endParaRPr lang="es-419" b="1" dirty="0"/>
          </a:p>
        </p:txBody>
      </p:sp>
      <p:sp>
        <p:nvSpPr>
          <p:cNvPr id="3" name="Marcador de contenido 2"/>
          <p:cNvSpPr>
            <a:spLocks noGrp="1"/>
          </p:cNvSpPr>
          <p:nvPr>
            <p:ph idx="1"/>
          </p:nvPr>
        </p:nvSpPr>
        <p:spPr>
          <a:xfrm>
            <a:off x="533400" y="1749425"/>
            <a:ext cx="8001000" cy="4267200"/>
          </a:xfrm>
        </p:spPr>
        <p:txBody>
          <a:bodyPr/>
          <a:lstStyle/>
          <a:p>
            <a:r>
              <a:rPr lang="es-419" sz="2000" dirty="0"/>
              <a:t>Convertir la siguiente expresión booleana a formato producto de sumas:</a:t>
            </a:r>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23</a:t>
            </a:fld>
            <a:endParaRPr lang="en-US"/>
          </a:p>
        </p:txBody>
      </p:sp>
      <p:pic>
        <p:nvPicPr>
          <p:cNvPr id="5" name="Imagen 4"/>
          <p:cNvPicPr>
            <a:picLocks noChangeAspect="1"/>
          </p:cNvPicPr>
          <p:nvPr/>
        </p:nvPicPr>
        <p:blipFill>
          <a:blip r:embed="rId2"/>
          <a:stretch>
            <a:fillRect/>
          </a:stretch>
        </p:blipFill>
        <p:spPr>
          <a:xfrm>
            <a:off x="2438400" y="2481136"/>
            <a:ext cx="3857625" cy="533400"/>
          </a:xfrm>
          <a:prstGeom prst="rect">
            <a:avLst/>
          </a:prstGeom>
        </p:spPr>
      </p:pic>
      <p:pic>
        <p:nvPicPr>
          <p:cNvPr id="6" name="Imagen 5"/>
          <p:cNvPicPr>
            <a:picLocks noChangeAspect="1"/>
          </p:cNvPicPr>
          <p:nvPr/>
        </p:nvPicPr>
        <p:blipFill>
          <a:blip r:embed="rId3"/>
          <a:stretch>
            <a:fillRect/>
          </a:stretch>
        </p:blipFill>
        <p:spPr>
          <a:xfrm>
            <a:off x="855230" y="3049172"/>
            <a:ext cx="7737475" cy="3022871"/>
          </a:xfrm>
          <a:prstGeom prst="rect">
            <a:avLst/>
          </a:prstGeom>
        </p:spPr>
      </p:pic>
      <p:pic>
        <p:nvPicPr>
          <p:cNvPr id="7" name="Imagen 6"/>
          <p:cNvPicPr>
            <a:picLocks noChangeAspect="1"/>
          </p:cNvPicPr>
          <p:nvPr/>
        </p:nvPicPr>
        <p:blipFill>
          <a:blip r:embed="rId4"/>
          <a:stretch>
            <a:fillRect/>
          </a:stretch>
        </p:blipFill>
        <p:spPr>
          <a:xfrm>
            <a:off x="855229" y="6051261"/>
            <a:ext cx="7737475" cy="907011"/>
          </a:xfrm>
          <a:prstGeom prst="rect">
            <a:avLst/>
          </a:prstGeom>
        </p:spPr>
      </p:pic>
    </p:spTree>
    <p:extLst>
      <p:ext uri="{BB962C8B-B14F-4D97-AF65-F5344CB8AC3E}">
        <p14:creationId xmlns:p14="http://schemas.microsoft.com/office/powerpoint/2010/main" val="128999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EXPRESIONES BOOLEANAS Y TABLAS DE VERDAD</a:t>
            </a:r>
          </a:p>
        </p:txBody>
      </p:sp>
      <p:sp>
        <p:nvSpPr>
          <p:cNvPr id="3" name="Marcador de contenido 2"/>
          <p:cNvSpPr>
            <a:spLocks noGrp="1"/>
          </p:cNvSpPr>
          <p:nvPr>
            <p:ph idx="1"/>
          </p:nvPr>
        </p:nvSpPr>
        <p:spPr>
          <a:xfrm>
            <a:off x="381000" y="1749425"/>
            <a:ext cx="8001000" cy="4267200"/>
          </a:xfrm>
        </p:spPr>
        <p:txBody>
          <a:bodyPr/>
          <a:lstStyle/>
          <a:p>
            <a:pPr algn="just"/>
            <a:r>
              <a:rPr lang="es-419" sz="1600" dirty="0"/>
              <a:t>Todas las expresiones booleanas pueden convertirse fácilmente en tablas de verdad utilizando los valores binarios de cada término de la expresión. La tabla de verdad es una forma muy común, en un formato muy conciso, de expresar el funcionamiento lógico de un circuito. Además, las expresiones suma de productos y producto de sumas pueden determinarse mediante las tablas de </a:t>
            </a:r>
            <a:r>
              <a:rPr lang="es-419" sz="1600" dirty="0" smtClean="0"/>
              <a:t>verdad.</a:t>
            </a:r>
          </a:p>
          <a:p>
            <a:pPr algn="just"/>
            <a:endParaRPr lang="es-419" sz="16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24</a:t>
            </a:fld>
            <a:endParaRPr lang="en-US"/>
          </a:p>
        </p:txBody>
      </p:sp>
    </p:spTree>
    <p:extLst>
      <p:ext uri="{BB962C8B-B14F-4D97-AF65-F5344CB8AC3E}">
        <p14:creationId xmlns:p14="http://schemas.microsoft.com/office/powerpoint/2010/main" val="2467653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Conversión de una suma de productos a tabla de verdad </a:t>
            </a:r>
          </a:p>
        </p:txBody>
      </p:sp>
      <p:sp>
        <p:nvSpPr>
          <p:cNvPr id="3" name="Marcador de contenido 2"/>
          <p:cNvSpPr>
            <a:spLocks noGrp="1"/>
          </p:cNvSpPr>
          <p:nvPr>
            <p:ph idx="1"/>
          </p:nvPr>
        </p:nvSpPr>
        <p:spPr/>
        <p:txBody>
          <a:bodyPr/>
          <a:lstStyle/>
          <a:p>
            <a:r>
              <a:rPr lang="pt-BR" sz="2400" b="1" dirty="0" smtClean="0"/>
              <a:t>EJEMPLO 4.18</a:t>
            </a:r>
            <a:r>
              <a:rPr lang="pt-BR" sz="2400" dirty="0" smtClean="0"/>
              <a:t>: </a:t>
            </a:r>
            <a:r>
              <a:rPr lang="es-419" sz="2400" dirty="0"/>
              <a:t>Desarrollar una tabla de verdad </a:t>
            </a:r>
            <a:r>
              <a:rPr lang="es-419" sz="2400" dirty="0" smtClean="0"/>
              <a:t>para </a:t>
            </a:r>
            <a:r>
              <a:rPr lang="es-419" sz="2400" dirty="0"/>
              <a:t>la expresión suma de productos estándar </a:t>
            </a:r>
            <a:endParaRPr lang="es-419" sz="2400" dirty="0" smtClean="0"/>
          </a:p>
          <a:p>
            <a:endParaRPr lang="es-419" sz="24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25</a:t>
            </a:fld>
            <a:endParaRPr lang="en-US"/>
          </a:p>
        </p:txBody>
      </p:sp>
      <p:pic>
        <p:nvPicPr>
          <p:cNvPr id="5" name="Imagen 4"/>
          <p:cNvPicPr>
            <a:picLocks noChangeAspect="1"/>
          </p:cNvPicPr>
          <p:nvPr/>
        </p:nvPicPr>
        <p:blipFill>
          <a:blip r:embed="rId2"/>
          <a:stretch>
            <a:fillRect/>
          </a:stretch>
        </p:blipFill>
        <p:spPr>
          <a:xfrm>
            <a:off x="3048000" y="2585748"/>
            <a:ext cx="2038350" cy="428625"/>
          </a:xfrm>
          <a:prstGeom prst="rect">
            <a:avLst/>
          </a:prstGeom>
        </p:spPr>
      </p:pic>
      <p:pic>
        <p:nvPicPr>
          <p:cNvPr id="6" name="Imagen 5"/>
          <p:cNvPicPr>
            <a:picLocks noChangeAspect="1"/>
          </p:cNvPicPr>
          <p:nvPr/>
        </p:nvPicPr>
        <p:blipFill>
          <a:blip r:embed="rId3"/>
          <a:stretch>
            <a:fillRect/>
          </a:stretch>
        </p:blipFill>
        <p:spPr>
          <a:xfrm>
            <a:off x="1600200" y="3151187"/>
            <a:ext cx="5790874" cy="3701761"/>
          </a:xfrm>
          <a:prstGeom prst="rect">
            <a:avLst/>
          </a:prstGeom>
        </p:spPr>
      </p:pic>
    </p:spTree>
    <p:extLst>
      <p:ext uri="{BB962C8B-B14F-4D97-AF65-F5344CB8AC3E}">
        <p14:creationId xmlns:p14="http://schemas.microsoft.com/office/powerpoint/2010/main" val="2591990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Conversión de una suma de productos a tabla de verdad </a:t>
            </a:r>
          </a:p>
        </p:txBody>
      </p:sp>
      <p:sp>
        <p:nvSpPr>
          <p:cNvPr id="3" name="Marcador de contenido 2"/>
          <p:cNvSpPr>
            <a:spLocks noGrp="1"/>
          </p:cNvSpPr>
          <p:nvPr>
            <p:ph idx="1"/>
          </p:nvPr>
        </p:nvSpPr>
        <p:spPr/>
        <p:txBody>
          <a:bodyPr/>
          <a:lstStyle/>
          <a:p>
            <a:r>
              <a:rPr lang="es-419" b="1" dirty="0"/>
              <a:t>EJEMPLO </a:t>
            </a:r>
            <a:r>
              <a:rPr lang="es-419" b="1" dirty="0" smtClean="0"/>
              <a:t>4.19</a:t>
            </a:r>
          </a:p>
          <a:p>
            <a:endParaRPr lang="es-419" b="1"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26</a:t>
            </a:fld>
            <a:endParaRPr lang="en-US"/>
          </a:p>
        </p:txBody>
      </p:sp>
      <p:pic>
        <p:nvPicPr>
          <p:cNvPr id="5" name="Imagen 4"/>
          <p:cNvPicPr>
            <a:picLocks noChangeAspect="1"/>
          </p:cNvPicPr>
          <p:nvPr/>
        </p:nvPicPr>
        <p:blipFill>
          <a:blip r:embed="rId2"/>
          <a:stretch>
            <a:fillRect/>
          </a:stretch>
        </p:blipFill>
        <p:spPr>
          <a:xfrm>
            <a:off x="1755775" y="2263775"/>
            <a:ext cx="5648325" cy="552450"/>
          </a:xfrm>
          <a:prstGeom prst="rect">
            <a:avLst/>
          </a:prstGeom>
        </p:spPr>
      </p:pic>
      <p:pic>
        <p:nvPicPr>
          <p:cNvPr id="6" name="Imagen 5"/>
          <p:cNvPicPr>
            <a:picLocks noChangeAspect="1"/>
          </p:cNvPicPr>
          <p:nvPr/>
        </p:nvPicPr>
        <p:blipFill>
          <a:blip r:embed="rId3"/>
          <a:stretch>
            <a:fillRect/>
          </a:stretch>
        </p:blipFill>
        <p:spPr>
          <a:xfrm>
            <a:off x="1746250" y="2873086"/>
            <a:ext cx="5657850" cy="4019550"/>
          </a:xfrm>
          <a:prstGeom prst="rect">
            <a:avLst/>
          </a:prstGeom>
        </p:spPr>
      </p:pic>
    </p:spTree>
    <p:extLst>
      <p:ext uri="{BB962C8B-B14F-4D97-AF65-F5344CB8AC3E}">
        <p14:creationId xmlns:p14="http://schemas.microsoft.com/office/powerpoint/2010/main" val="801020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MAPAS DE KARNAUGH</a:t>
            </a:r>
            <a:br>
              <a:rPr lang="es-419" b="1" dirty="0"/>
            </a:br>
            <a:endParaRPr lang="es-419" b="1" dirty="0"/>
          </a:p>
        </p:txBody>
      </p:sp>
      <p:sp>
        <p:nvSpPr>
          <p:cNvPr id="3" name="Marcador de contenido 2"/>
          <p:cNvSpPr>
            <a:spLocks noGrp="1"/>
          </p:cNvSpPr>
          <p:nvPr>
            <p:ph idx="1"/>
          </p:nvPr>
        </p:nvSpPr>
        <p:spPr/>
        <p:txBody>
          <a:bodyPr/>
          <a:lstStyle/>
          <a:p>
            <a:pPr algn="just"/>
            <a:r>
              <a:rPr lang="es-419" sz="1800" dirty="0"/>
              <a:t>Un mapa de </a:t>
            </a:r>
            <a:r>
              <a:rPr lang="es-419" sz="1800" dirty="0" err="1"/>
              <a:t>Karnaugh</a:t>
            </a:r>
            <a:r>
              <a:rPr lang="es-419" sz="1800" dirty="0"/>
              <a:t> proporciona un método sistemático de simplificación de expresiones booleanas y, si se aplica adecuadamente, genera las expresiones </a:t>
            </a:r>
            <a:r>
              <a:rPr lang="es-419" sz="1800" b="1" i="1" dirty="0"/>
              <a:t>suma de productos y producto de sumas</a:t>
            </a:r>
            <a:r>
              <a:rPr lang="es-419" sz="1800" dirty="0"/>
              <a:t> más simples posibles, conocidas como expresiones mínimas. </a:t>
            </a:r>
            <a:endParaRPr lang="es-419" sz="1800" dirty="0" smtClean="0"/>
          </a:p>
          <a:p>
            <a:pPr algn="just"/>
            <a:r>
              <a:rPr lang="es-419" sz="1800" dirty="0"/>
              <a:t>Mapa de </a:t>
            </a:r>
            <a:r>
              <a:rPr lang="es-419" sz="1800" dirty="0" err="1"/>
              <a:t>Karnaugh</a:t>
            </a:r>
            <a:r>
              <a:rPr lang="es-419" sz="1800" dirty="0"/>
              <a:t> de tres </a:t>
            </a:r>
            <a:r>
              <a:rPr lang="es-419" sz="1800" dirty="0" smtClean="0"/>
              <a:t>variables</a:t>
            </a:r>
          </a:p>
          <a:p>
            <a:pPr algn="just"/>
            <a:endParaRPr lang="es-419" sz="18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27</a:t>
            </a:fld>
            <a:endParaRPr lang="en-US"/>
          </a:p>
        </p:txBody>
      </p:sp>
      <p:pic>
        <p:nvPicPr>
          <p:cNvPr id="5" name="Imagen 4"/>
          <p:cNvPicPr>
            <a:picLocks noChangeAspect="1"/>
          </p:cNvPicPr>
          <p:nvPr/>
        </p:nvPicPr>
        <p:blipFill>
          <a:blip r:embed="rId2"/>
          <a:stretch>
            <a:fillRect/>
          </a:stretch>
        </p:blipFill>
        <p:spPr>
          <a:xfrm>
            <a:off x="1447800" y="3603209"/>
            <a:ext cx="6553200" cy="3118266"/>
          </a:xfrm>
          <a:prstGeom prst="rect">
            <a:avLst/>
          </a:prstGeom>
        </p:spPr>
      </p:pic>
    </p:spTree>
    <p:extLst>
      <p:ext uri="{BB962C8B-B14F-4D97-AF65-F5344CB8AC3E}">
        <p14:creationId xmlns:p14="http://schemas.microsoft.com/office/powerpoint/2010/main" val="2723847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Mapa de </a:t>
            </a:r>
            <a:r>
              <a:rPr lang="es-419" b="1" dirty="0" err="1"/>
              <a:t>Karnaugh</a:t>
            </a:r>
            <a:r>
              <a:rPr lang="es-419" b="1" dirty="0"/>
              <a:t> de cuatro variables </a:t>
            </a:r>
          </a:p>
        </p:txBody>
      </p:sp>
      <p:pic>
        <p:nvPicPr>
          <p:cNvPr id="5" name="Marcador de contenido 4"/>
          <p:cNvPicPr>
            <a:picLocks noGrp="1" noChangeAspect="1"/>
          </p:cNvPicPr>
          <p:nvPr>
            <p:ph idx="1"/>
          </p:nvPr>
        </p:nvPicPr>
        <p:blipFill>
          <a:blip r:embed="rId2"/>
          <a:stretch>
            <a:fillRect/>
          </a:stretch>
        </p:blipFill>
        <p:spPr>
          <a:xfrm>
            <a:off x="1069975" y="1981200"/>
            <a:ext cx="7010400" cy="3981450"/>
          </a:xfrm>
          <a:prstGeom prst="rect">
            <a:avLst/>
          </a:prstGeom>
        </p:spPr>
      </p:pic>
      <p:sp>
        <p:nvSpPr>
          <p:cNvPr id="4" name="Marcador de número de diapositiva 3"/>
          <p:cNvSpPr>
            <a:spLocks noGrp="1"/>
          </p:cNvSpPr>
          <p:nvPr>
            <p:ph type="sldNum" sz="quarter" idx="12"/>
          </p:nvPr>
        </p:nvSpPr>
        <p:spPr/>
        <p:txBody>
          <a:bodyPr/>
          <a:lstStyle/>
          <a:p>
            <a:fld id="{CC7FEADC-45BA-4E09-8AA4-5FB86147DBF2}" type="slidenum">
              <a:rPr lang="en-US" smtClean="0"/>
              <a:pPr/>
              <a:t>28</a:t>
            </a:fld>
            <a:endParaRPr lang="en-US"/>
          </a:p>
        </p:txBody>
      </p:sp>
    </p:spTree>
    <p:extLst>
      <p:ext uri="{BB962C8B-B14F-4D97-AF65-F5344CB8AC3E}">
        <p14:creationId xmlns:p14="http://schemas.microsoft.com/office/powerpoint/2010/main" val="2265647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Adyacencia de celdas </a:t>
            </a:r>
          </a:p>
        </p:txBody>
      </p:sp>
      <p:sp>
        <p:nvSpPr>
          <p:cNvPr id="3" name="Marcador de contenido 2"/>
          <p:cNvSpPr>
            <a:spLocks noGrp="1"/>
          </p:cNvSpPr>
          <p:nvPr>
            <p:ph idx="1"/>
          </p:nvPr>
        </p:nvSpPr>
        <p:spPr/>
        <p:txBody>
          <a:bodyPr/>
          <a:lstStyle/>
          <a:p>
            <a:pPr algn="just"/>
            <a:r>
              <a:rPr lang="es-419" sz="1600" dirty="0"/>
              <a:t>Físicamente, cada celda es adyacente a las celdas que están situadas inmediatas a ella por cualquiera de sus cuatro lados. Un celda no es adyacente a aquellas celdas que tocan diagonalmente alguna de sus esquinas. Además, las celdas de la fila superior son adyacentes a las de la fila inferior y las celdas de la columna izquierda son adyacentes a las situadas en la columna de la derecha. Esto se denomina adyacencia </a:t>
            </a:r>
          </a:p>
          <a:p>
            <a:pPr algn="just"/>
            <a:r>
              <a:rPr lang="es-419" sz="1600" dirty="0"/>
              <a:t>cíclica, ya que podemos pensar que el mapa de </a:t>
            </a:r>
            <a:r>
              <a:rPr lang="es-419" sz="1600" dirty="0" err="1"/>
              <a:t>Karnaugh</a:t>
            </a:r>
            <a:r>
              <a:rPr lang="es-419" sz="1600" dirty="0"/>
              <a:t> se dobla de forma que se toquen los extremos superior e inferior como si fuera un cilindro o los extremos de la derecha e izquierda para formar la misma </a:t>
            </a:r>
            <a:r>
              <a:rPr lang="es-419" sz="1600" dirty="0" smtClean="0"/>
              <a:t>figura.</a:t>
            </a:r>
            <a:endParaRPr lang="es-419" sz="16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29</a:t>
            </a:fld>
            <a:endParaRPr lang="en-US"/>
          </a:p>
        </p:txBody>
      </p:sp>
      <p:pic>
        <p:nvPicPr>
          <p:cNvPr id="5" name="Imagen 4"/>
          <p:cNvPicPr>
            <a:picLocks noChangeAspect="1"/>
          </p:cNvPicPr>
          <p:nvPr/>
        </p:nvPicPr>
        <p:blipFill>
          <a:blip r:embed="rId2"/>
          <a:stretch>
            <a:fillRect/>
          </a:stretch>
        </p:blipFill>
        <p:spPr>
          <a:xfrm>
            <a:off x="2057400" y="4094371"/>
            <a:ext cx="6029325" cy="2777484"/>
          </a:xfrm>
          <a:prstGeom prst="rect">
            <a:avLst/>
          </a:prstGeom>
        </p:spPr>
      </p:pic>
    </p:spTree>
    <p:extLst>
      <p:ext uri="{BB962C8B-B14F-4D97-AF65-F5344CB8AC3E}">
        <p14:creationId xmlns:p14="http://schemas.microsoft.com/office/powerpoint/2010/main" val="1003791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4675" y="0"/>
            <a:ext cx="8001000" cy="1216025"/>
          </a:xfrm>
        </p:spPr>
        <p:txBody>
          <a:bodyPr/>
          <a:lstStyle/>
          <a:p>
            <a:r>
              <a:rPr lang="es-419" b="1" i="1" dirty="0" smtClean="0"/>
              <a:t>Evaluación de la expresión </a:t>
            </a:r>
            <a:endParaRPr lang="es-419" b="1" i="1" dirty="0"/>
          </a:p>
        </p:txBody>
      </p:sp>
      <p:sp>
        <p:nvSpPr>
          <p:cNvPr id="3" name="Marcador de contenido 2"/>
          <p:cNvSpPr>
            <a:spLocks noGrp="1"/>
          </p:cNvSpPr>
          <p:nvPr>
            <p:ph idx="1"/>
          </p:nvPr>
        </p:nvSpPr>
        <p:spPr>
          <a:xfrm>
            <a:off x="533399" y="1597024"/>
            <a:ext cx="8042275" cy="5124451"/>
          </a:xfrm>
        </p:spPr>
        <p:txBody>
          <a:bodyPr/>
          <a:lstStyle/>
          <a:p>
            <a:pPr algn="just"/>
            <a:r>
              <a:rPr lang="es-419" sz="1600" dirty="0" smtClean="0"/>
              <a:t>Para evaluar la expresión  </a:t>
            </a:r>
            <a:r>
              <a:rPr lang="es-419" sz="1600" dirty="0"/>
              <a:t>A(B + CD), en primer lugar hallamos los valores de las variables que hacen que la expresión sea igual a 1, utilizando las reglas de la suma y la multiplicación booleanas. En este caso, la expresión es igual a 1 sólo si A = 1 y B + CD = 1, ya </a:t>
            </a:r>
            <a:r>
              <a:rPr lang="es-419" sz="1600" dirty="0" smtClean="0"/>
              <a:t>que:</a:t>
            </a:r>
          </a:p>
          <a:p>
            <a:pPr algn="just"/>
            <a:endParaRPr lang="es-419" sz="1600" dirty="0"/>
          </a:p>
          <a:p>
            <a:pPr algn="just"/>
            <a:endParaRPr lang="es-419" sz="2000" dirty="0" smtClean="0"/>
          </a:p>
          <a:p>
            <a:pPr algn="just"/>
            <a:r>
              <a:rPr lang="es-419" sz="1600" dirty="0"/>
              <a:t>Ahora hay que determinar cuándo el término B + CD es igual a 1. El término B + CD = 1 si B = 1 o C = 1 o si ambas variables son igual a 1, ya que</a:t>
            </a:r>
            <a:r>
              <a:rPr lang="es-419" sz="1600" dirty="0" smtClean="0"/>
              <a:t>:</a:t>
            </a:r>
          </a:p>
          <a:p>
            <a:pPr algn="just"/>
            <a:endParaRPr lang="es-419" sz="1600" dirty="0"/>
          </a:p>
          <a:p>
            <a:pPr algn="just"/>
            <a:endParaRPr lang="es-419" sz="1600" dirty="0" smtClean="0"/>
          </a:p>
          <a:p>
            <a:pPr algn="just"/>
            <a:endParaRPr lang="es-419" sz="1600" dirty="0"/>
          </a:p>
          <a:p>
            <a:pPr algn="just"/>
            <a:endParaRPr lang="es-419" sz="1600" dirty="0" smtClean="0"/>
          </a:p>
          <a:p>
            <a:pPr algn="just"/>
            <a:r>
              <a:rPr lang="es-419" sz="1600" dirty="0"/>
              <a:t>El término CD = 1 sólo si C = 1 y D = 1. </a:t>
            </a:r>
            <a:endParaRPr lang="es-419" sz="1600" dirty="0" smtClean="0"/>
          </a:p>
          <a:p>
            <a:pPr algn="just"/>
            <a:r>
              <a:rPr lang="es-419" sz="1400" dirty="0"/>
              <a:t>Resumiendo, la expresión A (B + CD) = 1 cuando A= 1 y B = 1, independientemente de los valores de C y D, o cuando A = 1 y C = 1 o cuando A = 1 y C = 1 y D = 1, independientemente del valor de B. La expresión A (B + CD) = 0 para todas las restantes combinaciones de valores de las variables.</a:t>
            </a:r>
          </a:p>
          <a:p>
            <a:pPr algn="just"/>
            <a:r>
              <a:rPr lang="es-419" sz="1400" dirty="0" smtClean="0"/>
              <a:t> </a:t>
            </a:r>
            <a:endParaRPr lang="es-419" sz="1400" dirty="0"/>
          </a:p>
          <a:p>
            <a:pPr algn="just"/>
            <a:endParaRPr lang="es-419" sz="20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a:t>
            </a:fld>
            <a:endParaRPr lang="en-US"/>
          </a:p>
        </p:txBody>
      </p:sp>
      <p:pic>
        <p:nvPicPr>
          <p:cNvPr id="5" name="Imagen 4"/>
          <p:cNvPicPr>
            <a:picLocks noChangeAspect="1"/>
          </p:cNvPicPr>
          <p:nvPr/>
        </p:nvPicPr>
        <p:blipFill>
          <a:blip r:embed="rId2"/>
          <a:stretch>
            <a:fillRect/>
          </a:stretch>
        </p:blipFill>
        <p:spPr>
          <a:xfrm>
            <a:off x="2260600" y="2706038"/>
            <a:ext cx="2314575" cy="523875"/>
          </a:xfrm>
          <a:prstGeom prst="rect">
            <a:avLst/>
          </a:prstGeom>
        </p:spPr>
      </p:pic>
      <p:pic>
        <p:nvPicPr>
          <p:cNvPr id="6" name="Imagen 5"/>
          <p:cNvPicPr>
            <a:picLocks noChangeAspect="1"/>
          </p:cNvPicPr>
          <p:nvPr/>
        </p:nvPicPr>
        <p:blipFill>
          <a:blip r:embed="rId3"/>
          <a:stretch>
            <a:fillRect/>
          </a:stretch>
        </p:blipFill>
        <p:spPr>
          <a:xfrm>
            <a:off x="2819400" y="3962400"/>
            <a:ext cx="2459726" cy="1304925"/>
          </a:xfrm>
          <a:prstGeom prst="rect">
            <a:avLst/>
          </a:prstGeom>
        </p:spPr>
      </p:pic>
    </p:spTree>
    <p:extLst>
      <p:ext uri="{BB962C8B-B14F-4D97-AF65-F5344CB8AC3E}">
        <p14:creationId xmlns:p14="http://schemas.microsoft.com/office/powerpoint/2010/main" val="3885493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8512" y="919162"/>
            <a:ext cx="8001000" cy="1216025"/>
          </a:xfrm>
        </p:spPr>
        <p:txBody>
          <a:bodyPr/>
          <a:lstStyle/>
          <a:p>
            <a:r>
              <a:rPr lang="es-419" sz="3200" b="1" dirty="0" smtClean="0"/>
              <a:t/>
            </a:r>
            <a:br>
              <a:rPr lang="es-419" sz="3200" b="1" dirty="0" smtClean="0"/>
            </a:br>
            <a:r>
              <a:rPr lang="es-419" sz="3200" b="1" dirty="0" smtClean="0"/>
              <a:t>MINIMIZACIÓN </a:t>
            </a:r>
            <a:r>
              <a:rPr lang="es-419" sz="3200" b="1" dirty="0"/>
              <a:t>DE UNA SUMA DE PRODUCTOS MEDIANTE EL MAPA DE KARNAUGH</a:t>
            </a:r>
            <a:br>
              <a:rPr lang="es-419" sz="3200" b="1" dirty="0"/>
            </a:br>
            <a:endParaRPr lang="es-419" sz="3200" b="1" dirty="0"/>
          </a:p>
        </p:txBody>
      </p:sp>
      <p:sp>
        <p:nvSpPr>
          <p:cNvPr id="3" name="Marcador de contenido 2"/>
          <p:cNvSpPr>
            <a:spLocks noGrp="1"/>
          </p:cNvSpPr>
          <p:nvPr>
            <p:ph idx="1"/>
          </p:nvPr>
        </p:nvSpPr>
        <p:spPr/>
        <p:txBody>
          <a:bodyPr/>
          <a:lstStyle/>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30</a:t>
            </a:fld>
            <a:endParaRPr lang="en-US"/>
          </a:p>
        </p:txBody>
      </p:sp>
    </p:spTree>
    <p:extLst>
      <p:ext uri="{BB962C8B-B14F-4D97-AF65-F5344CB8AC3E}">
        <p14:creationId xmlns:p14="http://schemas.microsoft.com/office/powerpoint/2010/main" val="269884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200" b="1" dirty="0"/>
              <a:t>Simplificación de una suma de productos mediante el mapa de </a:t>
            </a:r>
            <a:r>
              <a:rPr lang="es-419" sz="3200" b="1" dirty="0" err="1"/>
              <a:t>Karnaugh</a:t>
            </a:r>
            <a:r>
              <a:rPr lang="es-419" sz="3200" b="1" dirty="0"/>
              <a:t> </a:t>
            </a:r>
          </a:p>
        </p:txBody>
      </p:sp>
      <p:sp>
        <p:nvSpPr>
          <p:cNvPr id="3" name="Marcador de contenido 2"/>
          <p:cNvSpPr>
            <a:spLocks noGrp="1"/>
          </p:cNvSpPr>
          <p:nvPr>
            <p:ph idx="1"/>
          </p:nvPr>
        </p:nvSpPr>
        <p:spPr>
          <a:xfrm>
            <a:off x="574675" y="1749425"/>
            <a:ext cx="8340725" cy="4267200"/>
          </a:xfrm>
        </p:spPr>
        <p:txBody>
          <a:bodyPr/>
          <a:lstStyle/>
          <a:p>
            <a:r>
              <a:rPr lang="es-419" sz="1800" dirty="0"/>
              <a:t> </a:t>
            </a:r>
            <a:r>
              <a:rPr lang="es-419" sz="1800" b="1" i="1" dirty="0" smtClean="0"/>
              <a:t>Agrupación de unos </a:t>
            </a:r>
            <a:r>
              <a:rPr lang="es-419" sz="1800" dirty="0"/>
              <a:t>. </a:t>
            </a:r>
            <a:r>
              <a:rPr lang="es-419" sz="1600" dirty="0"/>
              <a:t>Podemos agrupar los unos del mapa de </a:t>
            </a:r>
            <a:r>
              <a:rPr lang="es-419" sz="1600" dirty="0" err="1"/>
              <a:t>Karnaugh</a:t>
            </a:r>
            <a:r>
              <a:rPr lang="es-419" sz="1600" dirty="0"/>
              <a:t> de acuerdo con las reglas siguientes, rodeando las celdas adyacentes que contengan unos. La finalidad es maximizar el tamaño de los grupos y minimizar el número de estos grupos.</a:t>
            </a:r>
          </a:p>
          <a:p>
            <a:pPr algn="just"/>
            <a:r>
              <a:rPr lang="es-419" sz="1400" dirty="0" smtClean="0"/>
              <a:t>1. </a:t>
            </a:r>
            <a:r>
              <a:rPr lang="es-419" sz="1400" dirty="0"/>
              <a:t>Un grupo tiene que contener 1, 2, 4, 8 </a:t>
            </a:r>
            <a:r>
              <a:rPr lang="es-419" sz="1400" dirty="0" err="1"/>
              <a:t>ó</a:t>
            </a:r>
            <a:r>
              <a:rPr lang="es-419" sz="1400" dirty="0"/>
              <a:t> 16 celdas, valores que se corresponden con las potencias de 2. En el caso de un mapa de </a:t>
            </a:r>
            <a:r>
              <a:rPr lang="es-419" sz="1400" dirty="0" err="1"/>
              <a:t>Karnaugh</a:t>
            </a:r>
            <a:r>
              <a:rPr lang="es-419" sz="1400" dirty="0"/>
              <a:t> de 3 variables, el grupo máximo puede contener </a:t>
            </a:r>
            <a:r>
              <a:rPr lang="es-419" sz="1400" dirty="0" smtClean="0"/>
              <a:t>2</a:t>
            </a:r>
            <a:r>
              <a:rPr lang="es-419" sz="1400" baseline="30000" dirty="0" smtClean="0"/>
              <a:t>3</a:t>
            </a:r>
            <a:r>
              <a:rPr lang="es-419" sz="1400" dirty="0" smtClean="0"/>
              <a:t> </a:t>
            </a:r>
            <a:r>
              <a:rPr lang="es-419" sz="1400" dirty="0"/>
              <a:t>= 8 celdas. </a:t>
            </a:r>
            <a:endParaRPr lang="es-419" sz="1400" dirty="0" smtClean="0"/>
          </a:p>
          <a:p>
            <a:pPr algn="just"/>
            <a:endParaRPr lang="es-419" sz="1400" dirty="0" smtClean="0"/>
          </a:p>
          <a:p>
            <a:pPr algn="just"/>
            <a:r>
              <a:rPr lang="es-419" sz="1400" dirty="0" smtClean="0"/>
              <a:t>2</a:t>
            </a:r>
            <a:r>
              <a:rPr lang="es-419" sz="1400" dirty="0"/>
              <a:t>. Cada celda de un grupo tiene que ser adyacente a una o más celdas del mismo grupo, pero no todas las celdas del grupo tienen que ser adyacentes entre sí. </a:t>
            </a:r>
            <a:endParaRPr lang="es-419" sz="1400" dirty="0" smtClean="0"/>
          </a:p>
          <a:p>
            <a:pPr algn="just"/>
            <a:endParaRPr lang="es-419" sz="1400" dirty="0" smtClean="0"/>
          </a:p>
          <a:p>
            <a:pPr algn="just"/>
            <a:r>
              <a:rPr lang="es-419" sz="1400" dirty="0" smtClean="0"/>
              <a:t>3</a:t>
            </a:r>
            <a:r>
              <a:rPr lang="es-419" sz="1400" dirty="0"/>
              <a:t>. Incluir siempre en cada grupo el mayor número posible de 1s de acuerdo a la regla número 1. </a:t>
            </a:r>
            <a:endParaRPr lang="es-419" sz="1400" dirty="0" smtClean="0"/>
          </a:p>
          <a:p>
            <a:pPr algn="just"/>
            <a:endParaRPr lang="es-419" sz="1400" dirty="0" smtClean="0"/>
          </a:p>
          <a:p>
            <a:pPr algn="just"/>
            <a:r>
              <a:rPr lang="es-419" sz="1400" dirty="0" smtClean="0"/>
              <a:t>4</a:t>
            </a:r>
            <a:r>
              <a:rPr lang="es-419" sz="1400" dirty="0"/>
              <a:t>. Cada 1 del mapa tiene que estar incluido en al menos un grupo. Los 1s que ya pertenezcan a un grupo pueden estar incluidos en otro, siempre que los grupos que se solapen contengan 1s no comunes</a:t>
            </a:r>
            <a:r>
              <a:rPr lang="es-419" sz="2800" dirty="0"/>
              <a:t>.</a:t>
            </a:r>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31</a:t>
            </a:fld>
            <a:endParaRPr lang="en-US"/>
          </a:p>
        </p:txBody>
      </p:sp>
    </p:spTree>
    <p:extLst>
      <p:ext uri="{BB962C8B-B14F-4D97-AF65-F5344CB8AC3E}">
        <p14:creationId xmlns:p14="http://schemas.microsoft.com/office/powerpoint/2010/main" val="4130902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B104CC3F-414E-4B55-821A-3904A2F056AA}" type="slidenum">
              <a:rPr lang="en-US" smtClean="0"/>
              <a:pPr/>
              <a:t>32</a:t>
            </a:fld>
            <a:endParaRPr lang="en-US"/>
          </a:p>
        </p:txBody>
      </p:sp>
      <p:pic>
        <p:nvPicPr>
          <p:cNvPr id="3" name="Imagen 2"/>
          <p:cNvPicPr>
            <a:picLocks noChangeAspect="1"/>
          </p:cNvPicPr>
          <p:nvPr/>
        </p:nvPicPr>
        <p:blipFill>
          <a:blip r:embed="rId2"/>
          <a:stretch>
            <a:fillRect/>
          </a:stretch>
        </p:blipFill>
        <p:spPr>
          <a:xfrm>
            <a:off x="0" y="533400"/>
            <a:ext cx="9144000" cy="4905375"/>
          </a:xfrm>
          <a:prstGeom prst="rect">
            <a:avLst/>
          </a:prstGeom>
        </p:spPr>
      </p:pic>
    </p:spTree>
    <p:extLst>
      <p:ext uri="{BB962C8B-B14F-4D97-AF65-F5344CB8AC3E}">
        <p14:creationId xmlns:p14="http://schemas.microsoft.com/office/powerpoint/2010/main" val="1130646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B104CC3F-414E-4B55-821A-3904A2F056AA}" type="slidenum">
              <a:rPr lang="en-US" smtClean="0"/>
              <a:pPr/>
              <a:t>33</a:t>
            </a:fld>
            <a:endParaRPr lang="en-US"/>
          </a:p>
        </p:txBody>
      </p:sp>
      <p:pic>
        <p:nvPicPr>
          <p:cNvPr id="3" name="Imagen 2"/>
          <p:cNvPicPr>
            <a:picLocks noChangeAspect="1"/>
          </p:cNvPicPr>
          <p:nvPr/>
        </p:nvPicPr>
        <p:blipFill>
          <a:blip r:embed="rId2"/>
          <a:stretch>
            <a:fillRect/>
          </a:stretch>
        </p:blipFill>
        <p:spPr>
          <a:xfrm>
            <a:off x="0" y="685800"/>
            <a:ext cx="9144000" cy="4886325"/>
          </a:xfrm>
          <a:prstGeom prst="rect">
            <a:avLst/>
          </a:prstGeom>
        </p:spPr>
      </p:pic>
    </p:spTree>
    <p:extLst>
      <p:ext uri="{BB962C8B-B14F-4D97-AF65-F5344CB8AC3E}">
        <p14:creationId xmlns:p14="http://schemas.microsoft.com/office/powerpoint/2010/main" val="4212966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2400" b="1" i="1" dirty="0" smtClean="0"/>
              <a:t>Determinación de la expresión suma de producto mínima a partir del mapa de </a:t>
            </a:r>
            <a:r>
              <a:rPr lang="es-419" sz="2400" b="1" i="1" dirty="0" err="1" smtClean="0"/>
              <a:t>Karnaugh</a:t>
            </a:r>
            <a:endParaRPr lang="es-419" sz="2400" b="1" i="1" dirty="0"/>
          </a:p>
        </p:txBody>
      </p:sp>
      <p:sp>
        <p:nvSpPr>
          <p:cNvPr id="3" name="Marcador de contenido 2"/>
          <p:cNvSpPr>
            <a:spLocks noGrp="1"/>
          </p:cNvSpPr>
          <p:nvPr>
            <p:ph idx="1"/>
          </p:nvPr>
        </p:nvSpPr>
        <p:spPr/>
        <p:txBody>
          <a:bodyPr/>
          <a:lstStyle/>
          <a:p>
            <a:pPr algn="just"/>
            <a:r>
              <a:rPr lang="es-419" sz="2000" dirty="0" smtClean="0"/>
              <a:t>Cuando </a:t>
            </a:r>
            <a:r>
              <a:rPr lang="es-419" sz="2000" dirty="0"/>
              <a:t>todos los 1s que representan los términos productos estándar de una expresión se han trasladado al mapa y se han agrupado adecuadamente, comienza el proceso de obtención de la suma de productos mínima. Para encontrar los términos mínimos y la expresión suma de productos mínima se aplican las siguientes reglas</a:t>
            </a:r>
            <a:r>
              <a:rPr lang="es-419" sz="2000" dirty="0" smtClean="0"/>
              <a:t>:</a:t>
            </a:r>
          </a:p>
          <a:p>
            <a:pPr lvl="2" algn="just"/>
            <a:r>
              <a:rPr lang="es-419" sz="1300" dirty="0"/>
              <a:t>1. Agrupar las celdas que contienen 1s. Cada grupo de celdas que contiene 1s da lugar a un término producto compuesto por todas las variables que aparecen en el grupo en sólo una forma (no complementada o complementada). Las variables que aparecen complementadas y sin complementar dentro del mismo grupo se eliminan. </a:t>
            </a:r>
            <a:r>
              <a:rPr lang="es-419" sz="1300" dirty="0" err="1"/>
              <a:t>Aéstas</a:t>
            </a:r>
            <a:r>
              <a:rPr lang="es-419" sz="1300" dirty="0"/>
              <a:t> se les denomina variables contradictorias</a:t>
            </a: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34</a:t>
            </a:fld>
            <a:endParaRPr lang="en-US"/>
          </a:p>
        </p:txBody>
      </p:sp>
    </p:spTree>
    <p:extLst>
      <p:ext uri="{BB962C8B-B14F-4D97-AF65-F5344CB8AC3E}">
        <p14:creationId xmlns:p14="http://schemas.microsoft.com/office/powerpoint/2010/main" val="2287141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pPr lvl="1" algn="just"/>
            <a:r>
              <a:rPr lang="es-419" sz="1400" dirty="0"/>
              <a:t>2. Determinar la operación producto mínima para cada grupo. (a) Para un mapa de 3 variables: (1)Un grupo formado por 1 celda da lugar a un término producto de 3 variables. (2)Un grupo formado por 2 celdas da lugar a un término producto de 2 variables. (3)Un grupo formado por 4 celdas da lugar a un término de 1 variable. (4)Un grupo formado por 8 celdas indica que la expresión vale 1. </a:t>
            </a:r>
            <a:endParaRPr lang="es-419" sz="1400" dirty="0" smtClean="0"/>
          </a:p>
          <a:p>
            <a:pPr lvl="1" algn="just"/>
            <a:endParaRPr lang="es-419" sz="1400" dirty="0" smtClean="0"/>
          </a:p>
          <a:p>
            <a:pPr lvl="1" algn="just"/>
            <a:r>
              <a:rPr lang="es-419" sz="1400" dirty="0"/>
              <a:t>(b) Para un mapa de 4 variables: (1)Un grupo formado por 1 celda da lugar a un término producto de 4 variables. (2)Un grupo formado por 2 celdas da lugar a un término producto de 3 variables. (3)Un grupo formado por 4 celdas da lugar a un término producto de 2 variables. (4)Un grupo formado por 8 celdas da lugar a un término de 1 variable. (5)Un grupo formado por 16 celdas indica que la expresión vale 1</a:t>
            </a:r>
            <a:r>
              <a:rPr lang="es-419" sz="1400" dirty="0" smtClean="0"/>
              <a:t>.</a:t>
            </a:r>
          </a:p>
          <a:p>
            <a:pPr lvl="1" algn="just"/>
            <a:endParaRPr lang="es-419" sz="1400" dirty="0" smtClean="0"/>
          </a:p>
          <a:p>
            <a:pPr algn="just"/>
            <a:r>
              <a:rPr lang="es-419" sz="1800" dirty="0"/>
              <a:t>3. Cuando se han obtenido todos los términos producto mínimos a partir del mapa de </a:t>
            </a:r>
            <a:r>
              <a:rPr lang="es-419" sz="1800" dirty="0" err="1"/>
              <a:t>Karnaugh</a:t>
            </a:r>
            <a:r>
              <a:rPr lang="es-419" sz="1800" dirty="0"/>
              <a:t>, se suman para obtener la expresión suma de productos mínima.</a:t>
            </a:r>
          </a:p>
          <a:p>
            <a:pPr algn="just"/>
            <a:endParaRPr lang="es-419" sz="18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35</a:t>
            </a:fld>
            <a:endParaRPr lang="en-US"/>
          </a:p>
        </p:txBody>
      </p:sp>
    </p:spTree>
    <p:extLst>
      <p:ext uri="{BB962C8B-B14F-4D97-AF65-F5344CB8AC3E}">
        <p14:creationId xmlns:p14="http://schemas.microsoft.com/office/powerpoint/2010/main" val="3656001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i="1" dirty="0" smtClean="0"/>
              <a:t>Ejemplo 4.26</a:t>
            </a:r>
            <a:endParaRPr lang="es-419" b="1" i="1" dirty="0"/>
          </a:p>
        </p:txBody>
      </p:sp>
      <p:pic>
        <p:nvPicPr>
          <p:cNvPr id="5" name="Marcador de contenido 4"/>
          <p:cNvPicPr>
            <a:picLocks noGrp="1" noChangeAspect="1"/>
          </p:cNvPicPr>
          <p:nvPr>
            <p:ph idx="1"/>
          </p:nvPr>
        </p:nvPicPr>
        <p:blipFill>
          <a:blip r:embed="rId2"/>
          <a:stretch>
            <a:fillRect/>
          </a:stretch>
        </p:blipFill>
        <p:spPr>
          <a:xfrm>
            <a:off x="685800" y="1676400"/>
            <a:ext cx="8001000" cy="3810000"/>
          </a:xfrm>
          <a:prstGeom prst="rect">
            <a:avLst/>
          </a:prstGeom>
        </p:spPr>
      </p:pic>
      <p:sp>
        <p:nvSpPr>
          <p:cNvPr id="4" name="Marcador de número de diapositiva 3"/>
          <p:cNvSpPr>
            <a:spLocks noGrp="1"/>
          </p:cNvSpPr>
          <p:nvPr>
            <p:ph type="sldNum" sz="quarter" idx="12"/>
          </p:nvPr>
        </p:nvSpPr>
        <p:spPr/>
        <p:txBody>
          <a:bodyPr/>
          <a:lstStyle/>
          <a:p>
            <a:fld id="{CC7FEADC-45BA-4E09-8AA4-5FB86147DBF2}" type="slidenum">
              <a:rPr lang="en-US" smtClean="0"/>
              <a:pPr/>
              <a:t>36</a:t>
            </a:fld>
            <a:endParaRPr lang="en-US"/>
          </a:p>
        </p:txBody>
      </p:sp>
    </p:spTree>
    <p:extLst>
      <p:ext uri="{BB962C8B-B14F-4D97-AF65-F5344CB8AC3E}">
        <p14:creationId xmlns:p14="http://schemas.microsoft.com/office/powerpoint/2010/main" val="483733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pPr algn="just"/>
            <a:r>
              <a:rPr lang="es-419" sz="1800" b="1" dirty="0"/>
              <a:t>Se eliminan las variables que aparecen complementadas y no complementadas en un mismo grupo</a:t>
            </a:r>
            <a:r>
              <a:rPr lang="es-419" sz="1800" dirty="0"/>
              <a:t>. En la Figura 4.31, el producto para el grupo de 8 celdas es B, ya que las celdas de dicho grupo contienen las </a:t>
            </a:r>
            <a:r>
              <a:rPr lang="es-419" sz="1800" dirty="0" smtClean="0"/>
              <a:t>variables </a:t>
            </a:r>
          </a:p>
          <a:p>
            <a:pPr algn="just"/>
            <a:r>
              <a:rPr lang="es-419" sz="1800" dirty="0" smtClean="0"/>
              <a:t>que </a:t>
            </a:r>
            <a:r>
              <a:rPr lang="es-419" sz="1800" dirty="0"/>
              <a:t>se eliminan. El grupo de 4 celdas contiene las variables quedando las variables y C, que forman el término producto El grupo de 2 celdas contiene B </a:t>
            </a:r>
            <a:r>
              <a:rPr lang="es-419" sz="1800" dirty="0" smtClean="0"/>
              <a:t>y    , </a:t>
            </a:r>
            <a:r>
              <a:rPr lang="es-419" sz="1800" dirty="0"/>
              <a:t>quedando las variables A, y D que forman el término producto Observe cómo se utiliza el solapamiento para maximizar el tamaño de los grupos. La suma de productos </a:t>
            </a:r>
            <a:r>
              <a:rPr lang="es-419" sz="1800" dirty="0" smtClean="0"/>
              <a:t>mínima </a:t>
            </a:r>
            <a:r>
              <a:rPr lang="es-419" sz="1800" dirty="0"/>
              <a:t>resultantes es la suma de estos términos producto</a:t>
            </a:r>
            <a:r>
              <a:rPr lang="es-419" sz="1800" dirty="0" smtClean="0"/>
              <a:t>:</a:t>
            </a:r>
          </a:p>
          <a:p>
            <a:pPr algn="just"/>
            <a:endParaRPr lang="es-419" sz="18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37</a:t>
            </a:fld>
            <a:endParaRPr lang="en-US"/>
          </a:p>
        </p:txBody>
      </p:sp>
      <p:pic>
        <p:nvPicPr>
          <p:cNvPr id="5" name="Imagen 4"/>
          <p:cNvPicPr>
            <a:picLocks noChangeAspect="1"/>
          </p:cNvPicPr>
          <p:nvPr/>
        </p:nvPicPr>
        <p:blipFill>
          <a:blip r:embed="rId2"/>
          <a:stretch>
            <a:fillRect/>
          </a:stretch>
        </p:blipFill>
        <p:spPr>
          <a:xfrm>
            <a:off x="5334000" y="2667000"/>
            <a:ext cx="1895475" cy="352425"/>
          </a:xfrm>
          <a:prstGeom prst="rect">
            <a:avLst/>
          </a:prstGeom>
        </p:spPr>
      </p:pic>
      <p:pic>
        <p:nvPicPr>
          <p:cNvPr id="6" name="Imagen 5"/>
          <p:cNvPicPr>
            <a:picLocks noChangeAspect="1"/>
          </p:cNvPicPr>
          <p:nvPr/>
        </p:nvPicPr>
        <p:blipFill>
          <a:blip r:embed="rId3"/>
          <a:stretch>
            <a:fillRect/>
          </a:stretch>
        </p:blipFill>
        <p:spPr>
          <a:xfrm>
            <a:off x="7194839" y="2673927"/>
            <a:ext cx="533400" cy="352425"/>
          </a:xfrm>
          <a:prstGeom prst="rect">
            <a:avLst/>
          </a:prstGeom>
        </p:spPr>
      </p:pic>
      <p:pic>
        <p:nvPicPr>
          <p:cNvPr id="7" name="Imagen 6"/>
          <p:cNvPicPr>
            <a:picLocks noChangeAspect="1"/>
          </p:cNvPicPr>
          <p:nvPr/>
        </p:nvPicPr>
        <p:blipFill>
          <a:blip r:embed="rId4"/>
          <a:stretch>
            <a:fillRect/>
          </a:stretch>
        </p:blipFill>
        <p:spPr>
          <a:xfrm>
            <a:off x="4800600" y="3533775"/>
            <a:ext cx="228600" cy="352425"/>
          </a:xfrm>
          <a:prstGeom prst="rect">
            <a:avLst/>
          </a:prstGeom>
        </p:spPr>
      </p:pic>
      <p:pic>
        <p:nvPicPr>
          <p:cNvPr id="8" name="Imagen 7"/>
          <p:cNvPicPr>
            <a:picLocks noChangeAspect="1"/>
          </p:cNvPicPr>
          <p:nvPr/>
        </p:nvPicPr>
        <p:blipFill>
          <a:blip r:embed="rId5"/>
          <a:stretch>
            <a:fillRect/>
          </a:stretch>
        </p:blipFill>
        <p:spPr>
          <a:xfrm>
            <a:off x="3698875" y="5067300"/>
            <a:ext cx="1752600" cy="600075"/>
          </a:xfrm>
          <a:prstGeom prst="rect">
            <a:avLst/>
          </a:prstGeom>
        </p:spPr>
      </p:pic>
    </p:spTree>
    <p:extLst>
      <p:ext uri="{BB962C8B-B14F-4D97-AF65-F5344CB8AC3E}">
        <p14:creationId xmlns:p14="http://schemas.microsoft.com/office/powerpoint/2010/main" val="716441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Ejemplo 4.27</a:t>
            </a:r>
            <a:endParaRPr lang="es-419" dirty="0"/>
          </a:p>
        </p:txBody>
      </p:sp>
      <p:sp>
        <p:nvSpPr>
          <p:cNvPr id="3" name="Marcador de contenido 2"/>
          <p:cNvSpPr>
            <a:spLocks noGrp="1"/>
          </p:cNvSpPr>
          <p:nvPr>
            <p:ph idx="1"/>
          </p:nvPr>
        </p:nvSpPr>
        <p:spPr/>
        <p:txBody>
          <a:bodyPr/>
          <a:lstStyle/>
          <a:p>
            <a:pPr algn="just"/>
            <a:r>
              <a:rPr lang="es-419" sz="2000" dirty="0"/>
              <a:t>Determinar los productos para cada uno de los mapas de </a:t>
            </a:r>
            <a:r>
              <a:rPr lang="es-419" sz="2000" dirty="0" err="1"/>
              <a:t>Karnaugh</a:t>
            </a:r>
            <a:r>
              <a:rPr lang="es-419" sz="2000" dirty="0"/>
              <a:t> de la Figura 4.32 y escribir las correspondientes expresiones suma de productos mínima resultante</a:t>
            </a:r>
            <a:r>
              <a:rPr lang="es-419" sz="2000" dirty="0" smtClean="0"/>
              <a:t>.</a:t>
            </a:r>
          </a:p>
          <a:p>
            <a:pPr algn="just"/>
            <a:endParaRPr lang="es-419" sz="2000" dirty="0"/>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38</a:t>
            </a:fld>
            <a:endParaRPr lang="en-US"/>
          </a:p>
        </p:txBody>
      </p:sp>
      <p:pic>
        <p:nvPicPr>
          <p:cNvPr id="5" name="Imagen 4"/>
          <p:cNvPicPr>
            <a:picLocks noChangeAspect="1"/>
          </p:cNvPicPr>
          <p:nvPr/>
        </p:nvPicPr>
        <p:blipFill>
          <a:blip r:embed="rId2"/>
          <a:stretch>
            <a:fillRect/>
          </a:stretch>
        </p:blipFill>
        <p:spPr>
          <a:xfrm>
            <a:off x="381000" y="3141336"/>
            <a:ext cx="8624887" cy="3369723"/>
          </a:xfrm>
          <a:prstGeom prst="rect">
            <a:avLst/>
          </a:prstGeom>
        </p:spPr>
      </p:pic>
    </p:spTree>
    <p:extLst>
      <p:ext uri="{BB962C8B-B14F-4D97-AF65-F5344CB8AC3E}">
        <p14:creationId xmlns:p14="http://schemas.microsoft.com/office/powerpoint/2010/main" val="3925558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solución</a:t>
            </a:r>
            <a:endParaRPr lang="es-419" dirty="0"/>
          </a:p>
        </p:txBody>
      </p:sp>
      <p:pic>
        <p:nvPicPr>
          <p:cNvPr id="5" name="Marcador de contenido 4"/>
          <p:cNvPicPr>
            <a:picLocks noGrp="1" noChangeAspect="1"/>
          </p:cNvPicPr>
          <p:nvPr>
            <p:ph idx="1"/>
          </p:nvPr>
        </p:nvPicPr>
        <p:blipFill>
          <a:blip r:embed="rId2"/>
          <a:stretch>
            <a:fillRect/>
          </a:stretch>
        </p:blipFill>
        <p:spPr>
          <a:xfrm>
            <a:off x="762000" y="2971800"/>
            <a:ext cx="7550598" cy="1503363"/>
          </a:xfrm>
          <a:prstGeom prst="rect">
            <a:avLst/>
          </a:prstGeom>
        </p:spPr>
      </p:pic>
      <p:sp>
        <p:nvSpPr>
          <p:cNvPr id="4" name="Marcador de número de diapositiva 3"/>
          <p:cNvSpPr>
            <a:spLocks noGrp="1"/>
          </p:cNvSpPr>
          <p:nvPr>
            <p:ph type="sldNum" sz="quarter" idx="12"/>
          </p:nvPr>
        </p:nvSpPr>
        <p:spPr/>
        <p:txBody>
          <a:bodyPr/>
          <a:lstStyle/>
          <a:p>
            <a:fld id="{CC7FEADC-45BA-4E09-8AA4-5FB86147DBF2}" type="slidenum">
              <a:rPr lang="en-US" smtClean="0"/>
              <a:pPr/>
              <a:t>39</a:t>
            </a:fld>
            <a:endParaRPr lang="en-US"/>
          </a:p>
        </p:txBody>
      </p:sp>
    </p:spTree>
    <p:extLst>
      <p:ext uri="{BB962C8B-B14F-4D97-AF65-F5344CB8AC3E}">
        <p14:creationId xmlns:p14="http://schemas.microsoft.com/office/powerpoint/2010/main" val="176000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Representación de una tabla de verdad</a:t>
            </a:r>
            <a:endParaRPr lang="es-419" dirty="0"/>
          </a:p>
        </p:txBody>
      </p:sp>
      <p:pic>
        <p:nvPicPr>
          <p:cNvPr id="5" name="Marcador de contenido 4"/>
          <p:cNvPicPr>
            <a:picLocks noGrp="1" noChangeAspect="1"/>
          </p:cNvPicPr>
          <p:nvPr>
            <p:ph idx="1"/>
          </p:nvPr>
        </p:nvPicPr>
        <p:blipFill>
          <a:blip r:embed="rId2"/>
          <a:stretch>
            <a:fillRect/>
          </a:stretch>
        </p:blipFill>
        <p:spPr>
          <a:xfrm>
            <a:off x="2305268" y="1752600"/>
            <a:ext cx="4523940" cy="4267200"/>
          </a:xfrm>
          <a:prstGeom prst="rect">
            <a:avLst/>
          </a:prstGeom>
        </p:spPr>
      </p:pic>
      <p:sp>
        <p:nvSpPr>
          <p:cNvPr id="4" name="Marcador de número de diapositiva 3"/>
          <p:cNvSpPr>
            <a:spLocks noGrp="1"/>
          </p:cNvSpPr>
          <p:nvPr>
            <p:ph type="sldNum" sz="quarter" idx="12"/>
          </p:nvPr>
        </p:nvSpPr>
        <p:spPr/>
        <p:txBody>
          <a:bodyPr/>
          <a:lstStyle/>
          <a:p>
            <a:fld id="{CC7FEADC-45BA-4E09-8AA4-5FB86147DBF2}" type="slidenum">
              <a:rPr lang="en-US" smtClean="0"/>
              <a:pPr/>
              <a:t>4</a:t>
            </a:fld>
            <a:endParaRPr lang="en-US"/>
          </a:p>
        </p:txBody>
      </p:sp>
    </p:spTree>
    <p:extLst>
      <p:ext uri="{BB962C8B-B14F-4D97-AF65-F5344CB8AC3E}">
        <p14:creationId xmlns:p14="http://schemas.microsoft.com/office/powerpoint/2010/main" val="17611456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Ejemplo 4.28</a:t>
            </a:r>
            <a:endParaRPr lang="es-419" dirty="0"/>
          </a:p>
        </p:txBody>
      </p:sp>
      <p:sp>
        <p:nvSpPr>
          <p:cNvPr id="3" name="Marcador de contenido 2"/>
          <p:cNvSpPr>
            <a:spLocks noGrp="1"/>
          </p:cNvSpPr>
          <p:nvPr>
            <p:ph idx="1"/>
          </p:nvPr>
        </p:nvSpPr>
        <p:spPr/>
        <p:txBody>
          <a:bodyPr/>
          <a:lstStyle/>
          <a:p>
            <a:pPr algn="just"/>
            <a:r>
              <a:rPr lang="es-419" sz="1800" dirty="0"/>
              <a:t>Utilizar un mapa de </a:t>
            </a:r>
            <a:r>
              <a:rPr lang="es-419" sz="1800" dirty="0" err="1"/>
              <a:t>Karnaugh</a:t>
            </a:r>
            <a:r>
              <a:rPr lang="es-419" sz="1800" dirty="0"/>
              <a:t> para minimizar la siguiente expresión suma de productos estándar</a:t>
            </a:r>
            <a:r>
              <a:rPr lang="es-419" sz="1800" dirty="0" smtClean="0"/>
              <a:t>:</a:t>
            </a:r>
          </a:p>
          <a:p>
            <a:pPr algn="just"/>
            <a:endParaRPr lang="es-419" sz="2400" dirty="0"/>
          </a:p>
          <a:p>
            <a:pPr algn="just"/>
            <a:r>
              <a:rPr lang="es-419" sz="1800" dirty="0"/>
              <a:t>Los valores binarios de la expresión son: 101 + 011 + 011 + 000 + 100 La suma de productos estándar se pasa al mapa y las celdas se agrupan como se muestra en la Figura 4.33.</a:t>
            </a:r>
          </a:p>
          <a:p>
            <a:pPr algn="just"/>
            <a:endParaRPr lang="es-419" sz="1800" dirty="0"/>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40</a:t>
            </a:fld>
            <a:endParaRPr lang="en-US"/>
          </a:p>
        </p:txBody>
      </p:sp>
      <p:pic>
        <p:nvPicPr>
          <p:cNvPr id="5" name="Imagen 4"/>
          <p:cNvPicPr>
            <a:picLocks noChangeAspect="1"/>
          </p:cNvPicPr>
          <p:nvPr/>
        </p:nvPicPr>
        <p:blipFill>
          <a:blip r:embed="rId2"/>
          <a:stretch>
            <a:fillRect/>
          </a:stretch>
        </p:blipFill>
        <p:spPr>
          <a:xfrm>
            <a:off x="2331333" y="2374323"/>
            <a:ext cx="3857625" cy="514350"/>
          </a:xfrm>
          <a:prstGeom prst="rect">
            <a:avLst/>
          </a:prstGeom>
        </p:spPr>
      </p:pic>
      <p:pic>
        <p:nvPicPr>
          <p:cNvPr id="6" name="Imagen 5"/>
          <p:cNvPicPr>
            <a:picLocks noChangeAspect="1"/>
          </p:cNvPicPr>
          <p:nvPr/>
        </p:nvPicPr>
        <p:blipFill>
          <a:blip r:embed="rId3"/>
          <a:stretch>
            <a:fillRect/>
          </a:stretch>
        </p:blipFill>
        <p:spPr>
          <a:xfrm>
            <a:off x="3081338" y="3733800"/>
            <a:ext cx="3072984" cy="3124200"/>
          </a:xfrm>
          <a:prstGeom prst="rect">
            <a:avLst/>
          </a:prstGeom>
        </p:spPr>
      </p:pic>
    </p:spTree>
    <p:extLst>
      <p:ext uri="{BB962C8B-B14F-4D97-AF65-F5344CB8AC3E}">
        <p14:creationId xmlns:p14="http://schemas.microsoft.com/office/powerpoint/2010/main" val="11756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2367" y="838200"/>
            <a:ext cx="8001000" cy="1216025"/>
          </a:xfrm>
        </p:spPr>
        <p:txBody>
          <a:bodyPr/>
          <a:lstStyle/>
          <a:p>
            <a:r>
              <a:rPr lang="es-419" sz="3200" b="1" dirty="0" smtClean="0"/>
              <a:t>SIMPLIFICACIÓN </a:t>
            </a:r>
            <a:r>
              <a:rPr lang="es-419" sz="3200" b="1" dirty="0"/>
              <a:t>MEDIANTE EL ÁLGEBRA DE BOOLE</a:t>
            </a:r>
            <a:br>
              <a:rPr lang="es-419" sz="3200" b="1" dirty="0"/>
            </a:br>
            <a:endParaRPr lang="es-419" b="1" dirty="0"/>
          </a:p>
        </p:txBody>
      </p:sp>
      <p:sp>
        <p:nvSpPr>
          <p:cNvPr id="3" name="Marcador de contenido 2"/>
          <p:cNvSpPr>
            <a:spLocks noGrp="1"/>
          </p:cNvSpPr>
          <p:nvPr>
            <p:ph idx="1"/>
          </p:nvPr>
        </p:nvSpPr>
        <p:spPr/>
        <p:txBody>
          <a:bodyPr/>
          <a:lstStyle/>
          <a:p>
            <a:r>
              <a:rPr lang="es-419" b="1" dirty="0" smtClean="0">
                <a:solidFill>
                  <a:srgbClr val="FF0000"/>
                </a:solidFill>
              </a:rPr>
              <a:t>Ejemplo 4.8.</a:t>
            </a:r>
          </a:p>
          <a:p>
            <a:r>
              <a:rPr lang="de-DE" b="1" dirty="0"/>
              <a:t>AB + A(B + C) + B(B + C</a:t>
            </a:r>
            <a:r>
              <a:rPr lang="de-DE" b="1" dirty="0" smtClean="0"/>
              <a:t>)</a:t>
            </a:r>
          </a:p>
          <a:p>
            <a:r>
              <a:rPr lang="de-DE" sz="1800" b="1" dirty="0" smtClean="0"/>
              <a:t>Realizar un circuito de la expresion y obtenga el circuito resultante?</a:t>
            </a:r>
            <a:endParaRPr lang="es-419" sz="1800" b="1" dirty="0" smtClean="0"/>
          </a:p>
          <a:p>
            <a:endParaRPr lang="es-419"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5</a:t>
            </a:fld>
            <a:endParaRPr lang="en-US"/>
          </a:p>
        </p:txBody>
      </p:sp>
      <p:pic>
        <p:nvPicPr>
          <p:cNvPr id="5" name="Imagen 4"/>
          <p:cNvPicPr>
            <a:picLocks noChangeAspect="1"/>
          </p:cNvPicPr>
          <p:nvPr/>
        </p:nvPicPr>
        <p:blipFill>
          <a:blip r:embed="rId2"/>
          <a:stretch>
            <a:fillRect/>
          </a:stretch>
        </p:blipFill>
        <p:spPr>
          <a:xfrm>
            <a:off x="545956" y="3567452"/>
            <a:ext cx="8212142" cy="3154023"/>
          </a:xfrm>
          <a:prstGeom prst="rect">
            <a:avLst/>
          </a:prstGeom>
        </p:spPr>
      </p:pic>
    </p:spTree>
    <p:extLst>
      <p:ext uri="{BB962C8B-B14F-4D97-AF65-F5344CB8AC3E}">
        <p14:creationId xmlns:p14="http://schemas.microsoft.com/office/powerpoint/2010/main" val="12700274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419" sz="3200" b="1" dirty="0" smtClean="0">
                <a:solidFill>
                  <a:srgbClr val="FF0000"/>
                </a:solidFill>
              </a:rPr>
              <a:t>Ejemplo 4.9 ver hoja de ejercicios</a:t>
            </a:r>
            <a:endParaRPr lang="es-419" sz="3200" b="1" dirty="0">
              <a:solidFill>
                <a:srgbClr val="FF0000"/>
              </a:solidFill>
            </a:endParaRPr>
          </a:p>
        </p:txBody>
      </p:sp>
      <p:sp>
        <p:nvSpPr>
          <p:cNvPr id="2" name="Marcador de número de diapositiva 1"/>
          <p:cNvSpPr>
            <a:spLocks noGrp="1"/>
          </p:cNvSpPr>
          <p:nvPr>
            <p:ph type="sldNum" sz="quarter" idx="12"/>
          </p:nvPr>
        </p:nvSpPr>
        <p:spPr/>
        <p:txBody>
          <a:bodyPr/>
          <a:lstStyle/>
          <a:p>
            <a:fld id="{B104CC3F-414E-4B55-821A-3904A2F056AA}" type="slidenum">
              <a:rPr lang="en-US" smtClean="0"/>
              <a:pPr/>
              <a:t>6</a:t>
            </a:fld>
            <a:endParaRPr lang="en-US"/>
          </a:p>
        </p:txBody>
      </p:sp>
      <p:sp>
        <p:nvSpPr>
          <p:cNvPr id="6" name="Marcador de contenido 5"/>
          <p:cNvSpPr>
            <a:spLocks noGrp="1"/>
          </p:cNvSpPr>
          <p:nvPr>
            <p:ph idx="1"/>
          </p:nvPr>
        </p:nvSpPr>
        <p:spPr/>
        <p:txBody>
          <a:bodyPr/>
          <a:lstStyle/>
          <a:p>
            <a:r>
              <a:rPr lang="es-419" sz="2400" dirty="0" smtClean="0"/>
              <a:t>1</a:t>
            </a:r>
            <a:r>
              <a:rPr lang="es-419" sz="1800" dirty="0" smtClean="0"/>
              <a:t>.</a:t>
            </a:r>
            <a:r>
              <a:rPr lang="es-419" sz="2400" dirty="0" smtClean="0"/>
              <a:t> </a:t>
            </a:r>
            <a:r>
              <a:rPr lang="es-419" sz="2400" dirty="0" smtClean="0"/>
              <a:t>Ejemplo 4.9</a:t>
            </a:r>
            <a:endParaRPr lang="es-419" sz="2400" dirty="0" smtClean="0"/>
          </a:p>
          <a:p>
            <a:endParaRPr lang="es-419" sz="2400" dirty="0" smtClean="0"/>
          </a:p>
          <a:p>
            <a:endParaRPr lang="es-419" sz="2400" dirty="0" smtClean="0"/>
          </a:p>
          <a:p>
            <a:endParaRPr lang="es-419" sz="2400" dirty="0" smtClean="0"/>
          </a:p>
          <a:p>
            <a:r>
              <a:rPr lang="es-419" sz="2400" dirty="0" smtClean="0"/>
              <a:t>Ejemplo </a:t>
            </a:r>
            <a:r>
              <a:rPr lang="es-419" sz="2400" dirty="0" smtClean="0"/>
              <a:t>4.10</a:t>
            </a:r>
            <a:endParaRPr lang="es-419" sz="2400" dirty="0"/>
          </a:p>
          <a:p>
            <a:r>
              <a:rPr lang="es-419" sz="2400" dirty="0" smtClean="0"/>
              <a:t>2.</a:t>
            </a:r>
            <a:r>
              <a:rPr lang="es-419" dirty="0" smtClean="0"/>
              <a:t> </a:t>
            </a:r>
          </a:p>
          <a:p>
            <a:endParaRPr lang="es-419" sz="2400" dirty="0" smtClean="0"/>
          </a:p>
          <a:p>
            <a:r>
              <a:rPr lang="es-419" sz="2400" dirty="0" smtClean="0"/>
              <a:t>Ejemplo </a:t>
            </a:r>
            <a:r>
              <a:rPr lang="es-419" sz="2400" dirty="0" smtClean="0"/>
              <a:t>4.11</a:t>
            </a:r>
          </a:p>
          <a:p>
            <a:r>
              <a:rPr lang="es-419" sz="2400" dirty="0" smtClean="0"/>
              <a:t>3.</a:t>
            </a:r>
          </a:p>
          <a:p>
            <a:endParaRPr lang="es-419" sz="2400" dirty="0"/>
          </a:p>
        </p:txBody>
      </p:sp>
      <p:pic>
        <p:nvPicPr>
          <p:cNvPr id="8" name="Imagen 7"/>
          <p:cNvPicPr>
            <a:picLocks noChangeAspect="1"/>
          </p:cNvPicPr>
          <p:nvPr/>
        </p:nvPicPr>
        <p:blipFill>
          <a:blip r:embed="rId2"/>
          <a:stretch>
            <a:fillRect/>
          </a:stretch>
        </p:blipFill>
        <p:spPr>
          <a:xfrm>
            <a:off x="1676399" y="2243060"/>
            <a:ext cx="2128838" cy="551921"/>
          </a:xfrm>
          <a:prstGeom prst="rect">
            <a:avLst/>
          </a:prstGeom>
        </p:spPr>
      </p:pic>
      <p:pic>
        <p:nvPicPr>
          <p:cNvPr id="9" name="Imagen 8"/>
          <p:cNvPicPr>
            <a:picLocks noChangeAspect="1"/>
          </p:cNvPicPr>
          <p:nvPr/>
        </p:nvPicPr>
        <p:blipFill>
          <a:blip r:embed="rId3"/>
          <a:stretch>
            <a:fillRect/>
          </a:stretch>
        </p:blipFill>
        <p:spPr>
          <a:xfrm>
            <a:off x="1617662" y="3943957"/>
            <a:ext cx="2466975" cy="400050"/>
          </a:xfrm>
          <a:prstGeom prst="rect">
            <a:avLst/>
          </a:prstGeom>
        </p:spPr>
      </p:pic>
      <p:pic>
        <p:nvPicPr>
          <p:cNvPr id="10" name="Imagen 9"/>
          <p:cNvPicPr>
            <a:picLocks noChangeAspect="1"/>
          </p:cNvPicPr>
          <p:nvPr/>
        </p:nvPicPr>
        <p:blipFill>
          <a:blip r:embed="rId4"/>
          <a:stretch>
            <a:fillRect/>
          </a:stretch>
        </p:blipFill>
        <p:spPr>
          <a:xfrm>
            <a:off x="1697181" y="5418138"/>
            <a:ext cx="1371600" cy="476250"/>
          </a:xfrm>
          <a:prstGeom prst="rect">
            <a:avLst/>
          </a:prstGeom>
        </p:spPr>
      </p:pic>
      <p:pic>
        <p:nvPicPr>
          <p:cNvPr id="4" name="Imagen 3"/>
          <p:cNvPicPr>
            <a:picLocks noChangeAspect="1"/>
          </p:cNvPicPr>
          <p:nvPr/>
        </p:nvPicPr>
        <p:blipFill>
          <a:blip r:embed="rId5"/>
          <a:stretch>
            <a:fillRect/>
          </a:stretch>
        </p:blipFill>
        <p:spPr>
          <a:xfrm>
            <a:off x="2055017" y="4480898"/>
            <a:ext cx="1371600" cy="342900"/>
          </a:xfrm>
          <a:prstGeom prst="rect">
            <a:avLst/>
          </a:prstGeom>
        </p:spPr>
      </p:pic>
      <p:pic>
        <p:nvPicPr>
          <p:cNvPr id="5" name="Imagen 4"/>
          <p:cNvPicPr>
            <a:picLocks noChangeAspect="1"/>
          </p:cNvPicPr>
          <p:nvPr/>
        </p:nvPicPr>
        <p:blipFill>
          <a:blip r:embed="rId6"/>
          <a:stretch>
            <a:fillRect/>
          </a:stretch>
        </p:blipFill>
        <p:spPr>
          <a:xfrm>
            <a:off x="1892443" y="6102657"/>
            <a:ext cx="981075" cy="428625"/>
          </a:xfrm>
          <a:prstGeom prst="rect">
            <a:avLst/>
          </a:prstGeom>
        </p:spPr>
      </p:pic>
      <p:pic>
        <p:nvPicPr>
          <p:cNvPr id="7" name="Imagen 6"/>
          <p:cNvPicPr>
            <a:picLocks noChangeAspect="1"/>
          </p:cNvPicPr>
          <p:nvPr/>
        </p:nvPicPr>
        <p:blipFill>
          <a:blip r:embed="rId7"/>
          <a:stretch>
            <a:fillRect/>
          </a:stretch>
        </p:blipFill>
        <p:spPr>
          <a:xfrm>
            <a:off x="2397413" y="2895881"/>
            <a:ext cx="619125" cy="419100"/>
          </a:xfrm>
          <a:prstGeom prst="rect">
            <a:avLst/>
          </a:prstGeom>
        </p:spPr>
      </p:pic>
    </p:spTree>
    <p:extLst>
      <p:ext uri="{BB962C8B-B14F-4D97-AF65-F5344CB8AC3E}">
        <p14:creationId xmlns:p14="http://schemas.microsoft.com/office/powerpoint/2010/main" val="141765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6738" y="536575"/>
            <a:ext cx="8001000" cy="1216025"/>
          </a:xfrm>
        </p:spPr>
        <p:txBody>
          <a:bodyPr/>
          <a:lstStyle/>
          <a:p>
            <a:r>
              <a:rPr lang="es-419" b="1" i="1" dirty="0"/>
              <a:t>FORMAS ESTÁNDAR DE LAS EXPRESIONES </a:t>
            </a:r>
            <a:r>
              <a:rPr lang="es-419" b="1" i="1" dirty="0" smtClean="0"/>
              <a:t>BOOLEANAS</a:t>
            </a:r>
            <a:br>
              <a:rPr lang="es-419" b="1" i="1" dirty="0" smtClean="0"/>
            </a:br>
            <a:r>
              <a:rPr lang="es-419" b="1" i="1" dirty="0" smtClean="0"/>
              <a:t> </a:t>
            </a:r>
            <a:endParaRPr lang="es-419" b="1" i="1" dirty="0"/>
          </a:p>
        </p:txBody>
      </p:sp>
      <p:sp>
        <p:nvSpPr>
          <p:cNvPr id="3" name="Marcador de contenido 2"/>
          <p:cNvSpPr>
            <a:spLocks noGrp="1"/>
          </p:cNvSpPr>
          <p:nvPr>
            <p:ph idx="1"/>
          </p:nvPr>
        </p:nvSpPr>
        <p:spPr/>
        <p:txBody>
          <a:bodyPr/>
          <a:lstStyle/>
          <a:p>
            <a:pPr algn="just"/>
            <a:r>
              <a:rPr lang="es-419" sz="1600" dirty="0"/>
              <a:t>Todas las expresiones booleanas, independientemente de su forma, pueden convertirse en cualquiera de las dos formas estándar: </a:t>
            </a:r>
            <a:r>
              <a:rPr lang="es-419" sz="1600" b="1" i="1" dirty="0" smtClean="0"/>
              <a:t>Suma </a:t>
            </a:r>
            <a:r>
              <a:rPr lang="es-419" sz="1600" b="1" i="1" dirty="0"/>
              <a:t>de productos o </a:t>
            </a:r>
            <a:r>
              <a:rPr lang="es-419" sz="1600" b="1" i="1" dirty="0" smtClean="0"/>
              <a:t>Producto </a:t>
            </a:r>
            <a:r>
              <a:rPr lang="es-419" sz="1600" b="1" i="1" dirty="0"/>
              <a:t>de sumas</a:t>
            </a:r>
            <a:r>
              <a:rPr lang="es-419" sz="1600" dirty="0"/>
              <a:t>. La estandarización posibilita que la evaluación, simplificación e implementación de las expresiones booleanas sea mucho más sistemática y </a:t>
            </a:r>
            <a:r>
              <a:rPr lang="es-419" sz="1600" dirty="0" smtClean="0"/>
              <a:t>sencilla.</a:t>
            </a:r>
          </a:p>
          <a:p>
            <a:pPr algn="just"/>
            <a:endParaRPr lang="es-419" sz="1600" dirty="0" smtClean="0"/>
          </a:p>
          <a:p>
            <a:pPr algn="just"/>
            <a:r>
              <a:rPr lang="es-419" sz="1800" b="1" dirty="0"/>
              <a:t>Suma de productos </a:t>
            </a:r>
            <a:endParaRPr lang="es-419" sz="1800" b="1" dirty="0" smtClean="0"/>
          </a:p>
          <a:p>
            <a:pPr algn="just"/>
            <a:r>
              <a:rPr lang="es-419" sz="1600" dirty="0"/>
              <a:t>Cuando dos o más productos se suman mediante la adición booleana, la expresión resultante se denomina suma de productos (SOP, Sum Of </a:t>
            </a:r>
            <a:r>
              <a:rPr lang="es-419" sz="1600" dirty="0" err="1"/>
              <a:t>Products</a:t>
            </a:r>
            <a:r>
              <a:rPr lang="es-419" sz="1600" dirty="0"/>
              <a:t>). Algunos ejemplos son</a:t>
            </a:r>
            <a:r>
              <a:rPr lang="es-419" sz="1600" dirty="0" smtClean="0"/>
              <a:t>:</a:t>
            </a:r>
          </a:p>
          <a:p>
            <a:pPr algn="just"/>
            <a:endParaRPr lang="es-419" sz="1600" dirty="0"/>
          </a:p>
          <a:p>
            <a:pPr algn="just"/>
            <a:endParaRPr lang="es-419" sz="1600" dirty="0"/>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7</a:t>
            </a:fld>
            <a:endParaRPr lang="en-US"/>
          </a:p>
        </p:txBody>
      </p:sp>
      <p:pic>
        <p:nvPicPr>
          <p:cNvPr id="5" name="Imagen 4"/>
          <p:cNvPicPr>
            <a:picLocks noChangeAspect="1"/>
          </p:cNvPicPr>
          <p:nvPr/>
        </p:nvPicPr>
        <p:blipFill>
          <a:blip r:embed="rId2"/>
          <a:stretch>
            <a:fillRect/>
          </a:stretch>
        </p:blipFill>
        <p:spPr>
          <a:xfrm>
            <a:off x="3733800" y="4495800"/>
            <a:ext cx="2590800" cy="1285875"/>
          </a:xfrm>
          <a:prstGeom prst="rect">
            <a:avLst/>
          </a:prstGeom>
        </p:spPr>
      </p:pic>
    </p:spTree>
    <p:extLst>
      <p:ext uri="{BB962C8B-B14F-4D97-AF65-F5344CB8AC3E}">
        <p14:creationId xmlns:p14="http://schemas.microsoft.com/office/powerpoint/2010/main" val="2679784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pPr algn="just"/>
            <a:r>
              <a:rPr lang="es-419" sz="2000" dirty="0"/>
              <a:t>Una suma de productos puede contener también términos de una única variable como en </a:t>
            </a:r>
            <a:endParaRPr lang="es-419" sz="2000" dirty="0" smtClean="0"/>
          </a:p>
          <a:p>
            <a:pPr algn="just"/>
            <a:r>
              <a:rPr lang="es-419" sz="2000" dirty="0" smtClean="0"/>
              <a:t>Si </a:t>
            </a:r>
            <a:r>
              <a:rPr lang="es-419" sz="2000" dirty="0"/>
              <a:t>volvemos a los ejemplos de simplificación de la sección anterior, puede observarse que cada término de la expresión resultante era o un producto aislado o una suma de </a:t>
            </a:r>
            <a:r>
              <a:rPr lang="es-419" sz="2000" dirty="0" smtClean="0"/>
              <a:t>productos.</a:t>
            </a:r>
          </a:p>
          <a:p>
            <a:pPr algn="just"/>
            <a:r>
              <a:rPr lang="es-419" sz="2000" dirty="0"/>
              <a:t> En una expresión con formato de suma de productos, una barra no puede extenderse sobre más de una variable; sin embargo, más de una variable puede tener una barra encima. Por ejemplo, una suma de productos puede contener el </a:t>
            </a:r>
            <a:r>
              <a:rPr lang="es-419" sz="2000" dirty="0" smtClean="0"/>
              <a:t>término        pero </a:t>
            </a:r>
            <a:r>
              <a:rPr lang="es-419" sz="2000" dirty="0"/>
              <a:t>no el término </a:t>
            </a: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8</a:t>
            </a:fld>
            <a:endParaRPr lang="en-US"/>
          </a:p>
        </p:txBody>
      </p:sp>
      <p:pic>
        <p:nvPicPr>
          <p:cNvPr id="5" name="Imagen 4"/>
          <p:cNvPicPr>
            <a:picLocks noChangeAspect="1"/>
          </p:cNvPicPr>
          <p:nvPr/>
        </p:nvPicPr>
        <p:blipFill>
          <a:blip r:embed="rId2"/>
          <a:stretch>
            <a:fillRect/>
          </a:stretch>
        </p:blipFill>
        <p:spPr>
          <a:xfrm>
            <a:off x="6400800" y="2057400"/>
            <a:ext cx="1828800" cy="428625"/>
          </a:xfrm>
          <a:prstGeom prst="rect">
            <a:avLst/>
          </a:prstGeom>
        </p:spPr>
      </p:pic>
      <p:pic>
        <p:nvPicPr>
          <p:cNvPr id="6" name="Imagen 5"/>
          <p:cNvPicPr>
            <a:picLocks noChangeAspect="1"/>
          </p:cNvPicPr>
          <p:nvPr/>
        </p:nvPicPr>
        <p:blipFill>
          <a:blip r:embed="rId3"/>
          <a:stretch>
            <a:fillRect/>
          </a:stretch>
        </p:blipFill>
        <p:spPr>
          <a:xfrm>
            <a:off x="7772400" y="4953000"/>
            <a:ext cx="628650" cy="342900"/>
          </a:xfrm>
          <a:prstGeom prst="rect">
            <a:avLst/>
          </a:prstGeom>
        </p:spPr>
      </p:pic>
      <p:pic>
        <p:nvPicPr>
          <p:cNvPr id="7" name="Imagen 6"/>
          <p:cNvPicPr>
            <a:picLocks noChangeAspect="1"/>
          </p:cNvPicPr>
          <p:nvPr/>
        </p:nvPicPr>
        <p:blipFill>
          <a:blip r:embed="rId4"/>
          <a:stretch>
            <a:fillRect/>
          </a:stretch>
        </p:blipFill>
        <p:spPr>
          <a:xfrm>
            <a:off x="4575175" y="4953000"/>
            <a:ext cx="542925" cy="323850"/>
          </a:xfrm>
          <a:prstGeom prst="rect">
            <a:avLst/>
          </a:prstGeom>
        </p:spPr>
      </p:pic>
    </p:spTree>
    <p:extLst>
      <p:ext uri="{BB962C8B-B14F-4D97-AF65-F5344CB8AC3E}">
        <p14:creationId xmlns:p14="http://schemas.microsoft.com/office/powerpoint/2010/main" val="221342043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smtClean="0"/>
              <a:t>Dominio de una expresión</a:t>
            </a:r>
            <a:endParaRPr lang="es-419" b="1" dirty="0"/>
          </a:p>
        </p:txBody>
      </p:sp>
      <p:sp>
        <p:nvSpPr>
          <p:cNvPr id="3" name="Marcador de contenido 2"/>
          <p:cNvSpPr>
            <a:spLocks noGrp="1"/>
          </p:cNvSpPr>
          <p:nvPr>
            <p:ph idx="1"/>
          </p:nvPr>
        </p:nvSpPr>
        <p:spPr/>
        <p:txBody>
          <a:bodyPr/>
          <a:lstStyle/>
          <a:p>
            <a:pPr algn="just"/>
            <a:r>
              <a:rPr lang="es-419" sz="2400" b="1" i="1" dirty="0"/>
              <a:t>El </a:t>
            </a:r>
            <a:r>
              <a:rPr lang="es-419" sz="2400" b="1" i="1" dirty="0" smtClean="0"/>
              <a:t>dominio </a:t>
            </a:r>
            <a:r>
              <a:rPr lang="es-419" sz="2400" dirty="0" smtClean="0"/>
              <a:t>de </a:t>
            </a:r>
            <a:r>
              <a:rPr lang="es-419" sz="2400" dirty="0"/>
              <a:t>una expresión booleana es el conjunto de variables contenido en la expresión bien en su forma complementada o no complementada. Por ejemplo, el dominio de la expresión </a:t>
            </a:r>
            <a:r>
              <a:rPr lang="es-419" sz="2400" dirty="0" smtClean="0"/>
              <a:t>         es </a:t>
            </a:r>
            <a:r>
              <a:rPr lang="es-419" sz="2400" dirty="0"/>
              <a:t>el conjunto de variables A, B, C y el dominio de la expresión </a:t>
            </a:r>
            <a:r>
              <a:rPr lang="es-419" sz="2400" dirty="0" smtClean="0"/>
              <a:t>                             			es </a:t>
            </a:r>
            <a:r>
              <a:rPr lang="es-419" sz="2400" dirty="0"/>
              <a:t>el conjunto de variables A, B, C, D, E. </a:t>
            </a:r>
          </a:p>
        </p:txBody>
      </p:sp>
      <p:sp>
        <p:nvSpPr>
          <p:cNvPr id="4" name="Marcador de número de diapositiva 3"/>
          <p:cNvSpPr>
            <a:spLocks noGrp="1"/>
          </p:cNvSpPr>
          <p:nvPr>
            <p:ph type="sldNum" sz="quarter" idx="12"/>
          </p:nvPr>
        </p:nvSpPr>
        <p:spPr/>
        <p:txBody>
          <a:bodyPr/>
          <a:lstStyle/>
          <a:p>
            <a:fld id="{CC7FEADC-45BA-4E09-8AA4-5FB86147DBF2}" type="slidenum">
              <a:rPr lang="en-US" smtClean="0"/>
              <a:pPr/>
              <a:t>9</a:t>
            </a:fld>
            <a:endParaRPr lang="en-US"/>
          </a:p>
        </p:txBody>
      </p:sp>
      <p:pic>
        <p:nvPicPr>
          <p:cNvPr id="5" name="Imagen 4"/>
          <p:cNvPicPr>
            <a:picLocks noChangeAspect="1"/>
          </p:cNvPicPr>
          <p:nvPr/>
        </p:nvPicPr>
        <p:blipFill>
          <a:blip r:embed="rId2"/>
          <a:stretch>
            <a:fillRect/>
          </a:stretch>
        </p:blipFill>
        <p:spPr>
          <a:xfrm>
            <a:off x="1219200" y="4038600"/>
            <a:ext cx="1809750" cy="352425"/>
          </a:xfrm>
          <a:prstGeom prst="rect">
            <a:avLst/>
          </a:prstGeom>
        </p:spPr>
      </p:pic>
      <p:pic>
        <p:nvPicPr>
          <p:cNvPr id="6" name="Imagen 5"/>
          <p:cNvPicPr>
            <a:picLocks noChangeAspect="1"/>
          </p:cNvPicPr>
          <p:nvPr/>
        </p:nvPicPr>
        <p:blipFill>
          <a:blip r:embed="rId3"/>
          <a:stretch>
            <a:fillRect/>
          </a:stretch>
        </p:blipFill>
        <p:spPr>
          <a:xfrm>
            <a:off x="3134078" y="3276600"/>
            <a:ext cx="1028347" cy="405678"/>
          </a:xfrm>
          <a:prstGeom prst="rect">
            <a:avLst/>
          </a:prstGeom>
        </p:spPr>
      </p:pic>
    </p:spTree>
    <p:extLst>
      <p:ext uri="{BB962C8B-B14F-4D97-AF65-F5344CB8AC3E}">
        <p14:creationId xmlns:p14="http://schemas.microsoft.com/office/powerpoint/2010/main" val="4090006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5331</TotalTime>
  <Words>2456</Words>
  <Application>Microsoft Office PowerPoint</Application>
  <PresentationFormat>Presentación en pantalla (4:3)</PresentationFormat>
  <Paragraphs>179</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Times New Roman</vt:lpstr>
      <vt:lpstr>Verdana</vt:lpstr>
      <vt:lpstr>Wingdings</vt:lpstr>
      <vt:lpstr>Profile</vt:lpstr>
      <vt:lpstr>SISTEMAS DIGITALES</vt:lpstr>
      <vt:lpstr> ANÁLISIS BOOLEANO DE LOS CIRCUITOS LÓGICOS </vt:lpstr>
      <vt:lpstr>Evaluación de la expresión </vt:lpstr>
      <vt:lpstr>Representación de una tabla de verdad</vt:lpstr>
      <vt:lpstr>SIMPLIFICACIÓN MEDIANTE EL ÁLGEBRA DE BOOLE </vt:lpstr>
      <vt:lpstr>Ejemplo 4.9 ver hoja de ejercicios</vt:lpstr>
      <vt:lpstr>FORMAS ESTÁNDAR DE LAS EXPRESIONES BOOLEANAS  </vt:lpstr>
      <vt:lpstr>Presentación de PowerPoint</vt:lpstr>
      <vt:lpstr>Dominio de una expresión</vt:lpstr>
      <vt:lpstr>Implementación AND/OR de una suma de productos.</vt:lpstr>
      <vt:lpstr>Presentación de PowerPoint</vt:lpstr>
      <vt:lpstr>Implementación NAND/NAND de una suma de productos </vt:lpstr>
      <vt:lpstr>Conversión de una expresión general a formato suma de productos </vt:lpstr>
      <vt:lpstr>Ejemplo 4.12</vt:lpstr>
      <vt:lpstr>Forma estándar de la suma de productos </vt:lpstr>
      <vt:lpstr>Conversión de una forma de producto a su forma estandar</vt:lpstr>
      <vt:lpstr>EJEMPLO 4.13</vt:lpstr>
      <vt:lpstr>Representación binaria de un término producto estándar</vt:lpstr>
      <vt:lpstr>Producto de sumas </vt:lpstr>
      <vt:lpstr>Implementación de un producto de suma</vt:lpstr>
      <vt:lpstr>Forma estándar del producto de sumas </vt:lpstr>
      <vt:lpstr>Conversión de un producto de sumas a su forma estándar</vt:lpstr>
      <vt:lpstr>EJemplo 4.15 </vt:lpstr>
      <vt:lpstr>EXPRESIONES BOOLEANAS Y TABLAS DE VERDAD</vt:lpstr>
      <vt:lpstr>Conversión de una suma de productos a tabla de verdad </vt:lpstr>
      <vt:lpstr>Conversión de una suma de productos a tabla de verdad </vt:lpstr>
      <vt:lpstr>MAPAS DE KARNAUGH </vt:lpstr>
      <vt:lpstr>Mapa de Karnaugh de cuatro variables </vt:lpstr>
      <vt:lpstr>Adyacencia de celdas </vt:lpstr>
      <vt:lpstr> MINIMIZACIÓN DE UNA SUMA DE PRODUCTOS MEDIANTE EL MAPA DE KARNAUGH </vt:lpstr>
      <vt:lpstr>Simplificación de una suma de productos mediante el mapa de Karnaugh </vt:lpstr>
      <vt:lpstr>Presentación de PowerPoint</vt:lpstr>
      <vt:lpstr>Presentación de PowerPoint</vt:lpstr>
      <vt:lpstr>Determinación de la expresión suma de producto mínima a partir del mapa de Karnaugh</vt:lpstr>
      <vt:lpstr>Presentación de PowerPoint</vt:lpstr>
      <vt:lpstr>Ejemplo 4.26</vt:lpstr>
      <vt:lpstr>Presentación de PowerPoint</vt:lpstr>
      <vt:lpstr>Ejemplo 4.27</vt:lpstr>
      <vt:lpstr>solución</vt:lpstr>
      <vt:lpstr>Ejemplo 4.28</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LUIS</dc:creator>
  <cp:lastModifiedBy>Carlos Avila</cp:lastModifiedBy>
  <cp:revision>306</cp:revision>
  <dcterms:created xsi:type="dcterms:W3CDTF">2006-09-06T05:08:31Z</dcterms:created>
  <dcterms:modified xsi:type="dcterms:W3CDTF">2018-06-17T21:07:06Z</dcterms:modified>
</cp:coreProperties>
</file>