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93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899" autoAdjust="0"/>
  </p:normalViewPr>
  <p:slideViewPr>
    <p:cSldViewPr snapToGrid="0">
      <p:cViewPr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22AFC0DF-29A2-457C-BB4A-DA7CEDB5C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FECA684-AC1E-4F1C-8341-26FD7112E7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646A04-26C4-4F8E-BCCE-CDEC8C4E5FD6}" type="datetime1">
              <a:rPr lang="pt-BR" smtClean="0"/>
              <a:t>20/11/2021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F724BCD-7351-497C-9ED7-D3FE9D8D9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99AAB947-A9B5-480E-98DD-5622B69F2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F4D086-6AEA-4AB4-A023-0085B81A63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CB58-7524-423C-AD2D-D8BF2D3F1567}" type="datetime1">
              <a:rPr lang="pt-BR" smtClean="0"/>
              <a:pPr/>
              <a:t>20/11/2021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7BF602-06E2-416F-A0C6-72E3CC2DE1E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671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6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03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C5B36D-DCE4-4F26-9A35-411DD965CFB8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959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2E7C5F-E67E-4B95-9850-8D678BD0858A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E8700-209B-47E4-8A65-D0FC0261912F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71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9F589-DF71-4BC6-BB37-C932826303AE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800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F70B0-E7A7-4A9D-AE35-516A496D578E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3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84E2E-ACCE-4EAC-AD58-D9745068D8DF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580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4F5E55-6D22-4B37-A5A8-195675DB0D66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52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0A20-963D-4EA8-977E-7DC61B8E6C2A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08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52278-608F-41EE-A064-AC24AF5D3472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25824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D2BD6-B0C7-46EE-8E09-3F24B62A18F7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6370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7EF87-B76F-499C-8721-7C351B07DF5F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1DCFF28-565E-4EB6-A125-AED05B599713}" type="datetime1">
              <a:rPr lang="pt-BR" noProof="0" smtClean="0"/>
              <a:t>20/11/2021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1460853" y="4597725"/>
            <a:ext cx="0" cy="39984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1" t="34698"/>
          <a:stretch/>
        </p:blipFill>
        <p:spPr>
          <a:xfrm>
            <a:off x="1580592" y="57461"/>
            <a:ext cx="1058373" cy="1000352"/>
          </a:xfrm>
          <a:prstGeom prst="rect">
            <a:avLst/>
          </a:prstGeom>
        </p:spPr>
      </p:pic>
      <p:cxnSp>
        <p:nvCxnSpPr>
          <p:cNvPr id="72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5556090" y="4616175"/>
            <a:ext cx="0" cy="32082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94" descr="Linha de Conexão">
            <a:extLst>
              <a:ext uri="{FF2B5EF4-FFF2-40B4-BE49-F238E27FC236}">
                <a16:creationId xmlns:a16="http://schemas.microsoft.com/office/drawing/2014/main" xmlns="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8541222" y="2573006"/>
            <a:ext cx="0" cy="92872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59509" y="859543"/>
            <a:ext cx="2939030" cy="865181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pt-BR" spc="-150" dirty="0" smtClean="0"/>
              <a:t>Organograma</a:t>
            </a:r>
            <a:br>
              <a:rPr lang="pt-BR" spc="-150" dirty="0" smtClean="0"/>
            </a:br>
            <a:r>
              <a:rPr lang="pt-BR" sz="20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Campo </a:t>
            </a:r>
            <a:r>
              <a:rPr lang="pt-BR" sz="20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spc="-150" dirty="0" smtClean="0"/>
              <a:t>2022</a:t>
            </a:r>
            <a:endParaRPr lang="pt-BR" sz="2800" spc="-150" dirty="0"/>
          </a:p>
        </p:txBody>
      </p:sp>
      <p:sp>
        <p:nvSpPr>
          <p:cNvPr id="19" name="Retângulo 18" descr="Hierarquia de nível 1">
            <a:extLst>
              <a:ext uri="{FF2B5EF4-FFF2-40B4-BE49-F238E27FC236}">
                <a16:creationId xmlns:a16="http://schemas.microsoft.com/office/drawing/2014/main" xmlns="" id="{21C604EF-32A3-42D7-8586-5D643B7D12C1}"/>
              </a:ext>
            </a:extLst>
          </p:cNvPr>
          <p:cNvSpPr/>
          <p:nvPr/>
        </p:nvSpPr>
        <p:spPr>
          <a:xfrm>
            <a:off x="5289335" y="472012"/>
            <a:ext cx="4646663" cy="145593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t-BR" sz="1300" b="0" kern="1200" dirty="0">
              <a:latin typeface="+mn-lt"/>
            </a:endParaRPr>
          </a:p>
        </p:txBody>
      </p:sp>
      <p:sp>
        <p:nvSpPr>
          <p:cNvPr id="21" name="Retângulo 20" descr="Nível de hierarquia 3 item 1">
            <a:extLst>
              <a:ext uri="{FF2B5EF4-FFF2-40B4-BE49-F238E27FC236}">
                <a16:creationId xmlns:a16="http://schemas.microsoft.com/office/drawing/2014/main" xmlns="" id="{15CEA15C-8C59-4D2F-8040-B72EEAE6FB4A}"/>
              </a:ext>
            </a:extLst>
          </p:cNvPr>
          <p:cNvSpPr/>
          <p:nvPr/>
        </p:nvSpPr>
        <p:spPr>
          <a:xfrm>
            <a:off x="3710795" y="4950043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CRIANCAS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4" name="Retângulo 23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10854459" y="3297587"/>
            <a:ext cx="1188000" cy="101051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prstClr val="black"/>
                </a:solidFill>
                <a:latin typeface="+mj-lt"/>
              </a:rPr>
              <a:t>COMUNICACOES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5" name="Retângulo 24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2454259" y="494695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CIR.ORACAO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6" name="Retângulo 25" descr="Nível de hierarquia 2 item 4">
            <a:extLst>
              <a:ext uri="{FF2B5EF4-FFF2-40B4-BE49-F238E27FC236}">
                <a16:creationId xmlns:a16="http://schemas.microsoft.com/office/drawing/2014/main" xmlns="" id="{6CC65D6C-DD16-4338-8CA6-BFA0B65035D7}"/>
              </a:ext>
            </a:extLst>
          </p:cNvPr>
          <p:cNvSpPr/>
          <p:nvPr/>
        </p:nvSpPr>
        <p:spPr>
          <a:xfrm>
            <a:off x="7947355" y="4932609"/>
            <a:ext cx="4042009" cy="1858628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t-BR" sz="1000" b="0" kern="12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tângulo 26" descr="Nível de hierarquia 3 item 4">
            <a:extLst>
              <a:ext uri="{FF2B5EF4-FFF2-40B4-BE49-F238E27FC236}">
                <a16:creationId xmlns:a16="http://schemas.microsoft.com/office/drawing/2014/main" xmlns="" id="{0FA8CCAE-6C83-4256-B2BA-18AE94FC1DE0}"/>
              </a:ext>
            </a:extLst>
          </p:cNvPr>
          <p:cNvSpPr/>
          <p:nvPr/>
        </p:nvSpPr>
        <p:spPr>
          <a:xfrm>
            <a:off x="2466623" y="5909224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MULHERES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34" name="Retângulo 33" descr="Nível de hierarquia 3 item 4">
            <a:extLst>
              <a:ext uri="{FF2B5EF4-FFF2-40B4-BE49-F238E27FC236}">
                <a16:creationId xmlns:a16="http://schemas.microsoft.com/office/drawing/2014/main" xmlns="" id="{E13E0FEE-D99C-4128-A8A5-2BAB37F5792E}"/>
              </a:ext>
            </a:extLst>
          </p:cNvPr>
          <p:cNvSpPr/>
          <p:nvPr/>
        </p:nvSpPr>
        <p:spPr>
          <a:xfrm>
            <a:off x="3710795" y="589531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E.B.D</a:t>
            </a:r>
            <a:r>
              <a:rPr lang="pt-BR" sz="1300" dirty="0"/>
              <a:t/>
            </a:r>
            <a:br>
              <a:rPr lang="pt-BR" sz="1300" dirty="0"/>
            </a:br>
            <a:endParaRPr lang="pt-BR" sz="1300" dirty="0">
              <a:solidFill>
                <a:prstClr val="black"/>
              </a:solidFill>
            </a:endParaRPr>
          </a:p>
        </p:txBody>
      </p:sp>
      <p:sp>
        <p:nvSpPr>
          <p:cNvPr id="31" name="Retângulo 30" descr="Nível de hierarquia 3 item 6">
            <a:extLst>
              <a:ext uri="{FF2B5EF4-FFF2-40B4-BE49-F238E27FC236}">
                <a16:creationId xmlns:a16="http://schemas.microsoft.com/office/drawing/2014/main" xmlns="" id="{E0BA9528-74CE-4286-A8E3-697EED90FF57}"/>
              </a:ext>
            </a:extLst>
          </p:cNvPr>
          <p:cNvSpPr/>
          <p:nvPr/>
        </p:nvSpPr>
        <p:spPr>
          <a:xfrm>
            <a:off x="4962090" y="494275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JOVENS</a:t>
            </a:r>
            <a:endParaRPr lang="pt-BR" sz="1000" b="0" kern="12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6" name="Conector: Ângulo 35" descr="Linha de Conexão">
            <a:extLst>
              <a:ext uri="{FF2B5EF4-FFF2-40B4-BE49-F238E27FC236}">
                <a16:creationId xmlns:a16="http://schemas.microsoft.com/office/drawing/2014/main" xmlns="" id="{1DE0112F-791B-49A1-8CD8-15FA7DC6F17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286387" y="1199979"/>
            <a:ext cx="1002948" cy="1057389"/>
          </a:xfrm>
          <a:prstGeom prst="bentConnector2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 descr="Linha de Conexão">
            <a:extLst>
              <a:ext uri="{FF2B5EF4-FFF2-40B4-BE49-F238E27FC236}">
                <a16:creationId xmlns:a16="http://schemas.microsoft.com/office/drawing/2014/main" xmlns="" id="{C918219C-ED8A-41E2-A454-104913D38EB4}"/>
              </a:ext>
            </a:extLst>
          </p:cNvPr>
          <p:cNvCxnSpPr>
            <a:cxnSpLocks/>
          </p:cNvCxnSpPr>
          <p:nvPr/>
        </p:nvCxnSpPr>
        <p:spPr>
          <a:xfrm>
            <a:off x="7055430" y="2573006"/>
            <a:ext cx="2595" cy="187516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 descr="Linha de Conexão">
            <a:extLst>
              <a:ext uri="{FF2B5EF4-FFF2-40B4-BE49-F238E27FC236}">
                <a16:creationId xmlns:a16="http://schemas.microsoft.com/office/drawing/2014/main" xmlns="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4142110" y="4434488"/>
            <a:ext cx="2913320" cy="434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 descr="Linha de Conexão">
            <a:extLst>
              <a:ext uri="{FF2B5EF4-FFF2-40B4-BE49-F238E27FC236}">
                <a16:creationId xmlns:a16="http://schemas.microsoft.com/office/drawing/2014/main" xmlns="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11734341" y="2581275"/>
            <a:ext cx="0" cy="67695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>
            <a:off x="6986262" y="1778000"/>
            <a:ext cx="68724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 descr="Linha de Conexão">
            <a:extLst>
              <a:ext uri="{FF2B5EF4-FFF2-40B4-BE49-F238E27FC236}">
                <a16:creationId xmlns:a16="http://schemas.microsoft.com/office/drawing/2014/main" xmlns="" id="{AB784302-7954-4871-A66D-7F70FFD346C2}"/>
              </a:ext>
            </a:extLst>
          </p:cNvPr>
          <p:cNvCxnSpPr>
            <a:cxnSpLocks/>
          </p:cNvCxnSpPr>
          <p:nvPr/>
        </p:nvCxnSpPr>
        <p:spPr>
          <a:xfrm>
            <a:off x="9962869" y="4807651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9958630" y="4462583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 flipV="1">
            <a:off x="5975911" y="2573006"/>
            <a:ext cx="5758430" cy="826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12"/>
          <p:cNvSpPr txBox="1"/>
          <p:nvPr/>
        </p:nvSpPr>
        <p:spPr>
          <a:xfrm>
            <a:off x="5331898" y="504256"/>
            <a:ext cx="4221677" cy="139144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DIRETORIA</a:t>
            </a:r>
          </a:p>
          <a:p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Presidente: Pr. Eribaldo Medeiros Coelho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Vice: Pr.</a:t>
            </a:r>
            <a:r>
              <a:rPr lang="pt-BR" sz="10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Antônio </a:t>
            </a:r>
            <a:r>
              <a:rPr lang="pt-BR" sz="10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Graças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Secretario: Francisco Alves da Costa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Secretario: Rubens dos Santos Pereira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</a:t>
            </a:r>
            <a:r>
              <a:rPr lang="pt-BR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Tesoureiro: Marcos </a:t>
            </a: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Linhares de Medeiros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Tesoureiro: Francisco </a:t>
            </a:r>
            <a:r>
              <a:rPr lang="pt-BR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Delio </a:t>
            </a:r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Pantaleão</a:t>
            </a:r>
          </a:p>
          <a:p>
            <a:endParaRPr lang="pt-BR" sz="1100" dirty="0"/>
          </a:p>
        </p:txBody>
      </p:sp>
      <p:sp>
        <p:nvSpPr>
          <p:cNvPr id="41" name="Retângulo 40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2479908" y="2063162"/>
            <a:ext cx="3490953" cy="1051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dirty="0" smtClean="0">
                <a:solidFill>
                  <a:prstClr val="black"/>
                </a:solidFill>
              </a:rPr>
              <a:t> </a:t>
            </a: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cxnSp>
        <p:nvCxnSpPr>
          <p:cNvPr id="42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4264670" y="3114322"/>
            <a:ext cx="0" cy="18860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21"/>
          <p:cNvSpPr txBox="1"/>
          <p:nvPr/>
        </p:nvSpPr>
        <p:spPr>
          <a:xfrm>
            <a:off x="2519026" y="2169621"/>
            <a:ext cx="3418792" cy="908091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SUPERINTENDÊNCIA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Líder: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Vice-líder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Secretario: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Conselheiros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2" name="Conector Reto 94" descr="Linha de Conexão">
            <a:extLst>
              <a:ext uri="{FF2B5EF4-FFF2-40B4-BE49-F238E27FC236}">
                <a16:creationId xmlns:a16="http://schemas.microsoft.com/office/drawing/2014/main" xmlns="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9935998" y="2581275"/>
            <a:ext cx="0" cy="92872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9323739" y="2335014"/>
            <a:ext cx="122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ASSESORIAS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2489531" y="3327167"/>
            <a:ext cx="3448287" cy="10105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schemeClr val="bg1"/>
                </a:solidFill>
                <a:latin typeface="+mj-lt"/>
              </a:rPr>
              <a:t>SECRETARIA DE MISSOES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6" name="CaixaDeTexto 14"/>
          <p:cNvSpPr txBox="1"/>
          <p:nvPr/>
        </p:nvSpPr>
        <p:spPr>
          <a:xfrm>
            <a:off x="2493516" y="3328717"/>
            <a:ext cx="3160114" cy="65844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Líder: 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Vice-líder</a:t>
            </a:r>
            <a:r>
              <a:rPr lang="pt-BR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pt-BR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Secretario</a:t>
            </a:r>
          </a:p>
          <a:p>
            <a:r>
              <a:rPr lang="pt-B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Tesoureiro: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dirty="0"/>
          </a:p>
        </p:txBody>
      </p:sp>
      <p:sp>
        <p:nvSpPr>
          <p:cNvPr id="57" name="CaixaDeTexto 21"/>
          <p:cNvSpPr txBox="1"/>
          <p:nvPr/>
        </p:nvSpPr>
        <p:spPr>
          <a:xfrm>
            <a:off x="9339825" y="3510000"/>
            <a:ext cx="1095967" cy="58753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tângulo 49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9374360" y="3297587"/>
            <a:ext cx="1188000" cy="101051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prstClr val="black"/>
                </a:solidFill>
                <a:latin typeface="+mj-lt"/>
              </a:rPr>
              <a:t>SOM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8" name="CaixaDeTexto 21"/>
          <p:cNvSpPr txBox="1"/>
          <p:nvPr/>
        </p:nvSpPr>
        <p:spPr>
          <a:xfrm>
            <a:off x="9374360" y="3552825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CaixaDeTexto 21"/>
          <p:cNvSpPr txBox="1"/>
          <p:nvPr/>
        </p:nvSpPr>
        <p:spPr>
          <a:xfrm>
            <a:off x="10854459" y="3581400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Retângulo 61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1204250" y="4945634"/>
            <a:ext cx="119324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ADOLESCENTES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63" name="Retângulo 62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1188774" y="589531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FAMILIA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cxnSp>
        <p:nvCxnSpPr>
          <p:cNvPr id="64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 flipV="1">
            <a:off x="1460853" y="4591975"/>
            <a:ext cx="4095237" cy="2229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4142110" y="4434488"/>
            <a:ext cx="0" cy="16575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7992950" y="3297587"/>
            <a:ext cx="1188000" cy="101051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prstClr val="black"/>
                </a:solidFill>
                <a:latin typeface="+mj-lt"/>
              </a:rPr>
              <a:t>EVENTOS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76" name="CaixaDeTexto 21"/>
          <p:cNvSpPr txBox="1"/>
          <p:nvPr/>
        </p:nvSpPr>
        <p:spPr>
          <a:xfrm>
            <a:off x="7993239" y="3559653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CaixaDeTexto 21"/>
          <p:cNvSpPr txBox="1"/>
          <p:nvPr/>
        </p:nvSpPr>
        <p:spPr>
          <a:xfrm>
            <a:off x="1183294" y="5189319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CaixaDeTexto 21"/>
          <p:cNvSpPr txBox="1"/>
          <p:nvPr/>
        </p:nvSpPr>
        <p:spPr>
          <a:xfrm>
            <a:off x="2433675" y="5195385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CaixaDeTexto 21"/>
          <p:cNvSpPr txBox="1"/>
          <p:nvPr/>
        </p:nvSpPr>
        <p:spPr>
          <a:xfrm>
            <a:off x="3679644" y="5189318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CaixaDeTexto 21"/>
          <p:cNvSpPr txBox="1"/>
          <p:nvPr/>
        </p:nvSpPr>
        <p:spPr>
          <a:xfrm>
            <a:off x="3685841" y="6146315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CaixaDeTexto 21"/>
          <p:cNvSpPr txBox="1"/>
          <p:nvPr/>
        </p:nvSpPr>
        <p:spPr>
          <a:xfrm>
            <a:off x="4961873" y="5157012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CaixaDeTexto 21"/>
          <p:cNvSpPr txBox="1"/>
          <p:nvPr/>
        </p:nvSpPr>
        <p:spPr>
          <a:xfrm>
            <a:off x="1204250" y="6171681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CaixaDeTexto 21"/>
          <p:cNvSpPr txBox="1"/>
          <p:nvPr/>
        </p:nvSpPr>
        <p:spPr>
          <a:xfrm>
            <a:off x="2479908" y="6166624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5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 flipV="1">
            <a:off x="7059364" y="4441838"/>
            <a:ext cx="2908994" cy="1460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39151" y="5132543"/>
            <a:ext cx="3858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Alegria – Castelo – Iracema – Jubaia - Lages 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NM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 - NM II - NM III - NM IV - Novo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parque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Iracema - Outra Banda – Papara - Paraiso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Parque São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João - Pé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Serra - Planalto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Sede - Sitio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Luiz – Tabatinga - Umarizeiras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Viçosa - Vitoria 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9323739" y="4596809"/>
            <a:ext cx="145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 Black" panose="020B0A04020102020204" pitchFamily="34" charset="0"/>
              </a:rPr>
              <a:t>CONGREGACOES</a:t>
            </a:r>
            <a:endParaRPr lang="pt-BR" sz="1000" dirty="0">
              <a:latin typeface="Arial Black" panose="020B0A040201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2876616" y="4645629"/>
            <a:ext cx="154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 Black" panose="020B0A04020102020204" pitchFamily="34" charset="0"/>
              </a:rPr>
              <a:t>DEPARTAMENTOS</a:t>
            </a:r>
            <a:endParaRPr lang="pt-BR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1344074" y="6198520"/>
            <a:ext cx="3593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>
            <a:off x="1380738" y="5157012"/>
            <a:ext cx="444912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3774897" y="1546698"/>
            <a:ext cx="10702" cy="234801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 flipH="1" flipV="1">
            <a:off x="8239720" y="3825085"/>
            <a:ext cx="3812458" cy="1164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94" descr="Linha de Conexão">
            <a:extLst>
              <a:ext uri="{FF2B5EF4-FFF2-40B4-BE49-F238E27FC236}">
                <a16:creationId xmlns:a16="http://schemas.microsoft.com/office/drawing/2014/main" xmlns="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11734341" y="2134689"/>
            <a:ext cx="0" cy="136704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1395828" y="3874939"/>
            <a:ext cx="9411" cy="247038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1" t="34698"/>
          <a:stretch/>
        </p:blipFill>
        <p:spPr>
          <a:xfrm>
            <a:off x="1580592" y="57461"/>
            <a:ext cx="1058373" cy="1000352"/>
          </a:xfrm>
          <a:prstGeom prst="rect">
            <a:avLst/>
          </a:prstGeom>
        </p:spPr>
      </p:pic>
      <p:cxnSp>
        <p:nvCxnSpPr>
          <p:cNvPr id="72" name="Conector Reto 105" descr="Linha de Conexão">
            <a:extLst>
              <a:ext uri="{FF2B5EF4-FFF2-40B4-BE49-F238E27FC236}">
                <a16:creationId xmlns:a16="http://schemas.microsoft.com/office/drawing/2014/main" xmlns="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5839589" y="3885783"/>
            <a:ext cx="11324" cy="105696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94" descr="Linha de Conexão">
            <a:extLst>
              <a:ext uri="{FF2B5EF4-FFF2-40B4-BE49-F238E27FC236}">
                <a16:creationId xmlns:a16="http://schemas.microsoft.com/office/drawing/2014/main" xmlns="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8521766" y="2134689"/>
            <a:ext cx="0" cy="136704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59509" y="859543"/>
            <a:ext cx="2939030" cy="865181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pt-BR" spc="-150" dirty="0" smtClean="0"/>
              <a:t>Organograma</a:t>
            </a:r>
            <a:br>
              <a:rPr lang="pt-BR" spc="-150" dirty="0" smtClean="0"/>
            </a:br>
            <a:r>
              <a:rPr lang="pt-BR" sz="20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Congregações </a:t>
            </a:r>
            <a:r>
              <a:rPr lang="pt-BR" sz="2800" spc="-150" dirty="0" smtClean="0"/>
              <a:t>2022</a:t>
            </a:r>
            <a:endParaRPr lang="pt-BR" sz="2800" spc="-150" dirty="0"/>
          </a:p>
        </p:txBody>
      </p:sp>
      <p:sp>
        <p:nvSpPr>
          <p:cNvPr id="21" name="Retângulo 20" descr="Nível de hierarquia 3 item 1">
            <a:extLst>
              <a:ext uri="{FF2B5EF4-FFF2-40B4-BE49-F238E27FC236}">
                <a16:creationId xmlns:a16="http://schemas.microsoft.com/office/drawing/2014/main" xmlns="" id="{15CEA15C-8C59-4D2F-8040-B72EEAE6FB4A}"/>
              </a:ext>
            </a:extLst>
          </p:cNvPr>
          <p:cNvSpPr/>
          <p:nvPr/>
        </p:nvSpPr>
        <p:spPr>
          <a:xfrm>
            <a:off x="3734674" y="462917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CRIANCAS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4" name="Retângulo 23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10854459" y="3297587"/>
            <a:ext cx="1188000" cy="101051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prstClr val="black"/>
                </a:solidFill>
                <a:latin typeface="+mj-lt"/>
              </a:rPr>
              <a:t>COMUNICACOES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5" name="Retângulo 24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2472082" y="461854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CIR.ORACAO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7" name="Retângulo 26" descr="Nível de hierarquia 3 item 4">
            <a:extLst>
              <a:ext uri="{FF2B5EF4-FFF2-40B4-BE49-F238E27FC236}">
                <a16:creationId xmlns:a16="http://schemas.microsoft.com/office/drawing/2014/main" xmlns="" id="{0FA8CCAE-6C83-4256-B2BA-18AE94FC1DE0}"/>
              </a:ext>
            </a:extLst>
          </p:cNvPr>
          <p:cNvSpPr/>
          <p:nvPr/>
        </p:nvSpPr>
        <p:spPr>
          <a:xfrm>
            <a:off x="2466541" y="574852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MULHERES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34" name="Retângulo 33" descr="Nível de hierarquia 3 item 4">
            <a:extLst>
              <a:ext uri="{FF2B5EF4-FFF2-40B4-BE49-F238E27FC236}">
                <a16:creationId xmlns:a16="http://schemas.microsoft.com/office/drawing/2014/main" xmlns="" id="{E13E0FEE-D99C-4128-A8A5-2BAB37F5792E}"/>
              </a:ext>
            </a:extLst>
          </p:cNvPr>
          <p:cNvSpPr/>
          <p:nvPr/>
        </p:nvSpPr>
        <p:spPr>
          <a:xfrm>
            <a:off x="3749788" y="574852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E.B.D</a:t>
            </a:r>
            <a:r>
              <a:rPr lang="pt-BR" sz="1300" dirty="0"/>
              <a:t/>
            </a:r>
            <a:br>
              <a:rPr lang="pt-BR" sz="1300" dirty="0"/>
            </a:br>
            <a:endParaRPr lang="pt-BR" sz="1300" dirty="0">
              <a:solidFill>
                <a:prstClr val="black"/>
              </a:solidFill>
            </a:endParaRPr>
          </a:p>
        </p:txBody>
      </p:sp>
      <p:sp>
        <p:nvSpPr>
          <p:cNvPr id="31" name="Retângulo 30" descr="Nível de hierarquia 3 item 6">
            <a:extLst>
              <a:ext uri="{FF2B5EF4-FFF2-40B4-BE49-F238E27FC236}">
                <a16:creationId xmlns:a16="http://schemas.microsoft.com/office/drawing/2014/main" xmlns="" id="{E0BA9528-74CE-4286-A8E3-697EED90FF57}"/>
              </a:ext>
            </a:extLst>
          </p:cNvPr>
          <p:cNvSpPr/>
          <p:nvPr/>
        </p:nvSpPr>
        <p:spPr>
          <a:xfrm>
            <a:off x="4993279" y="462917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JOVENS</a:t>
            </a:r>
            <a:endParaRPr lang="pt-BR" sz="1000" b="0" kern="12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4" name="Conector Reto 93" descr="Linha de Conexão">
            <a:extLst>
              <a:ext uri="{FF2B5EF4-FFF2-40B4-BE49-F238E27FC236}">
                <a16:creationId xmlns:a16="http://schemas.microsoft.com/office/drawing/2014/main" xmlns="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8511700" y="2119671"/>
            <a:ext cx="3222641" cy="2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 flipV="1">
            <a:off x="3778220" y="1540121"/>
            <a:ext cx="6367729" cy="1102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5653630" y="896013"/>
            <a:ext cx="3490953" cy="1051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dirty="0" smtClean="0">
                <a:solidFill>
                  <a:prstClr val="black"/>
                </a:solidFill>
              </a:rPr>
              <a:t> </a:t>
            </a: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cxnSp>
        <p:nvCxnSpPr>
          <p:cNvPr id="52" name="Conector Reto 94" descr="Linha de Conexão">
            <a:extLst>
              <a:ext uri="{FF2B5EF4-FFF2-40B4-BE49-F238E27FC236}">
                <a16:creationId xmlns:a16="http://schemas.microsoft.com/office/drawing/2014/main" xmlns="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10145949" y="1546698"/>
            <a:ext cx="0" cy="5725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2381574" y="2287075"/>
            <a:ext cx="3448287" cy="10105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schemeClr val="bg1"/>
                </a:solidFill>
                <a:latin typeface="+mj-lt"/>
              </a:rPr>
              <a:t>DEPARTAMENTO DE </a:t>
            </a:r>
            <a:r>
              <a:rPr lang="pt-BR" sz="1300" b="1" dirty="0" smtClean="0">
                <a:solidFill>
                  <a:schemeClr val="bg1"/>
                </a:solidFill>
                <a:latin typeface="+mj-lt"/>
              </a:rPr>
              <a:t>MISSOES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7" name="CaixaDeTexto 21"/>
          <p:cNvSpPr txBox="1"/>
          <p:nvPr/>
        </p:nvSpPr>
        <p:spPr>
          <a:xfrm>
            <a:off x="9339825" y="3510000"/>
            <a:ext cx="1095967" cy="58753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tângulo 49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9441202" y="3297587"/>
            <a:ext cx="1188000" cy="101051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prstClr val="black"/>
                </a:solidFill>
                <a:latin typeface="+mj-lt"/>
              </a:rPr>
              <a:t>SOM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8" name="CaixaDeTexto 21"/>
          <p:cNvSpPr txBox="1"/>
          <p:nvPr/>
        </p:nvSpPr>
        <p:spPr>
          <a:xfrm>
            <a:off x="9374360" y="3552825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CaixaDeTexto 21"/>
          <p:cNvSpPr txBox="1"/>
          <p:nvPr/>
        </p:nvSpPr>
        <p:spPr>
          <a:xfrm>
            <a:off x="10854459" y="3581400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Retângulo 61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1204250" y="4608571"/>
            <a:ext cx="119324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ADOLESCENTES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63" name="Retângulo 62" descr="Nível de hierarquia 3 item 3">
            <a:extLst>
              <a:ext uri="{FF2B5EF4-FFF2-40B4-BE49-F238E27FC236}">
                <a16:creationId xmlns:a16="http://schemas.microsoft.com/office/drawing/2014/main" xmlns="" id="{A02A68C5-2481-443C-9339-71AFFFE8B3C6}"/>
              </a:ext>
            </a:extLst>
          </p:cNvPr>
          <p:cNvSpPr/>
          <p:nvPr/>
        </p:nvSpPr>
        <p:spPr>
          <a:xfrm>
            <a:off x="1183294" y="573855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b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FAMILIA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cxnSp>
        <p:nvCxnSpPr>
          <p:cNvPr id="64" name="Conector Reto 98" descr="Linha de Conexão">
            <a:extLst>
              <a:ext uri="{FF2B5EF4-FFF2-40B4-BE49-F238E27FC236}">
                <a16:creationId xmlns:a16="http://schemas.microsoft.com/office/drawing/2014/main" xmlns="" id="{67799EAF-F8D9-4832-85BE-85588AE221FC}"/>
              </a:ext>
            </a:extLst>
          </p:cNvPr>
          <p:cNvCxnSpPr>
            <a:cxnSpLocks/>
          </p:cNvCxnSpPr>
          <p:nvPr/>
        </p:nvCxnSpPr>
        <p:spPr>
          <a:xfrm flipH="1">
            <a:off x="1391056" y="3885783"/>
            <a:ext cx="444912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 descr="Nível de hierarquia 2 item 3">
            <a:extLst>
              <a:ext uri="{FF2B5EF4-FFF2-40B4-BE49-F238E27FC236}">
                <a16:creationId xmlns:a16="http://schemas.microsoft.com/office/drawing/2014/main" xmlns="" id="{E229E048-A3A7-4692-842F-3C90638B8575}"/>
              </a:ext>
            </a:extLst>
          </p:cNvPr>
          <p:cNvSpPr/>
          <p:nvPr/>
        </p:nvSpPr>
        <p:spPr>
          <a:xfrm>
            <a:off x="7992950" y="3297587"/>
            <a:ext cx="1188000" cy="1010512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300" b="1" dirty="0" smtClean="0">
                <a:solidFill>
                  <a:prstClr val="black"/>
                </a:solidFill>
                <a:latin typeface="+mj-lt"/>
              </a:rPr>
              <a:t>EVENTOS</a:t>
            </a:r>
            <a:r>
              <a:rPr lang="pt-BR" sz="1300" kern="1200" dirty="0">
                <a:latin typeface="+mj-lt"/>
              </a:rPr>
              <a:t/>
            </a:r>
            <a:br>
              <a:rPr lang="pt-BR" sz="1300" kern="1200" dirty="0">
                <a:latin typeface="+mj-lt"/>
              </a:rPr>
            </a:br>
            <a:endParaRPr lang="pt-BR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76" name="CaixaDeTexto 21"/>
          <p:cNvSpPr txBox="1"/>
          <p:nvPr/>
        </p:nvSpPr>
        <p:spPr>
          <a:xfrm>
            <a:off x="7993239" y="3559653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CaixaDeTexto 21"/>
          <p:cNvSpPr txBox="1"/>
          <p:nvPr/>
        </p:nvSpPr>
        <p:spPr>
          <a:xfrm>
            <a:off x="1231605" y="4877500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CaixaDeTexto 21"/>
          <p:cNvSpPr txBox="1"/>
          <p:nvPr/>
        </p:nvSpPr>
        <p:spPr>
          <a:xfrm>
            <a:off x="2436614" y="4880843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CaixaDeTexto 21"/>
          <p:cNvSpPr txBox="1"/>
          <p:nvPr/>
        </p:nvSpPr>
        <p:spPr>
          <a:xfrm>
            <a:off x="3749788" y="4872640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CaixaDeTexto 21"/>
          <p:cNvSpPr txBox="1"/>
          <p:nvPr/>
        </p:nvSpPr>
        <p:spPr>
          <a:xfrm>
            <a:off x="3776865" y="5971121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CaixaDeTexto 21"/>
          <p:cNvSpPr txBox="1"/>
          <p:nvPr/>
        </p:nvSpPr>
        <p:spPr>
          <a:xfrm>
            <a:off x="4971324" y="4872461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CaixaDeTexto 21"/>
          <p:cNvSpPr txBox="1"/>
          <p:nvPr/>
        </p:nvSpPr>
        <p:spPr>
          <a:xfrm>
            <a:off x="1204250" y="5973152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CaixaDeTexto 21"/>
          <p:cNvSpPr txBox="1"/>
          <p:nvPr/>
        </p:nvSpPr>
        <p:spPr>
          <a:xfrm>
            <a:off x="2472082" y="5973152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2976067" y="3937702"/>
            <a:ext cx="154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 Black" panose="020B0A04020102020204" pitchFamily="34" charset="0"/>
              </a:rPr>
              <a:t>DEPARTAMENTOS</a:t>
            </a:r>
            <a:endParaRPr lang="pt-BR" sz="1000" dirty="0">
              <a:latin typeface="Arial Black" panose="020B0A04020102020204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9383392" y="2231726"/>
            <a:ext cx="154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 Black" panose="020B0A04020102020204" pitchFamily="34" charset="0"/>
              </a:rPr>
              <a:t>ASSESORIAS</a:t>
            </a:r>
            <a:endParaRPr lang="pt-BR" sz="1000" dirty="0">
              <a:latin typeface="Arial Black" panose="020B0A04020102020204" pitchFamily="34" charset="0"/>
            </a:endParaRPr>
          </a:p>
        </p:txBody>
      </p:sp>
      <p:sp>
        <p:nvSpPr>
          <p:cNvPr id="89" name="CaixaDeTexto 21"/>
          <p:cNvSpPr txBox="1"/>
          <p:nvPr/>
        </p:nvSpPr>
        <p:spPr>
          <a:xfrm>
            <a:off x="2126360" y="2579002"/>
            <a:ext cx="1095967" cy="56781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Líder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CaixaDeTexto 21"/>
          <p:cNvSpPr txBox="1"/>
          <p:nvPr/>
        </p:nvSpPr>
        <p:spPr>
          <a:xfrm>
            <a:off x="5725791" y="1040192"/>
            <a:ext cx="3418792" cy="908091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Congregação: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Vice-líder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Secretario: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288_TF11561227" id="{8F624274-053E-48FB-AB07-575E5FF4739A}" vid="{4923EF6E-B610-4CA1-A8BB-B13E651535C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84D18DA-07F0-42AA-A4D8-DA1A93EE2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857EDA-311A-4347-A668-7F4377E389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D7A17-86F0-479A-99ED-25A5B5927E3A}">
  <ds:schemaRefs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Organograma simples</Template>
  <TotalTime>0</TotalTime>
  <Words>176</Words>
  <Application>Microsoft Office PowerPoint</Application>
  <PresentationFormat>Widescreen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Tw Cen MT</vt:lpstr>
      <vt:lpstr>Tw Cen MT Condensed</vt:lpstr>
      <vt:lpstr>Wingdings 3</vt:lpstr>
      <vt:lpstr>Integral</vt:lpstr>
      <vt:lpstr>Organograma Campo  2022</vt:lpstr>
      <vt:lpstr>Organograma Congregações 2022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2021-11-20T12:59:36Z</dcterms:created>
  <dcterms:modified xsi:type="dcterms:W3CDTF">2021-11-20T16:05:20Z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